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3" r:id="rId2"/>
    <p:sldId id="298" r:id="rId3"/>
    <p:sldId id="278" r:id="rId4"/>
    <p:sldId id="269" r:id="rId5"/>
    <p:sldId id="270" r:id="rId6"/>
    <p:sldId id="271" r:id="rId7"/>
    <p:sldId id="272" r:id="rId8"/>
    <p:sldId id="283" r:id="rId9"/>
    <p:sldId id="273" r:id="rId10"/>
    <p:sldId id="274" r:id="rId11"/>
    <p:sldId id="275" r:id="rId12"/>
    <p:sldId id="299" r:id="rId13"/>
    <p:sldId id="303" r:id="rId14"/>
    <p:sldId id="300" r:id="rId15"/>
    <p:sldId id="276" r:id="rId16"/>
    <p:sldId id="286" r:id="rId17"/>
    <p:sldId id="285" r:id="rId18"/>
    <p:sldId id="284" r:id="rId19"/>
    <p:sldId id="287" r:id="rId20"/>
    <p:sldId id="288" r:id="rId21"/>
    <p:sldId id="291" r:id="rId22"/>
    <p:sldId id="292" r:id="rId23"/>
    <p:sldId id="289" r:id="rId24"/>
    <p:sldId id="280" r:id="rId25"/>
    <p:sldId id="302" r:id="rId26"/>
    <p:sldId id="293" r:id="rId27"/>
    <p:sldId id="294" r:id="rId28"/>
    <p:sldId id="295" r:id="rId29"/>
    <p:sldId id="301" r:id="rId30"/>
    <p:sldId id="296" r:id="rId31"/>
    <p:sldId id="297" r:id="rId32"/>
  </p:sldIdLst>
  <p:sldSz cx="9144000" cy="6858000" type="screen4x3"/>
  <p:notesSz cx="6858000" cy="9144000"/>
  <p:custDataLst>
    <p:tags r:id="rId35"/>
  </p:custDataLst>
  <p:defaultTextStyle>
    <a:defPPr>
      <a:defRPr lang="en-US"/>
    </a:defPPr>
    <a:lvl1pPr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1pPr>
    <a:lvl2pPr marL="4572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2pPr>
    <a:lvl3pPr marL="9144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3pPr>
    <a:lvl4pPr marL="13716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4pPr>
    <a:lvl5pPr marL="18288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5pPr>
    <a:lvl6pPr marL="2286000" algn="l" defTabSz="914400" rtl="0" eaLnBrk="1" latinLnBrk="0" hangingPunct="1">
      <a:defRPr sz="2000" b="1" kern="1200">
        <a:solidFill>
          <a:srgbClr val="0033CC"/>
        </a:solidFill>
        <a:latin typeface="Copperplate Gothic Light" pitchFamily="34" charset="0"/>
        <a:ea typeface="+mn-ea"/>
        <a:cs typeface="+mn-cs"/>
      </a:defRPr>
    </a:lvl6pPr>
    <a:lvl7pPr marL="2743200" algn="l" defTabSz="914400" rtl="0" eaLnBrk="1" latinLnBrk="0" hangingPunct="1">
      <a:defRPr sz="2000" b="1" kern="1200">
        <a:solidFill>
          <a:srgbClr val="0033CC"/>
        </a:solidFill>
        <a:latin typeface="Copperplate Gothic Light" pitchFamily="34" charset="0"/>
        <a:ea typeface="+mn-ea"/>
        <a:cs typeface="+mn-cs"/>
      </a:defRPr>
    </a:lvl7pPr>
    <a:lvl8pPr marL="3200400" algn="l" defTabSz="914400" rtl="0" eaLnBrk="1" latinLnBrk="0" hangingPunct="1">
      <a:defRPr sz="2000" b="1" kern="1200">
        <a:solidFill>
          <a:srgbClr val="0033CC"/>
        </a:solidFill>
        <a:latin typeface="Copperplate Gothic Light" pitchFamily="34" charset="0"/>
        <a:ea typeface="+mn-ea"/>
        <a:cs typeface="+mn-cs"/>
      </a:defRPr>
    </a:lvl8pPr>
    <a:lvl9pPr marL="3657600" algn="l" defTabSz="914400" rtl="0" eaLnBrk="1" latinLnBrk="0" hangingPunct="1">
      <a:defRPr sz="2000" b="1" kern="1200">
        <a:solidFill>
          <a:srgbClr val="0033CC"/>
        </a:solidFill>
        <a:latin typeface="Copperplate Gothic Ligh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33CC"/>
    <a:srgbClr val="006600"/>
    <a:srgbClr val="008000"/>
    <a:srgbClr val="FF3300"/>
    <a:srgbClr val="33CC33"/>
    <a:srgbClr val="99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68" autoAdjust="0"/>
    <p:restoredTop sz="99647" autoAdjust="0"/>
  </p:normalViewPr>
  <p:slideViewPr>
    <p:cSldViewPr snapToGrid="0">
      <p:cViewPr>
        <p:scale>
          <a:sx n="66" d="100"/>
          <a:sy n="66" d="100"/>
        </p:scale>
        <p:origin x="-504" y="-19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5" d="100"/>
          <a:sy n="55" d="100"/>
        </p:scale>
        <p:origin x="-18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Helvetica" pitchFamily="34" charset="0"/>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Helvetica" pitchFamily="34" charset="0"/>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Helvetica" pitchFamily="34" charset="0"/>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Helvetica" pitchFamily="34" charset="0"/>
              </a:defRPr>
            </a:lvl1pPr>
          </a:lstStyle>
          <a:p>
            <a:pPr>
              <a:defRPr/>
            </a:pPr>
            <a:fld id="{581A098E-4135-4026-95A2-2C4BC982C7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Helvetica" pitchFamily="34" charset="0"/>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Helvetica"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Helvetica" pitchFamily="34" charset="0"/>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Helvetica" pitchFamily="34" charset="0"/>
              </a:defRPr>
            </a:lvl1pPr>
          </a:lstStyle>
          <a:p>
            <a:pPr>
              <a:defRPr/>
            </a:pPr>
            <a:fld id="{A617B984-D6DA-4016-95C0-D0697F5BB6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A8EF61E7-7CCB-40A3-A4A4-44F13CC044B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70A31710-C080-4F21-97F1-7D5573141014}"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70A31710-C080-4F21-97F1-7D5573141014}"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70A31710-C080-4F21-97F1-7D5573141014}"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A488B911-4104-4625-AB11-C754B8D448FA}"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2933F655-1C02-4ED3-AB12-D63F2C7C77D1}"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45FF4710-56EF-495A-8FCA-8E92EF23CA02}"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C98945B8-8085-4B40-8170-1747E010829F}"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47EFBA99-EE63-4EE1-8F98-623CDAFA07B0}"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FA74D38C-46E1-4514-B879-6564EFA639BA}"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18846705-7CD6-4468-AC20-9DA01C01F3DC}"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17B984-D6DA-4016-95C0-D0697F5BB64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3DF649D9-9AF3-4565-9537-3A9174EF4E93}"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22BEB21E-5AEA-4707-B0E4-8D2DC04CB79E}"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AF15CC74-FD68-48A5-8B47-4156E4F7F07E}"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D093E87C-670B-4AAF-A6B1-E13210E9065B}"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6FD4FB24-C752-4101-B715-DC7FBF676E32}"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8A144E15-E85A-4209-BE23-E3585FBE119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A6E63B79-1BFF-4525-A639-FEFB9A59939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22BEB21E-5AEA-4707-B0E4-8D2DC04CB79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14878B4D-D3E3-453F-90C6-C7F690EF20F9}"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F1DC91A2-2360-47D6-9187-D47E98C4FE30}"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A1E7BF7D-747B-442C-99B7-6D94F993D5B9}"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70A31710-C080-4F21-97F1-7D5573141014}"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9B2D9-ADEB-44C9-B59F-CFA03648AF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E0363-9672-465C-B3B1-C8F6B6090C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6FD199-BC0E-490F-ACF2-BAC2DDF216E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C49D6-01F2-4613-8D65-EF9940AD48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2FCE7-6DD0-4E59-A976-736120DE53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8E5A8-669A-46B1-93C6-4E66FDCE6F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041F08-E5BB-422B-B73B-1FD53896F2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1770F1-DFBA-4D4D-A069-91DC7FB260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6226A1-6F61-451B-819B-E31D35CCA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0D2742-8667-41F8-A8E2-C3C326A91E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A2E539-35D6-45DE-BE6B-9D50FDACAC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AF87CB-C495-426F-A12C-C3ADABA152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defRPr>
            </a:lvl1pPr>
          </a:lstStyle>
          <a:p>
            <a:pPr>
              <a:defRPr/>
            </a:pPr>
            <a:fld id="{86241D93-6EAE-4789-9518-36D6A6AAF6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http://info.phys.unm.edu/~caves" TargetMode="External"/><Relationship Id="rId4" Type="http://schemas.openxmlformats.org/officeDocument/2006/relationships/hyperlink" Target="mailto:caves@info.phys.unm.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notesSlide" Target="../notesSlides/notesSlide8.xml"/><Relationship Id="rId12"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2.xml"/><Relationship Id="rId11" Type="http://schemas.openxmlformats.org/officeDocument/2006/relationships/image" Target="../media/image7.png"/><Relationship Id="rId5" Type="http://schemas.openxmlformats.org/officeDocument/2006/relationships/tags" Target="../tags/tag12.xml"/><Relationship Id="rId10" Type="http://schemas.openxmlformats.org/officeDocument/2006/relationships/image" Target="../media/image6.png"/><Relationship Id="rId4" Type="http://schemas.openxmlformats.org/officeDocument/2006/relationships/tags" Target="../tags/tag1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tags" Target="../tags/tag15.xml"/><Relationship Id="rId21" Type="http://schemas.openxmlformats.org/officeDocument/2006/relationships/image" Target="../media/image18.png"/><Relationship Id="rId7" Type="http://schemas.openxmlformats.org/officeDocument/2006/relationships/tags" Target="../tags/tag19.xml"/><Relationship Id="rId12" Type="http://schemas.openxmlformats.org/officeDocument/2006/relationships/notesSlide" Target="../notesSlides/notesSlide11.xml"/><Relationship Id="rId17" Type="http://schemas.openxmlformats.org/officeDocument/2006/relationships/image" Target="../media/image14.png"/><Relationship Id="rId2" Type="http://schemas.openxmlformats.org/officeDocument/2006/relationships/tags" Target="../tags/tag14.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12.xml"/><Relationship Id="rId5" Type="http://schemas.openxmlformats.org/officeDocument/2006/relationships/tags" Target="../tags/tag17.xml"/><Relationship Id="rId15" Type="http://schemas.openxmlformats.org/officeDocument/2006/relationships/image" Target="../media/image12.png"/><Relationship Id="rId10" Type="http://schemas.openxmlformats.org/officeDocument/2006/relationships/tags" Target="../tags/tag22.xml"/><Relationship Id="rId19" Type="http://schemas.openxmlformats.org/officeDocument/2006/relationships/image" Target="../media/image16.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11.png"/><Relationship Id="rId22"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5.xml"/><Relationship Id="rId7" Type="http://schemas.openxmlformats.org/officeDocument/2006/relationships/notesSlide" Target="../notesSlides/notesSlide1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2.xml"/><Relationship Id="rId5" Type="http://schemas.openxmlformats.org/officeDocument/2006/relationships/tags" Target="../tags/tag27.xml"/><Relationship Id="rId10" Type="http://schemas.openxmlformats.org/officeDocument/2006/relationships/image" Target="../media/image22.png"/><Relationship Id="rId4" Type="http://schemas.openxmlformats.org/officeDocument/2006/relationships/tags" Target="../tags/tag26.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themeOverride" Target="../theme/themeOverride6.xml"/><Relationship Id="rId6" Type="http://schemas.openxmlformats.org/officeDocument/2006/relationships/slideLayout" Target="../slideLayouts/slideLayout7.xml"/><Relationship Id="rId5" Type="http://schemas.openxmlformats.org/officeDocument/2006/relationships/tags" Target="../tags/tag33.xml"/><Relationship Id="rId10" Type="http://schemas.openxmlformats.org/officeDocument/2006/relationships/image" Target="../media/image28.png"/><Relationship Id="rId4" Type="http://schemas.openxmlformats.org/officeDocument/2006/relationships/tags" Target="../tags/tag32.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5.xml"/><Relationship Id="rId7" Type="http://schemas.openxmlformats.org/officeDocument/2006/relationships/image" Target="../media/image31.png"/><Relationship Id="rId2" Type="http://schemas.openxmlformats.org/officeDocument/2006/relationships/tags" Target="../tags/tag34.xml"/><Relationship Id="rId1" Type="http://schemas.openxmlformats.org/officeDocument/2006/relationships/themeOverride" Target="../theme/themeOverride9.xml"/><Relationship Id="rId6" Type="http://schemas.openxmlformats.org/officeDocument/2006/relationships/image" Target="../media/image30.png"/><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8.xml"/><Relationship Id="rId7" Type="http://schemas.openxmlformats.org/officeDocument/2006/relationships/image" Target="../media/image31.png"/><Relationship Id="rId2" Type="http://schemas.openxmlformats.org/officeDocument/2006/relationships/tags" Target="../tags/tag37.xml"/><Relationship Id="rId1" Type="http://schemas.openxmlformats.org/officeDocument/2006/relationships/themeOverride" Target="../theme/themeOverride10.xml"/><Relationship Id="rId6" Type="http://schemas.openxmlformats.org/officeDocument/2006/relationships/image" Target="../media/image30.png"/><Relationship Id="rId5" Type="http://schemas.openxmlformats.org/officeDocument/2006/relationships/slideLayout" Target="../slideLayouts/slideLayout7.xml"/><Relationship Id="rId4"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98425"/>
            <a:ext cx="9144000" cy="1066800"/>
          </a:xfrm>
          <a:prstGeom prst="rect">
            <a:avLst/>
          </a:prstGeom>
          <a:noFill/>
          <a:ln w="9525">
            <a:noFill/>
            <a:miter lim="800000"/>
            <a:headEnd/>
            <a:tailEnd/>
          </a:ln>
        </p:spPr>
        <p:txBody>
          <a:bodyPr>
            <a:spAutoFit/>
          </a:bodyPr>
          <a:lstStyle/>
          <a:p>
            <a:pPr eaLnBrk="1" hangingPunct="1"/>
            <a:r>
              <a:rPr lang="en-US" sz="3200" dirty="0">
                <a:solidFill>
                  <a:srgbClr val="996600"/>
                </a:solidFill>
                <a:latin typeface="Comic Sans MS" pitchFamily="66" charset="0"/>
              </a:rPr>
              <a:t>Should we think of quantum probabilities as Bayesian probabilities?</a:t>
            </a:r>
            <a:r>
              <a:rPr lang="en-US" sz="2800" dirty="0">
                <a:solidFill>
                  <a:srgbClr val="996600"/>
                </a:solidFill>
                <a:latin typeface="Comic Sans MS" pitchFamily="66" charset="0"/>
              </a:rPr>
              <a:t> </a:t>
            </a:r>
            <a:r>
              <a:rPr lang="en-US" sz="2800" dirty="0">
                <a:solidFill>
                  <a:srgbClr val="996600"/>
                </a:solidFill>
                <a:latin typeface="Helvetica" pitchFamily="34" charset="0"/>
              </a:rPr>
              <a:t> </a:t>
            </a:r>
          </a:p>
        </p:txBody>
      </p:sp>
      <p:sp>
        <p:nvSpPr>
          <p:cNvPr id="2051" name="Text Box 3"/>
          <p:cNvSpPr txBox="1">
            <a:spLocks noChangeArrowheads="1"/>
          </p:cNvSpPr>
          <p:nvPr/>
        </p:nvSpPr>
        <p:spPr bwMode="auto">
          <a:xfrm>
            <a:off x="0" y="1189038"/>
            <a:ext cx="9144000" cy="4494212"/>
          </a:xfrm>
          <a:prstGeom prst="rect">
            <a:avLst/>
          </a:prstGeom>
          <a:noFill/>
          <a:ln w="9525">
            <a:noFill/>
            <a:miter lim="800000"/>
            <a:headEnd/>
            <a:tailEnd/>
          </a:ln>
        </p:spPr>
        <p:txBody>
          <a:bodyPr>
            <a:spAutoFit/>
          </a:bodyPr>
          <a:lstStyle/>
          <a:p>
            <a:r>
              <a:rPr lang="en-US" sz="2800" dirty="0">
                <a:latin typeface="Arial" charset="0"/>
              </a:rPr>
              <a:t>Carlton M. Caves</a:t>
            </a:r>
            <a:endParaRPr lang="en-US" sz="2400" b="0" dirty="0">
              <a:solidFill>
                <a:schemeClr val="tx1"/>
              </a:solidFill>
              <a:latin typeface="Arial" charset="0"/>
            </a:endParaRPr>
          </a:p>
          <a:p>
            <a:r>
              <a:rPr lang="en-US" sz="1200" b="0" dirty="0">
                <a:solidFill>
                  <a:schemeClr val="tx1"/>
                </a:solidFill>
                <a:latin typeface="Arial" charset="0"/>
              </a:rPr>
              <a:t>C. M. Caves, C. A. Fuchs, R</a:t>
            </a:r>
            <a:r>
              <a:rPr lang="en-US" sz="1200" b="0" dirty="0">
                <a:solidFill>
                  <a:schemeClr val="tx1"/>
                </a:solidFill>
                <a:latin typeface="Arial" charset="0"/>
                <a:cs typeface="Arial" charset="0"/>
              </a:rPr>
              <a:t>.</a:t>
            </a:r>
            <a:r>
              <a:rPr lang="en-US" sz="1200" b="0" dirty="0">
                <a:solidFill>
                  <a:schemeClr val="tx1"/>
                </a:solidFill>
                <a:latin typeface="Arial" charset="0"/>
              </a:rPr>
              <a:t> Schack, “Subjective probability and quantum certainty,” </a:t>
            </a:r>
          </a:p>
          <a:p>
            <a:r>
              <a:rPr lang="en-US" sz="1200" b="0" dirty="0">
                <a:solidFill>
                  <a:schemeClr val="tx1"/>
                </a:solidFill>
                <a:latin typeface="Arial" charset="0"/>
              </a:rPr>
              <a:t>Studies in History and Philosophy of Modern Physics </a:t>
            </a:r>
            <a:r>
              <a:rPr lang="en-US" sz="1200" dirty="0">
                <a:solidFill>
                  <a:schemeClr val="tx1"/>
                </a:solidFill>
                <a:latin typeface="Arial" charset="0"/>
              </a:rPr>
              <a:t>38</a:t>
            </a:r>
            <a:r>
              <a:rPr lang="en-US" sz="1200" b="0" dirty="0">
                <a:solidFill>
                  <a:schemeClr val="tx1"/>
                </a:solidFill>
                <a:latin typeface="Arial" charset="0"/>
              </a:rPr>
              <a:t>, 255--274 (2007)..</a:t>
            </a:r>
          </a:p>
          <a:p>
            <a:endParaRPr lang="en-US" sz="1400" dirty="0">
              <a:latin typeface="Arial" charset="0"/>
            </a:endParaRPr>
          </a:p>
          <a:p>
            <a:r>
              <a:rPr lang="en-US" sz="1800" b="0" dirty="0">
                <a:latin typeface="Arial" charset="0"/>
              </a:rPr>
              <a:t>Department of Physics and Astronomy</a:t>
            </a:r>
          </a:p>
          <a:p>
            <a:r>
              <a:rPr lang="en-US" sz="1800" b="0" dirty="0">
                <a:latin typeface="Arial" charset="0"/>
              </a:rPr>
              <a:t>University of New Mexico</a:t>
            </a:r>
          </a:p>
          <a:p>
            <a:r>
              <a:rPr lang="en-US" sz="1200" b="0" dirty="0">
                <a:latin typeface="Arial" charset="0"/>
              </a:rPr>
              <a:t>and</a:t>
            </a:r>
          </a:p>
          <a:p>
            <a:r>
              <a:rPr lang="en-US" sz="1800" b="0" dirty="0">
                <a:latin typeface="Arial" charset="0"/>
              </a:rPr>
              <a:t>Department of Physics</a:t>
            </a:r>
          </a:p>
          <a:p>
            <a:r>
              <a:rPr lang="en-US" sz="1800" b="0" dirty="0">
                <a:latin typeface="Arial" charset="0"/>
              </a:rPr>
              <a:t>University of Queensland</a:t>
            </a:r>
          </a:p>
          <a:p>
            <a:endParaRPr lang="en-US" sz="2400" b="0" dirty="0">
              <a:latin typeface="Arial" charset="0"/>
            </a:endParaRPr>
          </a:p>
          <a:p>
            <a:r>
              <a:rPr lang="en-US" b="0" dirty="0">
                <a:latin typeface="Arial" charset="0"/>
                <a:hlinkClick r:id="rId4"/>
              </a:rPr>
              <a:t>caves@info.phys.unm.edu</a:t>
            </a:r>
            <a:endParaRPr lang="en-US" b="0" dirty="0">
              <a:latin typeface="Arial" charset="0"/>
            </a:endParaRPr>
          </a:p>
          <a:p>
            <a:r>
              <a:rPr lang="en-US" b="0" dirty="0">
                <a:latin typeface="Arial" charset="0"/>
                <a:hlinkClick r:id="rId5"/>
              </a:rPr>
              <a:t>http://info.phys.unm.edu/~caves</a:t>
            </a:r>
            <a:endParaRPr lang="en-US" b="0" dirty="0">
              <a:latin typeface="Arial" charset="0"/>
            </a:endParaRPr>
          </a:p>
          <a:p>
            <a:endParaRPr lang="en-US" sz="2400" b="0" dirty="0">
              <a:latin typeface="Arial" charset="0"/>
            </a:endParaRPr>
          </a:p>
          <a:p>
            <a:r>
              <a:rPr lang="en-US" sz="2400" b="0" dirty="0" smtClean="0">
                <a:solidFill>
                  <a:srgbClr val="006600"/>
                </a:solidFill>
                <a:latin typeface="Arial" charset="0"/>
              </a:rPr>
              <a:t>Sydney Foundations Seminar</a:t>
            </a:r>
          </a:p>
          <a:p>
            <a:r>
              <a:rPr lang="en-US" sz="2400" b="0" dirty="0" smtClean="0">
                <a:solidFill>
                  <a:srgbClr val="006600"/>
                </a:solidFill>
                <a:latin typeface="Arial" charset="0"/>
              </a:rPr>
              <a:t>U Sydney, 2008 </a:t>
            </a:r>
            <a:r>
              <a:rPr lang="en-US" sz="2400" b="0" smtClean="0">
                <a:solidFill>
                  <a:srgbClr val="006600"/>
                </a:solidFill>
                <a:latin typeface="Arial" charset="0"/>
              </a:rPr>
              <a:t>May </a:t>
            </a:r>
            <a:r>
              <a:rPr lang="en-US" sz="2400" b="0" smtClean="0">
                <a:solidFill>
                  <a:srgbClr val="006600"/>
                </a:solidFill>
                <a:latin typeface="Arial" charset="0"/>
              </a:rPr>
              <a:t>7</a:t>
            </a:r>
            <a:endParaRPr lang="en-US" sz="2400" b="0" dirty="0">
              <a:latin typeface="Arial" charset="0"/>
            </a:endParaRPr>
          </a:p>
        </p:txBody>
      </p:sp>
      <p:sp>
        <p:nvSpPr>
          <p:cNvPr id="100356" name="Text Box 4"/>
          <p:cNvSpPr txBox="1">
            <a:spLocks noChangeArrowheads="1"/>
          </p:cNvSpPr>
          <p:nvPr/>
        </p:nvSpPr>
        <p:spPr bwMode="auto">
          <a:xfrm>
            <a:off x="0" y="5704116"/>
            <a:ext cx="9144001" cy="1066800"/>
          </a:xfrm>
          <a:prstGeom prst="rect">
            <a:avLst/>
          </a:prstGeom>
          <a:noFill/>
          <a:ln w="9525">
            <a:noFill/>
            <a:miter lim="800000"/>
            <a:headEnd/>
            <a:tailEnd/>
          </a:ln>
        </p:spPr>
        <p:txBody>
          <a:bodyPr>
            <a:spAutoFit/>
          </a:bodyPr>
          <a:lstStyle/>
          <a:p>
            <a:pPr eaLnBrk="1" hangingPunct="1"/>
            <a:r>
              <a:rPr lang="en-US" sz="3200" dirty="0">
                <a:solidFill>
                  <a:srgbClr val="996600"/>
                </a:solidFill>
                <a:latin typeface="Comic Sans MS" pitchFamily="66" charset="0"/>
              </a:rPr>
              <a:t>Yes, because facts never determine probabilities or quantum states.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56"/>
          <p:cNvGrpSpPr>
            <a:grpSpLocks/>
          </p:cNvGrpSpPr>
          <p:nvPr/>
        </p:nvGrpSpPr>
        <p:grpSpPr bwMode="auto">
          <a:xfrm>
            <a:off x="5279121" y="4054933"/>
            <a:ext cx="1773238" cy="1647827"/>
            <a:chOff x="3272" y="2600"/>
            <a:chExt cx="1117" cy="1038"/>
          </a:xfrm>
        </p:grpSpPr>
        <p:pic>
          <p:nvPicPr>
            <p:cNvPr id="10289" name="Picture 98" descr="txp_fig"/>
            <p:cNvPicPr>
              <a:picLocks noChangeAspect="1" noChangeArrowheads="1"/>
            </p:cNvPicPr>
            <p:nvPr>
              <p:custDataLst>
                <p:tags r:id="rId5"/>
              </p:custDataLst>
            </p:nvPr>
          </p:nvPicPr>
          <p:blipFill>
            <a:blip r:embed="rId8"/>
            <a:srcRect/>
            <a:stretch>
              <a:fillRect/>
            </a:stretch>
          </p:blipFill>
          <p:spPr bwMode="auto">
            <a:xfrm>
              <a:off x="3272" y="2894"/>
              <a:ext cx="1117" cy="744"/>
            </a:xfrm>
            <a:prstGeom prst="rect">
              <a:avLst/>
            </a:prstGeom>
            <a:noFill/>
            <a:ln w="28575">
              <a:noFill/>
              <a:miter lim="800000"/>
              <a:headEnd/>
              <a:tailEnd/>
            </a:ln>
          </p:spPr>
        </p:pic>
        <p:sp>
          <p:nvSpPr>
            <p:cNvPr id="10290" name="Text Box 99"/>
            <p:cNvSpPr txBox="1">
              <a:spLocks noChangeArrowheads="1"/>
            </p:cNvSpPr>
            <p:nvPr/>
          </p:nvSpPr>
          <p:spPr bwMode="auto">
            <a:xfrm>
              <a:off x="3359" y="2600"/>
              <a:ext cx="946" cy="291"/>
            </a:xfrm>
            <a:prstGeom prst="rect">
              <a:avLst/>
            </a:prstGeom>
            <a:noFill/>
            <a:ln w="28575">
              <a:noFill/>
              <a:miter lim="800000"/>
              <a:headEnd/>
              <a:tailEnd/>
            </a:ln>
          </p:spPr>
          <p:txBody>
            <a:bodyPr wrap="none">
              <a:spAutoFit/>
            </a:bodyPr>
            <a:lstStyle/>
            <a:p>
              <a:r>
                <a:rPr lang="en-US" sz="2400" b="0" dirty="0">
                  <a:latin typeface="Arial" charset="0"/>
                  <a:cs typeface="Arial" charset="0"/>
                </a:rPr>
                <a:t>Certainty:</a:t>
              </a:r>
            </a:p>
          </p:txBody>
        </p:sp>
      </p:grpSp>
      <p:graphicFrame>
        <p:nvGraphicFramePr>
          <p:cNvPr id="116855" name="Group 119"/>
          <p:cNvGraphicFramePr>
            <a:graphicFrameLocks noGrp="1"/>
          </p:cNvGraphicFramePr>
          <p:nvPr/>
        </p:nvGraphicFramePr>
        <p:xfrm>
          <a:off x="157163" y="100013"/>
          <a:ext cx="8847137" cy="30241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Fine-grained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r>
                        <a:rPr kumimoji="0" lang="en-US" sz="1600" b="0" i="0" u="none" strike="noStrike" cap="none" normalizeH="0" baseline="0" smtClean="0">
                          <a:ln>
                            <a:noFill/>
                          </a:ln>
                          <a:solidFill>
                            <a:srgbClr val="006600"/>
                          </a:solidFill>
                          <a:effectLst/>
                          <a:latin typeface="Arial" charset="0"/>
                        </a:rPr>
                        <a:t> </a:t>
                      </a:r>
                      <a:r>
                        <a:rPr kumimoji="0" lang="en-US" sz="1600" b="0" i="0" u="none" strike="noStrike" cap="none" normalizeH="0" baseline="0" smtClean="0">
                          <a:ln>
                            <a:noFill/>
                          </a:ln>
                          <a:solidFill>
                            <a:schemeClr val="tx1"/>
                          </a:solidFill>
                          <a:effectLst/>
                          <a:latin typeface="Arial" charset="0"/>
                        </a:rPr>
                        <a:t>or</a:t>
                      </a:r>
                      <a:r>
                        <a:rPr kumimoji="0" lang="en-US" sz="1600" b="0" i="0" u="none" strike="noStrike" cap="none" normalizeH="0" baseline="0" smtClean="0">
                          <a:ln>
                            <a:noFill/>
                          </a:ln>
                          <a:solidFill>
                            <a:srgbClr val="0066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271" name="Group 151"/>
          <p:cNvGrpSpPr>
            <a:grpSpLocks/>
          </p:cNvGrpSpPr>
          <p:nvPr/>
        </p:nvGrpSpPr>
        <p:grpSpPr bwMode="auto">
          <a:xfrm>
            <a:off x="2863850" y="3421063"/>
            <a:ext cx="6219825" cy="739775"/>
            <a:chOff x="1804" y="1759"/>
            <a:chExt cx="3918" cy="466"/>
          </a:xfrm>
        </p:grpSpPr>
        <p:pic>
          <p:nvPicPr>
            <p:cNvPr id="10285" name="Picture 152" descr="txp_fig"/>
            <p:cNvPicPr>
              <a:picLocks noChangeAspect="1" noChangeArrowheads="1"/>
            </p:cNvPicPr>
            <p:nvPr>
              <p:custDataLst>
                <p:tags r:id="rId1"/>
              </p:custDataLst>
            </p:nvPr>
          </p:nvPicPr>
          <p:blipFill>
            <a:blip r:embed="rId9"/>
            <a:srcRect/>
            <a:stretch>
              <a:fillRect/>
            </a:stretch>
          </p:blipFill>
          <p:spPr bwMode="auto">
            <a:xfrm>
              <a:off x="1804" y="1836"/>
              <a:ext cx="155" cy="131"/>
            </a:xfrm>
            <a:prstGeom prst="rect">
              <a:avLst/>
            </a:prstGeom>
            <a:noFill/>
            <a:ln w="28575">
              <a:noFill/>
              <a:miter lim="800000"/>
              <a:headEnd/>
              <a:tailEnd/>
            </a:ln>
          </p:spPr>
        </p:pic>
        <p:pic>
          <p:nvPicPr>
            <p:cNvPr id="10286" name="Picture 153" descr="txp_fig"/>
            <p:cNvPicPr>
              <a:picLocks noChangeAspect="1" noChangeArrowheads="1"/>
            </p:cNvPicPr>
            <p:nvPr>
              <p:custDataLst>
                <p:tags r:id="rId2"/>
              </p:custDataLst>
            </p:nvPr>
          </p:nvPicPr>
          <p:blipFill>
            <a:blip r:embed="rId10"/>
            <a:srcRect/>
            <a:stretch>
              <a:fillRect/>
            </a:stretch>
          </p:blipFill>
          <p:spPr bwMode="auto">
            <a:xfrm>
              <a:off x="4323" y="1759"/>
              <a:ext cx="1399" cy="466"/>
            </a:xfrm>
            <a:prstGeom prst="rect">
              <a:avLst/>
            </a:prstGeom>
            <a:noFill/>
            <a:ln w="28575">
              <a:noFill/>
              <a:miter lim="800000"/>
              <a:headEnd/>
              <a:tailEnd/>
            </a:ln>
          </p:spPr>
        </p:pic>
        <p:pic>
          <p:nvPicPr>
            <p:cNvPr id="10287" name="Picture 154" descr="txp_fig"/>
            <p:cNvPicPr>
              <a:picLocks noChangeAspect="1" noChangeArrowheads="1"/>
            </p:cNvPicPr>
            <p:nvPr>
              <p:custDataLst>
                <p:tags r:id="rId3"/>
              </p:custDataLst>
            </p:nvPr>
          </p:nvPicPr>
          <p:blipFill>
            <a:blip r:embed="rId11"/>
            <a:srcRect/>
            <a:stretch>
              <a:fillRect/>
            </a:stretch>
          </p:blipFill>
          <p:spPr bwMode="auto">
            <a:xfrm>
              <a:off x="2614" y="1807"/>
              <a:ext cx="403" cy="190"/>
            </a:xfrm>
            <a:prstGeom prst="rect">
              <a:avLst/>
            </a:prstGeom>
            <a:noFill/>
            <a:ln w="28575">
              <a:noFill/>
              <a:miter lim="800000"/>
              <a:headEnd/>
              <a:tailEnd/>
            </a:ln>
          </p:spPr>
        </p:pic>
        <p:pic>
          <p:nvPicPr>
            <p:cNvPr id="10288" name="Picture 155" descr="txp_fig"/>
            <p:cNvPicPr>
              <a:picLocks noChangeAspect="1" noChangeArrowheads="1"/>
            </p:cNvPicPr>
            <p:nvPr>
              <p:custDataLst>
                <p:tags r:id="rId4"/>
              </p:custDataLst>
            </p:nvPr>
          </p:nvPicPr>
          <p:blipFill>
            <a:blip r:embed="rId12"/>
            <a:srcRect/>
            <a:stretch>
              <a:fillRect/>
            </a:stretch>
          </p:blipFill>
          <p:spPr bwMode="auto">
            <a:xfrm>
              <a:off x="3750" y="1821"/>
              <a:ext cx="200" cy="165"/>
            </a:xfrm>
            <a:prstGeom prst="rect">
              <a:avLst/>
            </a:prstGeom>
            <a:noFill/>
            <a:ln w="28575">
              <a:noFill/>
              <a:miter lim="800000"/>
              <a:headEnd/>
              <a:tailEnd/>
            </a:ln>
          </p:spPr>
        </p:pic>
      </p:grpSp>
      <p:graphicFrame>
        <p:nvGraphicFramePr>
          <p:cNvPr id="116909" name="Group 173"/>
          <p:cNvGraphicFramePr>
            <a:graphicFrameLocks noGrp="1"/>
          </p:cNvGraphicFramePr>
          <p:nvPr/>
        </p:nvGraphicFramePr>
        <p:xfrm>
          <a:off x="157163" y="6110288"/>
          <a:ext cx="8847137" cy="609600"/>
        </p:xfrm>
        <a:graphic>
          <a:graphicData uri="http://schemas.openxmlformats.org/drawingml/2006/table">
            <a:tbl>
              <a:tblPr/>
              <a:tblGrid>
                <a:gridCol w="2120900"/>
                <a:gridCol w="1481137"/>
                <a:gridCol w="1439863"/>
                <a:gridCol w="1927225"/>
                <a:gridCol w="1878012"/>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909"/>
                                        </p:tgtEl>
                                        <p:attrNameLst>
                                          <p:attrName>style.visibility</p:attrName>
                                        </p:attrNameLst>
                                      </p:cBhvr>
                                      <p:to>
                                        <p:strVal val="visible"/>
                                      </p:to>
                                    </p:set>
                                    <p:anim calcmode="lin" valueType="num">
                                      <p:cBhvr additive="base">
                                        <p:cTn id="7" dur="500" fill="hold"/>
                                        <p:tgtEl>
                                          <p:spTgt spid="116909"/>
                                        </p:tgtEl>
                                        <p:attrNameLst>
                                          <p:attrName>ppt_x</p:attrName>
                                        </p:attrNameLst>
                                      </p:cBhvr>
                                      <p:tavLst>
                                        <p:tav tm="0">
                                          <p:val>
                                            <p:strVal val="#ppt_x"/>
                                          </p:val>
                                        </p:tav>
                                        <p:tav tm="100000">
                                          <p:val>
                                            <p:strVal val="#ppt_x"/>
                                          </p:val>
                                        </p:tav>
                                      </p:tavLst>
                                    </p:anim>
                                    <p:anim calcmode="lin" valueType="num">
                                      <p:cBhvr additive="base">
                                        <p:cTn id="8" dur="500" fill="hold"/>
                                        <p:tgtEl>
                                          <p:spTgt spid="116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7"/>
          <p:cNvSpPr txBox="1">
            <a:spLocks noChangeArrowheads="1"/>
          </p:cNvSpPr>
          <p:nvPr/>
        </p:nvSpPr>
        <p:spPr bwMode="auto">
          <a:xfrm>
            <a:off x="2409365" y="4402575"/>
            <a:ext cx="6284685" cy="954107"/>
          </a:xfrm>
          <a:prstGeom prst="rect">
            <a:avLst/>
          </a:prstGeom>
          <a:noFill/>
          <a:ln w="28575">
            <a:noFill/>
            <a:miter lim="800000"/>
            <a:headEnd/>
            <a:tailEnd/>
          </a:ln>
        </p:spPr>
        <p:txBody>
          <a:bodyPr wrap="square">
            <a:spAutoFit/>
          </a:bodyPr>
          <a:lstStyle/>
          <a:p>
            <a:r>
              <a:rPr lang="en-US" sz="2800" dirty="0">
                <a:solidFill>
                  <a:srgbClr val="996600"/>
                </a:solidFill>
                <a:latin typeface="Arial" charset="0"/>
                <a:cs typeface="Arial" charset="0"/>
              </a:rPr>
              <a:t>Whom do you ask for the system state?  The system or an agent?</a:t>
            </a:r>
          </a:p>
        </p:txBody>
      </p:sp>
      <p:graphicFrame>
        <p:nvGraphicFramePr>
          <p:cNvPr id="119967" name="Group 159"/>
          <p:cNvGraphicFramePr>
            <a:graphicFrameLocks noGrp="1"/>
          </p:cNvGraphicFramePr>
          <p:nvPr/>
        </p:nvGraphicFramePr>
        <p:xfrm>
          <a:off x="157163" y="100013"/>
          <a:ext cx="8847137" cy="2991676"/>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Verification: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determination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7" name="Group 159"/>
          <p:cNvGraphicFramePr>
            <a:graphicFrameLocks noGrp="1"/>
          </p:cNvGraphicFramePr>
          <p:nvPr/>
        </p:nvGraphicFramePr>
        <p:xfrm>
          <a:off x="157163" y="100013"/>
          <a:ext cx="8847137" cy="23637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2539969" y="2699683"/>
            <a:ext cx="6109365" cy="369332"/>
          </a:xfrm>
          <a:prstGeom prst="rect">
            <a:avLst/>
          </a:prstGeom>
          <a:noFill/>
          <a:ln w="28575">
            <a:solidFill>
              <a:srgbClr val="0033CC"/>
            </a:solidFill>
          </a:ln>
        </p:spPr>
        <p:txBody>
          <a:bodyPr wrap="none" rtlCol="0">
            <a:spAutoFit/>
          </a:bodyPr>
          <a:lstStyle/>
          <a:p>
            <a:r>
              <a:rPr lang="en-US" sz="1800" dirty="0" smtClean="0">
                <a:latin typeface="Arial" pitchFamily="34" charset="0"/>
                <a:cs typeface="Arial" pitchFamily="34" charset="0"/>
              </a:rPr>
              <a:t>Can you reliably distinguish </a:t>
            </a:r>
            <a:r>
              <a:rPr lang="en-US" sz="1800" i="1" dirty="0" smtClean="0">
                <a:latin typeface="Arial" pitchFamily="34" charset="0"/>
                <a:cs typeface="Arial" pitchFamily="34" charset="0"/>
              </a:rPr>
              <a:t>two </a:t>
            </a:r>
            <a:r>
              <a:rPr lang="en-US" sz="1800" i="1" dirty="0" err="1" smtClean="0">
                <a:latin typeface="Arial" pitchFamily="34" charset="0"/>
                <a:cs typeface="Arial" pitchFamily="34" charset="0"/>
              </a:rPr>
              <a:t>nonidentical</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states?</a:t>
            </a:r>
            <a:endParaRPr lang="en-US" sz="1800" dirty="0">
              <a:latin typeface="Arial" pitchFamily="34" charset="0"/>
              <a:cs typeface="Arial" pitchFamily="34" charset="0"/>
            </a:endParaRPr>
          </a:p>
        </p:txBody>
      </p:sp>
      <p:graphicFrame>
        <p:nvGraphicFramePr>
          <p:cNvPr id="6" name="Group 157"/>
          <p:cNvGraphicFramePr>
            <a:graphicFrameLocks noGrp="1"/>
          </p:cNvGraphicFramePr>
          <p:nvPr/>
        </p:nvGraphicFramePr>
        <p:xfrm>
          <a:off x="157163" y="3192747"/>
          <a:ext cx="8847137" cy="627888"/>
        </p:xfrm>
        <a:graphic>
          <a:graphicData uri="http://schemas.openxmlformats.org/drawingml/2006/table">
            <a:tbl>
              <a:tblPr/>
              <a:tblGrid>
                <a:gridCol w="2120900"/>
                <a:gridCol w="1481137"/>
                <a:gridCol w="1439863"/>
                <a:gridCol w="1927225"/>
                <a:gridCol w="1878012"/>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33CC"/>
                          </a:solidFill>
                          <a:effectLst/>
                          <a:latin typeface="Arial" charset="0"/>
                        </a:rPr>
                        <a:t>iff</a:t>
                      </a:r>
                      <a:r>
                        <a:rPr kumimoji="0" lang="en-US" sz="1600" b="0" i="0" u="none" strike="noStrike" cap="none" normalizeH="0" baseline="0" dirty="0" smtClean="0">
                          <a:ln>
                            <a:noFill/>
                          </a:ln>
                          <a:solidFill>
                            <a:srgbClr val="0033CC"/>
                          </a:solidFill>
                          <a:effectLst/>
                          <a:latin typeface="Arial" charset="0"/>
                        </a:rPr>
                        <a:t> orthogonal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Always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6600"/>
                          </a:solidFill>
                          <a:effectLst/>
                          <a:latin typeface="Arial" charset="0"/>
                        </a:rPr>
                        <a:t>iff</a:t>
                      </a:r>
                      <a:r>
                        <a:rPr kumimoji="0" lang="en-US" sz="1600" b="0" i="0" u="none" strike="noStrike" cap="none" normalizeH="0" baseline="0" dirty="0" smtClean="0">
                          <a:ln>
                            <a:noFill/>
                          </a:ln>
                          <a:solidFill>
                            <a:srgbClr val="006600"/>
                          </a:solidFill>
                          <a:effectLst/>
                          <a:latin typeface="Arial" charset="0"/>
                        </a:rPr>
                        <a:t> orthogonal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6600"/>
                          </a:solidFill>
                          <a:effectLst/>
                          <a:latin typeface="Arial" charset="0"/>
                        </a:rPr>
                        <a:t>iff</a:t>
                      </a:r>
                      <a:r>
                        <a:rPr kumimoji="0" lang="en-US" sz="1600" b="0" i="0" u="none" strike="noStrike" cap="none" normalizeH="0" baseline="0" dirty="0" smtClean="0">
                          <a:ln>
                            <a:noFill/>
                          </a:ln>
                          <a:solidFill>
                            <a:srgbClr val="006600"/>
                          </a:solidFill>
                          <a:effectLst/>
                          <a:latin typeface="Arial" charset="0"/>
                        </a:rPr>
                        <a:t> orthogonal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6600"/>
                          </a:solidFill>
                          <a:effectLst/>
                          <a:latin typeface="Arial" charset="0"/>
                        </a:rPr>
                        <a:t>iff</a:t>
                      </a:r>
                      <a:r>
                        <a:rPr kumimoji="0" lang="en-US" sz="1600" b="0" i="0" u="none" strike="noStrike" cap="none" normalizeH="0" baseline="0" dirty="0" smtClean="0">
                          <a:ln>
                            <a:noFill/>
                          </a:ln>
                          <a:solidFill>
                            <a:srgbClr val="006600"/>
                          </a:solidFill>
                          <a:effectLst/>
                          <a:latin typeface="Arial" charset="0"/>
                        </a:rPr>
                        <a:t> orthogonal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7" name="Group 159"/>
          <p:cNvGraphicFramePr>
            <a:graphicFrameLocks noGrp="1"/>
          </p:cNvGraphicFramePr>
          <p:nvPr/>
        </p:nvGraphicFramePr>
        <p:xfrm>
          <a:off x="157163" y="100013"/>
          <a:ext cx="8847137" cy="23637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198893" y="2982709"/>
            <a:ext cx="6917278" cy="369332"/>
          </a:xfrm>
          <a:prstGeom prst="rect">
            <a:avLst/>
          </a:prstGeom>
          <a:noFill/>
          <a:ln w="28575">
            <a:solidFill>
              <a:srgbClr val="0033CC"/>
            </a:solidFill>
          </a:ln>
        </p:spPr>
        <p:txBody>
          <a:bodyPr wrap="none" rtlCol="0">
            <a:spAutoFit/>
          </a:bodyPr>
          <a:lstStyle/>
          <a:p>
            <a:r>
              <a:rPr lang="en-US" sz="1800" dirty="0" smtClean="0">
                <a:latin typeface="Arial" pitchFamily="34" charset="0"/>
                <a:cs typeface="Arial" pitchFamily="34" charset="0"/>
              </a:rPr>
              <a:t>Can you unambiguously distinguish </a:t>
            </a:r>
            <a:r>
              <a:rPr lang="en-US" sz="1800" i="1" dirty="0" smtClean="0">
                <a:latin typeface="Arial" pitchFamily="34" charset="0"/>
                <a:cs typeface="Arial" pitchFamily="34" charset="0"/>
              </a:rPr>
              <a:t>two </a:t>
            </a:r>
            <a:r>
              <a:rPr lang="en-US" sz="1800" i="1" dirty="0" err="1" smtClean="0">
                <a:latin typeface="Arial" pitchFamily="34" charset="0"/>
                <a:cs typeface="Arial" pitchFamily="34" charset="0"/>
              </a:rPr>
              <a:t>nonidentical</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states?</a:t>
            </a:r>
            <a:endParaRPr lang="en-US" sz="1800" dirty="0">
              <a:latin typeface="Arial" pitchFamily="34" charset="0"/>
              <a:cs typeface="Arial" pitchFamily="34" charset="0"/>
            </a:endParaRPr>
          </a:p>
        </p:txBody>
      </p:sp>
      <p:graphicFrame>
        <p:nvGraphicFramePr>
          <p:cNvPr id="8" name="Group 157"/>
          <p:cNvGraphicFramePr>
            <a:graphicFrameLocks noGrp="1"/>
          </p:cNvGraphicFramePr>
          <p:nvPr/>
        </p:nvGraphicFramePr>
        <p:xfrm>
          <a:off x="166237" y="3526119"/>
          <a:ext cx="8847137" cy="2627376"/>
        </p:xfrm>
        <a:graphic>
          <a:graphicData uri="http://schemas.openxmlformats.org/drawingml/2006/table">
            <a:tbl>
              <a:tblPr/>
              <a:tblGrid>
                <a:gridCol w="2120900"/>
                <a:gridCol w="1481137"/>
                <a:gridCol w="1439863"/>
                <a:gridCol w="1927225"/>
                <a:gridCol w="1878012"/>
              </a:tblGrid>
              <a:tr h="1967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Always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33CC"/>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Sometimes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a:t>
                      </a:r>
                      <a:r>
                        <a:rPr kumimoji="0" lang="en-US" sz="1600" b="0" i="0" u="none" strike="noStrike" cap="none" normalizeH="0" baseline="0" dirty="0" err="1" smtClean="0">
                          <a:ln>
                            <a:noFill/>
                          </a:ln>
                          <a:solidFill>
                            <a:srgbClr val="006600"/>
                          </a:solidFill>
                          <a:effectLst/>
                          <a:latin typeface="Arial" charset="0"/>
                        </a:rPr>
                        <a:t>iff</a:t>
                      </a:r>
                      <a:r>
                        <a:rPr kumimoji="0" lang="en-US" sz="1600" b="0" i="0" u="none" strike="noStrike" cap="none" normalizeH="0" baseline="0" dirty="0" smtClean="0">
                          <a:ln>
                            <a:noFill/>
                          </a:ln>
                          <a:solidFill>
                            <a:srgbClr val="006600"/>
                          </a:solidFill>
                          <a:effectLst/>
                          <a:latin typeface="Arial" charset="0"/>
                        </a:rPr>
                        <a:t> supports not identical)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Always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(supports are not identical)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33CC"/>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Sometimes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a:t>
                      </a:r>
                      <a:r>
                        <a:rPr kumimoji="0" lang="en-US" sz="1600" b="0" i="0" u="none" strike="noStrike" cap="none" normalizeH="0" baseline="0" dirty="0" err="1" smtClean="0">
                          <a:ln>
                            <a:noFill/>
                          </a:ln>
                          <a:solidFill>
                            <a:srgbClr val="006600"/>
                          </a:solidFill>
                          <a:effectLst/>
                          <a:latin typeface="Arial" charset="0"/>
                        </a:rPr>
                        <a:t>iff</a:t>
                      </a:r>
                      <a:r>
                        <a:rPr kumimoji="0" lang="en-US" sz="1600" b="0" i="0" u="none" strike="noStrike" cap="none" normalizeH="0" baseline="0" dirty="0" smtClean="0">
                          <a:ln>
                            <a:noFill/>
                          </a:ln>
                          <a:solidFill>
                            <a:srgbClr val="006600"/>
                          </a:solidFill>
                          <a:effectLst/>
                          <a:latin typeface="Arial" charset="0"/>
                        </a:rPr>
                        <a:t> supports not identical)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6600"/>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61"/>
          <p:cNvGrpSpPr/>
          <p:nvPr/>
        </p:nvGrpSpPr>
        <p:grpSpPr>
          <a:xfrm>
            <a:off x="-232224" y="2962774"/>
            <a:ext cx="2351310" cy="2444436"/>
            <a:chOff x="-232224" y="4109380"/>
            <a:chExt cx="2351310" cy="2444436"/>
          </a:xfrm>
        </p:grpSpPr>
        <p:grpSp>
          <p:nvGrpSpPr>
            <p:cNvPr id="3" name="Group 17"/>
            <p:cNvGrpSpPr/>
            <p:nvPr/>
          </p:nvGrpSpPr>
          <p:grpSpPr>
            <a:xfrm>
              <a:off x="-232224" y="5036438"/>
              <a:ext cx="2002972" cy="1046622"/>
              <a:chOff x="0" y="4281710"/>
              <a:chExt cx="2002972" cy="1046622"/>
            </a:xfrm>
          </p:grpSpPr>
          <p:cxnSp>
            <p:nvCxnSpPr>
              <p:cNvPr id="11" name="Straight Arrow Connector 10"/>
              <p:cNvCxnSpPr/>
              <p:nvPr/>
            </p:nvCxnSpPr>
            <p:spPr bwMode="auto">
              <a:xfrm>
                <a:off x="701536" y="4964732"/>
                <a:ext cx="1301436" cy="2811"/>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cxnSp>
            <p:nvCxnSpPr>
              <p:cNvPr id="13" name="Straight Arrow Connector 12"/>
              <p:cNvCxnSpPr/>
              <p:nvPr/>
            </p:nvCxnSpPr>
            <p:spPr bwMode="auto">
              <a:xfrm>
                <a:off x="305017" y="4329745"/>
                <a:ext cx="1301436" cy="2811"/>
              </a:xfrm>
              <a:prstGeom prst="straightConnector1">
                <a:avLst/>
              </a:prstGeom>
              <a:solidFill>
                <a:schemeClr val="accent1"/>
              </a:solidFill>
              <a:ln w="28575" cap="flat" cmpd="sng" algn="ctr">
                <a:solidFill>
                  <a:srgbClr val="0033CC"/>
                </a:solidFill>
                <a:prstDash val="solid"/>
                <a:round/>
                <a:headEnd type="none" w="med" len="med"/>
                <a:tailEnd type="triangle"/>
              </a:ln>
              <a:effectLst/>
              <a:scene3d>
                <a:camera prst="orthographicFront">
                  <a:rot lat="0" lon="0" rev="3900000"/>
                </a:camera>
                <a:lightRig rig="threePt" dir="t"/>
              </a:scene3d>
            </p:spPr>
          </p:cxnSp>
          <p:cxnSp>
            <p:nvCxnSpPr>
              <p:cNvPr id="14" name="Straight Arrow Connector 13"/>
              <p:cNvCxnSpPr/>
              <p:nvPr/>
            </p:nvCxnSpPr>
            <p:spPr bwMode="auto">
              <a:xfrm>
                <a:off x="0" y="4281710"/>
                <a:ext cx="1301436" cy="2811"/>
              </a:xfrm>
              <a:prstGeom prst="straightConnector1">
                <a:avLst/>
              </a:prstGeom>
              <a:solidFill>
                <a:schemeClr val="accent1"/>
              </a:solidFill>
              <a:ln w="28575" cap="flat" cmpd="sng" algn="ctr">
                <a:solidFill>
                  <a:srgbClr val="008000"/>
                </a:solidFill>
                <a:prstDash val="solid"/>
                <a:round/>
                <a:headEnd type="none" w="med" len="med"/>
                <a:tailEnd type="triangle"/>
              </a:ln>
              <a:effectLst/>
              <a:scene3d>
                <a:camera prst="orthographicFront">
                  <a:rot lat="0" lon="0" rev="5400000"/>
                </a:camera>
                <a:lightRig rig="threePt" dir="t"/>
              </a:scene3d>
            </p:spPr>
          </p:cxnSp>
          <p:cxnSp>
            <p:nvCxnSpPr>
              <p:cNvPr id="15" name="Straight Arrow Connector 14"/>
              <p:cNvCxnSpPr/>
              <p:nvPr/>
            </p:nvCxnSpPr>
            <p:spPr bwMode="auto">
              <a:xfrm>
                <a:off x="599872" y="5325521"/>
                <a:ext cx="1301436" cy="2811"/>
              </a:xfrm>
              <a:prstGeom prst="straightConnector1">
                <a:avLst/>
              </a:prstGeom>
              <a:solidFill>
                <a:schemeClr val="accent1"/>
              </a:solidFill>
              <a:ln w="28575" cap="flat" cmpd="sng" algn="ctr">
                <a:solidFill>
                  <a:srgbClr val="008000"/>
                </a:solidFill>
                <a:prstDash val="solid"/>
                <a:round/>
                <a:headEnd type="none" w="med" len="med"/>
                <a:tailEnd type="triangle"/>
              </a:ln>
              <a:effectLst/>
              <a:scene3d>
                <a:camera prst="orthographicFront">
                  <a:rot lat="0" lon="0" rev="19800000"/>
                </a:camera>
                <a:lightRig rig="threePt" dir="t"/>
              </a:scene3d>
            </p:spPr>
          </p:cxnSp>
          <p:cxnSp>
            <p:nvCxnSpPr>
              <p:cNvPr id="16" name="Straight Arrow Connector 15"/>
              <p:cNvCxnSpPr/>
              <p:nvPr/>
            </p:nvCxnSpPr>
            <p:spPr bwMode="auto">
              <a:xfrm>
                <a:off x="610043" y="4616812"/>
                <a:ext cx="1301436" cy="2811"/>
              </a:xfrm>
              <a:prstGeom prst="straightConnector1">
                <a:avLst/>
              </a:prstGeom>
              <a:solidFill>
                <a:schemeClr val="accent1"/>
              </a:solidFill>
              <a:ln w="28575" cap="flat" cmpd="sng" algn="ctr">
                <a:solidFill>
                  <a:srgbClr val="008000"/>
                </a:solidFill>
                <a:prstDash val="solid"/>
                <a:round/>
                <a:headEnd type="none" w="med" len="med"/>
                <a:tailEnd type="triangle"/>
              </a:ln>
              <a:effectLst/>
              <a:scene3d>
                <a:camera prst="orthographicFront">
                  <a:rot lat="0" lon="0" rev="1800000"/>
                </a:camera>
                <a:lightRig rig="threePt" dir="t"/>
              </a:scene3d>
            </p:spPr>
          </p:cxnSp>
        </p:grpSp>
        <p:pic>
          <p:nvPicPr>
            <p:cNvPr id="20" name="Picture 19" descr="TP_tmp.png"/>
            <p:cNvPicPr>
              <a:picLocks noChangeAspect="1"/>
            </p:cNvPicPr>
            <p:nvPr>
              <p:custDataLst>
                <p:tags r:id="rId6"/>
              </p:custDataLst>
            </p:nvPr>
          </p:nvPicPr>
          <p:blipFill>
            <a:blip r:embed="rId13"/>
            <a:stretch>
              <a:fillRect/>
            </a:stretch>
          </p:blipFill>
          <p:spPr>
            <a:xfrm>
              <a:off x="1747410" y="5822067"/>
              <a:ext cx="371676" cy="223134"/>
            </a:xfrm>
            <a:prstGeom prst="rect">
              <a:avLst/>
            </a:prstGeom>
          </p:spPr>
        </p:pic>
        <p:pic>
          <p:nvPicPr>
            <p:cNvPr id="22" name="Picture 21" descr="TP_tmp.png"/>
            <p:cNvPicPr>
              <a:picLocks noChangeAspect="1"/>
            </p:cNvPicPr>
            <p:nvPr>
              <p:custDataLst>
                <p:tags r:id="rId7"/>
              </p:custDataLst>
            </p:nvPr>
          </p:nvPicPr>
          <p:blipFill>
            <a:blip r:embed="rId14"/>
            <a:stretch>
              <a:fillRect/>
            </a:stretch>
          </p:blipFill>
          <p:spPr bwMode="auto">
            <a:xfrm>
              <a:off x="1043574" y="4261781"/>
              <a:ext cx="371464" cy="223006"/>
            </a:xfrm>
            <a:prstGeom prst="rect">
              <a:avLst/>
            </a:prstGeom>
            <a:noFill/>
            <a:ln/>
            <a:effectLst/>
          </p:spPr>
        </p:pic>
        <p:pic>
          <p:nvPicPr>
            <p:cNvPr id="24" name="Picture 23" descr="TP_tmp.png"/>
            <p:cNvPicPr>
              <a:picLocks noChangeAspect="1"/>
            </p:cNvPicPr>
            <p:nvPr>
              <p:custDataLst>
                <p:tags r:id="rId8"/>
              </p:custDataLst>
            </p:nvPr>
          </p:nvPicPr>
          <p:blipFill>
            <a:blip r:embed="rId15"/>
            <a:stretch>
              <a:fillRect/>
            </a:stretch>
          </p:blipFill>
          <p:spPr bwMode="auto">
            <a:xfrm>
              <a:off x="1638901" y="6351837"/>
              <a:ext cx="254864" cy="201979"/>
            </a:xfrm>
            <a:prstGeom prst="rect">
              <a:avLst/>
            </a:prstGeom>
            <a:noFill/>
            <a:ln/>
            <a:effectLst/>
          </p:spPr>
        </p:pic>
        <p:pic>
          <p:nvPicPr>
            <p:cNvPr id="26" name="Picture 25" descr="TP_tmp.png"/>
            <p:cNvPicPr>
              <a:picLocks noChangeAspect="1"/>
            </p:cNvPicPr>
            <p:nvPr>
              <p:custDataLst>
                <p:tags r:id="rId9"/>
              </p:custDataLst>
            </p:nvPr>
          </p:nvPicPr>
          <p:blipFill>
            <a:blip r:embed="rId16"/>
            <a:stretch>
              <a:fillRect/>
            </a:stretch>
          </p:blipFill>
          <p:spPr bwMode="auto">
            <a:xfrm>
              <a:off x="334455" y="4109380"/>
              <a:ext cx="265696" cy="201979"/>
            </a:xfrm>
            <a:prstGeom prst="rect">
              <a:avLst/>
            </a:prstGeom>
            <a:noFill/>
            <a:ln/>
            <a:effectLst/>
          </p:spPr>
        </p:pic>
        <p:pic>
          <p:nvPicPr>
            <p:cNvPr id="29" name="Picture 28" descr="TP_tmp.png"/>
            <p:cNvPicPr>
              <a:picLocks noChangeAspect="1"/>
            </p:cNvPicPr>
            <p:nvPr>
              <p:custDataLst>
                <p:tags r:id="rId10"/>
              </p:custDataLst>
            </p:nvPr>
          </p:nvPicPr>
          <p:blipFill>
            <a:blip r:embed="rId17"/>
            <a:stretch>
              <a:fillRect/>
            </a:stretch>
          </p:blipFill>
          <p:spPr bwMode="auto">
            <a:xfrm>
              <a:off x="1615717" y="4885895"/>
              <a:ext cx="446370" cy="202141"/>
            </a:xfrm>
            <a:prstGeom prst="rect">
              <a:avLst/>
            </a:prstGeom>
            <a:noFill/>
            <a:ln/>
            <a:effectLst/>
          </p:spPr>
        </p:pic>
      </p:grpSp>
      <p:grpSp>
        <p:nvGrpSpPr>
          <p:cNvPr id="25" name="Group 24"/>
          <p:cNvGrpSpPr/>
          <p:nvPr/>
        </p:nvGrpSpPr>
        <p:grpSpPr>
          <a:xfrm>
            <a:off x="2531231" y="4473976"/>
            <a:ext cx="5980248" cy="1468569"/>
            <a:chOff x="2531231" y="4473976"/>
            <a:chExt cx="5980248" cy="1468569"/>
          </a:xfrm>
        </p:grpSpPr>
        <p:pic>
          <p:nvPicPr>
            <p:cNvPr id="39" name="Picture 38" descr="TP_tmp.png"/>
            <p:cNvPicPr>
              <a:picLocks noChangeAspect="1"/>
            </p:cNvPicPr>
            <p:nvPr>
              <p:custDataLst>
                <p:tags r:id="rId1"/>
              </p:custDataLst>
            </p:nvPr>
          </p:nvPicPr>
          <p:blipFill>
            <a:blip r:embed="rId18"/>
            <a:stretch>
              <a:fillRect/>
            </a:stretch>
          </p:blipFill>
          <p:spPr bwMode="auto">
            <a:xfrm>
              <a:off x="2531231" y="5224208"/>
              <a:ext cx="948463" cy="217399"/>
            </a:xfrm>
            <a:prstGeom prst="rect">
              <a:avLst/>
            </a:prstGeom>
            <a:noFill/>
            <a:ln/>
            <a:effectLst/>
          </p:spPr>
        </p:pic>
        <p:pic>
          <p:nvPicPr>
            <p:cNvPr id="61" name="Picture 60" descr="TP_tmp.png"/>
            <p:cNvPicPr>
              <a:picLocks noChangeAspect="1"/>
            </p:cNvPicPr>
            <p:nvPr>
              <p:custDataLst>
                <p:tags r:id="rId2"/>
              </p:custDataLst>
            </p:nvPr>
          </p:nvPicPr>
          <p:blipFill>
            <a:blip r:embed="rId19"/>
            <a:stretch>
              <a:fillRect/>
            </a:stretch>
          </p:blipFill>
          <p:spPr bwMode="auto">
            <a:xfrm>
              <a:off x="3832398" y="4742482"/>
              <a:ext cx="1325555" cy="1200063"/>
            </a:xfrm>
            <a:prstGeom prst="rect">
              <a:avLst/>
            </a:prstGeom>
            <a:noFill/>
            <a:ln/>
            <a:effectLst/>
          </p:spPr>
        </p:pic>
        <p:pic>
          <p:nvPicPr>
            <p:cNvPr id="56" name="Picture 55" descr="TP_tmp.png"/>
            <p:cNvPicPr>
              <a:picLocks noChangeAspect="1"/>
            </p:cNvPicPr>
            <p:nvPr>
              <p:custDataLst>
                <p:tags r:id="rId3"/>
              </p:custDataLst>
            </p:nvPr>
          </p:nvPicPr>
          <p:blipFill>
            <a:blip r:embed="rId20"/>
            <a:stretch>
              <a:fillRect/>
            </a:stretch>
          </p:blipFill>
          <p:spPr bwMode="auto">
            <a:xfrm>
              <a:off x="5318587" y="5224208"/>
              <a:ext cx="1748794" cy="240031"/>
            </a:xfrm>
            <a:prstGeom prst="rect">
              <a:avLst/>
            </a:prstGeom>
            <a:noFill/>
            <a:ln/>
            <a:effectLst/>
          </p:spPr>
        </p:pic>
        <p:pic>
          <p:nvPicPr>
            <p:cNvPr id="58" name="Picture 57" descr="TP_tmp.png"/>
            <p:cNvPicPr>
              <a:picLocks noChangeAspect="1"/>
            </p:cNvPicPr>
            <p:nvPr>
              <p:custDataLst>
                <p:tags r:id="rId4"/>
              </p:custDataLst>
            </p:nvPr>
          </p:nvPicPr>
          <p:blipFill>
            <a:blip r:embed="rId21"/>
            <a:stretch>
              <a:fillRect/>
            </a:stretch>
          </p:blipFill>
          <p:spPr bwMode="auto">
            <a:xfrm>
              <a:off x="7573989" y="5238722"/>
              <a:ext cx="937490" cy="217399"/>
            </a:xfrm>
            <a:prstGeom prst="rect">
              <a:avLst/>
            </a:prstGeom>
            <a:noFill/>
            <a:ln/>
            <a:effectLst/>
          </p:spPr>
        </p:pic>
        <p:pic>
          <p:nvPicPr>
            <p:cNvPr id="60" name="Picture 59" descr="TP_tmp.png"/>
            <p:cNvPicPr>
              <a:picLocks noChangeAspect="1"/>
            </p:cNvPicPr>
            <p:nvPr>
              <p:custDataLst>
                <p:tags r:id="rId5"/>
              </p:custDataLst>
            </p:nvPr>
          </p:nvPicPr>
          <p:blipFill>
            <a:blip r:embed="rId22"/>
            <a:stretch>
              <a:fillRect/>
            </a:stretch>
          </p:blipFill>
          <p:spPr bwMode="auto">
            <a:xfrm>
              <a:off x="4107560" y="4473976"/>
              <a:ext cx="731695" cy="159779"/>
            </a:xfrm>
            <a:prstGeom prst="rect">
              <a:avLst/>
            </a:prstGeom>
            <a:noFill/>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7" name="Group 159"/>
          <p:cNvGraphicFramePr>
            <a:graphicFrameLocks noGrp="1"/>
          </p:cNvGraphicFramePr>
          <p:nvPr/>
        </p:nvGraphicFramePr>
        <p:xfrm>
          <a:off x="157163" y="100013"/>
          <a:ext cx="8847137" cy="2991676"/>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Verification: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determination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65" name="Group 157"/>
          <p:cNvGraphicFramePr>
            <a:graphicFrameLocks noGrp="1"/>
          </p:cNvGraphicFramePr>
          <p:nvPr/>
        </p:nvGraphicFramePr>
        <p:xfrm>
          <a:off x="157163" y="6124575"/>
          <a:ext cx="8847137" cy="595313"/>
        </p:xfrm>
        <a:graphic>
          <a:graphicData uri="http://schemas.openxmlformats.org/drawingml/2006/table">
            <a:tbl>
              <a:tblPr/>
              <a:tblGrid>
                <a:gridCol w="2120900"/>
                <a:gridCol w="1481137"/>
                <a:gridCol w="1439863"/>
                <a:gridCol w="1927225"/>
                <a:gridCol w="1878012"/>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U</a:t>
                      </a:r>
                      <a:r>
                        <a:rPr kumimoji="0" lang="en-US" sz="1600" b="0" i="0" u="none" strike="noStrike" cap="none" normalizeH="0" baseline="0" smtClean="0">
                          <a:ln>
                            <a:noFill/>
                          </a:ln>
                          <a:solidFill>
                            <a:srgbClr val="0033CC"/>
                          </a:solidFill>
                          <a:effectLst/>
                          <a:latin typeface="Arial" charset="0"/>
                        </a:rPr>
                        <a:t>b</a:t>
                      </a:r>
                      <a:r>
                        <a:rPr kumimoji="0" lang="en-US" sz="1600" b="0" i="0" u="none" strike="noStrike" cap="none" normalizeH="0" baseline="0" smtClean="0">
                          <a:ln>
                            <a:noFill/>
                          </a:ln>
                          <a:solidFill>
                            <a:srgbClr val="006600"/>
                          </a:solidFill>
                          <a:effectLst/>
                          <a:latin typeface="Arial" charset="0"/>
                        </a:rPr>
                        <a:t>j</a:t>
                      </a:r>
                      <a:r>
                        <a:rPr kumimoji="0" lang="en-US" sz="1600" b="0" i="0" u="none" strike="noStrike" cap="none" normalizeH="0" baseline="0" smtClean="0">
                          <a:ln>
                            <a:noFill/>
                          </a:ln>
                          <a:solidFill>
                            <a:srgbClr val="0033CC"/>
                          </a:solidFill>
                          <a:effectLst/>
                          <a:latin typeface="Arial" charset="0"/>
                        </a:rPr>
                        <a:t>e</a:t>
                      </a:r>
                      <a:r>
                        <a:rPr kumimoji="0" lang="en-US" sz="1600" b="0" i="0" u="none" strike="noStrike" cap="none" normalizeH="0" baseline="0" smtClean="0">
                          <a:ln>
                            <a:noFill/>
                          </a:ln>
                          <a:solidFill>
                            <a:srgbClr val="006600"/>
                          </a:solidFill>
                          <a:effectLst/>
                          <a:latin typeface="Arial" charset="0"/>
                        </a:rPr>
                        <a:t>c</a:t>
                      </a:r>
                      <a:r>
                        <a:rPr kumimoji="0" lang="en-US" sz="1600" b="0" i="0" u="none" strike="noStrike" cap="none" normalizeH="0" baseline="0" smtClean="0">
                          <a:ln>
                            <a:noFill/>
                          </a:ln>
                          <a:solidFill>
                            <a:srgbClr val="0033CC"/>
                          </a:solidFill>
                          <a:effectLst/>
                          <a:latin typeface="Arial" charset="0"/>
                        </a:rPr>
                        <a:t>t</a:t>
                      </a:r>
                      <a:r>
                        <a:rPr kumimoji="0" lang="en-US" sz="1600" b="0" i="0" u="none" strike="noStrike" cap="none" normalizeH="0" baseline="0" smtClean="0">
                          <a:ln>
                            <a:noFill/>
                          </a:ln>
                          <a:solidFill>
                            <a:srgbClr val="006600"/>
                          </a:solidFill>
                          <a:effectLst/>
                          <a:latin typeface="Arial" charset="0"/>
                        </a:rPr>
                        <a:t>i</a:t>
                      </a:r>
                      <a:r>
                        <a:rPr kumimoji="0" lang="en-US" sz="1600" b="0" i="0" u="none" strike="noStrike" cap="none" normalizeH="0" baseline="0" smtClean="0">
                          <a:ln>
                            <a:noFill/>
                          </a:ln>
                          <a:solidFill>
                            <a:srgbClr val="0033CC"/>
                          </a:solidFill>
                          <a:effectLst/>
                          <a:latin typeface="Arial" charset="0"/>
                        </a:rPr>
                        <a:t>v</a:t>
                      </a:r>
                      <a:r>
                        <a:rPr kumimoji="0" lang="en-US" sz="1600" b="0" i="0" u="none" strike="noStrike" cap="none" normalizeH="0" baseline="0" smtClean="0">
                          <a:ln>
                            <a:noFill/>
                          </a:ln>
                          <a:solidFill>
                            <a:srgbClr val="006600"/>
                          </a:solidFill>
                          <a:effectLst/>
                          <a:latin typeface="Arial" charset="0"/>
                        </a:rPr>
                        <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77"/>
          <p:cNvSpPr txBox="1">
            <a:spLocks noChangeArrowheads="1"/>
          </p:cNvSpPr>
          <p:nvPr/>
        </p:nvSpPr>
        <p:spPr bwMode="auto">
          <a:xfrm>
            <a:off x="2467421" y="3880071"/>
            <a:ext cx="6284685" cy="954107"/>
          </a:xfrm>
          <a:prstGeom prst="rect">
            <a:avLst/>
          </a:prstGeom>
          <a:noFill/>
          <a:ln w="28575">
            <a:noFill/>
            <a:miter lim="800000"/>
            <a:headEnd/>
            <a:tailEnd/>
          </a:ln>
        </p:spPr>
        <p:txBody>
          <a:bodyPr wrap="square">
            <a:spAutoFit/>
          </a:bodyPr>
          <a:lstStyle/>
          <a:p>
            <a:r>
              <a:rPr lang="en-US" sz="2800" dirty="0">
                <a:solidFill>
                  <a:srgbClr val="996600"/>
                </a:solidFill>
                <a:latin typeface="Arial" charset="0"/>
                <a:cs typeface="Arial" charset="0"/>
              </a:rPr>
              <a:t>Whom do you ask for the system state?  The system or an agent?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965"/>
                                        </p:tgtEl>
                                        <p:attrNameLst>
                                          <p:attrName>style.visibility</p:attrName>
                                        </p:attrNameLst>
                                      </p:cBhvr>
                                      <p:to>
                                        <p:strVal val="visible"/>
                                      </p:to>
                                    </p:set>
                                    <p:anim calcmode="lin" valueType="num">
                                      <p:cBhvr additive="base">
                                        <p:cTn id="7" dur="500" fill="hold"/>
                                        <p:tgtEl>
                                          <p:spTgt spid="119965"/>
                                        </p:tgtEl>
                                        <p:attrNameLst>
                                          <p:attrName>ppt_x</p:attrName>
                                        </p:attrNameLst>
                                      </p:cBhvr>
                                      <p:tavLst>
                                        <p:tav tm="0">
                                          <p:val>
                                            <p:strVal val="#ppt_x"/>
                                          </p:val>
                                        </p:tav>
                                        <p:tav tm="100000">
                                          <p:val>
                                            <p:strVal val="#ppt_x"/>
                                          </p:val>
                                        </p:tav>
                                      </p:tavLst>
                                    </p:anim>
                                    <p:anim calcmode="lin" valueType="num">
                                      <p:cBhvr additive="base">
                                        <p:cTn id="8" dur="500" fill="hold"/>
                                        <p:tgtEl>
                                          <p:spTgt spid="119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234" name="Group 402"/>
          <p:cNvGraphicFramePr>
            <a:graphicFrameLocks noGrp="1"/>
          </p:cNvGraphicFramePr>
          <p:nvPr/>
        </p:nvGraphicFramePr>
        <p:xfrm>
          <a:off x="157163" y="100013"/>
          <a:ext cx="8847137" cy="2971801"/>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change on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8" name="Text Box 381"/>
          <p:cNvSpPr txBox="1">
            <a:spLocks noChangeArrowheads="1"/>
          </p:cNvSpPr>
          <p:nvPr/>
        </p:nvSpPr>
        <p:spPr bwMode="auto">
          <a:xfrm>
            <a:off x="4295212" y="3503613"/>
            <a:ext cx="3986212" cy="830997"/>
          </a:xfrm>
          <a:prstGeom prst="rect">
            <a:avLst/>
          </a:prstGeom>
          <a:noFill/>
          <a:ln w="28575">
            <a:noFill/>
            <a:miter lim="800000"/>
            <a:headEnd/>
            <a:tailEnd/>
          </a:ln>
        </p:spPr>
        <p:txBody>
          <a:bodyPr>
            <a:spAutoFit/>
          </a:bodyPr>
          <a:lstStyle/>
          <a:p>
            <a:r>
              <a:rPr lang="en-US" sz="2400" dirty="0">
                <a:solidFill>
                  <a:srgbClr val="996600"/>
                </a:solidFill>
                <a:latin typeface="Arial" charset="0"/>
                <a:cs typeface="Arial" charset="0"/>
              </a:rPr>
              <a:t>State-vector reduction </a:t>
            </a:r>
          </a:p>
          <a:p>
            <a:r>
              <a:rPr lang="en-US" sz="2400" dirty="0">
                <a:solidFill>
                  <a:srgbClr val="996600"/>
                </a:solidFill>
                <a:latin typeface="Arial" charset="0"/>
                <a:cs typeface="Arial" charset="0"/>
              </a:rPr>
              <a:t>or wave-function collaps</a:t>
            </a:r>
            <a:r>
              <a:rPr lang="en-US" dirty="0">
                <a:solidFill>
                  <a:srgbClr val="996600"/>
                </a:solidFill>
                <a:latin typeface="Arial" charset="0"/>
                <a:cs typeface="Arial" charset="0"/>
              </a:rPr>
              <a:t>e</a:t>
            </a:r>
          </a:p>
        </p:txBody>
      </p:sp>
      <p:sp>
        <p:nvSpPr>
          <p:cNvPr id="121214" name="Text Box 382"/>
          <p:cNvSpPr txBox="1">
            <a:spLocks noChangeArrowheads="1"/>
          </p:cNvSpPr>
          <p:nvPr/>
        </p:nvSpPr>
        <p:spPr bwMode="auto">
          <a:xfrm>
            <a:off x="4027718" y="4656138"/>
            <a:ext cx="4521200" cy="461665"/>
          </a:xfrm>
          <a:prstGeom prst="rect">
            <a:avLst/>
          </a:prstGeom>
          <a:noFill/>
          <a:ln w="28575">
            <a:noFill/>
            <a:miter lim="800000"/>
            <a:headEnd/>
            <a:tailEnd/>
          </a:ln>
        </p:spPr>
        <p:txBody>
          <a:bodyPr wrap="square">
            <a:spAutoFit/>
          </a:bodyPr>
          <a:lstStyle/>
          <a:p>
            <a:r>
              <a:rPr lang="en-US" sz="2400" dirty="0">
                <a:solidFill>
                  <a:srgbClr val="FF3300"/>
                </a:solidFill>
                <a:latin typeface="Arial" charset="0"/>
                <a:cs typeface="Arial" charset="0"/>
              </a:rPr>
              <a:t>Real physical disturbance?</a:t>
            </a:r>
          </a:p>
        </p:txBody>
      </p:sp>
      <p:graphicFrame>
        <p:nvGraphicFramePr>
          <p:cNvPr id="121216" name="Group 384"/>
          <p:cNvGraphicFramePr>
            <a:graphicFrameLocks noGrp="1"/>
          </p:cNvGraphicFramePr>
          <p:nvPr/>
        </p:nvGraphicFramePr>
        <p:xfrm>
          <a:off x="157163" y="6110288"/>
          <a:ext cx="8847137" cy="609600"/>
        </p:xfrm>
        <a:graphic>
          <a:graphicData uri="http://schemas.openxmlformats.org/drawingml/2006/table">
            <a:tbl>
              <a:tblPr/>
              <a:tblGrid>
                <a:gridCol w="2120900"/>
                <a:gridCol w="1481137"/>
                <a:gridCol w="1439863"/>
                <a:gridCol w="1927225"/>
                <a:gridCol w="1878012"/>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err="1" smtClean="0">
                          <a:ln>
                            <a:noFill/>
                          </a:ln>
                          <a:solidFill>
                            <a:srgbClr val="006600"/>
                          </a:solidFill>
                          <a:effectLst/>
                          <a:latin typeface="Arial" charset="0"/>
                        </a:rPr>
                        <a:t>U</a:t>
                      </a:r>
                      <a:r>
                        <a:rPr kumimoji="0" lang="en-US" sz="1600" b="0" i="0" u="none" strike="noStrike" cap="none" normalizeH="0" baseline="0" dirty="0" err="1" smtClean="0">
                          <a:ln>
                            <a:noFill/>
                          </a:ln>
                          <a:solidFill>
                            <a:srgbClr val="0033CC"/>
                          </a:solidFill>
                          <a:effectLst/>
                          <a:latin typeface="Arial" charset="0"/>
                        </a:rPr>
                        <a:t>b</a:t>
                      </a:r>
                      <a:r>
                        <a:rPr kumimoji="0" lang="en-US" sz="1600" b="0" i="0" u="none" strike="noStrike" cap="none" normalizeH="0" baseline="0" dirty="0" err="1" smtClean="0">
                          <a:ln>
                            <a:noFill/>
                          </a:ln>
                          <a:solidFill>
                            <a:srgbClr val="006600"/>
                          </a:solidFill>
                          <a:effectLst/>
                          <a:latin typeface="Arial" charset="0"/>
                        </a:rPr>
                        <a:t>j</a:t>
                      </a:r>
                      <a:r>
                        <a:rPr kumimoji="0" lang="en-US" sz="1600" b="0" i="0" u="none" strike="noStrike" cap="none" normalizeH="0" baseline="0" dirty="0" err="1" smtClean="0">
                          <a:ln>
                            <a:noFill/>
                          </a:ln>
                          <a:solidFill>
                            <a:srgbClr val="0033CC"/>
                          </a:solidFill>
                          <a:effectLst/>
                          <a:latin typeface="Arial" charset="0"/>
                        </a:rPr>
                        <a:t>e</a:t>
                      </a:r>
                      <a:r>
                        <a:rPr kumimoji="0" lang="en-US" sz="1600" b="0" i="0" u="none" strike="noStrike" cap="none" normalizeH="0" baseline="0" dirty="0" err="1" smtClean="0">
                          <a:ln>
                            <a:noFill/>
                          </a:ln>
                          <a:solidFill>
                            <a:srgbClr val="006600"/>
                          </a:solidFill>
                          <a:effectLst/>
                          <a:latin typeface="Arial" charset="0"/>
                        </a:rPr>
                        <a:t>c</a:t>
                      </a:r>
                      <a:r>
                        <a:rPr kumimoji="0" lang="en-US" sz="1600" b="0" i="0" u="none" strike="noStrike" cap="none" normalizeH="0" baseline="0" dirty="0" err="1" smtClean="0">
                          <a:ln>
                            <a:noFill/>
                          </a:ln>
                          <a:solidFill>
                            <a:srgbClr val="0033CC"/>
                          </a:solidFill>
                          <a:effectLst/>
                          <a:latin typeface="Arial" charset="0"/>
                        </a:rPr>
                        <a:t>t</a:t>
                      </a:r>
                      <a:r>
                        <a:rPr kumimoji="0" lang="en-US" sz="1600" b="0" i="0" u="none" strike="noStrike" cap="none" normalizeH="0" baseline="0" dirty="0" err="1" smtClean="0">
                          <a:ln>
                            <a:noFill/>
                          </a:ln>
                          <a:solidFill>
                            <a:srgbClr val="006600"/>
                          </a:solidFill>
                          <a:effectLst/>
                          <a:latin typeface="Arial" charset="0"/>
                        </a:rPr>
                        <a:t>i</a:t>
                      </a:r>
                      <a:r>
                        <a:rPr kumimoji="0" lang="en-US" sz="1600" b="0" i="0" u="none" strike="noStrike" cap="none" normalizeH="0" baseline="0" dirty="0" err="1" smtClean="0">
                          <a:ln>
                            <a:noFill/>
                          </a:ln>
                          <a:solidFill>
                            <a:srgbClr val="0033CC"/>
                          </a:solidFill>
                          <a:effectLst/>
                          <a:latin typeface="Arial" charset="0"/>
                        </a:rPr>
                        <a:t>v</a:t>
                      </a:r>
                      <a:r>
                        <a:rPr kumimoji="0" lang="en-US" sz="1600" b="0" i="0" u="none" strike="noStrike" cap="none" normalizeH="0" baseline="0" dirty="0" err="1" smtClean="0">
                          <a:ln>
                            <a:noFill/>
                          </a:ln>
                          <a:solidFill>
                            <a:srgbClr val="006600"/>
                          </a:solidFill>
                          <a:effectLst/>
                          <a:latin typeface="Arial" charset="0"/>
                        </a:rPr>
                        <a:t>e</a:t>
                      </a:r>
                      <a:endParaRPr kumimoji="0" lang="en-US" sz="1600" b="0" i="0" u="none" strike="noStrike" cap="none" normalizeH="0" baseline="0" dirty="0" smtClean="0">
                        <a:ln>
                          <a:noFill/>
                        </a:ln>
                        <a:solidFill>
                          <a:srgbClr val="006600"/>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214"/>
                                        </p:tgtEl>
                                        <p:attrNameLst>
                                          <p:attrName>style.visibility</p:attrName>
                                        </p:attrNameLst>
                                      </p:cBhvr>
                                      <p:to>
                                        <p:strVal val="visible"/>
                                      </p:to>
                                    </p:set>
                                    <p:anim calcmode="lin" valueType="num">
                                      <p:cBhvr additive="base">
                                        <p:cTn id="7" dur="500" fill="hold"/>
                                        <p:tgtEl>
                                          <p:spTgt spid="121214"/>
                                        </p:tgtEl>
                                        <p:attrNameLst>
                                          <p:attrName>ppt_x</p:attrName>
                                        </p:attrNameLst>
                                      </p:cBhvr>
                                      <p:tavLst>
                                        <p:tav tm="0">
                                          <p:val>
                                            <p:strVal val="#ppt_x"/>
                                          </p:val>
                                        </p:tav>
                                        <p:tav tm="100000">
                                          <p:val>
                                            <p:strVal val="#ppt_x"/>
                                          </p:val>
                                        </p:tav>
                                      </p:tavLst>
                                    </p:anim>
                                    <p:anim calcmode="lin" valueType="num">
                                      <p:cBhvr additive="base">
                                        <p:cTn id="8" dur="500" fill="hold"/>
                                        <p:tgtEl>
                                          <p:spTgt spid="1212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216"/>
                                        </p:tgtEl>
                                        <p:attrNameLst>
                                          <p:attrName>style.visibility</p:attrName>
                                        </p:attrNameLst>
                                      </p:cBhvr>
                                      <p:to>
                                        <p:strVal val="visible"/>
                                      </p:to>
                                    </p:set>
                                    <p:anim calcmode="lin" valueType="num">
                                      <p:cBhvr additive="base">
                                        <p:cTn id="13" dur="500" fill="hold"/>
                                        <p:tgtEl>
                                          <p:spTgt spid="121216"/>
                                        </p:tgtEl>
                                        <p:attrNameLst>
                                          <p:attrName>ppt_x</p:attrName>
                                        </p:attrNameLst>
                                      </p:cBhvr>
                                      <p:tavLst>
                                        <p:tav tm="0">
                                          <p:val>
                                            <p:strVal val="#ppt_x"/>
                                          </p:val>
                                        </p:tav>
                                        <p:tav tm="100000">
                                          <p:val>
                                            <p:strVal val="#ppt_x"/>
                                          </p:val>
                                        </p:tav>
                                      </p:tavLst>
                                    </p:anim>
                                    <p:anim calcmode="lin" valueType="num">
                                      <p:cBhvr additive="base">
                                        <p:cTn id="14" dur="500" fill="hold"/>
                                        <p:tgtEl>
                                          <p:spTgt spid="121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79" name="Line 83"/>
          <p:cNvSpPr>
            <a:spLocks noChangeShapeType="1"/>
          </p:cNvSpPr>
          <p:nvPr/>
        </p:nvSpPr>
        <p:spPr bwMode="auto">
          <a:xfrm flipV="1">
            <a:off x="3162300" y="4340225"/>
            <a:ext cx="914400" cy="508000"/>
          </a:xfrm>
          <a:prstGeom prst="line">
            <a:avLst/>
          </a:prstGeom>
          <a:noFill/>
          <a:ln w="28575">
            <a:solidFill>
              <a:srgbClr val="990099"/>
            </a:solidFill>
            <a:round/>
            <a:headEnd/>
            <a:tailEnd/>
          </a:ln>
        </p:spPr>
        <p:txBody>
          <a:bodyPr/>
          <a:lstStyle/>
          <a:p>
            <a:endParaRPr lang="en-US"/>
          </a:p>
        </p:txBody>
      </p:sp>
      <p:grpSp>
        <p:nvGrpSpPr>
          <p:cNvPr id="13315" name="Group 134"/>
          <p:cNvGrpSpPr>
            <a:grpSpLocks/>
          </p:cNvGrpSpPr>
          <p:nvPr/>
        </p:nvGrpSpPr>
        <p:grpSpPr bwMode="auto">
          <a:xfrm>
            <a:off x="6246813" y="3417888"/>
            <a:ext cx="1749425" cy="2205037"/>
            <a:chOff x="4628" y="2153"/>
            <a:chExt cx="1102" cy="1389"/>
          </a:xfrm>
        </p:grpSpPr>
        <p:grpSp>
          <p:nvGrpSpPr>
            <p:cNvPr id="13374" name="Group 110"/>
            <p:cNvGrpSpPr>
              <a:grpSpLocks/>
            </p:cNvGrpSpPr>
            <p:nvPr/>
          </p:nvGrpSpPr>
          <p:grpSpPr bwMode="auto">
            <a:xfrm>
              <a:off x="4628" y="2349"/>
              <a:ext cx="1102" cy="1035"/>
              <a:chOff x="4016" y="2610"/>
              <a:chExt cx="1102" cy="1035"/>
            </a:xfrm>
          </p:grpSpPr>
          <p:sp>
            <p:nvSpPr>
              <p:cNvPr id="13376" name="Oval 90"/>
              <p:cNvSpPr>
                <a:spLocks noChangeArrowheads="1"/>
              </p:cNvSpPr>
              <p:nvPr/>
            </p:nvSpPr>
            <p:spPr bwMode="auto">
              <a:xfrm>
                <a:off x="4016" y="2610"/>
                <a:ext cx="1102" cy="1035"/>
              </a:xfrm>
              <a:prstGeom prst="ellipse">
                <a:avLst/>
              </a:prstGeom>
              <a:noFill/>
              <a:ln w="28575" algn="ctr">
                <a:solidFill>
                  <a:schemeClr val="tx1"/>
                </a:solidFill>
                <a:round/>
                <a:headEnd/>
                <a:tailEnd/>
              </a:ln>
            </p:spPr>
            <p:txBody>
              <a:bodyPr wrap="none" anchor="ctr"/>
              <a:lstStyle/>
              <a:p>
                <a:endParaRPr lang="en-US"/>
              </a:p>
            </p:txBody>
          </p:sp>
          <p:sp>
            <p:nvSpPr>
              <p:cNvPr id="13377" name="Oval 91"/>
              <p:cNvSpPr>
                <a:spLocks noChangeArrowheads="1"/>
              </p:cNvSpPr>
              <p:nvPr/>
            </p:nvSpPr>
            <p:spPr bwMode="auto">
              <a:xfrm rot="5400000">
                <a:off x="4373" y="2571"/>
                <a:ext cx="388" cy="1102"/>
              </a:xfrm>
              <a:prstGeom prst="ellipse">
                <a:avLst/>
              </a:prstGeom>
              <a:noFill/>
              <a:ln w="28575" algn="ctr">
                <a:solidFill>
                  <a:schemeClr val="tx1"/>
                </a:solidFill>
                <a:round/>
                <a:headEnd/>
                <a:tailEnd/>
              </a:ln>
            </p:spPr>
            <p:txBody>
              <a:bodyPr wrap="none" anchor="ctr"/>
              <a:lstStyle/>
              <a:p>
                <a:endParaRPr lang="en-US"/>
              </a:p>
            </p:txBody>
          </p:sp>
        </p:grpSp>
        <p:sp>
          <p:nvSpPr>
            <p:cNvPr id="13375" name="Line 111"/>
            <p:cNvSpPr>
              <a:spLocks noChangeShapeType="1"/>
            </p:cNvSpPr>
            <p:nvPr/>
          </p:nvSpPr>
          <p:spPr bwMode="auto">
            <a:xfrm>
              <a:off x="5183" y="2153"/>
              <a:ext cx="0" cy="1389"/>
            </a:xfrm>
            <a:prstGeom prst="line">
              <a:avLst/>
            </a:prstGeom>
            <a:noFill/>
            <a:ln w="28575">
              <a:solidFill>
                <a:schemeClr val="tx1"/>
              </a:solidFill>
              <a:round/>
              <a:headEnd/>
              <a:tailEnd/>
            </a:ln>
          </p:spPr>
          <p:txBody>
            <a:bodyPr/>
            <a:lstStyle/>
            <a:p>
              <a:endParaRPr lang="en-US"/>
            </a:p>
          </p:txBody>
        </p:sp>
      </p:grpSp>
      <p:sp>
        <p:nvSpPr>
          <p:cNvPr id="13316" name="AutoShape 77"/>
          <p:cNvSpPr>
            <a:spLocks noChangeArrowheads="1"/>
          </p:cNvSpPr>
          <p:nvPr/>
        </p:nvSpPr>
        <p:spPr bwMode="auto">
          <a:xfrm>
            <a:off x="2967038" y="3817938"/>
            <a:ext cx="1590675" cy="1371600"/>
          </a:xfrm>
          <a:prstGeom prst="triangle">
            <a:avLst>
              <a:gd name="adj" fmla="val 50000"/>
            </a:avLst>
          </a:prstGeom>
          <a:noFill/>
          <a:ln w="28575">
            <a:solidFill>
              <a:schemeClr val="tx1"/>
            </a:solidFill>
            <a:miter lim="800000"/>
            <a:headEnd/>
            <a:tailEnd/>
          </a:ln>
        </p:spPr>
        <p:txBody>
          <a:bodyPr wrap="none" anchor="ctr"/>
          <a:lstStyle/>
          <a:p>
            <a:endParaRPr lang="en-US"/>
          </a:p>
        </p:txBody>
      </p:sp>
      <p:graphicFrame>
        <p:nvGraphicFramePr>
          <p:cNvPr id="132227" name="Group 131"/>
          <p:cNvGraphicFramePr>
            <a:graphicFrameLocks noGrp="1"/>
          </p:cNvGraphicFramePr>
          <p:nvPr>
            <p:ph type="tbl" idx="1"/>
          </p:nvPr>
        </p:nvGraphicFramePr>
        <p:xfrm>
          <a:off x="157163" y="100013"/>
          <a:ext cx="8847137" cy="2971801"/>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Uniqueness of ensembles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 name="Group 97"/>
          <p:cNvGrpSpPr>
            <a:grpSpLocks/>
          </p:cNvGrpSpPr>
          <p:nvPr/>
        </p:nvGrpSpPr>
        <p:grpSpPr bwMode="auto">
          <a:xfrm>
            <a:off x="2525713" y="3502025"/>
            <a:ext cx="2517775" cy="1924050"/>
            <a:chOff x="1591" y="2467"/>
            <a:chExt cx="1586" cy="1212"/>
          </a:xfrm>
        </p:grpSpPr>
        <p:sp>
          <p:nvSpPr>
            <p:cNvPr id="13367" name="Oval 78"/>
            <p:cNvSpPr>
              <a:spLocks noChangeArrowheads="1"/>
            </p:cNvSpPr>
            <p:nvPr/>
          </p:nvSpPr>
          <p:spPr bwMode="auto">
            <a:xfrm>
              <a:off x="2343" y="3072"/>
              <a:ext cx="56" cy="56"/>
            </a:xfrm>
            <a:prstGeom prst="ellipse">
              <a:avLst/>
            </a:prstGeom>
            <a:solidFill>
              <a:srgbClr val="FF3300"/>
            </a:solidFill>
            <a:ln w="28575">
              <a:solidFill>
                <a:srgbClr val="FF3300"/>
              </a:solidFill>
              <a:round/>
              <a:headEnd/>
              <a:tailEnd/>
            </a:ln>
          </p:spPr>
          <p:txBody>
            <a:bodyPr wrap="none" anchor="ctr"/>
            <a:lstStyle/>
            <a:p>
              <a:endParaRPr lang="en-US"/>
            </a:p>
          </p:txBody>
        </p:sp>
        <p:pic>
          <p:nvPicPr>
            <p:cNvPr id="13368" name="Picture 79" descr="txp_fig"/>
            <p:cNvPicPr>
              <a:picLocks noChangeAspect="1" noChangeArrowheads="1"/>
            </p:cNvPicPr>
            <p:nvPr>
              <p:custDataLst>
                <p:tags r:id="rId3"/>
              </p:custDataLst>
            </p:nvPr>
          </p:nvPicPr>
          <p:blipFill>
            <a:blip r:embed="rId8"/>
            <a:srcRect/>
            <a:stretch>
              <a:fillRect/>
            </a:stretch>
          </p:blipFill>
          <p:spPr bwMode="auto">
            <a:xfrm>
              <a:off x="2944" y="3531"/>
              <a:ext cx="233" cy="142"/>
            </a:xfrm>
            <a:prstGeom prst="rect">
              <a:avLst/>
            </a:prstGeom>
            <a:noFill/>
            <a:ln w="28575">
              <a:noFill/>
              <a:miter lim="800000"/>
              <a:headEnd/>
              <a:tailEnd/>
            </a:ln>
          </p:spPr>
        </p:pic>
        <p:pic>
          <p:nvPicPr>
            <p:cNvPr id="13369" name="Picture 80" descr="txp_fig"/>
            <p:cNvPicPr>
              <a:picLocks noChangeAspect="1" noChangeArrowheads="1"/>
            </p:cNvPicPr>
            <p:nvPr>
              <p:custDataLst>
                <p:tags r:id="rId4"/>
              </p:custDataLst>
            </p:nvPr>
          </p:nvPicPr>
          <p:blipFill>
            <a:blip r:embed="rId8"/>
            <a:srcRect/>
            <a:stretch>
              <a:fillRect/>
            </a:stretch>
          </p:blipFill>
          <p:spPr bwMode="auto">
            <a:xfrm>
              <a:off x="1591" y="3537"/>
              <a:ext cx="233" cy="142"/>
            </a:xfrm>
            <a:prstGeom prst="rect">
              <a:avLst/>
            </a:prstGeom>
            <a:noFill/>
            <a:ln w="28575">
              <a:noFill/>
              <a:miter lim="800000"/>
              <a:headEnd/>
              <a:tailEnd/>
            </a:ln>
          </p:spPr>
        </p:pic>
        <p:pic>
          <p:nvPicPr>
            <p:cNvPr id="13370" name="Picture 82" descr="txp_fig"/>
            <p:cNvPicPr>
              <a:picLocks noChangeAspect="1" noChangeArrowheads="1"/>
            </p:cNvPicPr>
            <p:nvPr>
              <p:custDataLst>
                <p:tags r:id="rId5"/>
              </p:custDataLst>
            </p:nvPr>
          </p:nvPicPr>
          <p:blipFill>
            <a:blip r:embed="rId9"/>
            <a:srcRect/>
            <a:stretch>
              <a:fillRect/>
            </a:stretch>
          </p:blipFill>
          <p:spPr bwMode="auto">
            <a:xfrm>
              <a:off x="2254" y="2467"/>
              <a:ext cx="223" cy="142"/>
            </a:xfrm>
            <a:prstGeom prst="rect">
              <a:avLst/>
            </a:prstGeom>
            <a:noFill/>
            <a:ln w="28575">
              <a:noFill/>
              <a:miter lim="800000"/>
              <a:headEnd/>
              <a:tailEnd/>
            </a:ln>
          </p:spPr>
        </p:pic>
        <p:sp>
          <p:nvSpPr>
            <p:cNvPr id="13371" name="Oval 93"/>
            <p:cNvSpPr>
              <a:spLocks noChangeArrowheads="1"/>
            </p:cNvSpPr>
            <p:nvPr/>
          </p:nvSpPr>
          <p:spPr bwMode="auto">
            <a:xfrm>
              <a:off x="2349" y="2646"/>
              <a:ext cx="56" cy="56"/>
            </a:xfrm>
            <a:prstGeom prst="ellipse">
              <a:avLst/>
            </a:prstGeom>
            <a:solidFill>
              <a:srgbClr val="0033CC"/>
            </a:solidFill>
            <a:ln w="28575">
              <a:solidFill>
                <a:srgbClr val="0033CC"/>
              </a:solidFill>
              <a:round/>
              <a:headEnd/>
              <a:tailEnd/>
            </a:ln>
          </p:spPr>
          <p:txBody>
            <a:bodyPr wrap="none" anchor="ctr"/>
            <a:lstStyle/>
            <a:p>
              <a:endParaRPr lang="en-US"/>
            </a:p>
          </p:txBody>
        </p:sp>
        <p:sp>
          <p:nvSpPr>
            <p:cNvPr id="13372" name="Oval 94"/>
            <p:cNvSpPr>
              <a:spLocks noChangeArrowheads="1"/>
            </p:cNvSpPr>
            <p:nvPr/>
          </p:nvSpPr>
          <p:spPr bwMode="auto">
            <a:xfrm>
              <a:off x="1842" y="3498"/>
              <a:ext cx="56" cy="56"/>
            </a:xfrm>
            <a:prstGeom prst="ellipse">
              <a:avLst/>
            </a:prstGeom>
            <a:solidFill>
              <a:srgbClr val="0033CC"/>
            </a:solidFill>
            <a:ln w="28575">
              <a:solidFill>
                <a:srgbClr val="0033CC"/>
              </a:solidFill>
              <a:round/>
              <a:headEnd/>
              <a:tailEnd/>
            </a:ln>
          </p:spPr>
          <p:txBody>
            <a:bodyPr wrap="none" anchor="ctr"/>
            <a:lstStyle/>
            <a:p>
              <a:endParaRPr lang="en-US"/>
            </a:p>
          </p:txBody>
        </p:sp>
        <p:sp>
          <p:nvSpPr>
            <p:cNvPr id="13373" name="Oval 95"/>
            <p:cNvSpPr>
              <a:spLocks noChangeArrowheads="1"/>
            </p:cNvSpPr>
            <p:nvPr/>
          </p:nvSpPr>
          <p:spPr bwMode="auto">
            <a:xfrm>
              <a:off x="2838" y="3495"/>
              <a:ext cx="56" cy="56"/>
            </a:xfrm>
            <a:prstGeom prst="ellipse">
              <a:avLst/>
            </a:prstGeom>
            <a:solidFill>
              <a:srgbClr val="0033CC"/>
            </a:solidFill>
            <a:ln w="28575">
              <a:solidFill>
                <a:srgbClr val="0033CC"/>
              </a:solidFill>
              <a:round/>
              <a:headEnd/>
              <a:tailEnd/>
            </a:ln>
          </p:spPr>
          <p:txBody>
            <a:bodyPr wrap="none" anchor="ctr"/>
            <a:lstStyle/>
            <a:p>
              <a:endParaRPr lang="en-US"/>
            </a:p>
          </p:txBody>
        </p:sp>
      </p:grpSp>
      <p:sp>
        <p:nvSpPr>
          <p:cNvPr id="132204" name="Oval 108"/>
          <p:cNvSpPr>
            <a:spLocks noChangeArrowheads="1"/>
          </p:cNvSpPr>
          <p:nvPr/>
        </p:nvSpPr>
        <p:spPr bwMode="auto">
          <a:xfrm rot="5400000">
            <a:off x="6852444" y="3415506"/>
            <a:ext cx="520700" cy="1481138"/>
          </a:xfrm>
          <a:prstGeom prst="ellipse">
            <a:avLst/>
          </a:prstGeom>
          <a:noFill/>
          <a:ln w="28575" algn="ctr">
            <a:solidFill>
              <a:srgbClr val="990099"/>
            </a:solidFill>
            <a:round/>
            <a:headEnd/>
            <a:tailEnd/>
          </a:ln>
        </p:spPr>
        <p:txBody>
          <a:bodyPr wrap="none" anchor="ctr"/>
          <a:lstStyle/>
          <a:p>
            <a:endParaRPr lang="en-US"/>
          </a:p>
        </p:txBody>
      </p:sp>
      <p:graphicFrame>
        <p:nvGraphicFramePr>
          <p:cNvPr id="132209" name="Group 113"/>
          <p:cNvGraphicFramePr>
            <a:graphicFrameLocks noGrp="1"/>
          </p:cNvGraphicFramePr>
          <p:nvPr/>
        </p:nvGraphicFramePr>
        <p:xfrm>
          <a:off x="157163" y="6124575"/>
          <a:ext cx="8847137" cy="595313"/>
        </p:xfrm>
        <a:graphic>
          <a:graphicData uri="http://schemas.openxmlformats.org/drawingml/2006/table">
            <a:tbl>
              <a:tblPr/>
              <a:tblGrid>
                <a:gridCol w="2120900"/>
                <a:gridCol w="1481137"/>
                <a:gridCol w="1439863"/>
                <a:gridCol w="1927225"/>
                <a:gridCol w="1878012"/>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8000"/>
                          </a:solidFill>
                          <a:effectLst/>
                          <a:latin typeface="Arial" charset="0"/>
                        </a:rPr>
                        <a:t>Ubjective</a:t>
                      </a:r>
                      <a:endParaRPr kumimoji="0" lang="en-US" sz="1600" b="0" i="0" u="none" strike="noStrike" cap="none" normalizeH="0" baseline="0" dirty="0" smtClean="0">
                        <a:ln>
                          <a:noFill/>
                        </a:ln>
                        <a:solidFill>
                          <a:srgbClr val="008000"/>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228" name="Line 132"/>
          <p:cNvSpPr>
            <a:spLocks noChangeShapeType="1"/>
          </p:cNvSpPr>
          <p:nvPr/>
        </p:nvSpPr>
        <p:spPr bwMode="auto">
          <a:xfrm flipH="1">
            <a:off x="7126288" y="3730625"/>
            <a:ext cx="0" cy="1611313"/>
          </a:xfrm>
          <a:prstGeom prst="line">
            <a:avLst/>
          </a:prstGeom>
          <a:noFill/>
          <a:ln w="28575">
            <a:solidFill>
              <a:srgbClr val="990099"/>
            </a:solidFill>
            <a:round/>
            <a:headEnd/>
            <a:tailEnd/>
          </a:ln>
        </p:spPr>
        <p:txBody>
          <a:bodyPr/>
          <a:lstStyle/>
          <a:p>
            <a:endParaRPr lang="en-US"/>
          </a:p>
        </p:txBody>
      </p:sp>
      <p:grpSp>
        <p:nvGrpSpPr>
          <p:cNvPr id="5" name="Group 137"/>
          <p:cNvGrpSpPr>
            <a:grpSpLocks/>
          </p:cNvGrpSpPr>
          <p:nvPr/>
        </p:nvGrpSpPr>
        <p:grpSpPr bwMode="auto">
          <a:xfrm>
            <a:off x="7081838" y="3479800"/>
            <a:ext cx="487362" cy="2173288"/>
            <a:chOff x="3408" y="2192"/>
            <a:chExt cx="307" cy="1369"/>
          </a:xfrm>
        </p:grpSpPr>
        <p:sp>
          <p:nvSpPr>
            <p:cNvPr id="13362" name="Oval 99"/>
            <p:cNvSpPr>
              <a:spLocks noChangeArrowheads="1"/>
            </p:cNvSpPr>
            <p:nvPr/>
          </p:nvSpPr>
          <p:spPr bwMode="auto">
            <a:xfrm>
              <a:off x="3411" y="2592"/>
              <a:ext cx="56" cy="56"/>
            </a:xfrm>
            <a:prstGeom prst="ellipse">
              <a:avLst/>
            </a:prstGeom>
            <a:solidFill>
              <a:srgbClr val="FF3300"/>
            </a:solidFill>
            <a:ln w="28575">
              <a:solidFill>
                <a:srgbClr val="FF3300"/>
              </a:solidFill>
              <a:round/>
              <a:headEnd/>
              <a:tailEnd/>
            </a:ln>
          </p:spPr>
          <p:txBody>
            <a:bodyPr wrap="none" anchor="ctr"/>
            <a:lstStyle/>
            <a:p>
              <a:endParaRPr lang="en-US"/>
            </a:p>
          </p:txBody>
        </p:sp>
        <p:sp>
          <p:nvSpPr>
            <p:cNvPr id="13363" name="Oval 103"/>
            <p:cNvSpPr>
              <a:spLocks noChangeArrowheads="1"/>
            </p:cNvSpPr>
            <p:nvPr/>
          </p:nvSpPr>
          <p:spPr bwMode="auto">
            <a:xfrm>
              <a:off x="3408" y="2328"/>
              <a:ext cx="56" cy="56"/>
            </a:xfrm>
            <a:prstGeom prst="ellipse">
              <a:avLst/>
            </a:prstGeom>
            <a:solidFill>
              <a:srgbClr val="0033CC"/>
            </a:solidFill>
            <a:ln w="28575">
              <a:solidFill>
                <a:srgbClr val="0033CC"/>
              </a:solidFill>
              <a:round/>
              <a:headEnd/>
              <a:tailEnd/>
            </a:ln>
          </p:spPr>
          <p:txBody>
            <a:bodyPr wrap="none" anchor="ctr"/>
            <a:lstStyle/>
            <a:p>
              <a:endParaRPr lang="en-US"/>
            </a:p>
          </p:txBody>
        </p:sp>
        <p:sp>
          <p:nvSpPr>
            <p:cNvPr id="13364" name="Oval 105"/>
            <p:cNvSpPr>
              <a:spLocks noChangeArrowheads="1"/>
            </p:cNvSpPr>
            <p:nvPr/>
          </p:nvSpPr>
          <p:spPr bwMode="auto">
            <a:xfrm>
              <a:off x="3411" y="3348"/>
              <a:ext cx="56" cy="56"/>
            </a:xfrm>
            <a:prstGeom prst="ellipse">
              <a:avLst/>
            </a:prstGeom>
            <a:solidFill>
              <a:srgbClr val="0033CC"/>
            </a:solidFill>
            <a:ln w="28575">
              <a:solidFill>
                <a:srgbClr val="0033CC"/>
              </a:solidFill>
              <a:round/>
              <a:headEnd/>
              <a:tailEnd/>
            </a:ln>
          </p:spPr>
          <p:txBody>
            <a:bodyPr wrap="none" anchor="ctr"/>
            <a:lstStyle/>
            <a:p>
              <a:endParaRPr lang="en-US"/>
            </a:p>
          </p:txBody>
        </p:sp>
        <p:pic>
          <p:nvPicPr>
            <p:cNvPr id="13365" name="Picture 135" descr="txp_fig"/>
            <p:cNvPicPr>
              <a:picLocks noChangeAspect="1" noChangeArrowheads="1"/>
            </p:cNvPicPr>
            <p:nvPr>
              <p:custDataLst>
                <p:tags r:id="rId1"/>
              </p:custDataLst>
            </p:nvPr>
          </p:nvPicPr>
          <p:blipFill>
            <a:blip r:embed="rId10"/>
            <a:srcRect/>
            <a:stretch>
              <a:fillRect/>
            </a:stretch>
          </p:blipFill>
          <p:spPr bwMode="auto">
            <a:xfrm>
              <a:off x="3472" y="2192"/>
              <a:ext cx="243" cy="142"/>
            </a:xfrm>
            <a:prstGeom prst="rect">
              <a:avLst/>
            </a:prstGeom>
            <a:noFill/>
            <a:ln w="28575">
              <a:noFill/>
              <a:miter lim="800000"/>
              <a:headEnd/>
              <a:tailEnd/>
            </a:ln>
          </p:spPr>
        </p:pic>
        <p:pic>
          <p:nvPicPr>
            <p:cNvPr id="13366" name="Picture 136" descr="txp_fig"/>
            <p:cNvPicPr>
              <a:picLocks noChangeAspect="1" noChangeArrowheads="1"/>
            </p:cNvPicPr>
            <p:nvPr>
              <p:custDataLst>
                <p:tags r:id="rId2"/>
              </p:custDataLst>
            </p:nvPr>
          </p:nvPicPr>
          <p:blipFill>
            <a:blip r:embed="rId8"/>
            <a:srcRect/>
            <a:stretch>
              <a:fillRect/>
            </a:stretch>
          </p:blipFill>
          <p:spPr bwMode="auto">
            <a:xfrm>
              <a:off x="3480" y="3419"/>
              <a:ext cx="233" cy="142"/>
            </a:xfrm>
            <a:prstGeom prst="rect">
              <a:avLst/>
            </a:prstGeom>
            <a:noFill/>
            <a:ln w="2857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2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2209"/>
                                        </p:tgtEl>
                                        <p:attrNameLst>
                                          <p:attrName>style.visibility</p:attrName>
                                        </p:attrNameLst>
                                      </p:cBhvr>
                                      <p:to>
                                        <p:strVal val="visible"/>
                                      </p:to>
                                    </p:set>
                                    <p:anim calcmode="lin" valueType="num">
                                      <p:cBhvr additive="base">
                                        <p:cTn id="27" dur="500" fill="hold"/>
                                        <p:tgtEl>
                                          <p:spTgt spid="132209"/>
                                        </p:tgtEl>
                                        <p:attrNameLst>
                                          <p:attrName>ppt_x</p:attrName>
                                        </p:attrNameLst>
                                      </p:cBhvr>
                                      <p:tavLst>
                                        <p:tav tm="0">
                                          <p:val>
                                            <p:strVal val="#ppt_x"/>
                                          </p:val>
                                        </p:tav>
                                        <p:tav tm="100000">
                                          <p:val>
                                            <p:strVal val="#ppt_x"/>
                                          </p:val>
                                        </p:tav>
                                      </p:tavLst>
                                    </p:anim>
                                    <p:anim calcmode="lin" valueType="num">
                                      <p:cBhvr additive="base">
                                        <p:cTn id="28" dur="500" fill="hold"/>
                                        <p:tgtEl>
                                          <p:spTgt spid="132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79" grpId="0" animBg="1"/>
      <p:bldP spid="132204" grpId="0" animBg="1"/>
      <p:bldP spid="132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50" name="Group 78"/>
          <p:cNvGraphicFramePr>
            <a:graphicFrameLocks noGrp="1"/>
          </p:cNvGraphicFramePr>
          <p:nvPr>
            <p:ph type="tbl" idx="1"/>
          </p:nvPr>
        </p:nvGraphicFramePr>
        <p:xfrm>
          <a:off x="157163" y="100013"/>
          <a:ext cx="8847137" cy="29733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0099"/>
                          </a:solidFill>
                          <a:effectLst/>
                          <a:latin typeface="Arial" charset="0"/>
                        </a:rPr>
                        <a:t>Nonlocal state change (steering)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151" name="Group 79"/>
          <p:cNvGraphicFramePr>
            <a:graphicFrameLocks noGrp="1"/>
          </p:cNvGraphicFramePr>
          <p:nvPr/>
        </p:nvGraphicFramePr>
        <p:xfrm>
          <a:off x="157163" y="6124575"/>
          <a:ext cx="8847137" cy="595313"/>
        </p:xfrm>
        <a:graphic>
          <a:graphicData uri="http://schemas.openxmlformats.org/drawingml/2006/table">
            <a:tbl>
              <a:tblPr/>
              <a:tblGrid>
                <a:gridCol w="2120900"/>
                <a:gridCol w="1481137"/>
                <a:gridCol w="1439863"/>
                <a:gridCol w="1927225"/>
                <a:gridCol w="1878012"/>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79" name="Picture 95" descr="txp_fig"/>
          <p:cNvPicPr>
            <a:picLocks noChangeAspect="1" noChangeArrowheads="1"/>
          </p:cNvPicPr>
          <p:nvPr>
            <p:custDataLst>
              <p:tags r:id="rId1"/>
            </p:custDataLst>
          </p:nvPr>
        </p:nvPicPr>
        <p:blipFill>
          <a:blip r:embed="rId5"/>
          <a:srcRect/>
          <a:stretch>
            <a:fillRect/>
          </a:stretch>
        </p:blipFill>
        <p:spPr bwMode="auto">
          <a:xfrm>
            <a:off x="2257425" y="3409950"/>
            <a:ext cx="2711450" cy="1122363"/>
          </a:xfrm>
          <a:prstGeom prst="rect">
            <a:avLst/>
          </a:prstGeom>
          <a:noFill/>
          <a:ln w="28575">
            <a:noFill/>
            <a:miter lim="800000"/>
            <a:headEnd/>
            <a:tailEnd/>
          </a:ln>
        </p:spPr>
      </p:pic>
      <p:pic>
        <p:nvPicPr>
          <p:cNvPr id="7" name="Picture 6" descr="txp_fig"/>
          <p:cNvPicPr>
            <a:picLocks noChangeAspect="1"/>
          </p:cNvPicPr>
          <p:nvPr>
            <p:custDataLst>
              <p:tags r:id="rId2"/>
            </p:custDataLst>
          </p:nvPr>
        </p:nvPicPr>
        <p:blipFill>
          <a:blip r:embed="rId6"/>
          <a:stretch>
            <a:fillRect/>
          </a:stretch>
        </p:blipFill>
        <p:spPr bwMode="auto">
          <a:xfrm>
            <a:off x="5240866" y="3367087"/>
            <a:ext cx="3764044" cy="1209094"/>
          </a:xfrm>
          <a:prstGeom prst="rect">
            <a:avLst/>
          </a:prstGeom>
          <a:noFill/>
          <a:ln/>
          <a:effectLst/>
        </p:spPr>
      </p:pic>
      <p:sp>
        <p:nvSpPr>
          <p:cNvPr id="131172" name="Text Box 100"/>
          <p:cNvSpPr txBox="1">
            <a:spLocks noChangeArrowheads="1"/>
          </p:cNvSpPr>
          <p:nvPr/>
        </p:nvSpPr>
        <p:spPr bwMode="auto">
          <a:xfrm>
            <a:off x="5050968" y="4941661"/>
            <a:ext cx="4002761" cy="830997"/>
          </a:xfrm>
          <a:prstGeom prst="rect">
            <a:avLst/>
          </a:prstGeom>
          <a:noFill/>
          <a:ln w="28575">
            <a:noFill/>
            <a:miter lim="800000"/>
            <a:headEnd/>
            <a:tailEnd/>
          </a:ln>
        </p:spPr>
        <p:txBody>
          <a:bodyPr wrap="square">
            <a:spAutoFit/>
          </a:bodyPr>
          <a:lstStyle/>
          <a:p>
            <a:r>
              <a:rPr lang="en-US" sz="2400" dirty="0">
                <a:solidFill>
                  <a:srgbClr val="FF3300"/>
                </a:solidFill>
                <a:latin typeface="Arial" charset="0"/>
                <a:cs typeface="Arial" charset="0"/>
              </a:rPr>
              <a:t>Real nonlocal  physical disturbance?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172"/>
                                        </p:tgtEl>
                                        <p:attrNameLst>
                                          <p:attrName>style.visibility</p:attrName>
                                        </p:attrNameLst>
                                      </p:cBhvr>
                                      <p:to>
                                        <p:strVal val="visible"/>
                                      </p:to>
                                    </p:set>
                                    <p:anim calcmode="lin" valueType="num">
                                      <p:cBhvr additive="base">
                                        <p:cTn id="7" dur="500" fill="hold"/>
                                        <p:tgtEl>
                                          <p:spTgt spid="131172"/>
                                        </p:tgtEl>
                                        <p:attrNameLst>
                                          <p:attrName>ppt_x</p:attrName>
                                        </p:attrNameLst>
                                      </p:cBhvr>
                                      <p:tavLst>
                                        <p:tav tm="0">
                                          <p:val>
                                            <p:strVal val="#ppt_x"/>
                                          </p:val>
                                        </p:tav>
                                        <p:tav tm="100000">
                                          <p:val>
                                            <p:strVal val="#ppt_x"/>
                                          </p:val>
                                        </p:tav>
                                      </p:tavLst>
                                    </p:anim>
                                    <p:anim calcmode="lin" valueType="num">
                                      <p:cBhvr additive="base">
                                        <p:cTn id="8" dur="500" fill="hold"/>
                                        <p:tgtEl>
                                          <p:spTgt spid="131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151"/>
                                        </p:tgtEl>
                                        <p:attrNameLst>
                                          <p:attrName>style.visibility</p:attrName>
                                        </p:attrNameLst>
                                      </p:cBhvr>
                                      <p:to>
                                        <p:strVal val="visible"/>
                                      </p:to>
                                    </p:set>
                                    <p:anim calcmode="lin" valueType="num">
                                      <p:cBhvr additive="base">
                                        <p:cTn id="13" dur="500" fill="hold"/>
                                        <p:tgtEl>
                                          <p:spTgt spid="131151"/>
                                        </p:tgtEl>
                                        <p:attrNameLst>
                                          <p:attrName>ppt_x</p:attrName>
                                        </p:attrNameLst>
                                      </p:cBhvr>
                                      <p:tavLst>
                                        <p:tav tm="0">
                                          <p:val>
                                            <p:strVal val="#ppt_x"/>
                                          </p:val>
                                        </p:tav>
                                        <p:tav tm="100000">
                                          <p:val>
                                            <p:strVal val="#ppt_x"/>
                                          </p:val>
                                        </p:tav>
                                      </p:tavLst>
                                    </p:anim>
                                    <p:anim calcmode="lin" valueType="num">
                                      <p:cBhvr additive="base">
                                        <p:cTn id="14" dur="500" fill="hold"/>
                                        <p:tgtEl>
                                          <p:spTgt spid="131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106738" y="6110288"/>
            <a:ext cx="2894012" cy="730250"/>
          </a:xfrm>
          <a:prstGeom prst="rect">
            <a:avLst/>
          </a:prstGeom>
          <a:noFill/>
          <a:ln w="19050" algn="ctr">
            <a:noFill/>
            <a:miter lim="800000"/>
            <a:headEnd/>
            <a:tailEnd/>
          </a:ln>
        </p:spPr>
        <p:txBody>
          <a:bodyPr wrap="none">
            <a:spAutoFit/>
          </a:bodyPr>
          <a:lstStyle/>
          <a:p>
            <a:r>
              <a:rPr lang="en-US" sz="1400">
                <a:solidFill>
                  <a:schemeClr val="tx1"/>
                </a:solidFill>
                <a:latin typeface="Helvetica" pitchFamily="34" charset="0"/>
              </a:rPr>
              <a:t>Truchas from East Pecos Baldy </a:t>
            </a:r>
          </a:p>
          <a:p>
            <a:r>
              <a:rPr lang="en-US" sz="1400">
                <a:solidFill>
                  <a:schemeClr val="tx1"/>
                </a:solidFill>
                <a:latin typeface="Helvetica" pitchFamily="34" charset="0"/>
              </a:rPr>
              <a:t>Sangre de Cristo Range</a:t>
            </a:r>
          </a:p>
          <a:p>
            <a:r>
              <a:rPr lang="en-US" sz="1400">
                <a:solidFill>
                  <a:schemeClr val="tx1"/>
                </a:solidFill>
                <a:latin typeface="Helvetica" pitchFamily="34" charset="0"/>
              </a:rPr>
              <a:t>Northern New Mexico</a:t>
            </a:r>
          </a:p>
        </p:txBody>
      </p:sp>
      <p:pic>
        <p:nvPicPr>
          <p:cNvPr id="24579" name="Picture 4" descr="DSCN0002edit"/>
          <p:cNvPicPr>
            <a:picLocks noChangeAspect="1" noChangeArrowheads="1"/>
          </p:cNvPicPr>
          <p:nvPr/>
        </p:nvPicPr>
        <p:blipFill>
          <a:blip r:embed="rId3"/>
          <a:srcRect/>
          <a:stretch>
            <a:fillRect/>
          </a:stretch>
        </p:blipFill>
        <p:spPr bwMode="auto">
          <a:xfrm>
            <a:off x="600075" y="166688"/>
            <a:ext cx="7913688" cy="593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219" name="Group 75"/>
          <p:cNvGraphicFramePr>
            <a:graphicFrameLocks noGrp="1"/>
          </p:cNvGraphicFramePr>
          <p:nvPr>
            <p:ph type="tbl" idx="1"/>
          </p:nvPr>
        </p:nvGraphicFramePr>
        <p:xfrm>
          <a:off x="157163" y="100013"/>
          <a:ext cx="8847137" cy="2991676"/>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Specification: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preparation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Copenhagen: 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Copenhagen: 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0" name="Text Box 76"/>
          <p:cNvSpPr txBox="1">
            <a:spLocks noChangeArrowheads="1"/>
          </p:cNvSpPr>
          <p:nvPr/>
        </p:nvSpPr>
        <p:spPr bwMode="auto">
          <a:xfrm>
            <a:off x="145140" y="3619500"/>
            <a:ext cx="4322763" cy="1938992"/>
          </a:xfrm>
          <a:prstGeom prst="rect">
            <a:avLst/>
          </a:prstGeom>
          <a:noFill/>
          <a:ln w="28575">
            <a:noFill/>
            <a:miter lim="800000"/>
            <a:headEnd/>
            <a:tailEnd/>
          </a:ln>
        </p:spPr>
        <p:txBody>
          <a:bodyPr wrap="square">
            <a:spAutoFit/>
          </a:bodyPr>
          <a:lstStyle/>
          <a:p>
            <a:r>
              <a:rPr lang="en-US" sz="2400" dirty="0">
                <a:solidFill>
                  <a:srgbClr val="996600"/>
                </a:solidFill>
                <a:latin typeface="Arial" charset="0"/>
                <a:cs typeface="Arial" charset="0"/>
              </a:rPr>
              <a:t>Copenhagen interpretation:  </a:t>
            </a:r>
          </a:p>
          <a:p>
            <a:r>
              <a:rPr lang="en-US" sz="2400" dirty="0">
                <a:solidFill>
                  <a:srgbClr val="996600"/>
                </a:solidFill>
                <a:latin typeface="Arial" charset="0"/>
                <a:cs typeface="Arial" charset="0"/>
              </a:rPr>
              <a:t>Classical facts specifying the properties of the preparation device determine a pure state</a:t>
            </a:r>
            <a:r>
              <a:rPr lang="en-US" dirty="0">
                <a:solidFill>
                  <a:srgbClr val="996600"/>
                </a:solidFill>
                <a:latin typeface="Arial" charset="0"/>
                <a:cs typeface="Arial" charset="0"/>
              </a:rPr>
              <a:t>.</a:t>
            </a:r>
          </a:p>
        </p:txBody>
      </p:sp>
      <p:graphicFrame>
        <p:nvGraphicFramePr>
          <p:cNvPr id="134221" name="Group 77"/>
          <p:cNvGraphicFramePr>
            <a:graphicFrameLocks noGrp="1"/>
          </p:cNvGraphicFramePr>
          <p:nvPr/>
        </p:nvGraphicFramePr>
        <p:xfrm>
          <a:off x="157163" y="6110288"/>
          <a:ext cx="8847137" cy="609600"/>
        </p:xfrm>
        <a:graphic>
          <a:graphicData uri="http://schemas.openxmlformats.org/drawingml/2006/table">
            <a:tbl>
              <a:tblPr/>
              <a:tblGrid>
                <a:gridCol w="2120900"/>
                <a:gridCol w="1481137"/>
                <a:gridCol w="1439863"/>
                <a:gridCol w="1927225"/>
                <a:gridCol w="1878012"/>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4" name="Text Box 93"/>
          <p:cNvSpPr txBox="1">
            <a:spLocks noChangeArrowheads="1"/>
          </p:cNvSpPr>
          <p:nvPr/>
        </p:nvSpPr>
        <p:spPr bwMode="auto">
          <a:xfrm>
            <a:off x="446088" y="3619500"/>
            <a:ext cx="184150" cy="396875"/>
          </a:xfrm>
          <a:prstGeom prst="rect">
            <a:avLst/>
          </a:prstGeom>
          <a:noFill/>
          <a:ln w="28575">
            <a:noFill/>
            <a:miter lim="800000"/>
            <a:headEnd/>
            <a:tailEnd/>
          </a:ln>
        </p:spPr>
        <p:txBody>
          <a:bodyPr wrap="none">
            <a:spAutoFit/>
          </a:bodyPr>
          <a:lstStyle/>
          <a:p>
            <a:endParaRPr lang="en-US">
              <a:solidFill>
                <a:srgbClr val="FF3300"/>
              </a:solidFill>
            </a:endParaRPr>
          </a:p>
        </p:txBody>
      </p:sp>
      <p:sp>
        <p:nvSpPr>
          <p:cNvPr id="134238" name="Text Box 94"/>
          <p:cNvSpPr txBox="1">
            <a:spLocks noChangeArrowheads="1"/>
          </p:cNvSpPr>
          <p:nvPr/>
        </p:nvSpPr>
        <p:spPr bwMode="auto">
          <a:xfrm>
            <a:off x="4426851" y="3619500"/>
            <a:ext cx="4862284" cy="1938992"/>
          </a:xfrm>
          <a:prstGeom prst="rect">
            <a:avLst/>
          </a:prstGeom>
          <a:noFill/>
          <a:ln w="28575">
            <a:noFill/>
            <a:miter lim="800000"/>
            <a:headEnd/>
            <a:tailEnd/>
          </a:ln>
        </p:spPr>
        <p:txBody>
          <a:bodyPr wrap="square">
            <a:spAutoFit/>
          </a:bodyPr>
          <a:lstStyle/>
          <a:p>
            <a:r>
              <a:rPr lang="en-US" sz="2400" dirty="0">
                <a:solidFill>
                  <a:srgbClr val="FF3300"/>
                </a:solidFill>
                <a:latin typeface="Arial" charset="0"/>
                <a:cs typeface="Arial" charset="0"/>
              </a:rPr>
              <a:t>Copenhagen (objective preparations  view) becomes the home of objective chance, with nonlocal physical </a:t>
            </a:r>
            <a:r>
              <a:rPr lang="en-US" sz="2400" dirty="0" smtClean="0">
                <a:solidFill>
                  <a:srgbClr val="FF3300"/>
                </a:solidFill>
                <a:latin typeface="Arial" charset="0"/>
                <a:cs typeface="Arial" charset="0"/>
              </a:rPr>
              <a:t>disturbances.</a:t>
            </a:r>
            <a:endParaRPr lang="en-US" sz="2400" dirty="0">
              <a:solidFill>
                <a:srgbClr val="FF33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4221"/>
                                        </p:tgtEl>
                                        <p:attrNameLst>
                                          <p:attrName>style.visibility</p:attrName>
                                        </p:attrNameLst>
                                      </p:cBhvr>
                                      <p:to>
                                        <p:strVal val="visible"/>
                                      </p:to>
                                    </p:set>
                                    <p:anim calcmode="lin" valueType="num">
                                      <p:cBhvr additive="base">
                                        <p:cTn id="11" dur="500" fill="hold"/>
                                        <p:tgtEl>
                                          <p:spTgt spid="134221"/>
                                        </p:tgtEl>
                                        <p:attrNameLst>
                                          <p:attrName>ppt_x</p:attrName>
                                        </p:attrNameLst>
                                      </p:cBhvr>
                                      <p:tavLst>
                                        <p:tav tm="0">
                                          <p:val>
                                            <p:strVal val="#ppt_x"/>
                                          </p:val>
                                        </p:tav>
                                        <p:tav tm="100000">
                                          <p:val>
                                            <p:strVal val="#ppt_x"/>
                                          </p:val>
                                        </p:tav>
                                      </p:tavLst>
                                    </p:anim>
                                    <p:anim calcmode="lin" valueType="num">
                                      <p:cBhvr additive="base">
                                        <p:cTn id="12" dur="500" fill="hold"/>
                                        <p:tgtEl>
                                          <p:spTgt spid="134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72593"/>
            <a:ext cx="9144000" cy="584775"/>
          </a:xfrm>
          <a:prstGeom prst="rect">
            <a:avLst/>
          </a:prstGeom>
          <a:noFill/>
          <a:ln w="9525">
            <a:noFill/>
            <a:miter lim="800000"/>
            <a:headEnd/>
            <a:tailEnd/>
          </a:ln>
        </p:spPr>
        <p:txBody>
          <a:bodyPr>
            <a:spAutoFit/>
          </a:bodyPr>
          <a:lstStyle/>
          <a:p>
            <a:pPr eaLnBrk="1" hangingPunct="1"/>
            <a:r>
              <a:rPr lang="en-US" sz="3200" dirty="0" smtClean="0">
                <a:solidFill>
                  <a:srgbClr val="996600"/>
                </a:solidFill>
                <a:latin typeface="Comic Sans MS" pitchFamily="66" charset="0"/>
              </a:rPr>
              <a:t>Solipsism? Waving the </a:t>
            </a:r>
            <a:r>
              <a:rPr lang="en-US" sz="3200" dirty="0" smtClean="0">
                <a:solidFill>
                  <a:srgbClr val="FF0000"/>
                </a:solidFill>
                <a:latin typeface="Comic Sans MS" pitchFamily="66" charset="0"/>
              </a:rPr>
              <a:t>red</a:t>
            </a:r>
            <a:r>
              <a:rPr lang="en-US" sz="3200" dirty="0" smtClean="0">
                <a:solidFill>
                  <a:srgbClr val="996600"/>
                </a:solidFill>
                <a:latin typeface="Comic Sans MS" pitchFamily="66" charset="0"/>
              </a:rPr>
              <a:t> flag</a:t>
            </a:r>
            <a:r>
              <a:rPr lang="en-US" sz="2800" dirty="0" smtClean="0">
                <a:solidFill>
                  <a:srgbClr val="996600"/>
                </a:solidFill>
                <a:latin typeface="Helvetica" pitchFamily="34" charset="0"/>
              </a:rPr>
              <a:t> </a:t>
            </a:r>
            <a:endParaRPr lang="en-US" sz="2800" dirty="0">
              <a:solidFill>
                <a:srgbClr val="996600"/>
              </a:solidFill>
              <a:latin typeface="Helvetica" pitchFamily="34" charset="0"/>
            </a:endParaRPr>
          </a:p>
        </p:txBody>
      </p:sp>
      <p:sp>
        <p:nvSpPr>
          <p:cNvPr id="3" name="TextBox 2"/>
          <p:cNvSpPr txBox="1"/>
          <p:nvPr/>
        </p:nvSpPr>
        <p:spPr>
          <a:xfrm>
            <a:off x="333829" y="1016046"/>
            <a:ext cx="8505371" cy="4616648"/>
          </a:xfrm>
          <a:prstGeom prst="rect">
            <a:avLst/>
          </a:prstGeom>
          <a:noFill/>
        </p:spPr>
        <p:txBody>
          <a:bodyPr wrap="square" rtlCol="0">
            <a:spAutoFit/>
          </a:bodyPr>
          <a:lstStyle/>
          <a:p>
            <a:pPr algn="just"/>
            <a:r>
              <a:rPr lang="en-AU" b="0" dirty="0" smtClean="0">
                <a:latin typeface="Arial" pitchFamily="34" charset="0"/>
                <a:cs typeface="Arial" pitchFamily="34" charset="0"/>
              </a:rPr>
              <a:t>Is there something in nature even when there are no observers or agents about?  At the practical level, it would seem hard to deny this, and neither of the authors wish to be viewed as doing so.  The world persists without the observer---there is no doubt in either of our minds about that.  But then, does that require that two of the most celebrated elements (namely, quantum states and operations) in quantum theory---our best, most all-encompassing scientific theory to date---must be viewed as objective, agent-independent constructs?   There is no reason to do so, we say.  In fact, </a:t>
            </a:r>
            <a:r>
              <a:rPr lang="en-AU" b="0" i="1" dirty="0" smtClean="0">
                <a:latin typeface="Arial" pitchFamily="34" charset="0"/>
                <a:cs typeface="Arial" pitchFamily="34" charset="0"/>
              </a:rPr>
              <a:t>we think there is everything to be gained from carefully delineating which part of the structure of quantum theory is about the world and which part is about the agent’s interface with the world</a:t>
            </a:r>
            <a:r>
              <a:rPr lang="en-AU" b="0" dirty="0" smtClean="0">
                <a:latin typeface="Arial" pitchFamily="34" charset="0"/>
                <a:cs typeface="Arial" pitchFamily="34" charset="0"/>
              </a:rPr>
              <a:t>.</a:t>
            </a:r>
          </a:p>
          <a:p>
            <a:pPr algn="just"/>
            <a:endParaRPr lang="en-AU" b="0" dirty="0" smtClean="0">
              <a:latin typeface="Arial" pitchFamily="34" charset="0"/>
              <a:cs typeface="Arial" pitchFamily="34" charset="0"/>
            </a:endParaRPr>
          </a:p>
          <a:p>
            <a:pPr algn="just"/>
            <a:r>
              <a:rPr lang="en-AU" sz="1800" b="0" dirty="0" smtClean="0">
                <a:solidFill>
                  <a:srgbClr val="002060"/>
                </a:solidFill>
                <a:latin typeface="Arial" pitchFamily="34" charset="0"/>
                <a:cs typeface="Arial" pitchFamily="34" charset="0"/>
              </a:rPr>
              <a:t>C. A. Fuchs and R. Schack, “</a:t>
            </a:r>
            <a:r>
              <a:rPr lang="en-US" sz="1800" b="0" dirty="0" smtClean="0">
                <a:solidFill>
                  <a:srgbClr val="002060"/>
                </a:solidFill>
                <a:latin typeface="Arial" pitchFamily="34" charset="0"/>
                <a:cs typeface="Arial" pitchFamily="34" charset="0"/>
              </a:rPr>
              <a:t>Unknown quantum states and operations, a Bayesian view,” in </a:t>
            </a:r>
            <a:r>
              <a:rPr lang="en-US" sz="1800" b="0" i="1" dirty="0" smtClean="0">
                <a:solidFill>
                  <a:srgbClr val="002060"/>
                </a:solidFill>
                <a:latin typeface="Arial" pitchFamily="34" charset="0"/>
                <a:cs typeface="Arial" pitchFamily="34" charset="0"/>
              </a:rPr>
              <a:t>Quantum State Estimation, </a:t>
            </a:r>
            <a:r>
              <a:rPr lang="en-US" sz="1800" b="0" dirty="0" smtClean="0">
                <a:solidFill>
                  <a:srgbClr val="002060"/>
                </a:solidFill>
                <a:latin typeface="Arial" pitchFamily="34" charset="0"/>
                <a:cs typeface="Arial" pitchFamily="34" charset="0"/>
              </a:rPr>
              <a:t>edited by M. Paris and J. </a:t>
            </a:r>
            <a:r>
              <a:rPr lang="en-US" sz="1800" b="0" dirty="0" err="1" smtClean="0">
                <a:solidFill>
                  <a:srgbClr val="002060"/>
                </a:solidFill>
                <a:latin typeface="Arial" pitchFamily="34" charset="0"/>
                <a:cs typeface="Arial" pitchFamily="34" charset="0"/>
              </a:rPr>
              <a:t>Řeháček</a:t>
            </a:r>
            <a:r>
              <a:rPr lang="en-US" sz="1800" b="0" dirty="0" smtClean="0">
                <a:solidFill>
                  <a:srgbClr val="002060"/>
                </a:solidFill>
                <a:latin typeface="Arial" pitchFamily="34" charset="0"/>
                <a:cs typeface="Arial" pitchFamily="34" charset="0"/>
              </a:rPr>
              <a:t> (Springer, Berlin, 2004), pp. 147–187.</a:t>
            </a:r>
            <a:endParaRPr lang="en-US" b="0" dirty="0" smtClean="0">
              <a:latin typeface="Arial" pitchFamily="34" charset="0"/>
              <a:cs typeface="Arial" pitchFamily="34" charset="0"/>
            </a:endParaRPr>
          </a:p>
        </p:txBody>
      </p:sp>
      <p:sp>
        <p:nvSpPr>
          <p:cNvPr id="4" name="Text Box 4"/>
          <p:cNvSpPr txBox="1">
            <a:spLocks noChangeArrowheads="1"/>
          </p:cNvSpPr>
          <p:nvPr/>
        </p:nvSpPr>
        <p:spPr bwMode="auto">
          <a:xfrm>
            <a:off x="0" y="5791200"/>
            <a:ext cx="9144001" cy="830997"/>
          </a:xfrm>
          <a:prstGeom prst="rect">
            <a:avLst/>
          </a:prstGeom>
          <a:noFill/>
          <a:ln w="9525">
            <a:noFill/>
            <a:miter lim="800000"/>
            <a:headEnd/>
            <a:tailEnd/>
          </a:ln>
        </p:spPr>
        <p:txBody>
          <a:bodyPr>
            <a:spAutoFit/>
          </a:bodyPr>
          <a:lstStyle/>
          <a:p>
            <a:pPr eaLnBrk="1" hangingPunct="1"/>
            <a:r>
              <a:rPr lang="en-US" sz="2400" dirty="0" smtClean="0">
                <a:solidFill>
                  <a:srgbClr val="996600"/>
                </a:solidFill>
                <a:latin typeface="Comic Sans MS" pitchFamily="66" charset="0"/>
              </a:rPr>
              <a:t>Some mathematical objects in a scientific theory are our tools; others correspond to reality.  Which is which?</a:t>
            </a:r>
            <a:endParaRPr lang="en-US" sz="2400" dirty="0">
              <a:solidFill>
                <a:srgbClr val="9966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39" name="Group 71"/>
          <p:cNvGraphicFramePr>
            <a:graphicFrameLocks noGrp="1"/>
          </p:cNvGraphicFramePr>
          <p:nvPr>
            <p:ph type="tbl" idx="1"/>
          </p:nvPr>
        </p:nvGraphicFramePr>
        <p:xfrm>
          <a:off x="157163" y="100013"/>
          <a:ext cx="8847137" cy="671042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6600"/>
                          </a:solidFill>
                          <a:effectLst/>
                          <a:latin typeface="Comic Sans MS" pitchFamily="66" charset="0"/>
                        </a:rPr>
                        <a:t>Copenhagen</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Fine-grained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r>
                        <a:rPr kumimoji="0" lang="en-US" sz="1600" b="0" i="0" u="none" strike="noStrike" cap="none" normalizeH="0" baseline="0" smtClean="0">
                          <a:ln>
                            <a:noFill/>
                          </a:ln>
                          <a:solidFill>
                            <a:srgbClr val="006600"/>
                          </a:solidFill>
                          <a:effectLst/>
                          <a:latin typeface="Arial" charset="0"/>
                        </a:rPr>
                        <a:t> </a:t>
                      </a:r>
                      <a:r>
                        <a:rPr kumimoji="0" lang="en-US" sz="1600" b="0" i="0" u="none" strike="noStrike" cap="none" normalizeH="0" baseline="0" smtClean="0">
                          <a:ln>
                            <a:noFill/>
                          </a:ln>
                          <a:solidFill>
                            <a:schemeClr val="tx1"/>
                          </a:solidFill>
                          <a:effectLst/>
                          <a:latin typeface="Arial" charset="0"/>
                        </a:rPr>
                        <a:t>or</a:t>
                      </a:r>
                      <a:r>
                        <a:rPr kumimoji="0" lang="en-US" sz="1600" b="0" i="0" u="none" strike="noStrike" cap="none" normalizeH="0" baseline="0" smtClean="0">
                          <a:ln>
                            <a:noFill/>
                          </a:ln>
                          <a:solidFill>
                            <a:srgbClr val="0066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Verification: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determination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change on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Uniqueness of ensembles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0099"/>
                          </a:solidFill>
                          <a:effectLst/>
                          <a:latin typeface="Arial" charset="0"/>
                        </a:rPr>
                        <a:t>Nonlocal state change (steering)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0099"/>
                          </a:solidFill>
                          <a:effectLst/>
                          <a:latin typeface="Arial" charset="0"/>
                        </a:rPr>
                        <a:t>Specification: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0099"/>
                          </a:solidFill>
                          <a:effectLst/>
                          <a:latin typeface="Arial" charset="0"/>
                        </a:rPr>
                        <a:t>state preparation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14288"/>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Classical and quantum updating</a:t>
            </a:r>
            <a:r>
              <a:rPr lang="en-US" sz="2800">
                <a:solidFill>
                  <a:srgbClr val="996600"/>
                </a:solidFill>
                <a:latin typeface="Comic Sans MS" pitchFamily="66" charset="0"/>
              </a:rPr>
              <a:t> </a:t>
            </a:r>
            <a:r>
              <a:rPr lang="en-US" sz="2800">
                <a:solidFill>
                  <a:srgbClr val="996600"/>
                </a:solidFill>
                <a:latin typeface="Helvetica" pitchFamily="34" charset="0"/>
              </a:rPr>
              <a:t> </a:t>
            </a:r>
          </a:p>
        </p:txBody>
      </p:sp>
      <p:grpSp>
        <p:nvGrpSpPr>
          <p:cNvPr id="17411" name="Group 27"/>
          <p:cNvGrpSpPr>
            <a:grpSpLocks/>
          </p:cNvGrpSpPr>
          <p:nvPr/>
        </p:nvGrpSpPr>
        <p:grpSpPr bwMode="auto">
          <a:xfrm>
            <a:off x="407988" y="612775"/>
            <a:ext cx="3792537" cy="4513263"/>
            <a:chOff x="257" y="620"/>
            <a:chExt cx="2389" cy="2843"/>
          </a:xfrm>
        </p:grpSpPr>
        <p:sp>
          <p:nvSpPr>
            <p:cNvPr id="17434" name="Text Box 4"/>
            <p:cNvSpPr txBox="1">
              <a:spLocks noChangeArrowheads="1"/>
            </p:cNvSpPr>
            <p:nvPr/>
          </p:nvSpPr>
          <p:spPr bwMode="auto">
            <a:xfrm>
              <a:off x="345" y="620"/>
              <a:ext cx="2229" cy="577"/>
            </a:xfrm>
            <a:prstGeom prst="rect">
              <a:avLst/>
            </a:prstGeom>
            <a:noFill/>
            <a:ln w="28575">
              <a:noFill/>
              <a:miter lim="800000"/>
              <a:headEnd/>
              <a:tailEnd/>
            </a:ln>
          </p:spPr>
          <p:txBody>
            <a:bodyPr>
              <a:spAutoFit/>
            </a:bodyPr>
            <a:lstStyle/>
            <a:p>
              <a:r>
                <a:rPr lang="en-US" sz="1800" dirty="0">
                  <a:solidFill>
                    <a:srgbClr val="006600"/>
                  </a:solidFill>
                  <a:latin typeface="Arial" charset="0"/>
                  <a:cs typeface="Arial" charset="0"/>
                </a:rPr>
                <a:t>Facts in the form of observed data </a:t>
              </a:r>
              <a:r>
                <a:rPr lang="en-US" sz="1800" i="1" dirty="0">
                  <a:solidFill>
                    <a:srgbClr val="006600"/>
                  </a:solidFill>
                  <a:latin typeface="Arial" charset="0"/>
                  <a:cs typeface="Arial" charset="0"/>
                </a:rPr>
                <a:t>d </a:t>
              </a:r>
              <a:r>
                <a:rPr lang="en-US" sz="1800" dirty="0">
                  <a:solidFill>
                    <a:srgbClr val="006600"/>
                  </a:solidFill>
                  <a:latin typeface="Arial" charset="0"/>
                  <a:cs typeface="Arial" charset="0"/>
                </a:rPr>
                <a:t>are used to update probabilities via </a:t>
              </a:r>
              <a:r>
                <a:rPr lang="en-US" sz="1800" dirty="0" err="1">
                  <a:solidFill>
                    <a:srgbClr val="006600"/>
                  </a:solidFill>
                  <a:latin typeface="Arial" charset="0"/>
                  <a:cs typeface="Arial" charset="0"/>
                </a:rPr>
                <a:t>Bayes’s</a:t>
              </a:r>
              <a:r>
                <a:rPr lang="en-US" sz="1800" dirty="0">
                  <a:solidFill>
                    <a:srgbClr val="006600"/>
                  </a:solidFill>
                  <a:latin typeface="Arial" charset="0"/>
                  <a:cs typeface="Arial" charset="0"/>
                </a:rPr>
                <a:t> rule:</a:t>
              </a:r>
            </a:p>
          </p:txBody>
        </p:sp>
        <p:grpSp>
          <p:nvGrpSpPr>
            <p:cNvPr id="17435" name="Group 24"/>
            <p:cNvGrpSpPr>
              <a:grpSpLocks/>
            </p:cNvGrpSpPr>
            <p:nvPr/>
          </p:nvGrpSpPr>
          <p:grpSpPr bwMode="auto">
            <a:xfrm>
              <a:off x="257" y="1284"/>
              <a:ext cx="2389" cy="998"/>
              <a:chOff x="257" y="1284"/>
              <a:chExt cx="2389" cy="998"/>
            </a:xfrm>
          </p:grpSpPr>
          <p:pic>
            <p:nvPicPr>
              <p:cNvPr id="17438" name="Picture 2" descr="txp_fig"/>
              <p:cNvPicPr>
                <a:picLocks noChangeAspect="1" noChangeArrowheads="1"/>
              </p:cNvPicPr>
              <p:nvPr>
                <p:custDataLst>
                  <p:tags r:id="rId5"/>
                </p:custDataLst>
              </p:nvPr>
            </p:nvPicPr>
            <p:blipFill>
              <a:blip r:embed="rId7"/>
              <a:srcRect/>
              <a:stretch>
                <a:fillRect/>
              </a:stretch>
            </p:blipFill>
            <p:spPr bwMode="auto">
              <a:xfrm>
                <a:off x="380" y="1663"/>
                <a:ext cx="1710" cy="380"/>
              </a:xfrm>
              <a:prstGeom prst="rect">
                <a:avLst/>
              </a:prstGeom>
              <a:noFill/>
              <a:ln w="28575">
                <a:noFill/>
                <a:miter lim="800000"/>
                <a:headEnd/>
                <a:tailEnd/>
              </a:ln>
            </p:spPr>
          </p:pic>
          <p:grpSp>
            <p:nvGrpSpPr>
              <p:cNvPr id="17439" name="Group 21"/>
              <p:cNvGrpSpPr>
                <a:grpSpLocks/>
              </p:cNvGrpSpPr>
              <p:nvPr/>
            </p:nvGrpSpPr>
            <p:grpSpPr bwMode="auto">
              <a:xfrm>
                <a:off x="257" y="1727"/>
                <a:ext cx="677" cy="555"/>
                <a:chOff x="257" y="1727"/>
                <a:chExt cx="677" cy="555"/>
              </a:xfrm>
            </p:grpSpPr>
            <p:sp>
              <p:nvSpPr>
                <p:cNvPr id="17448" name="Text Box 6"/>
                <p:cNvSpPr txBox="1">
                  <a:spLocks noChangeArrowheads="1"/>
                </p:cNvSpPr>
                <p:nvPr/>
              </p:nvSpPr>
              <p:spPr bwMode="auto">
                <a:xfrm>
                  <a:off x="257" y="2069"/>
                  <a:ext cx="677" cy="213"/>
                </a:xfrm>
                <a:prstGeom prst="rect">
                  <a:avLst/>
                </a:prstGeom>
                <a:noFill/>
                <a:ln w="28575">
                  <a:solidFill>
                    <a:srgbClr val="FF3300"/>
                  </a:solidFill>
                  <a:miter lim="800000"/>
                  <a:headEnd/>
                  <a:tailEnd/>
                </a:ln>
              </p:spPr>
              <p:txBody>
                <a:bodyPr wrap="none">
                  <a:spAutoFit/>
                </a:bodyPr>
                <a:lstStyle/>
                <a:p>
                  <a:r>
                    <a:rPr lang="en-US" sz="1600">
                      <a:solidFill>
                        <a:srgbClr val="FF3300"/>
                      </a:solidFill>
                      <a:latin typeface="Arial" charset="0"/>
                      <a:cs typeface="Arial" charset="0"/>
                    </a:rPr>
                    <a:t>posterior</a:t>
                  </a:r>
                </a:p>
              </p:txBody>
            </p:sp>
            <p:sp>
              <p:nvSpPr>
                <p:cNvPr id="17449" name="Line 7"/>
                <p:cNvSpPr>
                  <a:spLocks noChangeShapeType="1"/>
                </p:cNvSpPr>
                <p:nvPr/>
              </p:nvSpPr>
              <p:spPr bwMode="auto">
                <a:xfrm flipH="1" flipV="1">
                  <a:off x="602" y="1940"/>
                  <a:ext cx="0" cy="124"/>
                </a:xfrm>
                <a:prstGeom prst="line">
                  <a:avLst/>
                </a:prstGeom>
                <a:noFill/>
                <a:ln w="28575">
                  <a:solidFill>
                    <a:srgbClr val="FF3300"/>
                  </a:solidFill>
                  <a:round/>
                  <a:headEnd/>
                  <a:tailEnd type="triangle" w="med" len="med"/>
                </a:ln>
              </p:spPr>
              <p:txBody>
                <a:bodyPr/>
                <a:lstStyle/>
                <a:p>
                  <a:endParaRPr lang="en-US"/>
                </a:p>
              </p:txBody>
            </p:sp>
            <p:sp>
              <p:nvSpPr>
                <p:cNvPr id="17450" name="Rectangle 8"/>
                <p:cNvSpPr>
                  <a:spLocks noChangeArrowheads="1"/>
                </p:cNvSpPr>
                <p:nvPr/>
              </p:nvSpPr>
              <p:spPr bwMode="auto">
                <a:xfrm>
                  <a:off x="333" y="1727"/>
                  <a:ext cx="568" cy="229"/>
                </a:xfrm>
                <a:prstGeom prst="rect">
                  <a:avLst/>
                </a:prstGeom>
                <a:noFill/>
                <a:ln w="28575">
                  <a:solidFill>
                    <a:srgbClr val="FF3300"/>
                  </a:solidFill>
                  <a:miter lim="800000"/>
                  <a:headEnd/>
                  <a:tailEnd/>
                </a:ln>
              </p:spPr>
              <p:txBody>
                <a:bodyPr wrap="none" anchor="ctr"/>
                <a:lstStyle/>
                <a:p>
                  <a:endParaRPr lang="en-US"/>
                </a:p>
              </p:txBody>
            </p:sp>
          </p:grpSp>
          <p:grpSp>
            <p:nvGrpSpPr>
              <p:cNvPr id="17440" name="Group 22"/>
              <p:cNvGrpSpPr>
                <a:grpSpLocks/>
              </p:cNvGrpSpPr>
              <p:nvPr/>
            </p:nvGrpSpPr>
            <p:grpSpPr bwMode="auto">
              <a:xfrm>
                <a:off x="1699" y="1596"/>
                <a:ext cx="947" cy="226"/>
                <a:chOff x="1699" y="1596"/>
                <a:chExt cx="947" cy="226"/>
              </a:xfrm>
            </p:grpSpPr>
            <p:sp>
              <p:nvSpPr>
                <p:cNvPr id="17445" name="Text Box 10"/>
                <p:cNvSpPr txBox="1">
                  <a:spLocks noChangeArrowheads="1"/>
                </p:cNvSpPr>
                <p:nvPr/>
              </p:nvSpPr>
              <p:spPr bwMode="auto">
                <a:xfrm>
                  <a:off x="2236" y="1596"/>
                  <a:ext cx="410" cy="213"/>
                </a:xfrm>
                <a:prstGeom prst="rect">
                  <a:avLst/>
                </a:prstGeom>
                <a:noFill/>
                <a:ln w="28575">
                  <a:solidFill>
                    <a:srgbClr val="990099"/>
                  </a:solidFill>
                  <a:miter lim="800000"/>
                  <a:headEnd/>
                  <a:tailEnd/>
                </a:ln>
              </p:spPr>
              <p:txBody>
                <a:bodyPr wrap="none">
                  <a:spAutoFit/>
                </a:bodyPr>
                <a:lstStyle/>
                <a:p>
                  <a:r>
                    <a:rPr lang="en-US" sz="1600">
                      <a:solidFill>
                        <a:srgbClr val="990099"/>
                      </a:solidFill>
                      <a:latin typeface="Arial" charset="0"/>
                      <a:cs typeface="Arial" charset="0"/>
                    </a:rPr>
                    <a:t>prior</a:t>
                  </a:r>
                </a:p>
              </p:txBody>
            </p:sp>
            <p:sp>
              <p:nvSpPr>
                <p:cNvPr id="17446" name="Line 11"/>
                <p:cNvSpPr>
                  <a:spLocks noChangeShapeType="1"/>
                </p:cNvSpPr>
                <p:nvPr/>
              </p:nvSpPr>
              <p:spPr bwMode="auto">
                <a:xfrm flipH="1" flipV="1">
                  <a:off x="2076" y="1716"/>
                  <a:ext cx="157" cy="0"/>
                </a:xfrm>
                <a:prstGeom prst="line">
                  <a:avLst/>
                </a:prstGeom>
                <a:noFill/>
                <a:ln w="28575">
                  <a:solidFill>
                    <a:srgbClr val="990099"/>
                  </a:solidFill>
                  <a:round/>
                  <a:headEnd/>
                  <a:tailEnd type="triangle" w="med" len="med"/>
                </a:ln>
              </p:spPr>
              <p:txBody>
                <a:bodyPr/>
                <a:lstStyle/>
                <a:p>
                  <a:endParaRPr lang="en-US"/>
                </a:p>
              </p:txBody>
            </p:sp>
            <p:sp>
              <p:nvSpPr>
                <p:cNvPr id="17447" name="Rectangle 12"/>
                <p:cNvSpPr>
                  <a:spLocks noChangeArrowheads="1"/>
                </p:cNvSpPr>
                <p:nvPr/>
              </p:nvSpPr>
              <p:spPr bwMode="auto">
                <a:xfrm>
                  <a:off x="1699" y="1620"/>
                  <a:ext cx="374" cy="202"/>
                </a:xfrm>
                <a:prstGeom prst="rect">
                  <a:avLst/>
                </a:prstGeom>
                <a:noFill/>
                <a:ln w="28575">
                  <a:solidFill>
                    <a:srgbClr val="990099"/>
                  </a:solidFill>
                  <a:miter lim="800000"/>
                  <a:headEnd/>
                  <a:tailEnd/>
                </a:ln>
              </p:spPr>
              <p:txBody>
                <a:bodyPr wrap="none" anchor="ctr"/>
                <a:lstStyle/>
                <a:p>
                  <a:endParaRPr lang="en-US"/>
                </a:p>
              </p:txBody>
            </p:sp>
          </p:grpSp>
          <p:grpSp>
            <p:nvGrpSpPr>
              <p:cNvPr id="17441" name="Group 23"/>
              <p:cNvGrpSpPr>
                <a:grpSpLocks/>
              </p:cNvGrpSpPr>
              <p:nvPr/>
            </p:nvGrpSpPr>
            <p:grpSpPr bwMode="auto">
              <a:xfrm>
                <a:off x="304" y="1284"/>
                <a:ext cx="1986" cy="347"/>
                <a:chOff x="304" y="1284"/>
                <a:chExt cx="1986" cy="347"/>
              </a:xfrm>
            </p:grpSpPr>
            <p:sp>
              <p:nvSpPr>
                <p:cNvPr id="17443" name="Text Box 14"/>
                <p:cNvSpPr txBox="1">
                  <a:spLocks noChangeArrowheads="1"/>
                </p:cNvSpPr>
                <p:nvPr/>
              </p:nvSpPr>
              <p:spPr bwMode="auto">
                <a:xfrm>
                  <a:off x="304" y="1284"/>
                  <a:ext cx="1986" cy="213"/>
                </a:xfrm>
                <a:prstGeom prst="rect">
                  <a:avLst/>
                </a:prstGeom>
                <a:noFill/>
                <a:ln w="28575">
                  <a:solidFill>
                    <a:srgbClr val="0033CC"/>
                  </a:solidFill>
                  <a:miter lim="800000"/>
                  <a:headEnd/>
                  <a:tailEnd/>
                </a:ln>
              </p:spPr>
              <p:txBody>
                <a:bodyPr wrap="none">
                  <a:spAutoFit/>
                </a:bodyPr>
                <a:lstStyle/>
                <a:p>
                  <a:r>
                    <a:rPr lang="en-US" sz="1600">
                      <a:latin typeface="Arial" charset="0"/>
                      <a:cs typeface="Arial" charset="0"/>
                    </a:rPr>
                    <a:t>conditional (model, likelihood)</a:t>
                  </a:r>
                </a:p>
              </p:txBody>
            </p:sp>
            <p:sp>
              <p:nvSpPr>
                <p:cNvPr id="17444" name="Line 15"/>
                <p:cNvSpPr>
                  <a:spLocks noChangeShapeType="1"/>
                </p:cNvSpPr>
                <p:nvPr/>
              </p:nvSpPr>
              <p:spPr bwMode="auto">
                <a:xfrm rot="10800000" flipH="1" flipV="1">
                  <a:off x="1295" y="1507"/>
                  <a:ext cx="0" cy="124"/>
                </a:xfrm>
                <a:prstGeom prst="line">
                  <a:avLst/>
                </a:prstGeom>
                <a:noFill/>
                <a:ln w="28575">
                  <a:solidFill>
                    <a:srgbClr val="0033CC"/>
                  </a:solidFill>
                  <a:round/>
                  <a:headEnd/>
                  <a:tailEnd type="triangle" w="med" len="med"/>
                </a:ln>
              </p:spPr>
              <p:txBody>
                <a:bodyPr/>
                <a:lstStyle/>
                <a:p>
                  <a:endParaRPr lang="en-US"/>
                </a:p>
              </p:txBody>
            </p:sp>
          </p:grpSp>
          <p:sp>
            <p:nvSpPr>
              <p:cNvPr id="17442" name="Rectangle 16"/>
              <p:cNvSpPr>
                <a:spLocks noChangeArrowheads="1"/>
              </p:cNvSpPr>
              <p:nvPr/>
            </p:nvSpPr>
            <p:spPr bwMode="auto">
              <a:xfrm>
                <a:off x="1143" y="1624"/>
                <a:ext cx="518" cy="202"/>
              </a:xfrm>
              <a:prstGeom prst="rect">
                <a:avLst/>
              </a:prstGeom>
              <a:noFill/>
              <a:ln w="28575">
                <a:solidFill>
                  <a:srgbClr val="0033CC"/>
                </a:solidFill>
                <a:miter lim="800000"/>
                <a:headEnd/>
                <a:tailEnd/>
              </a:ln>
            </p:spPr>
            <p:txBody>
              <a:bodyPr wrap="none" anchor="ctr"/>
              <a:lstStyle/>
              <a:p>
                <a:endParaRPr lang="en-US"/>
              </a:p>
            </p:txBody>
          </p:sp>
        </p:grpSp>
        <p:sp>
          <p:nvSpPr>
            <p:cNvPr id="17436" name="Text Box 18"/>
            <p:cNvSpPr txBox="1">
              <a:spLocks noChangeArrowheads="1"/>
            </p:cNvSpPr>
            <p:nvPr/>
          </p:nvSpPr>
          <p:spPr bwMode="auto">
            <a:xfrm>
              <a:off x="346" y="2464"/>
              <a:ext cx="2227" cy="577"/>
            </a:xfrm>
            <a:prstGeom prst="rect">
              <a:avLst/>
            </a:prstGeom>
            <a:noFill/>
            <a:ln w="28575">
              <a:noFill/>
              <a:miter lim="800000"/>
              <a:headEnd/>
              <a:tailEnd/>
            </a:ln>
          </p:spPr>
          <p:txBody>
            <a:bodyPr>
              <a:spAutoFit/>
            </a:bodyPr>
            <a:lstStyle/>
            <a:p>
              <a:r>
                <a:rPr lang="en-US" sz="1800" dirty="0">
                  <a:solidFill>
                    <a:srgbClr val="006600"/>
                  </a:solidFill>
                  <a:latin typeface="Arial" charset="0"/>
                  <a:cs typeface="Arial" charset="0"/>
                </a:rPr>
                <a:t>The posterior always depends on the prior, </a:t>
              </a:r>
              <a:r>
                <a:rPr lang="en-US" sz="1800" i="1" dirty="0">
                  <a:solidFill>
                    <a:srgbClr val="006600"/>
                  </a:solidFill>
                  <a:latin typeface="Arial" charset="0"/>
                  <a:cs typeface="Arial" charset="0"/>
                </a:rPr>
                <a:t>except </a:t>
              </a:r>
              <a:r>
                <a:rPr lang="en-US" sz="1800" dirty="0">
                  <a:solidFill>
                    <a:srgbClr val="006600"/>
                  </a:solidFill>
                  <a:latin typeface="Arial" charset="0"/>
                  <a:cs typeface="Arial" charset="0"/>
                </a:rPr>
                <a:t>when </a:t>
              </a:r>
              <a:r>
                <a:rPr lang="en-US" sz="1800" i="1" dirty="0">
                  <a:solidFill>
                    <a:srgbClr val="006600"/>
                  </a:solidFill>
                  <a:latin typeface="Arial" charset="0"/>
                  <a:cs typeface="Arial" charset="0"/>
                </a:rPr>
                <a:t>d </a:t>
              </a:r>
              <a:r>
                <a:rPr lang="en-US" sz="1800" dirty="0">
                  <a:solidFill>
                    <a:srgbClr val="006600"/>
                  </a:solidFill>
                  <a:latin typeface="Arial" charset="0"/>
                  <a:cs typeface="Arial" charset="0"/>
                </a:rPr>
                <a:t>logically implies </a:t>
              </a:r>
              <a:r>
                <a:rPr lang="en-US" sz="1800" i="1" dirty="0">
                  <a:solidFill>
                    <a:srgbClr val="006600"/>
                  </a:solidFill>
                  <a:latin typeface="Arial" charset="0"/>
                  <a:cs typeface="Arial" charset="0"/>
                </a:rPr>
                <a:t>h</a:t>
              </a:r>
              <a:r>
                <a:rPr lang="en-US" sz="1800" baseline="-25000" dirty="0">
                  <a:solidFill>
                    <a:srgbClr val="006600"/>
                  </a:solidFill>
                  <a:latin typeface="Arial" charset="0"/>
                  <a:cs typeface="Arial" charset="0"/>
                </a:rPr>
                <a:t>0</a:t>
              </a:r>
              <a:r>
                <a:rPr lang="en-US" sz="1800" dirty="0">
                  <a:solidFill>
                    <a:srgbClr val="006600"/>
                  </a:solidFill>
                  <a:latin typeface="Arial" charset="0"/>
                  <a:cs typeface="Arial" charset="0"/>
                </a:rPr>
                <a:t>:</a:t>
              </a:r>
            </a:p>
          </p:txBody>
        </p:sp>
        <p:pic>
          <p:nvPicPr>
            <p:cNvPr id="17437" name="Picture 26" descr="txp_fig"/>
            <p:cNvPicPr>
              <a:picLocks noChangeAspect="1" noChangeArrowheads="1"/>
            </p:cNvPicPr>
            <p:nvPr>
              <p:custDataLst>
                <p:tags r:id="rId4"/>
              </p:custDataLst>
            </p:nvPr>
          </p:nvPicPr>
          <p:blipFill>
            <a:blip r:embed="rId8"/>
            <a:srcRect/>
            <a:stretch>
              <a:fillRect/>
            </a:stretch>
          </p:blipFill>
          <p:spPr bwMode="auto">
            <a:xfrm>
              <a:off x="535" y="3110"/>
              <a:ext cx="1849" cy="353"/>
            </a:xfrm>
            <a:prstGeom prst="rect">
              <a:avLst/>
            </a:prstGeom>
            <a:noFill/>
            <a:ln w="28575">
              <a:noFill/>
              <a:miter lim="800000"/>
              <a:headEnd/>
              <a:tailEnd/>
            </a:ln>
          </p:spPr>
        </p:pic>
      </p:grpSp>
      <p:sp>
        <p:nvSpPr>
          <p:cNvPr id="138284" name="Text Box 44"/>
          <p:cNvSpPr txBox="1">
            <a:spLocks noChangeArrowheads="1"/>
          </p:cNvSpPr>
          <p:nvPr/>
        </p:nvSpPr>
        <p:spPr bwMode="auto">
          <a:xfrm>
            <a:off x="4506913" y="4349750"/>
            <a:ext cx="4637087" cy="1465263"/>
          </a:xfrm>
          <a:prstGeom prst="rect">
            <a:avLst/>
          </a:prstGeom>
          <a:noFill/>
          <a:ln w="28575">
            <a:noFill/>
            <a:miter lim="800000"/>
            <a:headEnd/>
            <a:tailEnd/>
          </a:ln>
        </p:spPr>
        <p:txBody>
          <a:bodyPr>
            <a:spAutoFit/>
          </a:bodyPr>
          <a:lstStyle/>
          <a:p>
            <a:r>
              <a:rPr lang="en-US" sz="1800">
                <a:solidFill>
                  <a:srgbClr val="006600"/>
                </a:solidFill>
                <a:latin typeface="Arial" charset="0"/>
                <a:cs typeface="Arial" charset="0"/>
              </a:rPr>
              <a:t>The posterior state </a:t>
            </a:r>
            <a:r>
              <a:rPr lang="en-US" sz="1800" i="1">
                <a:solidFill>
                  <a:srgbClr val="006600"/>
                </a:solidFill>
                <a:latin typeface="Arial" charset="0"/>
                <a:cs typeface="Arial" charset="0"/>
              </a:rPr>
              <a:t>always </a:t>
            </a:r>
            <a:r>
              <a:rPr lang="en-US" sz="1800">
                <a:solidFill>
                  <a:srgbClr val="006600"/>
                </a:solidFill>
                <a:latin typeface="Arial" charset="0"/>
                <a:cs typeface="Arial" charset="0"/>
              </a:rPr>
              <a:t>depends on prior beliefs, </a:t>
            </a:r>
            <a:r>
              <a:rPr lang="en-US" sz="1800" i="1">
                <a:solidFill>
                  <a:srgbClr val="006600"/>
                </a:solidFill>
                <a:latin typeface="Arial" charset="0"/>
                <a:cs typeface="Arial" charset="0"/>
              </a:rPr>
              <a:t>even </a:t>
            </a:r>
            <a:r>
              <a:rPr lang="en-US" sz="1800">
                <a:solidFill>
                  <a:srgbClr val="006600"/>
                </a:solidFill>
                <a:latin typeface="Arial" charset="0"/>
                <a:cs typeface="Arial" charset="0"/>
              </a:rPr>
              <a:t>for quantum state preparation, because there is a judgment involved in choosing the quantum operation.</a:t>
            </a:r>
          </a:p>
        </p:txBody>
      </p:sp>
      <p:grpSp>
        <p:nvGrpSpPr>
          <p:cNvPr id="7" name="Group 60"/>
          <p:cNvGrpSpPr>
            <a:grpSpLocks/>
          </p:cNvGrpSpPr>
          <p:nvPr/>
        </p:nvGrpSpPr>
        <p:grpSpPr bwMode="auto">
          <a:xfrm>
            <a:off x="5056188" y="608013"/>
            <a:ext cx="3538537" cy="2667000"/>
            <a:chOff x="3185" y="383"/>
            <a:chExt cx="2229" cy="1680"/>
          </a:xfrm>
        </p:grpSpPr>
        <p:sp>
          <p:nvSpPr>
            <p:cNvPr id="17418" name="Text Box 29"/>
            <p:cNvSpPr txBox="1">
              <a:spLocks noChangeArrowheads="1"/>
            </p:cNvSpPr>
            <p:nvPr/>
          </p:nvSpPr>
          <p:spPr bwMode="auto">
            <a:xfrm>
              <a:off x="3185" y="383"/>
              <a:ext cx="2229" cy="577"/>
            </a:xfrm>
            <a:prstGeom prst="rect">
              <a:avLst/>
            </a:prstGeom>
            <a:noFill/>
            <a:ln w="28575">
              <a:noFill/>
              <a:miter lim="800000"/>
              <a:headEnd/>
              <a:tailEnd/>
            </a:ln>
          </p:spPr>
          <p:txBody>
            <a:bodyPr>
              <a:spAutoFit/>
            </a:bodyPr>
            <a:lstStyle/>
            <a:p>
              <a:r>
                <a:rPr lang="en-US" sz="1800">
                  <a:solidFill>
                    <a:srgbClr val="006600"/>
                  </a:solidFill>
                  <a:latin typeface="Arial" charset="0"/>
                  <a:cs typeface="Arial" charset="0"/>
                </a:rPr>
                <a:t>Facts in the form of observed data </a:t>
              </a:r>
              <a:r>
                <a:rPr lang="en-US" sz="1800" i="1">
                  <a:solidFill>
                    <a:srgbClr val="006600"/>
                  </a:solidFill>
                  <a:latin typeface="Arial" charset="0"/>
                  <a:cs typeface="Arial" charset="0"/>
                </a:rPr>
                <a:t>d </a:t>
              </a:r>
              <a:r>
                <a:rPr lang="en-US" sz="1800">
                  <a:solidFill>
                    <a:srgbClr val="006600"/>
                  </a:solidFill>
                  <a:latin typeface="Arial" charset="0"/>
                  <a:cs typeface="Arial" charset="0"/>
                </a:rPr>
                <a:t>are used to update quantum states:</a:t>
              </a:r>
            </a:p>
          </p:txBody>
        </p:sp>
        <p:grpSp>
          <p:nvGrpSpPr>
            <p:cNvPr id="17419" name="Group 56"/>
            <p:cNvGrpSpPr>
              <a:grpSpLocks/>
            </p:cNvGrpSpPr>
            <p:nvPr/>
          </p:nvGrpSpPr>
          <p:grpSpPr bwMode="auto">
            <a:xfrm>
              <a:off x="3331" y="1047"/>
              <a:ext cx="1868" cy="1016"/>
              <a:chOff x="3215" y="1281"/>
              <a:chExt cx="1868" cy="1016"/>
            </a:xfrm>
          </p:grpSpPr>
          <p:pic>
            <p:nvPicPr>
              <p:cNvPr id="17420" name="Picture 48" descr="txp_fig"/>
              <p:cNvPicPr>
                <a:picLocks noChangeAspect="1" noChangeArrowheads="1"/>
              </p:cNvPicPr>
              <p:nvPr>
                <p:custDataLst>
                  <p:tags r:id="rId3"/>
                </p:custDataLst>
              </p:nvPr>
            </p:nvPicPr>
            <p:blipFill>
              <a:blip r:embed="rId9"/>
              <a:srcRect/>
              <a:stretch>
                <a:fillRect/>
              </a:stretch>
            </p:blipFill>
            <p:spPr bwMode="auto">
              <a:xfrm>
                <a:off x="3589" y="1642"/>
                <a:ext cx="1021" cy="418"/>
              </a:xfrm>
              <a:prstGeom prst="rect">
                <a:avLst/>
              </a:prstGeom>
              <a:noFill/>
              <a:ln w="28575">
                <a:noFill/>
                <a:miter lim="800000"/>
                <a:headEnd/>
                <a:tailEnd/>
              </a:ln>
            </p:spPr>
          </p:pic>
          <p:grpSp>
            <p:nvGrpSpPr>
              <p:cNvPr id="17421" name="Group 47"/>
              <p:cNvGrpSpPr>
                <a:grpSpLocks/>
              </p:cNvGrpSpPr>
              <p:nvPr/>
            </p:nvGrpSpPr>
            <p:grpSpPr bwMode="auto">
              <a:xfrm>
                <a:off x="3341" y="1733"/>
                <a:ext cx="677" cy="564"/>
                <a:chOff x="3341" y="1733"/>
                <a:chExt cx="677" cy="564"/>
              </a:xfrm>
            </p:grpSpPr>
            <p:sp>
              <p:nvSpPr>
                <p:cNvPr id="17431" name="Text Box 33"/>
                <p:cNvSpPr txBox="1">
                  <a:spLocks noChangeArrowheads="1"/>
                </p:cNvSpPr>
                <p:nvPr/>
              </p:nvSpPr>
              <p:spPr bwMode="auto">
                <a:xfrm>
                  <a:off x="3341" y="2084"/>
                  <a:ext cx="677" cy="213"/>
                </a:xfrm>
                <a:prstGeom prst="rect">
                  <a:avLst/>
                </a:prstGeom>
                <a:noFill/>
                <a:ln w="28575">
                  <a:solidFill>
                    <a:srgbClr val="FF3300"/>
                  </a:solidFill>
                  <a:miter lim="800000"/>
                  <a:headEnd/>
                  <a:tailEnd/>
                </a:ln>
              </p:spPr>
              <p:txBody>
                <a:bodyPr wrap="none">
                  <a:spAutoFit/>
                </a:bodyPr>
                <a:lstStyle/>
                <a:p>
                  <a:r>
                    <a:rPr lang="en-US" sz="1600">
                      <a:solidFill>
                        <a:srgbClr val="FF3300"/>
                      </a:solidFill>
                      <a:latin typeface="Arial" charset="0"/>
                      <a:cs typeface="Arial" charset="0"/>
                    </a:rPr>
                    <a:t>posterior</a:t>
                  </a:r>
                </a:p>
              </p:txBody>
            </p:sp>
            <p:sp>
              <p:nvSpPr>
                <p:cNvPr id="17432" name="Line 34"/>
                <p:cNvSpPr>
                  <a:spLocks noChangeShapeType="1"/>
                </p:cNvSpPr>
                <p:nvPr/>
              </p:nvSpPr>
              <p:spPr bwMode="auto">
                <a:xfrm flipH="1" flipV="1">
                  <a:off x="3686" y="1955"/>
                  <a:ext cx="0" cy="124"/>
                </a:xfrm>
                <a:prstGeom prst="line">
                  <a:avLst/>
                </a:prstGeom>
                <a:noFill/>
                <a:ln w="28575">
                  <a:solidFill>
                    <a:srgbClr val="FF3300"/>
                  </a:solidFill>
                  <a:round/>
                  <a:headEnd/>
                  <a:tailEnd type="triangle" w="med" len="med"/>
                </a:ln>
              </p:spPr>
              <p:txBody>
                <a:bodyPr/>
                <a:lstStyle/>
                <a:p>
                  <a:endParaRPr lang="en-US"/>
                </a:p>
              </p:txBody>
            </p:sp>
            <p:sp>
              <p:nvSpPr>
                <p:cNvPr id="17433" name="Rectangle 35"/>
                <p:cNvSpPr>
                  <a:spLocks noChangeArrowheads="1"/>
                </p:cNvSpPr>
                <p:nvPr/>
              </p:nvSpPr>
              <p:spPr bwMode="auto">
                <a:xfrm>
                  <a:off x="3539" y="1733"/>
                  <a:ext cx="248" cy="229"/>
                </a:xfrm>
                <a:prstGeom prst="rect">
                  <a:avLst/>
                </a:prstGeom>
                <a:noFill/>
                <a:ln w="28575">
                  <a:solidFill>
                    <a:srgbClr val="FF3300"/>
                  </a:solidFill>
                  <a:miter lim="800000"/>
                  <a:headEnd/>
                  <a:tailEnd/>
                </a:ln>
              </p:spPr>
              <p:txBody>
                <a:bodyPr wrap="none" anchor="ctr"/>
                <a:lstStyle/>
                <a:p>
                  <a:endParaRPr lang="en-US"/>
                </a:p>
              </p:txBody>
            </p:sp>
          </p:grpSp>
          <p:grpSp>
            <p:nvGrpSpPr>
              <p:cNvPr id="17422" name="Group 51"/>
              <p:cNvGrpSpPr>
                <a:grpSpLocks/>
              </p:cNvGrpSpPr>
              <p:nvPr/>
            </p:nvGrpSpPr>
            <p:grpSpPr bwMode="auto">
              <a:xfrm>
                <a:off x="4360" y="1593"/>
                <a:ext cx="723" cy="226"/>
                <a:chOff x="4360" y="1593"/>
                <a:chExt cx="723" cy="226"/>
              </a:xfrm>
            </p:grpSpPr>
            <p:sp>
              <p:nvSpPr>
                <p:cNvPr id="17428" name="Text Box 37"/>
                <p:cNvSpPr txBox="1">
                  <a:spLocks noChangeArrowheads="1"/>
                </p:cNvSpPr>
                <p:nvPr/>
              </p:nvSpPr>
              <p:spPr bwMode="auto">
                <a:xfrm>
                  <a:off x="4672" y="1593"/>
                  <a:ext cx="411" cy="213"/>
                </a:xfrm>
                <a:prstGeom prst="rect">
                  <a:avLst/>
                </a:prstGeom>
                <a:noFill/>
                <a:ln w="28575">
                  <a:solidFill>
                    <a:srgbClr val="990099"/>
                  </a:solidFill>
                  <a:miter lim="800000"/>
                  <a:headEnd/>
                  <a:tailEnd/>
                </a:ln>
              </p:spPr>
              <p:txBody>
                <a:bodyPr wrap="none">
                  <a:spAutoFit/>
                </a:bodyPr>
                <a:lstStyle/>
                <a:p>
                  <a:r>
                    <a:rPr lang="en-US" sz="1600">
                      <a:solidFill>
                        <a:srgbClr val="990099"/>
                      </a:solidFill>
                      <a:latin typeface="Arial" charset="0"/>
                      <a:cs typeface="Arial" charset="0"/>
                    </a:rPr>
                    <a:t>prior</a:t>
                  </a:r>
                </a:p>
              </p:txBody>
            </p:sp>
            <p:sp>
              <p:nvSpPr>
                <p:cNvPr id="17429" name="Line 38"/>
                <p:cNvSpPr>
                  <a:spLocks noChangeShapeType="1"/>
                </p:cNvSpPr>
                <p:nvPr/>
              </p:nvSpPr>
              <p:spPr bwMode="auto">
                <a:xfrm flipH="1" flipV="1">
                  <a:off x="4512" y="1713"/>
                  <a:ext cx="157" cy="0"/>
                </a:xfrm>
                <a:prstGeom prst="line">
                  <a:avLst/>
                </a:prstGeom>
                <a:noFill/>
                <a:ln w="28575">
                  <a:solidFill>
                    <a:srgbClr val="990099"/>
                  </a:solidFill>
                  <a:round/>
                  <a:headEnd/>
                  <a:tailEnd type="triangle" w="med" len="med"/>
                </a:ln>
              </p:spPr>
              <p:txBody>
                <a:bodyPr/>
                <a:lstStyle/>
                <a:p>
                  <a:endParaRPr lang="en-US"/>
                </a:p>
              </p:txBody>
            </p:sp>
            <p:sp>
              <p:nvSpPr>
                <p:cNvPr id="17430" name="Rectangle 39"/>
                <p:cNvSpPr>
                  <a:spLocks noChangeArrowheads="1"/>
                </p:cNvSpPr>
                <p:nvPr/>
              </p:nvSpPr>
              <p:spPr bwMode="auto">
                <a:xfrm>
                  <a:off x="4360" y="1617"/>
                  <a:ext cx="155" cy="202"/>
                </a:xfrm>
                <a:prstGeom prst="rect">
                  <a:avLst/>
                </a:prstGeom>
                <a:noFill/>
                <a:ln w="28575">
                  <a:solidFill>
                    <a:srgbClr val="990099"/>
                  </a:solidFill>
                  <a:miter lim="800000"/>
                  <a:headEnd/>
                  <a:tailEnd/>
                </a:ln>
              </p:spPr>
              <p:txBody>
                <a:bodyPr wrap="none" anchor="ctr"/>
                <a:lstStyle/>
                <a:p>
                  <a:endParaRPr lang="en-US"/>
                </a:p>
              </p:txBody>
            </p:sp>
          </p:grpSp>
          <p:grpSp>
            <p:nvGrpSpPr>
              <p:cNvPr id="17423" name="Group 49"/>
              <p:cNvGrpSpPr>
                <a:grpSpLocks/>
              </p:cNvGrpSpPr>
              <p:nvPr/>
            </p:nvGrpSpPr>
            <p:grpSpPr bwMode="auto">
              <a:xfrm>
                <a:off x="3215" y="1281"/>
                <a:ext cx="1791" cy="533"/>
                <a:chOff x="3215" y="1281"/>
                <a:chExt cx="1791" cy="533"/>
              </a:xfrm>
            </p:grpSpPr>
            <p:grpSp>
              <p:nvGrpSpPr>
                <p:cNvPr id="17424" name="Group 40"/>
                <p:cNvGrpSpPr>
                  <a:grpSpLocks/>
                </p:cNvGrpSpPr>
                <p:nvPr/>
              </p:nvGrpSpPr>
              <p:grpSpPr bwMode="auto">
                <a:xfrm>
                  <a:off x="3215" y="1281"/>
                  <a:ext cx="1791" cy="347"/>
                  <a:chOff x="401" y="1284"/>
                  <a:chExt cx="1791" cy="347"/>
                </a:xfrm>
              </p:grpSpPr>
              <p:sp>
                <p:nvSpPr>
                  <p:cNvPr id="17426" name="Text Box 41"/>
                  <p:cNvSpPr txBox="1">
                    <a:spLocks noChangeArrowheads="1"/>
                  </p:cNvSpPr>
                  <p:nvPr/>
                </p:nvSpPr>
                <p:spPr bwMode="auto">
                  <a:xfrm>
                    <a:off x="401" y="1284"/>
                    <a:ext cx="1791" cy="213"/>
                  </a:xfrm>
                  <a:prstGeom prst="rect">
                    <a:avLst/>
                  </a:prstGeom>
                  <a:noFill/>
                  <a:ln w="28575">
                    <a:solidFill>
                      <a:srgbClr val="0033CC"/>
                    </a:solidFill>
                    <a:miter lim="800000"/>
                    <a:headEnd/>
                    <a:tailEnd/>
                  </a:ln>
                </p:spPr>
                <p:txBody>
                  <a:bodyPr wrap="none">
                    <a:spAutoFit/>
                  </a:bodyPr>
                  <a:lstStyle/>
                  <a:p>
                    <a:r>
                      <a:rPr lang="en-US" sz="1600">
                        <a:latin typeface="Arial" charset="0"/>
                        <a:cs typeface="Arial" charset="0"/>
                      </a:rPr>
                      <a:t>quantum operation (model)</a:t>
                    </a:r>
                  </a:p>
                </p:txBody>
              </p:sp>
              <p:sp>
                <p:nvSpPr>
                  <p:cNvPr id="17427" name="Line 42"/>
                  <p:cNvSpPr>
                    <a:spLocks noChangeShapeType="1"/>
                  </p:cNvSpPr>
                  <p:nvPr/>
                </p:nvSpPr>
                <p:spPr bwMode="auto">
                  <a:xfrm rot="10800000" flipH="1" flipV="1">
                    <a:off x="1295" y="1507"/>
                    <a:ext cx="0" cy="124"/>
                  </a:xfrm>
                  <a:prstGeom prst="line">
                    <a:avLst/>
                  </a:prstGeom>
                  <a:noFill/>
                  <a:ln w="28575">
                    <a:solidFill>
                      <a:srgbClr val="0033CC"/>
                    </a:solidFill>
                    <a:round/>
                    <a:headEnd/>
                    <a:tailEnd type="triangle" w="med" len="med"/>
                  </a:ln>
                </p:spPr>
                <p:txBody>
                  <a:bodyPr/>
                  <a:lstStyle/>
                  <a:p>
                    <a:endParaRPr lang="en-US"/>
                  </a:p>
                </p:txBody>
              </p:sp>
            </p:grpSp>
            <p:sp>
              <p:nvSpPr>
                <p:cNvPr id="17425" name="Rectangle 43"/>
                <p:cNvSpPr>
                  <a:spLocks noChangeArrowheads="1"/>
                </p:cNvSpPr>
                <p:nvPr/>
              </p:nvSpPr>
              <p:spPr bwMode="auto">
                <a:xfrm>
                  <a:off x="4010" y="1612"/>
                  <a:ext cx="272" cy="202"/>
                </a:xfrm>
                <a:prstGeom prst="rect">
                  <a:avLst/>
                </a:prstGeom>
                <a:noFill/>
                <a:ln w="28575">
                  <a:solidFill>
                    <a:srgbClr val="0033CC"/>
                  </a:solidFill>
                  <a:miter lim="800000"/>
                  <a:headEnd/>
                  <a:tailEnd/>
                </a:ln>
              </p:spPr>
              <p:txBody>
                <a:bodyPr wrap="none" anchor="ctr"/>
                <a:lstStyle/>
                <a:p>
                  <a:endParaRPr lang="en-US"/>
                </a:p>
              </p:txBody>
            </p:sp>
          </p:grpSp>
        </p:grpSp>
      </p:grpSp>
      <p:grpSp>
        <p:nvGrpSpPr>
          <p:cNvPr id="13" name="Group 55"/>
          <p:cNvGrpSpPr>
            <a:grpSpLocks/>
          </p:cNvGrpSpPr>
          <p:nvPr/>
        </p:nvGrpSpPr>
        <p:grpSpPr bwMode="auto">
          <a:xfrm>
            <a:off x="5057775" y="3473450"/>
            <a:ext cx="3535363" cy="669925"/>
            <a:chOff x="3256" y="3601"/>
            <a:chExt cx="2227" cy="422"/>
          </a:xfrm>
        </p:grpSpPr>
        <p:sp>
          <p:nvSpPr>
            <p:cNvPr id="17416" name="Text Box 52"/>
            <p:cNvSpPr txBox="1">
              <a:spLocks noChangeArrowheads="1"/>
            </p:cNvSpPr>
            <p:nvPr/>
          </p:nvSpPr>
          <p:spPr bwMode="auto">
            <a:xfrm>
              <a:off x="3256" y="3601"/>
              <a:ext cx="2227" cy="231"/>
            </a:xfrm>
            <a:prstGeom prst="rect">
              <a:avLst/>
            </a:prstGeom>
            <a:noFill/>
            <a:ln w="28575">
              <a:noFill/>
              <a:miter lim="800000"/>
              <a:headEnd/>
              <a:tailEnd/>
            </a:ln>
          </p:spPr>
          <p:txBody>
            <a:bodyPr>
              <a:spAutoFit/>
            </a:bodyPr>
            <a:lstStyle/>
            <a:p>
              <a:r>
                <a:rPr lang="en-US" sz="1800">
                  <a:solidFill>
                    <a:srgbClr val="006600"/>
                  </a:solidFill>
                  <a:latin typeface="Arial" charset="0"/>
                  <a:cs typeface="Arial" charset="0"/>
                </a:rPr>
                <a:t>Quantum state preparation</a:t>
              </a:r>
              <a:r>
                <a:rPr lang="en-US" sz="1800">
                  <a:solidFill>
                    <a:srgbClr val="006600"/>
                  </a:solidFill>
                </a:rPr>
                <a:t>:</a:t>
              </a:r>
            </a:p>
          </p:txBody>
        </p:sp>
        <p:pic>
          <p:nvPicPr>
            <p:cNvPr id="17417" name="Picture 54" descr="txp_fig"/>
            <p:cNvPicPr>
              <a:picLocks noChangeAspect="1" noChangeArrowheads="1"/>
            </p:cNvPicPr>
            <p:nvPr>
              <p:custDataLst>
                <p:tags r:id="rId2"/>
              </p:custDataLst>
            </p:nvPr>
          </p:nvPicPr>
          <p:blipFill>
            <a:blip r:embed="rId10"/>
            <a:srcRect/>
            <a:stretch>
              <a:fillRect/>
            </a:stretch>
          </p:blipFill>
          <p:spPr bwMode="auto">
            <a:xfrm>
              <a:off x="3451" y="3888"/>
              <a:ext cx="1828" cy="135"/>
            </a:xfrm>
            <a:prstGeom prst="rect">
              <a:avLst/>
            </a:prstGeom>
            <a:noFill/>
            <a:ln w="28575">
              <a:noFill/>
              <a:miter lim="800000"/>
              <a:headEnd/>
              <a:tailEnd/>
            </a:ln>
          </p:spPr>
        </p:pic>
      </p:grpSp>
      <p:sp>
        <p:nvSpPr>
          <p:cNvPr id="138299" name="Text Box 59"/>
          <p:cNvSpPr txBox="1">
            <a:spLocks noChangeArrowheads="1"/>
          </p:cNvSpPr>
          <p:nvPr/>
        </p:nvSpPr>
        <p:spPr bwMode="auto">
          <a:xfrm>
            <a:off x="1838325" y="5853113"/>
            <a:ext cx="5443538" cy="850900"/>
          </a:xfrm>
          <a:prstGeom prst="rect">
            <a:avLst/>
          </a:prstGeom>
          <a:noFill/>
          <a:ln w="28575">
            <a:solidFill>
              <a:srgbClr val="FF3300"/>
            </a:solidFill>
            <a:miter lim="800000"/>
            <a:headEnd/>
            <a:tailEnd/>
          </a:ln>
        </p:spPr>
        <p:txBody>
          <a:bodyPr>
            <a:spAutoFit/>
          </a:bodyPr>
          <a:lstStyle/>
          <a:p>
            <a:pPr eaLnBrk="1" hangingPunct="1"/>
            <a:r>
              <a:rPr lang="en-US" sz="2400">
                <a:solidFill>
                  <a:srgbClr val="FF3300"/>
                </a:solidFill>
                <a:latin typeface="Comic Sans MS" pitchFamily="66" charset="0"/>
              </a:rPr>
              <a:t>Facts never determine probabilities or quantum states.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8284"/>
                                        </p:tgtEl>
                                        <p:attrNameLst>
                                          <p:attrName>style.visibility</p:attrName>
                                        </p:attrNameLst>
                                      </p:cBhvr>
                                      <p:to>
                                        <p:strVal val="visible"/>
                                      </p:to>
                                    </p:set>
                                    <p:anim calcmode="lin" valueType="num">
                                      <p:cBhvr additive="base">
                                        <p:cTn id="17" dur="500" fill="hold"/>
                                        <p:tgtEl>
                                          <p:spTgt spid="138284"/>
                                        </p:tgtEl>
                                        <p:attrNameLst>
                                          <p:attrName>ppt_x</p:attrName>
                                        </p:attrNameLst>
                                      </p:cBhvr>
                                      <p:tavLst>
                                        <p:tav tm="0">
                                          <p:val>
                                            <p:strVal val="#ppt_x"/>
                                          </p:val>
                                        </p:tav>
                                        <p:tav tm="100000">
                                          <p:val>
                                            <p:strVal val="#ppt_x"/>
                                          </p:val>
                                        </p:tav>
                                      </p:tavLst>
                                    </p:anim>
                                    <p:anim calcmode="lin" valueType="num">
                                      <p:cBhvr additive="base">
                                        <p:cTn id="18" dur="500" fill="hold"/>
                                        <p:tgtEl>
                                          <p:spTgt spid="13828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8299"/>
                                        </p:tgtEl>
                                        <p:attrNameLst>
                                          <p:attrName>style.visibility</p:attrName>
                                        </p:attrNameLst>
                                      </p:cBhvr>
                                      <p:to>
                                        <p:strVal val="visible"/>
                                      </p:to>
                                    </p:set>
                                    <p:anim calcmode="lin" valueType="num">
                                      <p:cBhvr additive="base">
                                        <p:cTn id="23" dur="500" fill="hold"/>
                                        <p:tgtEl>
                                          <p:spTgt spid="138299"/>
                                        </p:tgtEl>
                                        <p:attrNameLst>
                                          <p:attrName>ppt_x</p:attrName>
                                        </p:attrNameLst>
                                      </p:cBhvr>
                                      <p:tavLst>
                                        <p:tav tm="0">
                                          <p:val>
                                            <p:strVal val="#ppt_x"/>
                                          </p:val>
                                        </p:tav>
                                        <p:tav tm="100000">
                                          <p:val>
                                            <p:strVal val="#ppt_x"/>
                                          </p:val>
                                        </p:tav>
                                      </p:tavLst>
                                    </p:anim>
                                    <p:anim calcmode="lin" valueType="num">
                                      <p:cBhvr additive="base">
                                        <p:cTn id="24" dur="500" fill="hold"/>
                                        <p:tgtEl>
                                          <p:spTgt spid="138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4" grpId="0"/>
      <p:bldP spid="1382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471488"/>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Where does Copenhagen go wrong?</a:t>
            </a:r>
            <a:r>
              <a:rPr lang="en-US" sz="2800">
                <a:solidFill>
                  <a:srgbClr val="996600"/>
                </a:solidFill>
                <a:latin typeface="Comic Sans MS" pitchFamily="66" charset="0"/>
              </a:rPr>
              <a:t> </a:t>
            </a:r>
            <a:r>
              <a:rPr lang="en-US" sz="2800">
                <a:solidFill>
                  <a:srgbClr val="996600"/>
                </a:solidFill>
                <a:latin typeface="Helvetica" pitchFamily="34" charset="0"/>
              </a:rPr>
              <a:t> </a:t>
            </a:r>
          </a:p>
        </p:txBody>
      </p:sp>
      <p:sp>
        <p:nvSpPr>
          <p:cNvPr id="18435" name="Text Box 42"/>
          <p:cNvSpPr txBox="1">
            <a:spLocks noChangeArrowheads="1"/>
          </p:cNvSpPr>
          <p:nvPr/>
        </p:nvSpPr>
        <p:spPr bwMode="auto">
          <a:xfrm>
            <a:off x="447675" y="1738313"/>
            <a:ext cx="8243888" cy="1938337"/>
          </a:xfrm>
          <a:prstGeom prst="rect">
            <a:avLst/>
          </a:prstGeom>
          <a:noFill/>
          <a:ln w="28575">
            <a:solidFill>
              <a:srgbClr val="FF3300"/>
            </a:solidFill>
            <a:miter lim="800000"/>
            <a:headEnd/>
            <a:tailEnd/>
          </a:ln>
        </p:spPr>
        <p:txBody>
          <a:bodyPr>
            <a:spAutoFit/>
          </a:bodyPr>
          <a:lstStyle/>
          <a:p>
            <a:pPr eaLnBrk="1" hangingPunct="1"/>
            <a:r>
              <a:rPr lang="en-US" sz="2400" dirty="0">
                <a:solidFill>
                  <a:srgbClr val="FF3300"/>
                </a:solidFill>
                <a:latin typeface="Comic Sans MS" pitchFamily="66" charset="0"/>
              </a:rPr>
              <a:t>The Copenhagen interpretation forgets that the preparation device is quantum mechanical.  A detailed description of the operation of a preparation device (provably) involves prior judgments in the form of quantum state assignments.</a:t>
            </a:r>
          </a:p>
        </p:txBody>
      </p:sp>
      <p:grpSp>
        <p:nvGrpSpPr>
          <p:cNvPr id="11" name="Group 10"/>
          <p:cNvGrpSpPr/>
          <p:nvPr/>
        </p:nvGrpSpPr>
        <p:grpSpPr>
          <a:xfrm>
            <a:off x="783771" y="2888345"/>
            <a:ext cx="7286170" cy="2759829"/>
            <a:chOff x="783771" y="2888345"/>
            <a:chExt cx="7286170" cy="2759829"/>
          </a:xfrm>
        </p:grpSpPr>
        <p:sp>
          <p:nvSpPr>
            <p:cNvPr id="4" name="TextBox 3"/>
            <p:cNvSpPr txBox="1"/>
            <p:nvPr/>
          </p:nvSpPr>
          <p:spPr>
            <a:xfrm>
              <a:off x="1045027" y="4078514"/>
              <a:ext cx="7024914" cy="1569660"/>
            </a:xfrm>
            <a:prstGeom prst="rect">
              <a:avLst/>
            </a:prstGeom>
            <a:noFill/>
            <a:ln w="28575">
              <a:solidFill>
                <a:srgbClr val="0033CC"/>
              </a:solidFill>
            </a:ln>
          </p:spPr>
          <p:txBody>
            <a:bodyPr wrap="square" rtlCol="0">
              <a:spAutoFit/>
            </a:bodyPr>
            <a:lstStyle/>
            <a:p>
              <a:r>
                <a:rPr lang="en-US" sz="2400" dirty="0" smtClean="0">
                  <a:latin typeface="Arial" pitchFamily="34" charset="0"/>
                  <a:cs typeface="Arial" pitchFamily="34" charset="0"/>
                </a:rPr>
                <a:t>It is possible to show that neither deterministic nor stochastic preparation devices can prepare the same system state independent of system and device initial states.</a:t>
              </a:r>
              <a:endParaRPr lang="en-US" sz="2400" dirty="0"/>
            </a:p>
          </p:txBody>
        </p:sp>
        <p:sp>
          <p:nvSpPr>
            <p:cNvPr id="5" name="Rectangle 4"/>
            <p:cNvSpPr/>
            <p:nvPr/>
          </p:nvSpPr>
          <p:spPr bwMode="auto">
            <a:xfrm>
              <a:off x="783771" y="2888345"/>
              <a:ext cx="1596572" cy="420914"/>
            </a:xfrm>
            <a:prstGeom prst="rect">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CC"/>
                </a:solidFill>
                <a:effectLst/>
                <a:latin typeface="Copperplate Gothic Light" pitchFamily="34" charset="0"/>
              </a:endParaRPr>
            </a:p>
          </p:txBody>
        </p:sp>
        <p:cxnSp>
          <p:nvCxnSpPr>
            <p:cNvPr id="7" name="Straight Connector 6"/>
            <p:cNvCxnSpPr>
              <a:stCxn id="5" idx="2"/>
            </p:cNvCxnSpPr>
            <p:nvPr/>
          </p:nvCxnSpPr>
          <p:spPr bwMode="auto">
            <a:xfrm rot="16200000" flipH="1">
              <a:off x="1211945" y="3679371"/>
              <a:ext cx="754743" cy="14518"/>
            </a:xfrm>
            <a:prstGeom prst="line">
              <a:avLst/>
            </a:prstGeom>
            <a:solidFill>
              <a:schemeClr val="accent1"/>
            </a:solidFill>
            <a:ln w="28575" cap="flat" cmpd="sng" algn="ctr">
              <a:solidFill>
                <a:srgbClr val="0033CC"/>
              </a:solidFill>
              <a:prstDash val="solid"/>
              <a:round/>
              <a:headEnd type="none" w="med" len="med"/>
              <a:tailEnd type="none" w="med" len="med"/>
            </a:ln>
            <a:effectLst/>
          </p:spPr>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266" name="Group 74"/>
          <p:cNvGraphicFramePr>
            <a:graphicFrameLocks noGrp="1"/>
          </p:cNvGraphicFramePr>
          <p:nvPr>
            <p:ph type="tbl" idx="1"/>
          </p:nvPr>
        </p:nvGraphicFramePr>
        <p:xfrm>
          <a:off x="157163" y="71438"/>
          <a:ext cx="8847137" cy="6737415"/>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996600"/>
                          </a:solidFill>
                          <a:effectLst/>
                          <a:latin typeface="Comic Sans MS" pitchFamily="66" charset="0"/>
                        </a:rPr>
                        <a:t>Subjective Bayesian</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Fine-grained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r>
                        <a:rPr kumimoji="0" lang="en-US" sz="1600" b="0" i="0" u="none" strike="noStrike" cap="none" normalizeH="0" baseline="0" smtClean="0">
                          <a:ln>
                            <a:noFill/>
                          </a:ln>
                          <a:solidFill>
                            <a:srgbClr val="006600"/>
                          </a:solidFill>
                          <a:effectLst/>
                          <a:latin typeface="Arial" charset="0"/>
                        </a:rPr>
                        <a:t> </a:t>
                      </a:r>
                      <a:r>
                        <a:rPr kumimoji="0" lang="en-US" sz="1600" b="0" i="0" u="none" strike="noStrike" cap="none" normalizeH="0" baseline="0" smtClean="0">
                          <a:ln>
                            <a:noFill/>
                          </a:ln>
                          <a:solidFill>
                            <a:schemeClr val="tx1"/>
                          </a:solidFill>
                          <a:effectLst/>
                          <a:latin typeface="Arial" charset="0"/>
                        </a:rPr>
                        <a:t>or</a:t>
                      </a:r>
                      <a:r>
                        <a:rPr kumimoji="0" lang="en-US" sz="1600" b="0" i="0" u="none" strike="noStrike" cap="none" normalizeH="0" baseline="0" smtClean="0">
                          <a:ln>
                            <a:noFill/>
                          </a:ln>
                          <a:solidFill>
                            <a:srgbClr val="0066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Verification: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determination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change on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Uniqueness of ensembles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990099"/>
                          </a:solidFill>
                          <a:effectLst/>
                          <a:latin typeface="Arial" charset="0"/>
                        </a:rPr>
                        <a:t>Nonlocal state change (steering)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Specification: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 preparation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Yes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3300"/>
                          </a:solidFill>
                          <a:effectLst/>
                          <a:latin typeface="Arial" charset="0"/>
                        </a:rPr>
                        <a:t>No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20482" name="Picture 2" descr="Oz042000"/>
          <p:cNvPicPr>
            <a:picLocks noChangeAspect="1" noChangeArrowheads="1"/>
          </p:cNvPicPr>
          <p:nvPr/>
        </p:nvPicPr>
        <p:blipFill>
          <a:blip r:embed="rId3"/>
          <a:srcRect/>
          <a:stretch>
            <a:fillRect/>
          </a:stretch>
        </p:blipFill>
        <p:spPr bwMode="auto">
          <a:xfrm>
            <a:off x="1981200" y="185738"/>
            <a:ext cx="5149850" cy="6540500"/>
          </a:xfrm>
          <a:prstGeom prst="rect">
            <a:avLst/>
          </a:prstGeom>
          <a:noFill/>
          <a:ln w="9525">
            <a:noFill/>
            <a:miter lim="800000"/>
            <a:headEnd/>
            <a:tailEnd/>
          </a:ln>
        </p:spPr>
      </p:pic>
      <p:sp>
        <p:nvSpPr>
          <p:cNvPr id="20483" name="Text Box 4"/>
          <p:cNvSpPr txBox="1">
            <a:spLocks noChangeArrowheads="1"/>
          </p:cNvSpPr>
          <p:nvPr/>
        </p:nvSpPr>
        <p:spPr bwMode="auto">
          <a:xfrm>
            <a:off x="-23813" y="5867400"/>
            <a:ext cx="2024063" cy="730250"/>
          </a:xfrm>
          <a:prstGeom prst="rect">
            <a:avLst/>
          </a:prstGeom>
          <a:noFill/>
          <a:ln w="19050" algn="ctr">
            <a:noFill/>
            <a:miter lim="800000"/>
            <a:headEnd/>
            <a:tailEnd/>
          </a:ln>
        </p:spPr>
        <p:txBody>
          <a:bodyPr wrap="none">
            <a:spAutoFit/>
          </a:bodyPr>
          <a:lstStyle/>
          <a:p>
            <a:r>
              <a:rPr lang="en-US" sz="1400">
                <a:solidFill>
                  <a:schemeClr val="tx1"/>
                </a:solidFill>
                <a:latin typeface="Helvetica" pitchFamily="34" charset="0"/>
              </a:rPr>
              <a:t>Echidna Gorge </a:t>
            </a:r>
          </a:p>
          <a:p>
            <a:r>
              <a:rPr lang="en-US" sz="1400">
                <a:solidFill>
                  <a:schemeClr val="tx1"/>
                </a:solidFill>
                <a:latin typeface="Helvetica" pitchFamily="34" charset="0"/>
              </a:rPr>
              <a:t>Bungle Bungle Range</a:t>
            </a:r>
          </a:p>
          <a:p>
            <a:r>
              <a:rPr lang="en-US" sz="1400">
                <a:solidFill>
                  <a:schemeClr val="tx1"/>
                </a:solidFill>
                <a:latin typeface="Helvetica" pitchFamily="34" charset="0"/>
              </a:rPr>
              <a:t>Western Australia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eaLnBrk="1" hangingPunct="1"/>
            <a:r>
              <a:rPr lang="en-US" sz="3200" dirty="0" smtClean="0">
                <a:solidFill>
                  <a:srgbClr val="996600"/>
                </a:solidFill>
                <a:latin typeface="Comic Sans MS" pitchFamily="66" charset="0"/>
              </a:rPr>
              <a:t>Quantum states vs. probabilities</a:t>
            </a:r>
            <a:r>
              <a:rPr lang="en-US" sz="2800" dirty="0" smtClean="0">
                <a:solidFill>
                  <a:srgbClr val="996600"/>
                </a:solidFill>
                <a:latin typeface="Comic Sans MS" pitchFamily="66" charset="0"/>
              </a:rPr>
              <a:t> </a:t>
            </a:r>
            <a:r>
              <a:rPr lang="en-US" sz="2800" dirty="0" smtClean="0">
                <a:solidFill>
                  <a:srgbClr val="996600"/>
                </a:solidFill>
                <a:latin typeface="Helvetica" pitchFamily="34" charset="0"/>
              </a:rPr>
              <a:t> </a:t>
            </a:r>
            <a:endParaRPr lang="en-US" sz="2800" dirty="0">
              <a:solidFill>
                <a:srgbClr val="996600"/>
              </a:solidFill>
              <a:latin typeface="Helvetica" pitchFamily="34" charset="0"/>
            </a:endParaRPr>
          </a:p>
        </p:txBody>
      </p:sp>
      <p:sp>
        <p:nvSpPr>
          <p:cNvPr id="5123" name="Text Box 4"/>
          <p:cNvSpPr txBox="1">
            <a:spLocks noChangeArrowheads="1"/>
          </p:cNvSpPr>
          <p:nvPr/>
        </p:nvSpPr>
        <p:spPr bwMode="auto">
          <a:xfrm>
            <a:off x="1449388" y="1133475"/>
            <a:ext cx="6211887" cy="1569660"/>
          </a:xfrm>
          <a:prstGeom prst="rect">
            <a:avLst/>
          </a:prstGeom>
          <a:noFill/>
          <a:ln w="28575">
            <a:solidFill>
              <a:srgbClr val="006600"/>
            </a:solidFill>
            <a:miter lim="800000"/>
            <a:headEnd/>
            <a:tailEnd/>
          </a:ln>
        </p:spPr>
        <p:txBody>
          <a:bodyPr>
            <a:spAutoFit/>
          </a:bodyPr>
          <a:lstStyle/>
          <a:p>
            <a:r>
              <a:rPr lang="en-US" sz="2400" b="0" dirty="0" smtClean="0">
                <a:solidFill>
                  <a:srgbClr val="006600"/>
                </a:solidFill>
                <a:latin typeface="Arial" charset="0"/>
                <a:cs typeface="Arial" charset="0"/>
              </a:rPr>
              <a:t>Are quantum states the same as probabilities?  No, though both are subjective, there are differences, but these differences can be stated in Bayesian terms.</a:t>
            </a:r>
          </a:p>
        </p:txBody>
      </p:sp>
      <p:sp>
        <p:nvSpPr>
          <p:cNvPr id="109575" name="Text Box 7"/>
          <p:cNvSpPr txBox="1">
            <a:spLocks noChangeArrowheads="1"/>
          </p:cNvSpPr>
          <p:nvPr/>
        </p:nvSpPr>
        <p:spPr bwMode="auto">
          <a:xfrm>
            <a:off x="1463675" y="3281403"/>
            <a:ext cx="6226175" cy="3046988"/>
          </a:xfrm>
          <a:prstGeom prst="rect">
            <a:avLst/>
          </a:prstGeom>
          <a:noFill/>
          <a:ln w="28575">
            <a:solidFill>
              <a:srgbClr val="990099"/>
            </a:solidFill>
            <a:miter lim="800000"/>
            <a:headEnd/>
            <a:tailEnd/>
          </a:ln>
        </p:spPr>
        <p:txBody>
          <a:bodyPr>
            <a:spAutoFit/>
          </a:bodyPr>
          <a:lstStyle/>
          <a:p>
            <a:r>
              <a:rPr lang="en-US" sz="2400" b="0" dirty="0" smtClean="0">
                <a:solidFill>
                  <a:srgbClr val="990099"/>
                </a:solidFill>
                <a:latin typeface="Arial" charset="0"/>
                <a:cs typeface="Arial" charset="0"/>
              </a:rPr>
              <a:t>A quantum state is a catalogue of probabilities, but the rules for manipulating quantum states are different than for manipulating probabilities. </a:t>
            </a:r>
          </a:p>
          <a:p>
            <a:endParaRPr lang="en-US" sz="2400" b="0" dirty="0" smtClean="0">
              <a:solidFill>
                <a:srgbClr val="990099"/>
              </a:solidFill>
              <a:latin typeface="Arial" charset="0"/>
              <a:cs typeface="Arial" charset="0"/>
            </a:endParaRPr>
          </a:p>
          <a:p>
            <a:r>
              <a:rPr lang="en-US" sz="2400" b="0" dirty="0" smtClean="0">
                <a:solidFill>
                  <a:srgbClr val="990099"/>
                </a:solidFill>
                <a:latin typeface="Arial" charset="0"/>
                <a:cs typeface="Arial" charset="0"/>
              </a:rPr>
              <a:t>The rules </a:t>
            </a:r>
            <a:r>
              <a:rPr lang="en-US" sz="2400" b="0" dirty="0">
                <a:solidFill>
                  <a:srgbClr val="990099"/>
                </a:solidFill>
                <a:latin typeface="Arial" charset="0"/>
                <a:cs typeface="Arial" charset="0"/>
              </a:rPr>
              <a:t>for manipulating </a:t>
            </a:r>
            <a:r>
              <a:rPr lang="en-US" sz="2400" b="0" dirty="0" smtClean="0">
                <a:solidFill>
                  <a:srgbClr val="990099"/>
                </a:solidFill>
                <a:latin typeface="Arial" charset="0"/>
                <a:cs typeface="Arial" charset="0"/>
              </a:rPr>
              <a:t>quantum states </a:t>
            </a:r>
            <a:r>
              <a:rPr lang="en-US" sz="2400" b="0" dirty="0">
                <a:solidFill>
                  <a:srgbClr val="990099"/>
                </a:solidFill>
                <a:latin typeface="Arial" charset="0"/>
                <a:cs typeface="Arial" charset="0"/>
              </a:rPr>
              <a:t>are </a:t>
            </a:r>
            <a:r>
              <a:rPr lang="en-US" sz="2400" b="0" i="1" dirty="0">
                <a:solidFill>
                  <a:srgbClr val="990099"/>
                </a:solidFill>
                <a:latin typeface="Arial" charset="0"/>
                <a:cs typeface="Arial" charset="0"/>
              </a:rPr>
              <a:t>objective</a:t>
            </a:r>
            <a:r>
              <a:rPr lang="en-US" sz="2400" b="0" dirty="0">
                <a:solidFill>
                  <a:srgbClr val="990099"/>
                </a:solidFill>
                <a:latin typeface="Arial" charset="0"/>
                <a:cs typeface="Arial" charset="0"/>
              </a:rPr>
              <a:t> consequences of </a:t>
            </a:r>
            <a:r>
              <a:rPr lang="en-US" sz="2400" b="0" dirty="0" smtClean="0">
                <a:solidFill>
                  <a:srgbClr val="990099"/>
                </a:solidFill>
                <a:latin typeface="Arial" charset="0"/>
                <a:cs typeface="Arial" charset="0"/>
              </a:rPr>
              <a:t>restrictions on how agents interface with the real world. </a:t>
            </a:r>
            <a:endParaRPr lang="en-US" dirty="0">
              <a:solidFill>
                <a:srgbClr val="990099"/>
              </a:solidFill>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additive="base">
                                        <p:cTn id="7" dur="500" fill="hold"/>
                                        <p:tgtEl>
                                          <p:spTgt spid="109575"/>
                                        </p:tgtEl>
                                        <p:attrNameLst>
                                          <p:attrName>ppt_x</p:attrName>
                                        </p:attrNameLst>
                                      </p:cBhvr>
                                      <p:tavLst>
                                        <p:tav tm="0">
                                          <p:val>
                                            <p:strVal val="#ppt_x"/>
                                          </p:val>
                                        </p:tav>
                                        <p:tav tm="100000">
                                          <p:val>
                                            <p:strVal val="#ppt_x"/>
                                          </p:val>
                                        </p:tav>
                                      </p:tavLst>
                                    </p:anim>
                                    <p:anim calcmode="lin" valueType="num">
                                      <p:cBhvr additive="base">
                                        <p:cTn id="8"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0338" y="85725"/>
            <a:ext cx="9464676" cy="892175"/>
          </a:xfrm>
          <a:prstGeom prst="rect">
            <a:avLst/>
          </a:prstGeom>
          <a:noFill/>
          <a:ln w="9525">
            <a:noFill/>
            <a:miter lim="800000"/>
            <a:headEnd/>
            <a:tailEnd/>
          </a:ln>
        </p:spPr>
        <p:txBody>
          <a:bodyPr>
            <a:spAutoFit/>
          </a:bodyPr>
          <a:lstStyle/>
          <a:p>
            <a:pPr eaLnBrk="1" hangingPunct="1"/>
            <a:r>
              <a:rPr lang="en-US" sz="2400">
                <a:solidFill>
                  <a:srgbClr val="996600"/>
                </a:solidFill>
                <a:latin typeface="Comic Sans MS" pitchFamily="66" charset="0"/>
              </a:rPr>
              <a:t>Is a quantum coin toss more random than a classical one?</a:t>
            </a:r>
            <a:r>
              <a:rPr lang="en-US" sz="2800">
                <a:solidFill>
                  <a:srgbClr val="996600"/>
                </a:solidFill>
                <a:latin typeface="Comic Sans MS" pitchFamily="66" charset="0"/>
              </a:rPr>
              <a:t> </a:t>
            </a:r>
          </a:p>
          <a:p>
            <a:pPr eaLnBrk="1" hangingPunct="1"/>
            <a:r>
              <a:rPr lang="en-US" sz="2400">
                <a:solidFill>
                  <a:srgbClr val="996600"/>
                </a:solidFill>
                <a:latin typeface="Comic Sans MS" pitchFamily="66" charset="0"/>
              </a:rPr>
              <a:t>Why trust a quantum random generator over a classical one? </a:t>
            </a:r>
            <a:r>
              <a:rPr lang="en-US" sz="2400">
                <a:solidFill>
                  <a:srgbClr val="996600"/>
                </a:solidFill>
                <a:latin typeface="Helvetica" pitchFamily="34" charset="0"/>
              </a:rPr>
              <a:t> </a:t>
            </a:r>
          </a:p>
        </p:txBody>
      </p:sp>
      <p:grpSp>
        <p:nvGrpSpPr>
          <p:cNvPr id="2" name="Group 17"/>
          <p:cNvGrpSpPr>
            <a:grpSpLocks/>
          </p:cNvGrpSpPr>
          <p:nvPr/>
        </p:nvGrpSpPr>
        <p:grpSpPr bwMode="auto">
          <a:xfrm>
            <a:off x="536575" y="2346325"/>
            <a:ext cx="8158163" cy="1047750"/>
            <a:chOff x="383" y="1738"/>
            <a:chExt cx="5139" cy="660"/>
          </a:xfrm>
        </p:grpSpPr>
        <p:sp>
          <p:nvSpPr>
            <p:cNvPr id="21543" name="Text Box 14"/>
            <p:cNvSpPr txBox="1">
              <a:spLocks noChangeArrowheads="1"/>
            </p:cNvSpPr>
            <p:nvPr/>
          </p:nvSpPr>
          <p:spPr bwMode="auto">
            <a:xfrm>
              <a:off x="3547" y="2146"/>
              <a:ext cx="1426" cy="252"/>
            </a:xfrm>
            <a:prstGeom prst="rect">
              <a:avLst/>
            </a:prstGeom>
            <a:noFill/>
            <a:ln w="28575">
              <a:solidFill>
                <a:srgbClr val="FF3300"/>
              </a:solidFill>
              <a:miter lim="800000"/>
              <a:headEnd/>
              <a:tailEnd/>
            </a:ln>
          </p:spPr>
          <p:txBody>
            <a:bodyPr wrap="none">
              <a:spAutoFit/>
            </a:bodyPr>
            <a:lstStyle/>
            <a:p>
              <a:r>
                <a:rPr lang="en-US" b="0">
                  <a:solidFill>
                    <a:srgbClr val="FF3300"/>
                  </a:solidFill>
                  <a:latin typeface="Arial" charset="0"/>
                  <a:cs typeface="Arial" charset="0"/>
                </a:rPr>
                <a:t>quantum coin toss</a:t>
              </a:r>
            </a:p>
          </p:txBody>
        </p:sp>
        <p:sp>
          <p:nvSpPr>
            <p:cNvPr id="21544" name="Rectangle 15"/>
            <p:cNvSpPr>
              <a:spLocks noChangeArrowheads="1"/>
            </p:cNvSpPr>
            <p:nvPr/>
          </p:nvSpPr>
          <p:spPr bwMode="auto">
            <a:xfrm>
              <a:off x="383" y="1738"/>
              <a:ext cx="5139" cy="320"/>
            </a:xfrm>
            <a:prstGeom prst="rect">
              <a:avLst/>
            </a:prstGeom>
            <a:noFill/>
            <a:ln w="28575">
              <a:solidFill>
                <a:srgbClr val="FF3300"/>
              </a:solidFill>
              <a:miter lim="800000"/>
              <a:headEnd/>
              <a:tailEnd/>
            </a:ln>
          </p:spPr>
          <p:txBody>
            <a:bodyPr wrap="none" anchor="ctr"/>
            <a:lstStyle/>
            <a:p>
              <a:endParaRPr lang="en-US"/>
            </a:p>
          </p:txBody>
        </p:sp>
      </p:grpSp>
      <p:graphicFrame>
        <p:nvGraphicFramePr>
          <p:cNvPr id="140341" name="Group 53"/>
          <p:cNvGraphicFramePr>
            <a:graphicFrameLocks noGrp="1"/>
          </p:cNvGraphicFramePr>
          <p:nvPr/>
        </p:nvGraphicFramePr>
        <p:xfrm>
          <a:off x="157163" y="3630613"/>
          <a:ext cx="8847137" cy="30241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rgbClr val="996600"/>
                        </a:solidFill>
                        <a:effectLst/>
                        <a:latin typeface="Comic Sans MS" pitchFamily="66"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Fine-grained measurement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rPr>
                        <a:t>Certainty</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Certainty</a:t>
                      </a:r>
                      <a:r>
                        <a:rPr kumimoji="0" lang="en-US" sz="1600" b="1" i="0" u="none" strike="noStrike" cap="none" normalizeH="0" baseline="0" smtClean="0">
                          <a:ln>
                            <a:noFill/>
                          </a:ln>
                          <a:solidFill>
                            <a:srgbClr val="006600"/>
                          </a:solidFill>
                          <a:effectLst/>
                          <a:latin typeface="Arial" charset="0"/>
                        </a:rPr>
                        <a:t> </a:t>
                      </a:r>
                      <a:r>
                        <a:rPr kumimoji="0" lang="en-US" sz="1600" b="1" i="0" u="none" strike="noStrike" cap="none" normalizeH="0" baseline="0" smtClean="0">
                          <a:ln>
                            <a:noFill/>
                          </a:ln>
                          <a:solidFill>
                            <a:schemeClr val="tx1"/>
                          </a:solidFill>
                          <a:effectLst/>
                          <a:latin typeface="Arial" charset="0"/>
                        </a:rPr>
                        <a:t>or</a:t>
                      </a:r>
                      <a:r>
                        <a:rPr kumimoji="0" lang="en-US" sz="1600" b="1" i="0" u="none" strike="noStrike" cap="none" normalizeH="0" baseline="0" smtClean="0">
                          <a:ln>
                            <a:noFill/>
                          </a:ln>
                          <a:solidFill>
                            <a:srgbClr val="0066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Probabilities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6" name="Text Box 54"/>
          <p:cNvSpPr txBox="1">
            <a:spLocks noChangeArrowheads="1"/>
          </p:cNvSpPr>
          <p:nvPr/>
        </p:nvSpPr>
        <p:spPr bwMode="auto">
          <a:xfrm>
            <a:off x="74613" y="3052763"/>
            <a:ext cx="4598987" cy="274637"/>
          </a:xfrm>
          <a:prstGeom prst="rect">
            <a:avLst/>
          </a:prstGeom>
          <a:noFill/>
          <a:ln w="28575">
            <a:noFill/>
            <a:miter lim="800000"/>
            <a:headEnd/>
            <a:tailEnd/>
          </a:ln>
        </p:spPr>
        <p:txBody>
          <a:bodyPr>
            <a:spAutoFit/>
          </a:bodyPr>
          <a:lstStyle/>
          <a:p>
            <a:r>
              <a:rPr lang="en-US" sz="1200" b="0">
                <a:solidFill>
                  <a:schemeClr val="tx1"/>
                </a:solidFill>
                <a:latin typeface="Arial" charset="0"/>
                <a:cs typeface="Arial" charset="0"/>
              </a:rPr>
              <a:t>C. M. Caves, R. Schack, “Quantum randomness,”  in preparation</a:t>
            </a:r>
            <a:r>
              <a:rPr lang="en-US" sz="1200" b="0">
                <a:solidFill>
                  <a:schemeClr val="tx1"/>
                </a:solidFill>
              </a:rPr>
              <a:t>.</a:t>
            </a:r>
          </a:p>
        </p:txBody>
      </p:sp>
      <p:grpSp>
        <p:nvGrpSpPr>
          <p:cNvPr id="21537" name="Group 56"/>
          <p:cNvGrpSpPr>
            <a:grpSpLocks/>
          </p:cNvGrpSpPr>
          <p:nvPr/>
        </p:nvGrpSpPr>
        <p:grpSpPr bwMode="auto">
          <a:xfrm>
            <a:off x="622300" y="1106488"/>
            <a:ext cx="7910513" cy="1709737"/>
            <a:chOff x="392" y="633"/>
            <a:chExt cx="4983" cy="1077"/>
          </a:xfrm>
        </p:grpSpPr>
        <p:sp>
          <p:nvSpPr>
            <p:cNvPr id="21538" name="Text Box 5"/>
            <p:cNvSpPr txBox="1">
              <a:spLocks noChangeArrowheads="1"/>
            </p:cNvSpPr>
            <p:nvPr/>
          </p:nvSpPr>
          <p:spPr bwMode="auto">
            <a:xfrm>
              <a:off x="392" y="993"/>
              <a:ext cx="2435" cy="288"/>
            </a:xfrm>
            <a:prstGeom prst="rect">
              <a:avLst/>
            </a:prstGeom>
            <a:noFill/>
            <a:ln w="28575">
              <a:noFill/>
              <a:miter lim="800000"/>
              <a:headEnd/>
              <a:tailEnd/>
            </a:ln>
          </p:spPr>
          <p:txBody>
            <a:bodyPr>
              <a:spAutoFit/>
            </a:bodyPr>
            <a:lstStyle/>
            <a:p>
              <a:pPr algn="l"/>
              <a:r>
                <a:rPr lang="en-US" sz="2400" b="0">
                  <a:latin typeface="Arial" charset="0"/>
                  <a:cs typeface="Arial" charset="0"/>
                </a:rPr>
                <a:t>Measure spin along </a:t>
              </a:r>
              <a:r>
                <a:rPr lang="en-US" sz="2400" b="0" i="1">
                  <a:latin typeface="Arial" charset="0"/>
                  <a:cs typeface="Arial" charset="0"/>
                </a:rPr>
                <a:t>z </a:t>
              </a:r>
              <a:r>
                <a:rPr lang="en-US" sz="2400" b="0">
                  <a:latin typeface="Arial" charset="0"/>
                  <a:cs typeface="Arial" charset="0"/>
                </a:rPr>
                <a:t>axis:</a:t>
              </a:r>
              <a:r>
                <a:rPr lang="en-US" sz="2400" b="0"/>
                <a:t> </a:t>
              </a:r>
            </a:p>
          </p:txBody>
        </p:sp>
        <p:sp>
          <p:nvSpPr>
            <p:cNvPr id="21539" name="Text Box 8"/>
            <p:cNvSpPr txBox="1">
              <a:spLocks noChangeArrowheads="1"/>
            </p:cNvSpPr>
            <p:nvPr/>
          </p:nvSpPr>
          <p:spPr bwMode="auto">
            <a:xfrm>
              <a:off x="392" y="1422"/>
              <a:ext cx="2491" cy="288"/>
            </a:xfrm>
            <a:prstGeom prst="rect">
              <a:avLst/>
            </a:prstGeom>
            <a:noFill/>
            <a:ln w="28575">
              <a:noFill/>
              <a:miter lim="800000"/>
              <a:headEnd/>
              <a:tailEnd/>
            </a:ln>
          </p:spPr>
          <p:txBody>
            <a:bodyPr>
              <a:spAutoFit/>
            </a:bodyPr>
            <a:lstStyle/>
            <a:p>
              <a:pPr algn="l"/>
              <a:r>
                <a:rPr lang="en-US" sz="2400" b="0">
                  <a:latin typeface="Arial" charset="0"/>
                  <a:cs typeface="Arial" charset="0"/>
                </a:rPr>
                <a:t>Measure spin along </a:t>
              </a:r>
              <a:r>
                <a:rPr lang="en-US" sz="2400" b="0" i="1">
                  <a:latin typeface="Arial" charset="0"/>
                  <a:cs typeface="Arial" charset="0"/>
                </a:rPr>
                <a:t>x </a:t>
              </a:r>
              <a:r>
                <a:rPr lang="en-US" sz="2400" b="0">
                  <a:latin typeface="Arial" charset="0"/>
                  <a:cs typeface="Arial" charset="0"/>
                </a:rPr>
                <a:t>axis:</a:t>
              </a:r>
              <a:r>
                <a:rPr lang="en-US" sz="2400" b="0"/>
                <a:t> </a:t>
              </a:r>
            </a:p>
          </p:txBody>
        </p:sp>
        <p:pic>
          <p:nvPicPr>
            <p:cNvPr id="21540" name="Picture 10" descr="txp_fig"/>
            <p:cNvPicPr>
              <a:picLocks noChangeAspect="1" noChangeArrowheads="1"/>
            </p:cNvPicPr>
            <p:nvPr>
              <p:custDataLst>
                <p:tags r:id="rId2"/>
              </p:custDataLst>
            </p:nvPr>
          </p:nvPicPr>
          <p:blipFill>
            <a:blip r:embed="rId6"/>
            <a:srcRect/>
            <a:stretch>
              <a:fillRect/>
            </a:stretch>
          </p:blipFill>
          <p:spPr bwMode="auto">
            <a:xfrm>
              <a:off x="3094" y="1486"/>
              <a:ext cx="2281" cy="196"/>
            </a:xfrm>
            <a:prstGeom prst="rect">
              <a:avLst/>
            </a:prstGeom>
            <a:noFill/>
            <a:ln w="28575">
              <a:noFill/>
              <a:miter lim="800000"/>
              <a:headEnd/>
              <a:tailEnd/>
            </a:ln>
          </p:spPr>
        </p:pic>
        <p:pic>
          <p:nvPicPr>
            <p:cNvPr id="21541" name="Picture 13" descr="txp_fig"/>
            <p:cNvPicPr>
              <a:picLocks noChangeAspect="1" noChangeArrowheads="1"/>
            </p:cNvPicPr>
            <p:nvPr>
              <p:custDataLst>
                <p:tags r:id="rId3"/>
              </p:custDataLst>
            </p:nvPr>
          </p:nvPicPr>
          <p:blipFill>
            <a:blip r:embed="rId7"/>
            <a:srcRect/>
            <a:stretch>
              <a:fillRect/>
            </a:stretch>
          </p:blipFill>
          <p:spPr bwMode="auto">
            <a:xfrm>
              <a:off x="3094" y="1048"/>
              <a:ext cx="1973" cy="210"/>
            </a:xfrm>
            <a:prstGeom prst="rect">
              <a:avLst/>
            </a:prstGeom>
            <a:noFill/>
            <a:ln w="28575">
              <a:noFill/>
              <a:miter lim="800000"/>
              <a:headEnd/>
              <a:tailEnd/>
            </a:ln>
          </p:spPr>
        </p:pic>
        <p:pic>
          <p:nvPicPr>
            <p:cNvPr id="21542" name="Picture 55" descr="txp_fig"/>
            <p:cNvPicPr>
              <a:picLocks noChangeAspect="1" noChangeArrowheads="1"/>
            </p:cNvPicPr>
            <p:nvPr>
              <p:custDataLst>
                <p:tags r:id="rId4"/>
              </p:custDataLst>
            </p:nvPr>
          </p:nvPicPr>
          <p:blipFill>
            <a:blip r:embed="rId8"/>
            <a:srcRect/>
            <a:stretch>
              <a:fillRect/>
            </a:stretch>
          </p:blipFill>
          <p:spPr bwMode="auto">
            <a:xfrm>
              <a:off x="1495" y="633"/>
              <a:ext cx="2642" cy="224"/>
            </a:xfrm>
            <a:prstGeom prst="rect">
              <a:avLst/>
            </a:prstGeom>
            <a:noFill/>
            <a:ln w="2857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0341"/>
                                        </p:tgtEl>
                                        <p:attrNameLst>
                                          <p:attrName>style.visibility</p:attrName>
                                        </p:attrNameLst>
                                      </p:cBhvr>
                                      <p:to>
                                        <p:strVal val="visible"/>
                                      </p:to>
                                    </p:set>
                                    <p:anim calcmode="lin" valueType="num">
                                      <p:cBhvr additive="base">
                                        <p:cTn id="11" dur="500" fill="hold"/>
                                        <p:tgtEl>
                                          <p:spTgt spid="140341"/>
                                        </p:tgtEl>
                                        <p:attrNameLst>
                                          <p:attrName>ppt_x</p:attrName>
                                        </p:attrNameLst>
                                      </p:cBhvr>
                                      <p:tavLst>
                                        <p:tav tm="0">
                                          <p:val>
                                            <p:strVal val="#ppt_x"/>
                                          </p:val>
                                        </p:tav>
                                        <p:tav tm="100000">
                                          <p:val>
                                            <p:strVal val="#ppt_x"/>
                                          </p:val>
                                        </p:tav>
                                      </p:tavLst>
                                    </p:anim>
                                    <p:anim calcmode="lin" valueType="num">
                                      <p:cBhvr additive="base">
                                        <p:cTn id="12" dur="500" fill="hold"/>
                                        <p:tgtEl>
                                          <p:spTgt spid="140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536575" y="2462213"/>
            <a:ext cx="8158163" cy="1047750"/>
            <a:chOff x="383" y="1738"/>
            <a:chExt cx="5139" cy="660"/>
          </a:xfrm>
        </p:grpSpPr>
        <p:sp>
          <p:nvSpPr>
            <p:cNvPr id="22540" name="Text Box 4"/>
            <p:cNvSpPr txBox="1">
              <a:spLocks noChangeArrowheads="1"/>
            </p:cNvSpPr>
            <p:nvPr/>
          </p:nvSpPr>
          <p:spPr bwMode="auto">
            <a:xfrm>
              <a:off x="3547" y="2146"/>
              <a:ext cx="1426" cy="252"/>
            </a:xfrm>
            <a:prstGeom prst="rect">
              <a:avLst/>
            </a:prstGeom>
            <a:noFill/>
            <a:ln w="28575">
              <a:solidFill>
                <a:srgbClr val="FF3300"/>
              </a:solidFill>
              <a:miter lim="800000"/>
              <a:headEnd/>
              <a:tailEnd/>
            </a:ln>
          </p:spPr>
          <p:txBody>
            <a:bodyPr wrap="none">
              <a:spAutoFit/>
            </a:bodyPr>
            <a:lstStyle/>
            <a:p>
              <a:r>
                <a:rPr lang="en-US" b="0">
                  <a:solidFill>
                    <a:srgbClr val="FF3300"/>
                  </a:solidFill>
                  <a:latin typeface="Arial" charset="0"/>
                  <a:cs typeface="Arial" charset="0"/>
                </a:rPr>
                <a:t>quantum coin toss</a:t>
              </a:r>
            </a:p>
          </p:txBody>
        </p:sp>
        <p:sp>
          <p:nvSpPr>
            <p:cNvPr id="22541" name="Rectangle 5"/>
            <p:cNvSpPr>
              <a:spLocks noChangeArrowheads="1"/>
            </p:cNvSpPr>
            <p:nvPr/>
          </p:nvSpPr>
          <p:spPr bwMode="auto">
            <a:xfrm>
              <a:off x="383" y="1738"/>
              <a:ext cx="5139" cy="320"/>
            </a:xfrm>
            <a:prstGeom prst="rect">
              <a:avLst/>
            </a:prstGeom>
            <a:noFill/>
            <a:ln w="28575">
              <a:solidFill>
                <a:srgbClr val="FF3300"/>
              </a:solidFill>
              <a:miter lim="800000"/>
              <a:headEnd/>
              <a:tailEnd/>
            </a:ln>
          </p:spPr>
          <p:txBody>
            <a:bodyPr wrap="none" anchor="ctr"/>
            <a:lstStyle/>
            <a:p>
              <a:endParaRPr lang="en-US"/>
            </a:p>
          </p:txBody>
        </p:sp>
      </p:grpSp>
      <p:grpSp>
        <p:nvGrpSpPr>
          <p:cNvPr id="22531" name="Group 6"/>
          <p:cNvGrpSpPr>
            <a:grpSpLocks/>
          </p:cNvGrpSpPr>
          <p:nvPr/>
        </p:nvGrpSpPr>
        <p:grpSpPr bwMode="auto">
          <a:xfrm>
            <a:off x="622300" y="1222375"/>
            <a:ext cx="7910513" cy="1709738"/>
            <a:chOff x="437" y="957"/>
            <a:chExt cx="4983" cy="1077"/>
          </a:xfrm>
        </p:grpSpPr>
        <p:sp>
          <p:nvSpPr>
            <p:cNvPr id="22535" name="Text Box 7"/>
            <p:cNvSpPr txBox="1">
              <a:spLocks noChangeArrowheads="1"/>
            </p:cNvSpPr>
            <p:nvPr/>
          </p:nvSpPr>
          <p:spPr bwMode="auto">
            <a:xfrm>
              <a:off x="437" y="1317"/>
              <a:ext cx="2435" cy="288"/>
            </a:xfrm>
            <a:prstGeom prst="rect">
              <a:avLst/>
            </a:prstGeom>
            <a:noFill/>
            <a:ln w="28575">
              <a:noFill/>
              <a:miter lim="800000"/>
              <a:headEnd/>
              <a:tailEnd/>
            </a:ln>
          </p:spPr>
          <p:txBody>
            <a:bodyPr>
              <a:spAutoFit/>
            </a:bodyPr>
            <a:lstStyle/>
            <a:p>
              <a:pPr algn="l"/>
              <a:r>
                <a:rPr lang="en-US" sz="2400" b="0">
                  <a:solidFill>
                    <a:srgbClr val="990099"/>
                  </a:solidFill>
                  <a:latin typeface="Arial" charset="0"/>
                  <a:cs typeface="Arial" charset="0"/>
                </a:rPr>
                <a:t>Measure spin along </a:t>
              </a:r>
              <a:r>
                <a:rPr lang="en-US" sz="2400" b="0" i="1">
                  <a:solidFill>
                    <a:srgbClr val="990099"/>
                  </a:solidFill>
                  <a:latin typeface="Arial" charset="0"/>
                  <a:cs typeface="Arial" charset="0"/>
                </a:rPr>
                <a:t>z </a:t>
              </a:r>
              <a:r>
                <a:rPr lang="en-US" sz="2400" b="0">
                  <a:solidFill>
                    <a:srgbClr val="990099"/>
                  </a:solidFill>
                  <a:latin typeface="Arial" charset="0"/>
                  <a:cs typeface="Arial" charset="0"/>
                </a:rPr>
                <a:t>axis:</a:t>
              </a:r>
              <a:r>
                <a:rPr lang="en-US" sz="2400" b="0">
                  <a:latin typeface="Arial" charset="0"/>
                  <a:cs typeface="Arial" charset="0"/>
                </a:rPr>
                <a:t> </a:t>
              </a:r>
            </a:p>
          </p:txBody>
        </p:sp>
        <p:sp>
          <p:nvSpPr>
            <p:cNvPr id="22536" name="Text Box 8"/>
            <p:cNvSpPr txBox="1">
              <a:spLocks noChangeArrowheads="1"/>
            </p:cNvSpPr>
            <p:nvPr/>
          </p:nvSpPr>
          <p:spPr bwMode="auto">
            <a:xfrm>
              <a:off x="437" y="1746"/>
              <a:ext cx="2491" cy="288"/>
            </a:xfrm>
            <a:prstGeom prst="rect">
              <a:avLst/>
            </a:prstGeom>
            <a:noFill/>
            <a:ln w="28575">
              <a:noFill/>
              <a:miter lim="800000"/>
              <a:headEnd/>
              <a:tailEnd/>
            </a:ln>
          </p:spPr>
          <p:txBody>
            <a:bodyPr>
              <a:spAutoFit/>
            </a:bodyPr>
            <a:lstStyle/>
            <a:p>
              <a:pPr algn="l"/>
              <a:r>
                <a:rPr lang="en-US" sz="2400" b="0">
                  <a:solidFill>
                    <a:srgbClr val="990099"/>
                  </a:solidFill>
                  <a:latin typeface="Arial" charset="0"/>
                  <a:cs typeface="Arial" charset="0"/>
                </a:rPr>
                <a:t>Measure spin along </a:t>
              </a:r>
              <a:r>
                <a:rPr lang="en-US" sz="2400" b="0" i="1">
                  <a:solidFill>
                    <a:srgbClr val="990099"/>
                  </a:solidFill>
                  <a:latin typeface="Arial" charset="0"/>
                  <a:cs typeface="Arial" charset="0"/>
                </a:rPr>
                <a:t>x </a:t>
              </a:r>
              <a:r>
                <a:rPr lang="en-US" sz="2400" b="0">
                  <a:solidFill>
                    <a:srgbClr val="990099"/>
                  </a:solidFill>
                  <a:latin typeface="Arial" charset="0"/>
                  <a:cs typeface="Arial" charset="0"/>
                </a:rPr>
                <a:t>axis: </a:t>
              </a:r>
            </a:p>
          </p:txBody>
        </p:sp>
        <p:pic>
          <p:nvPicPr>
            <p:cNvPr id="22537" name="Picture 9" descr="txp_fig"/>
            <p:cNvPicPr>
              <a:picLocks noChangeAspect="1" noChangeArrowheads="1"/>
            </p:cNvPicPr>
            <p:nvPr>
              <p:custDataLst>
                <p:tags r:id="rId2"/>
              </p:custDataLst>
            </p:nvPr>
          </p:nvPicPr>
          <p:blipFill>
            <a:blip r:embed="rId6"/>
            <a:srcRect/>
            <a:stretch>
              <a:fillRect/>
            </a:stretch>
          </p:blipFill>
          <p:spPr bwMode="auto">
            <a:xfrm>
              <a:off x="3139" y="1810"/>
              <a:ext cx="2281" cy="196"/>
            </a:xfrm>
            <a:prstGeom prst="rect">
              <a:avLst/>
            </a:prstGeom>
            <a:noFill/>
            <a:ln w="28575">
              <a:noFill/>
              <a:miter lim="800000"/>
              <a:headEnd/>
              <a:tailEnd/>
            </a:ln>
          </p:spPr>
        </p:pic>
        <p:pic>
          <p:nvPicPr>
            <p:cNvPr id="22538" name="Picture 10" descr="txp_fig"/>
            <p:cNvPicPr>
              <a:picLocks noChangeAspect="1" noChangeArrowheads="1"/>
            </p:cNvPicPr>
            <p:nvPr>
              <p:custDataLst>
                <p:tags r:id="rId3"/>
              </p:custDataLst>
            </p:nvPr>
          </p:nvPicPr>
          <p:blipFill>
            <a:blip r:embed="rId7"/>
            <a:srcRect/>
            <a:stretch>
              <a:fillRect/>
            </a:stretch>
          </p:blipFill>
          <p:spPr bwMode="auto">
            <a:xfrm>
              <a:off x="3139" y="1372"/>
              <a:ext cx="1973" cy="210"/>
            </a:xfrm>
            <a:prstGeom prst="rect">
              <a:avLst/>
            </a:prstGeom>
            <a:noFill/>
            <a:ln w="28575">
              <a:noFill/>
              <a:miter lim="800000"/>
              <a:headEnd/>
              <a:tailEnd/>
            </a:ln>
          </p:spPr>
        </p:pic>
        <p:pic>
          <p:nvPicPr>
            <p:cNvPr id="22539" name="Picture 11" descr="txp_fig"/>
            <p:cNvPicPr>
              <a:picLocks noChangeAspect="1" noChangeArrowheads="1"/>
            </p:cNvPicPr>
            <p:nvPr>
              <p:custDataLst>
                <p:tags r:id="rId4"/>
              </p:custDataLst>
            </p:nvPr>
          </p:nvPicPr>
          <p:blipFill>
            <a:blip r:embed="rId8"/>
            <a:srcRect/>
            <a:stretch>
              <a:fillRect/>
            </a:stretch>
          </p:blipFill>
          <p:spPr bwMode="auto">
            <a:xfrm>
              <a:off x="1541" y="957"/>
              <a:ext cx="2642" cy="224"/>
            </a:xfrm>
            <a:prstGeom prst="rect">
              <a:avLst/>
            </a:prstGeom>
            <a:noFill/>
            <a:ln w="28575">
              <a:noFill/>
              <a:miter lim="800000"/>
              <a:headEnd/>
              <a:tailEnd/>
            </a:ln>
          </p:spPr>
        </p:pic>
      </p:grpSp>
      <p:sp>
        <p:nvSpPr>
          <p:cNvPr id="22532" name="Text Box 45"/>
          <p:cNvSpPr txBox="1">
            <a:spLocks noChangeArrowheads="1"/>
          </p:cNvSpPr>
          <p:nvPr/>
        </p:nvSpPr>
        <p:spPr bwMode="auto">
          <a:xfrm>
            <a:off x="441325" y="4024313"/>
            <a:ext cx="8281988" cy="830262"/>
          </a:xfrm>
          <a:prstGeom prst="rect">
            <a:avLst/>
          </a:prstGeom>
          <a:noFill/>
          <a:ln w="28575">
            <a:noFill/>
            <a:miter lim="800000"/>
            <a:headEnd/>
            <a:tailEnd/>
          </a:ln>
        </p:spPr>
        <p:txBody>
          <a:bodyPr>
            <a:spAutoFit/>
          </a:bodyPr>
          <a:lstStyle/>
          <a:p>
            <a:pPr algn="l"/>
            <a:r>
              <a:rPr lang="en-US" sz="2400" b="0">
                <a:latin typeface="Arial" charset="0"/>
                <a:cs typeface="Arial" charset="0"/>
              </a:rPr>
              <a:t>Standard answer: The quantum coin toss is objective, with probabilities guaranteed by physical law.</a:t>
            </a:r>
          </a:p>
        </p:txBody>
      </p:sp>
      <p:sp>
        <p:nvSpPr>
          <p:cNvPr id="22533" name="Text Box 46"/>
          <p:cNvSpPr txBox="1">
            <a:spLocks noChangeArrowheads="1"/>
          </p:cNvSpPr>
          <p:nvPr/>
        </p:nvSpPr>
        <p:spPr bwMode="auto">
          <a:xfrm>
            <a:off x="441325" y="5434013"/>
            <a:ext cx="8281988" cy="457200"/>
          </a:xfrm>
          <a:prstGeom prst="rect">
            <a:avLst/>
          </a:prstGeom>
          <a:noFill/>
          <a:ln w="28575">
            <a:noFill/>
            <a:miter lim="800000"/>
            <a:headEnd/>
            <a:tailEnd/>
          </a:ln>
        </p:spPr>
        <p:txBody>
          <a:bodyPr>
            <a:spAutoFit/>
          </a:bodyPr>
          <a:lstStyle/>
          <a:p>
            <a:pPr algn="l"/>
            <a:r>
              <a:rPr lang="en-US" sz="2400" b="0">
                <a:solidFill>
                  <a:srgbClr val="006600"/>
                </a:solidFill>
                <a:latin typeface="Arial" charset="0"/>
                <a:cs typeface="Arial" charset="0"/>
              </a:rPr>
              <a:t>Subjective Bayesian answer?  No inside information.</a:t>
            </a:r>
          </a:p>
        </p:txBody>
      </p:sp>
      <p:sp>
        <p:nvSpPr>
          <p:cNvPr id="22534" name="Text Box 2"/>
          <p:cNvSpPr txBox="1">
            <a:spLocks noChangeArrowheads="1"/>
          </p:cNvSpPr>
          <p:nvPr/>
        </p:nvSpPr>
        <p:spPr bwMode="auto">
          <a:xfrm>
            <a:off x="-160338" y="85725"/>
            <a:ext cx="9464676" cy="892175"/>
          </a:xfrm>
          <a:prstGeom prst="rect">
            <a:avLst/>
          </a:prstGeom>
          <a:noFill/>
          <a:ln w="9525">
            <a:noFill/>
            <a:miter lim="800000"/>
            <a:headEnd/>
            <a:tailEnd/>
          </a:ln>
        </p:spPr>
        <p:txBody>
          <a:bodyPr>
            <a:spAutoFit/>
          </a:bodyPr>
          <a:lstStyle/>
          <a:p>
            <a:pPr eaLnBrk="1" hangingPunct="1"/>
            <a:r>
              <a:rPr lang="en-US" sz="2400">
                <a:solidFill>
                  <a:srgbClr val="996600"/>
                </a:solidFill>
                <a:latin typeface="Comic Sans MS" pitchFamily="66" charset="0"/>
              </a:rPr>
              <a:t>Is a quantum coin toss more random than a classical one?</a:t>
            </a:r>
            <a:r>
              <a:rPr lang="en-US" sz="2800">
                <a:solidFill>
                  <a:srgbClr val="996600"/>
                </a:solidFill>
                <a:latin typeface="Comic Sans MS" pitchFamily="66" charset="0"/>
              </a:rPr>
              <a:t> </a:t>
            </a:r>
          </a:p>
          <a:p>
            <a:pPr eaLnBrk="1" hangingPunct="1"/>
            <a:r>
              <a:rPr lang="en-US" sz="2400">
                <a:solidFill>
                  <a:srgbClr val="996600"/>
                </a:solidFill>
                <a:latin typeface="Comic Sans MS" pitchFamily="66" charset="0"/>
              </a:rPr>
              <a:t>Why trust a quantum random generator over a classical one? </a:t>
            </a:r>
            <a:r>
              <a:rPr lang="en-US" sz="2400">
                <a:solidFill>
                  <a:srgbClr val="996600"/>
                </a:solidFill>
                <a:latin typeface="Helvetica" pitchFamily="34"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15888"/>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Pure states and inside information</a:t>
            </a:r>
          </a:p>
        </p:txBody>
      </p:sp>
      <p:sp>
        <p:nvSpPr>
          <p:cNvPr id="23555" name="Text Box 14"/>
          <p:cNvSpPr txBox="1">
            <a:spLocks noChangeArrowheads="1"/>
          </p:cNvSpPr>
          <p:nvPr/>
        </p:nvSpPr>
        <p:spPr bwMode="auto">
          <a:xfrm>
            <a:off x="127000" y="830263"/>
            <a:ext cx="8872538" cy="1938337"/>
          </a:xfrm>
          <a:prstGeom prst="rect">
            <a:avLst/>
          </a:prstGeom>
          <a:noFill/>
          <a:ln w="28575">
            <a:noFill/>
            <a:miter lim="800000"/>
            <a:headEnd/>
            <a:tailEnd/>
          </a:ln>
        </p:spPr>
        <p:txBody>
          <a:bodyPr>
            <a:spAutoFit/>
          </a:bodyPr>
          <a:lstStyle/>
          <a:p>
            <a:pPr algn="l"/>
            <a:r>
              <a:rPr lang="en-US" sz="2400" b="0">
                <a:solidFill>
                  <a:srgbClr val="006600"/>
                </a:solidFill>
                <a:latin typeface="Arial" charset="0"/>
                <a:cs typeface="Arial" charset="0"/>
              </a:rPr>
              <a:t>Party </a:t>
            </a:r>
            <a:r>
              <a:rPr lang="en-US" sz="2400" b="0" i="1">
                <a:solidFill>
                  <a:srgbClr val="006600"/>
                </a:solidFill>
                <a:latin typeface="Arial" charset="0"/>
                <a:cs typeface="Arial" charset="0"/>
              </a:rPr>
              <a:t>B</a:t>
            </a:r>
            <a:r>
              <a:rPr lang="en-US" sz="2400" b="0">
                <a:solidFill>
                  <a:srgbClr val="006600"/>
                </a:solidFill>
                <a:latin typeface="Arial" charset="0"/>
                <a:cs typeface="Arial" charset="0"/>
              </a:rPr>
              <a:t> has </a:t>
            </a:r>
            <a:r>
              <a:rPr lang="en-US" sz="2400" b="0" i="1">
                <a:solidFill>
                  <a:srgbClr val="006600"/>
                </a:solidFill>
                <a:latin typeface="Arial" charset="0"/>
                <a:cs typeface="Arial" charset="0"/>
              </a:rPr>
              <a:t>inside information </a:t>
            </a:r>
            <a:r>
              <a:rPr lang="en-US" sz="2400" b="0">
                <a:solidFill>
                  <a:srgbClr val="006600"/>
                </a:solidFill>
                <a:latin typeface="Arial" charset="0"/>
                <a:cs typeface="Arial" charset="0"/>
              </a:rPr>
              <a:t>about event </a:t>
            </a:r>
            <a:r>
              <a:rPr lang="en-US" sz="2400" b="0" i="1">
                <a:solidFill>
                  <a:srgbClr val="006600"/>
                </a:solidFill>
                <a:latin typeface="Arial" charset="0"/>
                <a:cs typeface="Arial" charset="0"/>
              </a:rPr>
              <a:t>E, </a:t>
            </a:r>
            <a:r>
              <a:rPr lang="en-US" sz="2400" b="0">
                <a:solidFill>
                  <a:srgbClr val="006600"/>
                </a:solidFill>
                <a:latin typeface="Arial" charset="0"/>
                <a:cs typeface="Arial" charset="0"/>
              </a:rPr>
              <a:t>relative to party </a:t>
            </a:r>
            <a:r>
              <a:rPr lang="en-US" sz="2400" b="0" i="1">
                <a:solidFill>
                  <a:srgbClr val="006600"/>
                </a:solidFill>
                <a:latin typeface="Arial" charset="0"/>
                <a:cs typeface="Arial" charset="0"/>
              </a:rPr>
              <a:t>A</a:t>
            </a:r>
            <a:r>
              <a:rPr lang="en-US" sz="2400" b="0">
                <a:solidFill>
                  <a:srgbClr val="006600"/>
                </a:solidFill>
                <a:latin typeface="Arial" charset="0"/>
                <a:cs typeface="Arial" charset="0"/>
              </a:rPr>
              <a:t>, if </a:t>
            </a:r>
            <a:r>
              <a:rPr lang="en-US" sz="2400" b="0" i="1">
                <a:solidFill>
                  <a:srgbClr val="006600"/>
                </a:solidFill>
                <a:latin typeface="Arial" charset="0"/>
                <a:cs typeface="Arial" charset="0"/>
              </a:rPr>
              <a:t>A</a:t>
            </a:r>
            <a:r>
              <a:rPr lang="en-US" sz="2400" b="0">
                <a:solidFill>
                  <a:srgbClr val="006600"/>
                </a:solidFill>
                <a:latin typeface="Arial" charset="0"/>
                <a:cs typeface="Arial" charset="0"/>
              </a:rPr>
              <a:t> is willing to agree to a bet on </a:t>
            </a:r>
            <a:r>
              <a:rPr lang="en-US" sz="2400" b="0" i="1">
                <a:solidFill>
                  <a:srgbClr val="006600"/>
                </a:solidFill>
                <a:latin typeface="Arial" charset="0"/>
                <a:cs typeface="Arial" charset="0"/>
              </a:rPr>
              <a:t>E </a:t>
            </a:r>
            <a:r>
              <a:rPr lang="en-US" sz="2400" b="0">
                <a:solidFill>
                  <a:srgbClr val="006600"/>
                </a:solidFill>
                <a:latin typeface="Arial" charset="0"/>
                <a:cs typeface="Arial" charset="0"/>
              </a:rPr>
              <a:t>that </a:t>
            </a:r>
            <a:r>
              <a:rPr lang="en-US" sz="2400" b="0" i="1">
                <a:solidFill>
                  <a:srgbClr val="006600"/>
                </a:solidFill>
                <a:latin typeface="Arial" charset="0"/>
                <a:cs typeface="Arial" charset="0"/>
              </a:rPr>
              <a:t>B</a:t>
            </a:r>
            <a:r>
              <a:rPr lang="en-US" sz="2400" b="0">
                <a:solidFill>
                  <a:srgbClr val="006600"/>
                </a:solidFill>
                <a:latin typeface="Arial" charset="0"/>
                <a:cs typeface="Arial" charset="0"/>
              </a:rPr>
              <a:t> believes to be a sure win.  </a:t>
            </a:r>
            <a:r>
              <a:rPr lang="en-US" sz="2400" b="0" i="1">
                <a:solidFill>
                  <a:srgbClr val="006600"/>
                </a:solidFill>
                <a:latin typeface="Arial" charset="0"/>
                <a:cs typeface="Arial" charset="0"/>
              </a:rPr>
              <a:t>B </a:t>
            </a:r>
            <a:r>
              <a:rPr lang="en-US" sz="2400" b="0">
                <a:solidFill>
                  <a:srgbClr val="006600"/>
                </a:solidFill>
                <a:latin typeface="Arial" charset="0"/>
                <a:cs typeface="Arial" charset="0"/>
              </a:rPr>
              <a:t>has </a:t>
            </a:r>
            <a:r>
              <a:rPr lang="en-US" sz="2400" b="0" i="1">
                <a:solidFill>
                  <a:srgbClr val="006600"/>
                </a:solidFill>
                <a:latin typeface="Arial" charset="0"/>
                <a:cs typeface="Arial" charset="0"/>
              </a:rPr>
              <a:t>one-way inside information </a:t>
            </a:r>
            <a:r>
              <a:rPr lang="en-US" sz="2400" b="0">
                <a:solidFill>
                  <a:srgbClr val="006600"/>
                </a:solidFill>
                <a:latin typeface="Arial" charset="0"/>
                <a:cs typeface="Arial" charset="0"/>
              </a:rPr>
              <a:t>if </a:t>
            </a:r>
            <a:r>
              <a:rPr lang="en-US" sz="2400" b="0" i="1">
                <a:solidFill>
                  <a:srgbClr val="006600"/>
                </a:solidFill>
                <a:latin typeface="Arial" charset="0"/>
                <a:cs typeface="Arial" charset="0"/>
              </a:rPr>
              <a:t>B</a:t>
            </a:r>
            <a:r>
              <a:rPr lang="en-US" sz="2400" b="0">
                <a:solidFill>
                  <a:srgbClr val="006600"/>
                </a:solidFill>
                <a:latin typeface="Arial" charset="0"/>
                <a:cs typeface="Arial" charset="0"/>
              </a:rPr>
              <a:t> has inside information relative to </a:t>
            </a:r>
            <a:r>
              <a:rPr lang="en-US" sz="2400" b="0" i="1">
                <a:solidFill>
                  <a:srgbClr val="006600"/>
                </a:solidFill>
                <a:latin typeface="Arial" charset="0"/>
                <a:cs typeface="Arial" charset="0"/>
              </a:rPr>
              <a:t>A</a:t>
            </a:r>
            <a:r>
              <a:rPr lang="en-US" sz="2400" b="0">
                <a:solidFill>
                  <a:srgbClr val="006600"/>
                </a:solidFill>
                <a:latin typeface="Arial" charset="0"/>
                <a:cs typeface="Arial" charset="0"/>
              </a:rPr>
              <a:t>, but </a:t>
            </a:r>
            <a:r>
              <a:rPr lang="en-US" sz="2400" b="0" i="1">
                <a:solidFill>
                  <a:srgbClr val="006600"/>
                </a:solidFill>
                <a:latin typeface="Arial" charset="0"/>
                <a:cs typeface="Arial" charset="0"/>
              </a:rPr>
              <a:t>A </a:t>
            </a:r>
            <a:r>
              <a:rPr lang="en-US" sz="2400" b="0">
                <a:solidFill>
                  <a:srgbClr val="006600"/>
                </a:solidFill>
                <a:latin typeface="Arial" charset="0"/>
                <a:cs typeface="Arial" charset="0"/>
              </a:rPr>
              <a:t>does not have any inside information relative to </a:t>
            </a:r>
            <a:r>
              <a:rPr lang="en-US" sz="2400" b="0" i="1">
                <a:solidFill>
                  <a:srgbClr val="006600"/>
                </a:solidFill>
                <a:latin typeface="Arial" charset="0"/>
                <a:cs typeface="Arial" charset="0"/>
              </a:rPr>
              <a:t>A</a:t>
            </a:r>
            <a:r>
              <a:rPr lang="en-US" sz="2400" b="0">
                <a:solidFill>
                  <a:srgbClr val="006600"/>
                </a:solidFill>
                <a:latin typeface="Arial" charset="0"/>
                <a:cs typeface="Arial" charset="0"/>
              </a:rPr>
              <a:t>.  </a:t>
            </a:r>
            <a:endParaRPr lang="en-US" sz="2400">
              <a:solidFill>
                <a:srgbClr val="006600"/>
              </a:solidFill>
              <a:latin typeface="Arial" charset="0"/>
              <a:cs typeface="Arial" charset="0"/>
            </a:endParaRPr>
          </a:p>
        </p:txBody>
      </p:sp>
      <p:sp>
        <p:nvSpPr>
          <p:cNvPr id="23556" name="Text Box 17"/>
          <p:cNvSpPr txBox="1">
            <a:spLocks noChangeArrowheads="1"/>
          </p:cNvSpPr>
          <p:nvPr/>
        </p:nvSpPr>
        <p:spPr bwMode="auto">
          <a:xfrm>
            <a:off x="123825" y="2792413"/>
            <a:ext cx="8758238" cy="1200150"/>
          </a:xfrm>
          <a:prstGeom prst="rect">
            <a:avLst/>
          </a:prstGeom>
          <a:noFill/>
          <a:ln w="28575">
            <a:noFill/>
            <a:miter lim="800000"/>
            <a:headEnd/>
            <a:tailEnd/>
          </a:ln>
        </p:spPr>
        <p:txBody>
          <a:bodyPr>
            <a:spAutoFit/>
          </a:bodyPr>
          <a:lstStyle/>
          <a:p>
            <a:pPr algn="l"/>
            <a:r>
              <a:rPr lang="en-US" sz="2400" b="0">
                <a:solidFill>
                  <a:srgbClr val="006600"/>
                </a:solidFill>
                <a:latin typeface="Arial" charset="0"/>
                <a:cs typeface="Arial" charset="0"/>
              </a:rPr>
              <a:t>The unique situation in which </a:t>
            </a:r>
            <a:r>
              <a:rPr lang="en-US" sz="2400" b="0" i="1">
                <a:solidFill>
                  <a:srgbClr val="006600"/>
                </a:solidFill>
                <a:latin typeface="Arial" charset="0"/>
                <a:cs typeface="Arial" charset="0"/>
              </a:rPr>
              <a:t>no other party can have one-way inside information </a:t>
            </a:r>
            <a:r>
              <a:rPr lang="en-US" sz="2400" b="0">
                <a:solidFill>
                  <a:srgbClr val="006600"/>
                </a:solidFill>
                <a:latin typeface="Arial" charset="0"/>
                <a:cs typeface="Arial" charset="0"/>
              </a:rPr>
              <a:t>relative to a party </a:t>
            </a:r>
            <a:r>
              <a:rPr lang="en-US" sz="2400" b="0" i="1">
                <a:solidFill>
                  <a:srgbClr val="006600"/>
                </a:solidFill>
                <a:latin typeface="Arial" charset="0"/>
                <a:cs typeface="Arial" charset="0"/>
              </a:rPr>
              <a:t>Z </a:t>
            </a:r>
            <a:r>
              <a:rPr lang="en-US" sz="2400" b="0">
                <a:solidFill>
                  <a:srgbClr val="006600"/>
                </a:solidFill>
                <a:latin typeface="Arial" charset="0"/>
                <a:cs typeface="Arial" charset="0"/>
              </a:rPr>
              <a:t>is when </a:t>
            </a:r>
            <a:r>
              <a:rPr lang="en-US" sz="2400" b="0" i="1">
                <a:solidFill>
                  <a:srgbClr val="006600"/>
                </a:solidFill>
                <a:latin typeface="Arial" charset="0"/>
                <a:cs typeface="Arial" charset="0"/>
              </a:rPr>
              <a:t>Z </a:t>
            </a:r>
            <a:r>
              <a:rPr lang="en-US" sz="2400" b="0">
                <a:solidFill>
                  <a:srgbClr val="006600"/>
                </a:solidFill>
                <a:latin typeface="Arial" charset="0"/>
                <a:cs typeface="Arial" charset="0"/>
              </a:rPr>
              <a:t>assigns a pure state.  </a:t>
            </a:r>
            <a:r>
              <a:rPr lang="en-US" sz="2400" b="0" i="1">
                <a:solidFill>
                  <a:srgbClr val="006600"/>
                </a:solidFill>
                <a:latin typeface="Arial" charset="0"/>
                <a:cs typeface="Arial" charset="0"/>
              </a:rPr>
              <a:t>Z </a:t>
            </a:r>
            <a:r>
              <a:rPr lang="en-US" sz="2400" b="0">
                <a:solidFill>
                  <a:srgbClr val="006600"/>
                </a:solidFill>
                <a:latin typeface="Arial" charset="0"/>
                <a:cs typeface="Arial" charset="0"/>
              </a:rPr>
              <a:t>is said to have a </a:t>
            </a:r>
            <a:r>
              <a:rPr lang="en-US" sz="2400" b="0" i="1">
                <a:solidFill>
                  <a:srgbClr val="006600"/>
                </a:solidFill>
                <a:latin typeface="Arial" charset="0"/>
                <a:cs typeface="Arial" charset="0"/>
              </a:rPr>
              <a:t>maximal belief structure.</a:t>
            </a:r>
          </a:p>
        </p:txBody>
      </p:sp>
      <p:sp>
        <p:nvSpPr>
          <p:cNvPr id="143379" name="Text Box 19"/>
          <p:cNvSpPr txBox="1">
            <a:spLocks noChangeArrowheads="1"/>
          </p:cNvSpPr>
          <p:nvPr/>
        </p:nvSpPr>
        <p:spPr bwMode="auto">
          <a:xfrm>
            <a:off x="520700" y="4241800"/>
            <a:ext cx="8096250" cy="2308324"/>
          </a:xfrm>
          <a:prstGeom prst="rect">
            <a:avLst/>
          </a:prstGeom>
          <a:noFill/>
          <a:ln w="28575">
            <a:solidFill>
              <a:srgbClr val="FF3300"/>
            </a:solidFill>
            <a:miter lim="800000"/>
            <a:headEnd/>
            <a:tailEnd/>
          </a:ln>
        </p:spPr>
        <p:txBody>
          <a:bodyPr>
            <a:spAutoFit/>
          </a:bodyPr>
          <a:lstStyle/>
          <a:p>
            <a:r>
              <a:rPr lang="en-US" sz="2400" dirty="0">
                <a:solidFill>
                  <a:srgbClr val="FF3300"/>
                </a:solidFill>
                <a:latin typeface="Comic Sans MS" pitchFamily="66" charset="0"/>
              </a:rPr>
              <a:t>Subjective Bayesian answer</a:t>
            </a:r>
          </a:p>
          <a:p>
            <a:pPr algn="l"/>
            <a:r>
              <a:rPr lang="en-US" sz="2400" dirty="0">
                <a:solidFill>
                  <a:srgbClr val="FF3300"/>
                </a:solidFill>
                <a:latin typeface="Comic Sans MS" pitchFamily="66" charset="0"/>
              </a:rPr>
              <a:t>We trust quantum over classical coin tossing because </a:t>
            </a:r>
            <a:r>
              <a:rPr lang="en-US" sz="2400" dirty="0" smtClean="0">
                <a:solidFill>
                  <a:srgbClr val="FF3300"/>
                </a:solidFill>
                <a:latin typeface="Comic Sans MS" pitchFamily="66" charset="0"/>
              </a:rPr>
              <a:t>an agent who believes the coin is fair cannot rule out an insider attack, </a:t>
            </a:r>
            <a:r>
              <a:rPr lang="en-US" sz="2400" dirty="0">
                <a:solidFill>
                  <a:srgbClr val="FF3300"/>
                </a:solidFill>
                <a:latin typeface="Comic Sans MS" pitchFamily="66" charset="0"/>
              </a:rPr>
              <a:t>whereas the beliefs that lead to a pure-state assignment are inconsistent with any other party’s being able to launch an insider attack.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121327" y="6056082"/>
            <a:ext cx="1742272" cy="523220"/>
          </a:xfrm>
          <a:prstGeom prst="rect">
            <a:avLst/>
          </a:prstGeom>
          <a:noFill/>
          <a:ln w="19050" algn="ctr">
            <a:noFill/>
            <a:miter lim="800000"/>
            <a:headEnd/>
            <a:tailEnd/>
          </a:ln>
        </p:spPr>
        <p:txBody>
          <a:bodyPr wrap="none">
            <a:spAutoFit/>
          </a:bodyPr>
          <a:lstStyle/>
          <a:p>
            <a:r>
              <a:rPr lang="en-US" sz="1400" dirty="0" smtClean="0">
                <a:solidFill>
                  <a:schemeClr val="tx1"/>
                </a:solidFill>
                <a:latin typeface="Helvetica" pitchFamily="34" charset="0"/>
              </a:rPr>
              <a:t>Cape </a:t>
            </a:r>
            <a:r>
              <a:rPr lang="en-US" sz="1400" dirty="0" err="1" smtClean="0">
                <a:solidFill>
                  <a:schemeClr val="tx1"/>
                </a:solidFill>
                <a:latin typeface="Helvetica" pitchFamily="34" charset="0"/>
              </a:rPr>
              <a:t>Hauy</a:t>
            </a:r>
            <a:endParaRPr lang="en-US" sz="1400" dirty="0" smtClean="0">
              <a:solidFill>
                <a:schemeClr val="tx1"/>
              </a:solidFill>
              <a:latin typeface="Helvetica" pitchFamily="34" charset="0"/>
            </a:endParaRPr>
          </a:p>
          <a:p>
            <a:r>
              <a:rPr lang="en-US" sz="1400" dirty="0" smtClean="0">
                <a:solidFill>
                  <a:schemeClr val="tx1"/>
                </a:solidFill>
                <a:latin typeface="Helvetica" pitchFamily="34" charset="0"/>
              </a:rPr>
              <a:t>Tasman Peninsula</a:t>
            </a:r>
            <a:endParaRPr lang="en-US" sz="1400" dirty="0">
              <a:solidFill>
                <a:schemeClr val="tx1"/>
              </a:solidFill>
              <a:latin typeface="Helvetica" pitchFamily="34" charset="0"/>
            </a:endParaRPr>
          </a:p>
        </p:txBody>
      </p:sp>
      <p:pic>
        <p:nvPicPr>
          <p:cNvPr id="4" name="Picture 3" descr="DSC00656.JPG"/>
          <p:cNvPicPr>
            <a:picLocks noChangeAspect="1"/>
          </p:cNvPicPr>
          <p:nvPr/>
        </p:nvPicPr>
        <p:blipFill>
          <a:blip r:embed="rId3" cstate="print"/>
          <a:stretch>
            <a:fillRect/>
          </a:stretch>
        </p:blipFill>
        <p:spPr>
          <a:xfrm>
            <a:off x="2101848" y="145141"/>
            <a:ext cx="4908551" cy="65447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074" name="Picture 2" descr="DSC0100edit"/>
          <p:cNvPicPr>
            <a:picLocks noChangeAspect="1" noChangeArrowheads="1"/>
          </p:cNvPicPr>
          <p:nvPr/>
        </p:nvPicPr>
        <p:blipFill>
          <a:blip r:embed="rId3"/>
          <a:srcRect/>
          <a:stretch>
            <a:fillRect/>
          </a:stretch>
        </p:blipFill>
        <p:spPr bwMode="auto">
          <a:xfrm>
            <a:off x="2076450" y="128588"/>
            <a:ext cx="4972050" cy="6629400"/>
          </a:xfrm>
          <a:prstGeom prst="rect">
            <a:avLst/>
          </a:prstGeom>
          <a:noFill/>
          <a:ln w="9525">
            <a:noFill/>
            <a:miter lim="800000"/>
            <a:headEnd/>
            <a:tailEnd/>
          </a:ln>
        </p:spPr>
      </p:pic>
      <p:sp>
        <p:nvSpPr>
          <p:cNvPr id="3075" name="Text Box 4"/>
          <p:cNvSpPr txBox="1">
            <a:spLocks noChangeArrowheads="1"/>
          </p:cNvSpPr>
          <p:nvPr/>
        </p:nvSpPr>
        <p:spPr bwMode="auto">
          <a:xfrm>
            <a:off x="381000" y="6019800"/>
            <a:ext cx="1404938" cy="517525"/>
          </a:xfrm>
          <a:prstGeom prst="rect">
            <a:avLst/>
          </a:prstGeom>
          <a:noFill/>
          <a:ln w="19050" algn="ctr">
            <a:noFill/>
            <a:miter lim="800000"/>
            <a:headEnd/>
            <a:tailEnd/>
          </a:ln>
        </p:spPr>
        <p:txBody>
          <a:bodyPr wrap="none">
            <a:spAutoFit/>
          </a:bodyPr>
          <a:lstStyle/>
          <a:p>
            <a:r>
              <a:rPr lang="en-US" sz="1400">
                <a:solidFill>
                  <a:schemeClr val="tx1"/>
                </a:solidFill>
                <a:latin typeface="Helvetica" pitchFamily="34" charset="0"/>
              </a:rPr>
              <a:t>Oljeto Wash </a:t>
            </a:r>
          </a:p>
          <a:p>
            <a:r>
              <a:rPr lang="en-US" sz="1400">
                <a:solidFill>
                  <a:schemeClr val="tx1"/>
                </a:solidFill>
                <a:latin typeface="Helvetica" pitchFamily="34" charset="0"/>
              </a:rPr>
              <a:t>Southern Utah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84163"/>
            <a:ext cx="9144000" cy="58578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Taking a stab at ontology</a:t>
            </a:r>
          </a:p>
        </p:txBody>
      </p:sp>
      <p:sp>
        <p:nvSpPr>
          <p:cNvPr id="25603" name="Text Box 6"/>
          <p:cNvSpPr txBox="1">
            <a:spLocks noChangeArrowheads="1"/>
          </p:cNvSpPr>
          <p:nvPr/>
        </p:nvSpPr>
        <p:spPr bwMode="auto">
          <a:xfrm>
            <a:off x="1127125" y="1109663"/>
            <a:ext cx="184150" cy="396875"/>
          </a:xfrm>
          <a:prstGeom prst="rect">
            <a:avLst/>
          </a:prstGeom>
          <a:noFill/>
          <a:ln w="28575">
            <a:noFill/>
            <a:miter lim="800000"/>
            <a:headEnd/>
            <a:tailEnd/>
          </a:ln>
        </p:spPr>
        <p:txBody>
          <a:bodyPr wrap="none">
            <a:spAutoFit/>
          </a:bodyPr>
          <a:lstStyle/>
          <a:p>
            <a:endParaRPr lang="en-US"/>
          </a:p>
        </p:txBody>
      </p:sp>
      <p:sp>
        <p:nvSpPr>
          <p:cNvPr id="25604" name="Text Box 7"/>
          <p:cNvSpPr txBox="1">
            <a:spLocks noChangeArrowheads="1"/>
          </p:cNvSpPr>
          <p:nvPr/>
        </p:nvSpPr>
        <p:spPr bwMode="auto">
          <a:xfrm>
            <a:off x="4140200" y="1206500"/>
            <a:ext cx="857250" cy="276225"/>
          </a:xfrm>
          <a:prstGeom prst="rect">
            <a:avLst/>
          </a:prstGeom>
          <a:noFill/>
          <a:ln w="28575">
            <a:noFill/>
            <a:miter lim="800000"/>
            <a:headEnd/>
            <a:tailEnd/>
          </a:ln>
        </p:spPr>
        <p:txBody>
          <a:bodyPr wrap="none">
            <a:spAutoFit/>
          </a:bodyPr>
          <a:lstStyle/>
          <a:p>
            <a:r>
              <a:rPr lang="en-US" sz="1200" b="0">
                <a:solidFill>
                  <a:schemeClr val="tx1"/>
                </a:solidFill>
                <a:latin typeface="Arial" charset="0"/>
                <a:cs typeface="Arial" charset="0"/>
              </a:rPr>
              <a:t>CMC only</a:t>
            </a:r>
          </a:p>
        </p:txBody>
      </p:sp>
      <p:sp>
        <p:nvSpPr>
          <p:cNvPr id="25605" name="Text Box 8"/>
          <p:cNvSpPr txBox="1">
            <a:spLocks noChangeArrowheads="1"/>
          </p:cNvSpPr>
          <p:nvPr/>
        </p:nvSpPr>
        <p:spPr bwMode="auto">
          <a:xfrm>
            <a:off x="292100" y="1912938"/>
            <a:ext cx="8421688" cy="2311400"/>
          </a:xfrm>
          <a:prstGeom prst="rect">
            <a:avLst/>
          </a:prstGeom>
          <a:noFill/>
          <a:ln w="28575">
            <a:solidFill>
              <a:srgbClr val="990099"/>
            </a:solidFill>
            <a:miter lim="800000"/>
            <a:headEnd/>
            <a:tailEnd/>
          </a:ln>
        </p:spPr>
        <p:txBody>
          <a:bodyPr>
            <a:spAutoFit/>
          </a:bodyPr>
          <a:lstStyle/>
          <a:p>
            <a:pPr algn="l"/>
            <a:r>
              <a:rPr lang="en-US" sz="2400">
                <a:solidFill>
                  <a:srgbClr val="990099"/>
                </a:solidFill>
                <a:latin typeface="Comic Sans MS" pitchFamily="66" charset="0"/>
              </a:rPr>
              <a:t>Quantum systems are defined by </a:t>
            </a:r>
            <a:r>
              <a:rPr lang="en-US" sz="2400" i="1">
                <a:solidFill>
                  <a:srgbClr val="990099"/>
                </a:solidFill>
                <a:latin typeface="Comic Sans MS" pitchFamily="66" charset="0"/>
              </a:rPr>
              <a:t>attributes</a:t>
            </a:r>
            <a:r>
              <a:rPr lang="en-US" sz="2400">
                <a:solidFill>
                  <a:srgbClr val="990099"/>
                </a:solidFill>
                <a:latin typeface="Comic Sans MS" pitchFamily="66" charset="0"/>
              </a:rPr>
              <a:t>, such as position, momentum, angular momentum, and energy or Hamiltonian.  These attributes—and thus the numerical particulars of their eigenvalues and eigenfunctions and their inner products—are </a:t>
            </a:r>
            <a:r>
              <a:rPr lang="en-US" sz="2400" i="1">
                <a:solidFill>
                  <a:srgbClr val="990099"/>
                </a:solidFill>
                <a:latin typeface="Comic Sans MS" pitchFamily="66" charset="0"/>
              </a:rPr>
              <a:t>objective</a:t>
            </a:r>
            <a:r>
              <a:rPr lang="en-US" sz="2400">
                <a:solidFill>
                  <a:srgbClr val="990099"/>
                </a:solidFill>
                <a:latin typeface="Comic Sans MS" pitchFamily="66" charset="0"/>
              </a:rPr>
              <a:t> properties of the system.  </a:t>
            </a:r>
          </a:p>
        </p:txBody>
      </p:sp>
      <p:sp>
        <p:nvSpPr>
          <p:cNvPr id="144393" name="Text Box 9"/>
          <p:cNvSpPr txBox="1">
            <a:spLocks noChangeArrowheads="1"/>
          </p:cNvSpPr>
          <p:nvPr/>
        </p:nvSpPr>
        <p:spPr bwMode="auto">
          <a:xfrm>
            <a:off x="552450" y="4710113"/>
            <a:ext cx="8043863" cy="1216025"/>
          </a:xfrm>
          <a:prstGeom prst="rect">
            <a:avLst/>
          </a:prstGeom>
          <a:noFill/>
          <a:ln w="28575">
            <a:solidFill>
              <a:srgbClr val="FF3300"/>
            </a:solidFill>
            <a:miter lim="800000"/>
            <a:headEnd/>
            <a:tailEnd/>
          </a:ln>
        </p:spPr>
        <p:txBody>
          <a:bodyPr>
            <a:spAutoFit/>
          </a:bodyPr>
          <a:lstStyle/>
          <a:p>
            <a:pPr algn="l"/>
            <a:r>
              <a:rPr lang="en-US" sz="2400">
                <a:solidFill>
                  <a:srgbClr val="FF3300"/>
                </a:solidFill>
                <a:latin typeface="Comic Sans MS" pitchFamily="66" charset="0"/>
              </a:rPr>
              <a:t>T</a:t>
            </a:r>
            <a:r>
              <a:rPr lang="en-US" sz="2400">
                <a:solidFill>
                  <a:srgbClr val="FF3300"/>
                </a:solidFill>
                <a:latin typeface="Comic Sans MS" pitchFamily="66" charset="0"/>
                <a:sym typeface="Symbol" pitchFamily="18" charset="2"/>
              </a:rPr>
              <a:t>he </a:t>
            </a:r>
            <a:r>
              <a:rPr lang="en-US" sz="2400" i="1">
                <a:solidFill>
                  <a:srgbClr val="FF3300"/>
                </a:solidFill>
                <a:latin typeface="Comic Sans MS" pitchFamily="66" charset="0"/>
                <a:sym typeface="Symbol" pitchFamily="18" charset="2"/>
              </a:rPr>
              <a:t>value </a:t>
            </a:r>
            <a:r>
              <a:rPr lang="en-US" sz="2400">
                <a:solidFill>
                  <a:srgbClr val="FF3300"/>
                </a:solidFill>
                <a:latin typeface="Comic Sans MS" pitchFamily="66" charset="0"/>
                <a:sym typeface="Symbol" pitchFamily="18" charset="2"/>
              </a:rPr>
              <a:t>assumed by an attribute is not an objective property, and the </a:t>
            </a:r>
            <a:r>
              <a:rPr lang="en-US" sz="2400" i="1">
                <a:solidFill>
                  <a:srgbClr val="FF3300"/>
                </a:solidFill>
                <a:latin typeface="Comic Sans MS" pitchFamily="66" charset="0"/>
                <a:sym typeface="Symbol" pitchFamily="18" charset="2"/>
              </a:rPr>
              <a:t>quantum state</a:t>
            </a:r>
            <a:r>
              <a:rPr lang="en-US" sz="2400">
                <a:solidFill>
                  <a:srgbClr val="FF3300"/>
                </a:solidFill>
                <a:latin typeface="Comic Sans MS" pitchFamily="66" charset="0"/>
                <a:sym typeface="Symbol" pitchFamily="18" charset="2"/>
              </a:rPr>
              <a:t> that we use to describe the system is purely subjective.</a:t>
            </a:r>
            <a:endParaRPr lang="en-US" sz="2400">
              <a:solidFill>
                <a:srgbClr val="FF3300"/>
              </a:solidFill>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84163"/>
            <a:ext cx="9144000" cy="58578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Taking a stab at ontology </a:t>
            </a:r>
          </a:p>
        </p:txBody>
      </p:sp>
      <p:sp>
        <p:nvSpPr>
          <p:cNvPr id="26627" name="TextBox 6"/>
          <p:cNvSpPr txBox="1">
            <a:spLocks noChangeArrowheads="1"/>
          </p:cNvSpPr>
          <p:nvPr/>
        </p:nvSpPr>
        <p:spPr bwMode="auto">
          <a:xfrm>
            <a:off x="414338" y="1247775"/>
            <a:ext cx="8315325" cy="3477875"/>
          </a:xfrm>
          <a:prstGeom prst="rect">
            <a:avLst/>
          </a:prstGeom>
          <a:noFill/>
          <a:ln w="9525">
            <a:noFill/>
            <a:miter lim="800000"/>
            <a:headEnd/>
            <a:tailEnd/>
          </a:ln>
        </p:spPr>
        <p:txBody>
          <a:bodyPr>
            <a:spAutoFit/>
          </a:bodyPr>
          <a:lstStyle/>
          <a:p>
            <a:pPr marL="457200" indent="-457200" algn="l">
              <a:buFontTx/>
              <a:buAutoNum type="arabicPeriod"/>
            </a:pPr>
            <a:r>
              <a:rPr lang="en-US" dirty="0">
                <a:solidFill>
                  <a:srgbClr val="990099"/>
                </a:solidFill>
                <a:latin typeface="Arial" charset="0"/>
                <a:cs typeface="Arial" charset="0"/>
              </a:rPr>
              <a:t>The attributes orient and give structure to a system’s Hilbert space.  Without them we are clueless as to how to manipulate and interact with a system.</a:t>
            </a:r>
          </a:p>
          <a:p>
            <a:pPr marL="457200" indent="-457200" algn="l">
              <a:buFontTx/>
              <a:buAutoNum type="arabicPeriod"/>
            </a:pPr>
            <a:r>
              <a:rPr lang="en-US" dirty="0">
                <a:solidFill>
                  <a:srgbClr val="990099"/>
                </a:solidFill>
                <a:latin typeface="Arial" charset="0"/>
                <a:cs typeface="Arial" charset="0"/>
              </a:rPr>
              <a:t>The attributes are unchanging properties of a system, which can be determined from facts.   The attributes determine the structure of the world.</a:t>
            </a:r>
          </a:p>
          <a:p>
            <a:pPr marL="457200" indent="-457200" algn="l">
              <a:buFontTx/>
              <a:buAutoNum type="arabicPeriod"/>
            </a:pPr>
            <a:r>
              <a:rPr lang="en-US" dirty="0">
                <a:solidFill>
                  <a:srgbClr val="990099"/>
                </a:solidFill>
                <a:latin typeface="Arial" charset="0"/>
                <a:cs typeface="Arial" charset="0"/>
              </a:rPr>
              <a:t>The </a:t>
            </a:r>
            <a:r>
              <a:rPr lang="en-US" dirty="0" smtClean="0">
                <a:solidFill>
                  <a:srgbClr val="990099"/>
                </a:solidFill>
                <a:latin typeface="Arial" charset="0"/>
                <a:cs typeface="Arial" charset="0"/>
              </a:rPr>
              <a:t>system Hamiltonian is one of the attributes, playing the special role of orienting </a:t>
            </a:r>
            <a:r>
              <a:rPr lang="en-US" dirty="0">
                <a:solidFill>
                  <a:srgbClr val="990099"/>
                </a:solidFill>
                <a:latin typeface="Arial" charset="0"/>
                <a:cs typeface="Arial" charset="0"/>
              </a:rPr>
              <a:t>a system’s Hilbert space now with the same space later.</a:t>
            </a:r>
          </a:p>
          <a:p>
            <a:pPr marL="457200" indent="-457200" algn="l">
              <a:buFontTx/>
              <a:buAutoNum type="arabicPeriod"/>
            </a:pPr>
            <a:r>
              <a:rPr lang="en-US" dirty="0">
                <a:solidFill>
                  <a:srgbClr val="990099"/>
                </a:solidFill>
                <a:latin typeface="Arial" charset="0"/>
                <a:cs typeface="Arial" charset="0"/>
              </a:rPr>
              <a:t>Convex combinations of Hamiltonian evolutions are essentially unique (up to </a:t>
            </a:r>
            <a:r>
              <a:rPr lang="en-US" dirty="0" err="1">
                <a:solidFill>
                  <a:srgbClr val="990099"/>
                </a:solidFill>
                <a:latin typeface="Arial" charset="0"/>
                <a:cs typeface="Arial" charset="0"/>
              </a:rPr>
              <a:t>degeneracies</a:t>
            </a:r>
            <a:r>
              <a:rPr lang="en-US" dirty="0">
                <a:solidFill>
                  <a:srgbClr val="990099"/>
                </a:solidFill>
                <a:latin typeface="Arial" charset="0"/>
                <a:cs typeface="Arial" charset="0"/>
              </a:rPr>
              <a:t>).</a:t>
            </a:r>
          </a:p>
        </p:txBody>
      </p:sp>
      <p:sp>
        <p:nvSpPr>
          <p:cNvPr id="26629" name="TextBox 7"/>
          <p:cNvSpPr txBox="1">
            <a:spLocks noChangeArrowheads="1"/>
          </p:cNvSpPr>
          <p:nvPr/>
        </p:nvSpPr>
        <p:spPr bwMode="auto">
          <a:xfrm>
            <a:off x="401638" y="4949140"/>
            <a:ext cx="8340725" cy="1323975"/>
          </a:xfrm>
          <a:prstGeom prst="rect">
            <a:avLst/>
          </a:prstGeom>
          <a:noFill/>
          <a:ln w="9525">
            <a:noFill/>
            <a:miter lim="800000"/>
            <a:headEnd/>
            <a:tailEnd/>
          </a:ln>
        </p:spPr>
        <p:txBody>
          <a:bodyPr wrap="none">
            <a:spAutoFit/>
          </a:bodyPr>
          <a:lstStyle/>
          <a:p>
            <a:r>
              <a:rPr lang="en-US" dirty="0">
                <a:latin typeface="Arial" charset="0"/>
                <a:cs typeface="Arial" charset="0"/>
              </a:rPr>
              <a:t>Why should you care?</a:t>
            </a:r>
          </a:p>
          <a:p>
            <a:r>
              <a:rPr lang="en-US" dirty="0">
                <a:latin typeface="Arial" charset="0"/>
                <a:cs typeface="Arial" charset="0"/>
              </a:rPr>
              <a:t>If you do care, how can this be made convincing?</a:t>
            </a:r>
          </a:p>
          <a:p>
            <a:r>
              <a:rPr lang="en-US" dirty="0">
                <a:latin typeface="Arial" charset="0"/>
                <a:cs typeface="Arial" charset="0"/>
              </a:rPr>
              <a:t>Status of quantum operations?</a:t>
            </a:r>
          </a:p>
          <a:p>
            <a:r>
              <a:rPr lang="en-US" dirty="0">
                <a:latin typeface="Arial" charset="0"/>
                <a:cs typeface="Arial" charset="0"/>
              </a:rPr>
              <a:t>Effective attributes and effective Hamiltonians? “Effective reality”?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214313"/>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Subjective Bayesian probabilities</a:t>
            </a:r>
            <a:r>
              <a:rPr lang="en-US" sz="2800">
                <a:solidFill>
                  <a:srgbClr val="996600"/>
                </a:solidFill>
                <a:latin typeface="Comic Sans MS" pitchFamily="66" charset="0"/>
              </a:rPr>
              <a:t> </a:t>
            </a:r>
            <a:r>
              <a:rPr lang="en-US" sz="2800">
                <a:solidFill>
                  <a:srgbClr val="996600"/>
                </a:solidFill>
                <a:latin typeface="Helvetica" pitchFamily="34" charset="0"/>
              </a:rPr>
              <a:t> </a:t>
            </a:r>
          </a:p>
        </p:txBody>
      </p:sp>
      <p:grpSp>
        <p:nvGrpSpPr>
          <p:cNvPr id="4099" name="Group 6"/>
          <p:cNvGrpSpPr>
            <a:grpSpLocks/>
          </p:cNvGrpSpPr>
          <p:nvPr/>
        </p:nvGrpSpPr>
        <p:grpSpPr bwMode="auto">
          <a:xfrm>
            <a:off x="304800" y="1808163"/>
            <a:ext cx="8391525" cy="2676525"/>
            <a:chOff x="304800" y="1190625"/>
            <a:chExt cx="8391525" cy="2676525"/>
          </a:xfrm>
        </p:grpSpPr>
        <p:sp>
          <p:nvSpPr>
            <p:cNvPr id="4103" name="Text Box 4"/>
            <p:cNvSpPr txBox="1">
              <a:spLocks noChangeArrowheads="1"/>
            </p:cNvSpPr>
            <p:nvPr/>
          </p:nvSpPr>
          <p:spPr bwMode="auto">
            <a:xfrm>
              <a:off x="304800" y="1190625"/>
              <a:ext cx="3959225" cy="2676525"/>
            </a:xfrm>
            <a:prstGeom prst="rect">
              <a:avLst/>
            </a:prstGeom>
            <a:noFill/>
            <a:ln w="28575">
              <a:solidFill>
                <a:srgbClr val="0033CC"/>
              </a:solidFill>
              <a:miter lim="800000"/>
              <a:headEnd/>
              <a:tailEnd/>
            </a:ln>
          </p:spPr>
          <p:txBody>
            <a:bodyPr wrap="none">
              <a:spAutoFit/>
            </a:bodyPr>
            <a:lstStyle/>
            <a:p>
              <a:r>
                <a:rPr lang="en-US" sz="2400">
                  <a:latin typeface="Arial" charset="0"/>
                  <a:cs typeface="Arial" charset="0"/>
                </a:rPr>
                <a:t>Facts</a:t>
              </a:r>
            </a:p>
            <a:p>
              <a:endParaRPr lang="en-US" sz="2400">
                <a:latin typeface="Arial" charset="0"/>
                <a:cs typeface="Arial" charset="0"/>
              </a:endParaRPr>
            </a:p>
            <a:p>
              <a:r>
                <a:rPr lang="en-US" sz="2400" b="0">
                  <a:latin typeface="Arial" charset="0"/>
                  <a:cs typeface="Arial" charset="0"/>
                </a:rPr>
                <a:t>Outcomes of </a:t>
              </a:r>
              <a:r>
                <a:rPr lang="en-US" sz="2400" b="0" i="1">
                  <a:latin typeface="Arial" charset="0"/>
                  <a:cs typeface="Arial" charset="0"/>
                </a:rPr>
                <a:t>events</a:t>
              </a:r>
            </a:p>
            <a:p>
              <a:r>
                <a:rPr lang="en-US" sz="2400" b="0">
                  <a:latin typeface="Arial" charset="0"/>
                  <a:cs typeface="Arial" charset="0"/>
                </a:rPr>
                <a:t>Truth values of </a:t>
              </a:r>
              <a:r>
                <a:rPr lang="en-US" sz="2400" b="0" i="1">
                  <a:latin typeface="Arial" charset="0"/>
                  <a:cs typeface="Arial" charset="0"/>
                </a:rPr>
                <a:t>propositions</a:t>
              </a:r>
            </a:p>
            <a:p>
              <a:endParaRPr lang="en-US" sz="2400" b="0" i="1">
                <a:latin typeface="Arial" charset="0"/>
                <a:cs typeface="Arial" charset="0"/>
              </a:endParaRPr>
            </a:p>
            <a:p>
              <a:endParaRPr lang="en-US" sz="2400">
                <a:latin typeface="Arial" charset="0"/>
                <a:cs typeface="Arial" charset="0"/>
              </a:endParaRPr>
            </a:p>
            <a:p>
              <a:r>
                <a:rPr lang="en-US" sz="2400">
                  <a:latin typeface="Arial" charset="0"/>
                  <a:cs typeface="Arial" charset="0"/>
                </a:rPr>
                <a:t>Objective</a:t>
              </a:r>
            </a:p>
          </p:txBody>
        </p:sp>
        <p:sp>
          <p:nvSpPr>
            <p:cNvPr id="4104" name="Text Box 5"/>
            <p:cNvSpPr txBox="1">
              <a:spLocks noChangeArrowheads="1"/>
            </p:cNvSpPr>
            <p:nvPr/>
          </p:nvSpPr>
          <p:spPr bwMode="auto">
            <a:xfrm>
              <a:off x="4986338" y="1190625"/>
              <a:ext cx="3709987" cy="2676525"/>
            </a:xfrm>
            <a:prstGeom prst="rect">
              <a:avLst/>
            </a:prstGeom>
            <a:noFill/>
            <a:ln w="28575">
              <a:solidFill>
                <a:srgbClr val="006600"/>
              </a:solidFill>
              <a:miter lim="800000"/>
              <a:headEnd/>
              <a:tailEnd/>
            </a:ln>
          </p:spPr>
          <p:txBody>
            <a:bodyPr>
              <a:spAutoFit/>
            </a:bodyPr>
            <a:lstStyle/>
            <a:p>
              <a:r>
                <a:rPr lang="en-US" sz="2400">
                  <a:solidFill>
                    <a:srgbClr val="006600"/>
                  </a:solidFill>
                  <a:latin typeface="Arial" charset="0"/>
                  <a:cs typeface="Arial" charset="0"/>
                </a:rPr>
                <a:t>Probabilities</a:t>
              </a:r>
            </a:p>
            <a:p>
              <a:endParaRPr lang="en-US" sz="2400">
                <a:latin typeface="Arial" charset="0"/>
                <a:cs typeface="Arial" charset="0"/>
              </a:endParaRPr>
            </a:p>
            <a:p>
              <a:r>
                <a:rPr lang="en-US" sz="2400" b="0">
                  <a:solidFill>
                    <a:srgbClr val="006600"/>
                  </a:solidFill>
                  <a:latin typeface="Arial" charset="0"/>
                  <a:cs typeface="Arial" charset="0"/>
                </a:rPr>
                <a:t>Agent’s </a:t>
              </a:r>
              <a:r>
                <a:rPr lang="en-US" sz="2400" b="0" i="1">
                  <a:solidFill>
                    <a:srgbClr val="006600"/>
                  </a:solidFill>
                  <a:latin typeface="Arial" charset="0"/>
                  <a:cs typeface="Arial" charset="0"/>
                </a:rPr>
                <a:t>degree of belief</a:t>
              </a:r>
            </a:p>
            <a:p>
              <a:r>
                <a:rPr lang="en-US" sz="2400" b="0">
                  <a:solidFill>
                    <a:srgbClr val="006600"/>
                  </a:solidFill>
                  <a:latin typeface="Arial" charset="0"/>
                  <a:cs typeface="Arial" charset="0"/>
                </a:rPr>
                <a:t>in outcome of an event or</a:t>
              </a:r>
            </a:p>
            <a:p>
              <a:r>
                <a:rPr lang="en-US" sz="2400" b="0">
                  <a:solidFill>
                    <a:srgbClr val="006600"/>
                  </a:solidFill>
                  <a:latin typeface="Arial" charset="0"/>
                  <a:cs typeface="Arial" charset="0"/>
                </a:rPr>
                <a:t>truth of a proposition</a:t>
              </a:r>
            </a:p>
            <a:p>
              <a:endParaRPr lang="en-US" sz="2400" b="0" i="1"/>
            </a:p>
            <a:p>
              <a:r>
                <a:rPr lang="en-US" sz="2400">
                  <a:solidFill>
                    <a:srgbClr val="006600"/>
                  </a:solidFill>
                  <a:latin typeface="Arial" charset="0"/>
                  <a:cs typeface="Arial" charset="0"/>
                </a:rPr>
                <a:t>Subjective</a:t>
              </a:r>
            </a:p>
          </p:txBody>
        </p:sp>
      </p:grpSp>
      <p:sp>
        <p:nvSpPr>
          <p:cNvPr id="108551" name="Text Box 7"/>
          <p:cNvSpPr txBox="1">
            <a:spLocks noChangeArrowheads="1"/>
          </p:cNvSpPr>
          <p:nvPr/>
        </p:nvSpPr>
        <p:spPr bwMode="auto">
          <a:xfrm>
            <a:off x="2138363" y="4870450"/>
            <a:ext cx="4781550" cy="461963"/>
          </a:xfrm>
          <a:prstGeom prst="rect">
            <a:avLst/>
          </a:prstGeom>
          <a:noFill/>
          <a:ln w="28575">
            <a:solidFill>
              <a:srgbClr val="FF3300"/>
            </a:solidFill>
            <a:miter lim="800000"/>
            <a:headEnd/>
            <a:tailEnd/>
          </a:ln>
        </p:spPr>
        <p:txBody>
          <a:bodyPr wrap="none">
            <a:spAutoFit/>
          </a:bodyPr>
          <a:lstStyle/>
          <a:p>
            <a:r>
              <a:rPr lang="en-US" sz="2400">
                <a:solidFill>
                  <a:srgbClr val="FF3300"/>
                </a:solidFill>
                <a:latin typeface="Arial" charset="0"/>
                <a:cs typeface="Arial" charset="0"/>
              </a:rPr>
              <a:t>Facts never imply probabilities.</a:t>
            </a:r>
          </a:p>
        </p:txBody>
      </p:sp>
      <p:sp>
        <p:nvSpPr>
          <p:cNvPr id="108552" name="Text Box 8"/>
          <p:cNvSpPr txBox="1">
            <a:spLocks noChangeArrowheads="1"/>
          </p:cNvSpPr>
          <p:nvPr/>
        </p:nvSpPr>
        <p:spPr bwMode="auto">
          <a:xfrm>
            <a:off x="1117600" y="5718175"/>
            <a:ext cx="6875463" cy="850900"/>
          </a:xfrm>
          <a:prstGeom prst="rect">
            <a:avLst/>
          </a:prstGeom>
          <a:noFill/>
          <a:ln w="28575">
            <a:solidFill>
              <a:srgbClr val="990099"/>
            </a:solidFill>
            <a:miter lim="800000"/>
            <a:headEnd/>
            <a:tailEnd/>
          </a:ln>
        </p:spPr>
        <p:txBody>
          <a:bodyPr>
            <a:spAutoFit/>
          </a:bodyPr>
          <a:lstStyle/>
          <a:p>
            <a:r>
              <a:rPr lang="en-US" sz="2400">
                <a:solidFill>
                  <a:srgbClr val="990099"/>
                </a:solidFill>
                <a:latin typeface="Arial" charset="0"/>
                <a:cs typeface="Arial" charset="0"/>
              </a:rPr>
              <a:t>Two agents in possession of the same facts can assign different probabilities.</a:t>
            </a:r>
          </a:p>
        </p:txBody>
      </p:sp>
      <p:sp>
        <p:nvSpPr>
          <p:cNvPr id="4102" name="Text Box 7"/>
          <p:cNvSpPr txBox="1">
            <a:spLocks noChangeArrowheads="1"/>
          </p:cNvSpPr>
          <p:nvPr/>
        </p:nvSpPr>
        <p:spPr bwMode="auto">
          <a:xfrm>
            <a:off x="2951163" y="962025"/>
            <a:ext cx="3241675" cy="460375"/>
          </a:xfrm>
          <a:prstGeom prst="rect">
            <a:avLst/>
          </a:prstGeom>
          <a:noFill/>
          <a:ln w="28575">
            <a:solidFill>
              <a:srgbClr val="FF3300"/>
            </a:solidFill>
            <a:miter lim="800000"/>
            <a:headEnd/>
            <a:tailEnd/>
          </a:ln>
        </p:spPr>
        <p:txBody>
          <a:bodyPr wrap="none">
            <a:spAutoFit/>
          </a:bodyPr>
          <a:lstStyle/>
          <a:p>
            <a:r>
              <a:rPr lang="en-US" sz="2400">
                <a:solidFill>
                  <a:srgbClr val="FF3300"/>
                </a:solidFill>
                <a:latin typeface="Arial" charset="0"/>
                <a:cs typeface="Arial" charset="0"/>
              </a:rPr>
              <a:t>Category distinction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 calcmode="lin" valueType="num">
                                      <p:cBhvr additive="base">
                                        <p:cTn id="7" dur="500" fill="hold"/>
                                        <p:tgtEl>
                                          <p:spTgt spid="108551"/>
                                        </p:tgtEl>
                                        <p:attrNameLst>
                                          <p:attrName>ppt_x</p:attrName>
                                        </p:attrNameLst>
                                      </p:cBhvr>
                                      <p:tavLst>
                                        <p:tav tm="0">
                                          <p:val>
                                            <p:strVal val="#ppt_x"/>
                                          </p:val>
                                        </p:tav>
                                        <p:tav tm="100000">
                                          <p:val>
                                            <p:strVal val="#ppt_x"/>
                                          </p:val>
                                        </p:tav>
                                      </p:tavLst>
                                    </p:anim>
                                    <p:anim calcmode="lin" valueType="num">
                                      <p:cBhvr additive="base">
                                        <p:cTn id="8"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2"/>
                                        </p:tgtEl>
                                        <p:attrNameLst>
                                          <p:attrName>style.visibility</p:attrName>
                                        </p:attrNameLst>
                                      </p:cBhvr>
                                      <p:to>
                                        <p:strVal val="visible"/>
                                      </p:to>
                                    </p:set>
                                    <p:anim calcmode="lin" valueType="num">
                                      <p:cBhvr additive="base">
                                        <p:cTn id="13" dur="500" fill="hold"/>
                                        <p:tgtEl>
                                          <p:spTgt spid="108552"/>
                                        </p:tgtEl>
                                        <p:attrNameLst>
                                          <p:attrName>ppt_x</p:attrName>
                                        </p:attrNameLst>
                                      </p:cBhvr>
                                      <p:tavLst>
                                        <p:tav tm="0">
                                          <p:val>
                                            <p:strVal val="#ppt_x"/>
                                          </p:val>
                                        </p:tav>
                                        <p:tav tm="100000">
                                          <p:val>
                                            <p:strVal val="#ppt_x"/>
                                          </p:val>
                                        </p:tav>
                                      </p:tavLst>
                                    </p:anim>
                                    <p:anim calcmode="lin" valueType="num">
                                      <p:cBhvr additive="base">
                                        <p:cTn id="14" dur="500" fill="hold"/>
                                        <p:tgtEl>
                                          <p:spTgt spid="108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14313"/>
            <a:ext cx="9144000" cy="579437"/>
          </a:xfrm>
          <a:prstGeom prst="rect">
            <a:avLst/>
          </a:prstGeom>
          <a:noFill/>
          <a:ln w="9525">
            <a:noFill/>
            <a:miter lim="800000"/>
            <a:headEnd/>
            <a:tailEnd/>
          </a:ln>
        </p:spPr>
        <p:txBody>
          <a:bodyPr>
            <a:spAutoFit/>
          </a:bodyPr>
          <a:lstStyle/>
          <a:p>
            <a:pPr eaLnBrk="1" hangingPunct="1"/>
            <a:r>
              <a:rPr lang="en-US" sz="3200" dirty="0">
                <a:solidFill>
                  <a:srgbClr val="996600"/>
                </a:solidFill>
                <a:latin typeface="Comic Sans MS" pitchFamily="66" charset="0"/>
              </a:rPr>
              <a:t>Subjective Bayesian probabilities</a:t>
            </a:r>
            <a:r>
              <a:rPr lang="en-US" sz="2800" dirty="0">
                <a:solidFill>
                  <a:srgbClr val="996600"/>
                </a:solidFill>
                <a:latin typeface="Comic Sans MS" pitchFamily="66" charset="0"/>
              </a:rPr>
              <a:t> </a:t>
            </a:r>
            <a:r>
              <a:rPr lang="en-US" sz="2800" dirty="0">
                <a:solidFill>
                  <a:srgbClr val="996600"/>
                </a:solidFill>
                <a:latin typeface="Helvetica" pitchFamily="34" charset="0"/>
              </a:rPr>
              <a:t> </a:t>
            </a:r>
          </a:p>
        </p:txBody>
      </p:sp>
      <p:sp>
        <p:nvSpPr>
          <p:cNvPr id="5123" name="Text Box 4"/>
          <p:cNvSpPr txBox="1">
            <a:spLocks noChangeArrowheads="1"/>
          </p:cNvSpPr>
          <p:nvPr/>
        </p:nvSpPr>
        <p:spPr bwMode="auto">
          <a:xfrm>
            <a:off x="1449388" y="1133475"/>
            <a:ext cx="6211887" cy="3771900"/>
          </a:xfrm>
          <a:prstGeom prst="rect">
            <a:avLst/>
          </a:prstGeom>
          <a:noFill/>
          <a:ln w="28575">
            <a:solidFill>
              <a:srgbClr val="006600"/>
            </a:solidFill>
            <a:miter lim="800000"/>
            <a:headEnd/>
            <a:tailEnd/>
          </a:ln>
        </p:spPr>
        <p:txBody>
          <a:bodyPr>
            <a:spAutoFit/>
          </a:bodyPr>
          <a:lstStyle/>
          <a:p>
            <a:r>
              <a:rPr lang="en-US" sz="2400">
                <a:solidFill>
                  <a:srgbClr val="006600"/>
                </a:solidFill>
                <a:latin typeface="Arial" charset="0"/>
                <a:cs typeface="Arial" charset="0"/>
              </a:rPr>
              <a:t>Probabilities</a:t>
            </a:r>
          </a:p>
          <a:p>
            <a:endParaRPr lang="en-US" sz="2400">
              <a:latin typeface="Arial" charset="0"/>
              <a:cs typeface="Arial" charset="0"/>
            </a:endParaRPr>
          </a:p>
          <a:p>
            <a:r>
              <a:rPr lang="en-US" sz="2400" b="0">
                <a:solidFill>
                  <a:srgbClr val="006600"/>
                </a:solidFill>
                <a:latin typeface="Arial" charset="0"/>
                <a:cs typeface="Arial" charset="0"/>
              </a:rPr>
              <a:t>Agent’s </a:t>
            </a:r>
            <a:r>
              <a:rPr lang="en-US" sz="2400" b="0" i="1">
                <a:solidFill>
                  <a:srgbClr val="006600"/>
                </a:solidFill>
                <a:latin typeface="Arial" charset="0"/>
                <a:cs typeface="Arial" charset="0"/>
              </a:rPr>
              <a:t>degree of belief </a:t>
            </a:r>
            <a:r>
              <a:rPr lang="en-US" sz="2400" b="0">
                <a:solidFill>
                  <a:srgbClr val="006600"/>
                </a:solidFill>
                <a:latin typeface="Arial" charset="0"/>
                <a:cs typeface="Arial" charset="0"/>
              </a:rPr>
              <a:t>in outcome of an event or truth of a proposition.   </a:t>
            </a:r>
          </a:p>
          <a:p>
            <a:endParaRPr lang="en-US" sz="2400" b="0">
              <a:solidFill>
                <a:srgbClr val="006600"/>
              </a:solidFill>
              <a:latin typeface="Arial" charset="0"/>
              <a:cs typeface="Arial" charset="0"/>
            </a:endParaRPr>
          </a:p>
          <a:p>
            <a:r>
              <a:rPr lang="en-US" sz="2400" b="0">
                <a:solidFill>
                  <a:srgbClr val="006600"/>
                </a:solidFill>
                <a:latin typeface="Arial" charset="0"/>
                <a:cs typeface="Arial" charset="0"/>
              </a:rPr>
              <a:t>Consequence of ignorance</a:t>
            </a:r>
          </a:p>
          <a:p>
            <a:endParaRPr lang="en-US" sz="2400" b="0">
              <a:solidFill>
                <a:srgbClr val="006600"/>
              </a:solidFill>
              <a:latin typeface="Arial" charset="0"/>
              <a:cs typeface="Arial" charset="0"/>
            </a:endParaRPr>
          </a:p>
          <a:p>
            <a:r>
              <a:rPr lang="en-US" sz="2400" b="0">
                <a:solidFill>
                  <a:srgbClr val="006600"/>
                </a:solidFill>
                <a:latin typeface="Arial" charset="0"/>
                <a:cs typeface="Arial" charset="0"/>
              </a:rPr>
              <a:t>Agent’s </a:t>
            </a:r>
            <a:r>
              <a:rPr lang="en-US" sz="2400" b="0" i="1">
                <a:solidFill>
                  <a:srgbClr val="006600"/>
                </a:solidFill>
                <a:latin typeface="Arial" charset="0"/>
                <a:cs typeface="Arial" charset="0"/>
              </a:rPr>
              <a:t>betting odds</a:t>
            </a:r>
          </a:p>
          <a:p>
            <a:endParaRPr lang="en-US" sz="2400" b="0" i="1">
              <a:solidFill>
                <a:srgbClr val="006600"/>
              </a:solidFill>
              <a:latin typeface="Arial" charset="0"/>
              <a:cs typeface="Arial" charset="0"/>
            </a:endParaRPr>
          </a:p>
          <a:p>
            <a:r>
              <a:rPr lang="en-US" sz="2400">
                <a:solidFill>
                  <a:srgbClr val="006600"/>
                </a:solidFill>
                <a:latin typeface="Arial" charset="0"/>
                <a:cs typeface="Arial" charset="0"/>
              </a:rPr>
              <a:t>Subjective</a:t>
            </a:r>
            <a:endParaRPr lang="en-US" sz="2400" b="0">
              <a:solidFill>
                <a:srgbClr val="006600"/>
              </a:solidFill>
              <a:latin typeface="Arial" charset="0"/>
              <a:cs typeface="Arial" charset="0"/>
            </a:endParaRPr>
          </a:p>
        </p:txBody>
      </p:sp>
      <p:sp>
        <p:nvSpPr>
          <p:cNvPr id="109575" name="Text Box 7"/>
          <p:cNvSpPr txBox="1">
            <a:spLocks noChangeArrowheads="1"/>
          </p:cNvSpPr>
          <p:nvPr/>
        </p:nvSpPr>
        <p:spPr bwMode="auto">
          <a:xfrm>
            <a:off x="1463675" y="5313363"/>
            <a:ext cx="6226175" cy="1216025"/>
          </a:xfrm>
          <a:prstGeom prst="rect">
            <a:avLst/>
          </a:prstGeom>
          <a:noFill/>
          <a:ln w="28575">
            <a:solidFill>
              <a:srgbClr val="990099"/>
            </a:solidFill>
            <a:miter lim="800000"/>
            <a:headEnd/>
            <a:tailEnd/>
          </a:ln>
        </p:spPr>
        <p:txBody>
          <a:bodyPr>
            <a:spAutoFit/>
          </a:bodyPr>
          <a:lstStyle/>
          <a:p>
            <a:r>
              <a:rPr lang="en-US" sz="2400" b="0">
                <a:solidFill>
                  <a:srgbClr val="990099"/>
                </a:solidFill>
                <a:latin typeface="Arial" charset="0"/>
                <a:cs typeface="Arial" charset="0"/>
              </a:rPr>
              <a:t>Rules for manipulating probabilities are </a:t>
            </a:r>
            <a:r>
              <a:rPr lang="en-US" sz="2400" b="0" i="1">
                <a:solidFill>
                  <a:srgbClr val="990099"/>
                </a:solidFill>
                <a:latin typeface="Arial" charset="0"/>
                <a:cs typeface="Arial" charset="0"/>
              </a:rPr>
              <a:t>objective</a:t>
            </a:r>
            <a:r>
              <a:rPr lang="en-US" sz="2400" b="0">
                <a:solidFill>
                  <a:srgbClr val="990099"/>
                </a:solidFill>
                <a:latin typeface="Arial" charset="0"/>
                <a:cs typeface="Arial" charset="0"/>
              </a:rPr>
              <a:t> consequences of consistent betting behavior (Dutch book).</a:t>
            </a:r>
            <a:endParaRPr lang="en-US">
              <a:solidFill>
                <a:srgbClr val="990099"/>
              </a:solidFill>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additive="base">
                                        <p:cTn id="7" dur="500" fill="hold"/>
                                        <p:tgtEl>
                                          <p:spTgt spid="109575"/>
                                        </p:tgtEl>
                                        <p:attrNameLst>
                                          <p:attrName>ppt_x</p:attrName>
                                        </p:attrNameLst>
                                      </p:cBhvr>
                                      <p:tavLst>
                                        <p:tav tm="0">
                                          <p:val>
                                            <p:strVal val="#ppt_x"/>
                                          </p:val>
                                        </p:tav>
                                        <p:tav tm="100000">
                                          <p:val>
                                            <p:strVal val="#ppt_x"/>
                                          </p:val>
                                        </p:tav>
                                      </p:tavLst>
                                    </p:anim>
                                    <p:anim calcmode="lin" valueType="num">
                                      <p:cBhvr additive="base">
                                        <p:cTn id="8"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57163"/>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Subjective Bayesian probabilities</a:t>
            </a:r>
            <a:r>
              <a:rPr lang="en-US" sz="2800">
                <a:solidFill>
                  <a:srgbClr val="996600"/>
                </a:solidFill>
                <a:latin typeface="Comic Sans MS" pitchFamily="66" charset="0"/>
              </a:rPr>
              <a:t> </a:t>
            </a:r>
            <a:r>
              <a:rPr lang="en-US" sz="2800">
                <a:solidFill>
                  <a:srgbClr val="996600"/>
                </a:solidFill>
                <a:latin typeface="Helvetica" pitchFamily="34" charset="0"/>
              </a:rPr>
              <a:t> </a:t>
            </a:r>
          </a:p>
        </p:txBody>
      </p:sp>
      <p:sp>
        <p:nvSpPr>
          <p:cNvPr id="6147" name="Text Box 5"/>
          <p:cNvSpPr txBox="1">
            <a:spLocks noChangeArrowheads="1"/>
          </p:cNvSpPr>
          <p:nvPr/>
        </p:nvSpPr>
        <p:spPr bwMode="auto">
          <a:xfrm>
            <a:off x="2338388" y="868363"/>
            <a:ext cx="4452937" cy="1200150"/>
          </a:xfrm>
          <a:prstGeom prst="rect">
            <a:avLst/>
          </a:prstGeom>
          <a:noFill/>
          <a:ln w="28575">
            <a:noFill/>
            <a:miter lim="800000"/>
            <a:headEnd/>
            <a:tailEnd/>
          </a:ln>
        </p:spPr>
        <p:txBody>
          <a:bodyPr>
            <a:spAutoFit/>
          </a:bodyPr>
          <a:lstStyle/>
          <a:p>
            <a:r>
              <a:rPr lang="en-US" sz="2400" b="0">
                <a:solidFill>
                  <a:srgbClr val="006600"/>
                </a:solidFill>
                <a:latin typeface="Arial" charset="0"/>
                <a:cs typeface="Arial" charset="0"/>
              </a:rPr>
              <a:t>Facts in the form of observed data </a:t>
            </a:r>
            <a:r>
              <a:rPr lang="en-US" sz="2400" b="0" i="1">
                <a:solidFill>
                  <a:srgbClr val="006600"/>
                </a:solidFill>
                <a:latin typeface="Arial" charset="0"/>
                <a:cs typeface="Arial" charset="0"/>
              </a:rPr>
              <a:t>d </a:t>
            </a:r>
            <a:r>
              <a:rPr lang="en-US" sz="2400" b="0">
                <a:solidFill>
                  <a:srgbClr val="006600"/>
                </a:solidFill>
                <a:latin typeface="Arial" charset="0"/>
                <a:cs typeface="Arial" charset="0"/>
              </a:rPr>
              <a:t>are used to update probabilities via Bayes’s rule:</a:t>
            </a:r>
          </a:p>
        </p:txBody>
      </p:sp>
      <p:grpSp>
        <p:nvGrpSpPr>
          <p:cNvPr id="6148" name="Group 19"/>
          <p:cNvGrpSpPr>
            <a:grpSpLocks/>
          </p:cNvGrpSpPr>
          <p:nvPr/>
        </p:nvGrpSpPr>
        <p:grpSpPr bwMode="auto">
          <a:xfrm>
            <a:off x="2190750" y="2343150"/>
            <a:ext cx="4764088" cy="2117725"/>
            <a:chOff x="2300288" y="2342926"/>
            <a:chExt cx="4764087" cy="2117725"/>
          </a:xfrm>
        </p:grpSpPr>
        <p:pic>
          <p:nvPicPr>
            <p:cNvPr id="6155" name="Picture 17" descr="txp_fig"/>
            <p:cNvPicPr>
              <a:picLocks noChangeAspect="1" noChangeArrowheads="1"/>
            </p:cNvPicPr>
            <p:nvPr>
              <p:custDataLst>
                <p:tags r:id="rId3"/>
              </p:custDataLst>
            </p:nvPr>
          </p:nvPicPr>
          <p:blipFill>
            <a:blip r:embed="rId5"/>
            <a:srcRect/>
            <a:stretch>
              <a:fillRect/>
            </a:stretch>
          </p:blipFill>
          <p:spPr bwMode="auto">
            <a:xfrm>
              <a:off x="2443163" y="3133501"/>
              <a:ext cx="3530600" cy="863600"/>
            </a:xfrm>
            <a:prstGeom prst="rect">
              <a:avLst/>
            </a:prstGeom>
            <a:noFill/>
            <a:ln w="28575">
              <a:noFill/>
              <a:miter lim="800000"/>
              <a:headEnd/>
              <a:tailEnd/>
            </a:ln>
          </p:spPr>
        </p:pic>
        <p:grpSp>
          <p:nvGrpSpPr>
            <p:cNvPr id="6156" name="Group 12"/>
            <p:cNvGrpSpPr>
              <a:grpSpLocks/>
            </p:cNvGrpSpPr>
            <p:nvPr/>
          </p:nvGrpSpPr>
          <p:grpSpPr bwMode="auto">
            <a:xfrm>
              <a:off x="2300288" y="3290663"/>
              <a:ext cx="1262062" cy="1169988"/>
              <a:chOff x="1701" y="2011"/>
              <a:chExt cx="795" cy="737"/>
            </a:xfrm>
          </p:grpSpPr>
          <p:sp>
            <p:nvSpPr>
              <p:cNvPr id="6165" name="Text Box 9"/>
              <p:cNvSpPr txBox="1">
                <a:spLocks noChangeArrowheads="1"/>
              </p:cNvSpPr>
              <p:nvPr/>
            </p:nvSpPr>
            <p:spPr bwMode="auto">
              <a:xfrm>
                <a:off x="1724" y="2515"/>
                <a:ext cx="746" cy="233"/>
              </a:xfrm>
              <a:prstGeom prst="rect">
                <a:avLst/>
              </a:prstGeom>
              <a:noFill/>
              <a:ln w="28575">
                <a:solidFill>
                  <a:srgbClr val="FF3300"/>
                </a:solidFill>
                <a:miter lim="800000"/>
                <a:headEnd/>
                <a:tailEnd/>
              </a:ln>
            </p:spPr>
            <p:txBody>
              <a:bodyPr wrap="none">
                <a:spAutoFit/>
              </a:bodyPr>
              <a:lstStyle/>
              <a:p>
                <a:r>
                  <a:rPr lang="en-US" sz="1800">
                    <a:solidFill>
                      <a:srgbClr val="FF3300"/>
                    </a:solidFill>
                    <a:latin typeface="Arial" charset="0"/>
                    <a:cs typeface="Arial" charset="0"/>
                  </a:rPr>
                  <a:t>posterior</a:t>
                </a:r>
              </a:p>
            </p:txBody>
          </p:sp>
          <p:sp>
            <p:nvSpPr>
              <p:cNvPr id="6166" name="Line 10"/>
              <p:cNvSpPr>
                <a:spLocks noChangeShapeType="1"/>
              </p:cNvSpPr>
              <p:nvPr/>
            </p:nvSpPr>
            <p:spPr bwMode="auto">
              <a:xfrm flipH="1" flipV="1">
                <a:off x="2103" y="2312"/>
                <a:ext cx="0" cy="192"/>
              </a:xfrm>
              <a:prstGeom prst="line">
                <a:avLst/>
              </a:prstGeom>
              <a:noFill/>
              <a:ln w="28575">
                <a:solidFill>
                  <a:srgbClr val="FF3300"/>
                </a:solidFill>
                <a:round/>
                <a:headEnd/>
                <a:tailEnd type="triangle" w="med" len="med"/>
              </a:ln>
            </p:spPr>
            <p:txBody>
              <a:bodyPr/>
              <a:lstStyle/>
              <a:p>
                <a:endParaRPr lang="en-US"/>
              </a:p>
            </p:txBody>
          </p:sp>
          <p:sp>
            <p:nvSpPr>
              <p:cNvPr id="6167" name="Rectangle 11"/>
              <p:cNvSpPr>
                <a:spLocks noChangeArrowheads="1"/>
              </p:cNvSpPr>
              <p:nvPr/>
            </p:nvSpPr>
            <p:spPr bwMode="auto">
              <a:xfrm>
                <a:off x="1701" y="2011"/>
                <a:ext cx="795" cy="311"/>
              </a:xfrm>
              <a:prstGeom prst="rect">
                <a:avLst/>
              </a:prstGeom>
              <a:noFill/>
              <a:ln w="28575">
                <a:solidFill>
                  <a:srgbClr val="FF3300"/>
                </a:solidFill>
                <a:miter lim="800000"/>
                <a:headEnd/>
                <a:tailEnd/>
              </a:ln>
            </p:spPr>
            <p:txBody>
              <a:bodyPr wrap="none" anchor="ctr"/>
              <a:lstStyle/>
              <a:p>
                <a:endParaRPr lang="en-US"/>
              </a:p>
            </p:txBody>
          </p:sp>
        </p:grpSp>
        <p:grpSp>
          <p:nvGrpSpPr>
            <p:cNvPr id="6157" name="Group 18"/>
            <p:cNvGrpSpPr>
              <a:grpSpLocks/>
            </p:cNvGrpSpPr>
            <p:nvPr/>
          </p:nvGrpSpPr>
          <p:grpSpPr bwMode="auto">
            <a:xfrm>
              <a:off x="5153025" y="3071588"/>
              <a:ext cx="1911350" cy="436563"/>
              <a:chOff x="3462" y="1873"/>
              <a:chExt cx="1204" cy="275"/>
            </a:xfrm>
          </p:grpSpPr>
          <p:sp>
            <p:nvSpPr>
              <p:cNvPr id="6162" name="Text Box 14"/>
              <p:cNvSpPr txBox="1">
                <a:spLocks noChangeArrowheads="1"/>
              </p:cNvSpPr>
              <p:nvPr/>
            </p:nvSpPr>
            <p:spPr bwMode="auto">
              <a:xfrm>
                <a:off x="4218" y="1882"/>
                <a:ext cx="448" cy="233"/>
              </a:xfrm>
              <a:prstGeom prst="rect">
                <a:avLst/>
              </a:prstGeom>
              <a:noFill/>
              <a:ln w="28575">
                <a:solidFill>
                  <a:srgbClr val="990099"/>
                </a:solidFill>
                <a:miter lim="800000"/>
                <a:headEnd/>
                <a:tailEnd/>
              </a:ln>
            </p:spPr>
            <p:txBody>
              <a:bodyPr wrap="none">
                <a:spAutoFit/>
              </a:bodyPr>
              <a:lstStyle/>
              <a:p>
                <a:r>
                  <a:rPr lang="en-US" sz="1800">
                    <a:solidFill>
                      <a:srgbClr val="990099"/>
                    </a:solidFill>
                    <a:latin typeface="Arial" charset="0"/>
                    <a:cs typeface="Arial" charset="0"/>
                  </a:rPr>
                  <a:t>prior</a:t>
                </a:r>
              </a:p>
            </p:txBody>
          </p:sp>
          <p:sp>
            <p:nvSpPr>
              <p:cNvPr id="6163" name="Line 15"/>
              <p:cNvSpPr>
                <a:spLocks noChangeShapeType="1"/>
              </p:cNvSpPr>
              <p:nvPr/>
            </p:nvSpPr>
            <p:spPr bwMode="auto">
              <a:xfrm flipH="1" flipV="1">
                <a:off x="3990" y="1994"/>
                <a:ext cx="220" cy="0"/>
              </a:xfrm>
              <a:prstGeom prst="line">
                <a:avLst/>
              </a:prstGeom>
              <a:noFill/>
              <a:ln w="28575">
                <a:solidFill>
                  <a:srgbClr val="990099"/>
                </a:solidFill>
                <a:round/>
                <a:headEnd/>
                <a:tailEnd type="triangle" w="med" len="med"/>
              </a:ln>
            </p:spPr>
            <p:txBody>
              <a:bodyPr/>
              <a:lstStyle/>
              <a:p>
                <a:endParaRPr lang="en-US"/>
              </a:p>
            </p:txBody>
          </p:sp>
          <p:sp>
            <p:nvSpPr>
              <p:cNvPr id="6164" name="Rectangle 16"/>
              <p:cNvSpPr>
                <a:spLocks noChangeArrowheads="1"/>
              </p:cNvSpPr>
              <p:nvPr/>
            </p:nvSpPr>
            <p:spPr bwMode="auto">
              <a:xfrm>
                <a:off x="3462" y="1873"/>
                <a:ext cx="539" cy="275"/>
              </a:xfrm>
              <a:prstGeom prst="rect">
                <a:avLst/>
              </a:prstGeom>
              <a:noFill/>
              <a:ln w="28575">
                <a:solidFill>
                  <a:srgbClr val="990099"/>
                </a:solidFill>
                <a:miter lim="800000"/>
                <a:headEnd/>
                <a:tailEnd/>
              </a:ln>
            </p:spPr>
            <p:txBody>
              <a:bodyPr wrap="none" anchor="ctr"/>
              <a:lstStyle/>
              <a:p>
                <a:endParaRPr lang="en-US"/>
              </a:p>
            </p:txBody>
          </p:sp>
        </p:grpSp>
        <p:grpSp>
          <p:nvGrpSpPr>
            <p:cNvPr id="6158" name="Group 23"/>
            <p:cNvGrpSpPr>
              <a:grpSpLocks/>
            </p:cNvGrpSpPr>
            <p:nvPr/>
          </p:nvGrpSpPr>
          <p:grpSpPr bwMode="auto">
            <a:xfrm>
              <a:off x="2719388" y="2342926"/>
              <a:ext cx="3519487" cy="1165225"/>
              <a:chOff x="1713" y="1801"/>
              <a:chExt cx="2217" cy="734"/>
            </a:xfrm>
          </p:grpSpPr>
          <p:sp>
            <p:nvSpPr>
              <p:cNvPr id="6159" name="Text Box 20"/>
              <p:cNvSpPr txBox="1">
                <a:spLocks noChangeArrowheads="1"/>
              </p:cNvSpPr>
              <p:nvPr/>
            </p:nvSpPr>
            <p:spPr bwMode="auto">
              <a:xfrm>
                <a:off x="1713" y="1801"/>
                <a:ext cx="2217" cy="233"/>
              </a:xfrm>
              <a:prstGeom prst="rect">
                <a:avLst/>
              </a:prstGeom>
              <a:noFill/>
              <a:ln w="28575">
                <a:solidFill>
                  <a:srgbClr val="0033CC"/>
                </a:solidFill>
                <a:miter lim="800000"/>
                <a:headEnd/>
                <a:tailEnd/>
              </a:ln>
            </p:spPr>
            <p:txBody>
              <a:bodyPr wrap="none">
                <a:spAutoFit/>
              </a:bodyPr>
              <a:lstStyle/>
              <a:p>
                <a:r>
                  <a:rPr lang="en-US" sz="1800">
                    <a:latin typeface="Arial" charset="0"/>
                    <a:cs typeface="Arial" charset="0"/>
                  </a:rPr>
                  <a:t>conditional (model, likelihood)</a:t>
                </a:r>
              </a:p>
            </p:txBody>
          </p:sp>
          <p:sp>
            <p:nvSpPr>
              <p:cNvPr id="6160" name="Line 21"/>
              <p:cNvSpPr>
                <a:spLocks noChangeShapeType="1"/>
              </p:cNvSpPr>
              <p:nvPr/>
            </p:nvSpPr>
            <p:spPr bwMode="auto">
              <a:xfrm rot="10800000" flipH="1" flipV="1">
                <a:off x="2820" y="2057"/>
                <a:ext cx="0" cy="192"/>
              </a:xfrm>
              <a:prstGeom prst="line">
                <a:avLst/>
              </a:prstGeom>
              <a:noFill/>
              <a:ln w="28575">
                <a:solidFill>
                  <a:srgbClr val="0033CC"/>
                </a:solidFill>
                <a:round/>
                <a:headEnd/>
                <a:tailEnd type="triangle" w="med" len="med"/>
              </a:ln>
            </p:spPr>
            <p:txBody>
              <a:bodyPr/>
              <a:lstStyle/>
              <a:p>
                <a:endParaRPr lang="en-US"/>
              </a:p>
            </p:txBody>
          </p:sp>
          <p:sp>
            <p:nvSpPr>
              <p:cNvPr id="6161" name="Rectangle 22"/>
              <p:cNvSpPr>
                <a:spLocks noChangeArrowheads="1"/>
              </p:cNvSpPr>
              <p:nvPr/>
            </p:nvSpPr>
            <p:spPr bwMode="auto">
              <a:xfrm>
                <a:off x="2519" y="2252"/>
                <a:ext cx="694" cy="283"/>
              </a:xfrm>
              <a:prstGeom prst="rect">
                <a:avLst/>
              </a:prstGeom>
              <a:noFill/>
              <a:ln w="28575">
                <a:solidFill>
                  <a:srgbClr val="0033CC"/>
                </a:solidFill>
                <a:miter lim="800000"/>
                <a:headEnd/>
                <a:tailEnd/>
              </a:ln>
            </p:spPr>
            <p:txBody>
              <a:bodyPr wrap="none" anchor="ctr"/>
              <a:lstStyle/>
              <a:p>
                <a:endParaRPr lang="en-US"/>
              </a:p>
            </p:txBody>
          </p:sp>
        </p:grpSp>
      </p:grpSp>
      <p:grpSp>
        <p:nvGrpSpPr>
          <p:cNvPr id="6" name="Group 29"/>
          <p:cNvGrpSpPr>
            <a:grpSpLocks/>
          </p:cNvGrpSpPr>
          <p:nvPr/>
        </p:nvGrpSpPr>
        <p:grpSpPr bwMode="auto">
          <a:xfrm>
            <a:off x="1211263" y="4737100"/>
            <a:ext cx="6721475" cy="1281113"/>
            <a:chOff x="763" y="3013"/>
            <a:chExt cx="4234" cy="807"/>
          </a:xfrm>
        </p:grpSpPr>
        <p:sp>
          <p:nvSpPr>
            <p:cNvPr id="6153" name="Text Box 26"/>
            <p:cNvSpPr txBox="1">
              <a:spLocks noChangeArrowheads="1"/>
            </p:cNvSpPr>
            <p:nvPr/>
          </p:nvSpPr>
          <p:spPr bwMode="auto">
            <a:xfrm>
              <a:off x="962" y="3013"/>
              <a:ext cx="3836" cy="523"/>
            </a:xfrm>
            <a:prstGeom prst="rect">
              <a:avLst/>
            </a:prstGeom>
            <a:noFill/>
            <a:ln w="28575">
              <a:noFill/>
              <a:miter lim="800000"/>
              <a:headEnd/>
              <a:tailEnd/>
            </a:ln>
          </p:spPr>
          <p:txBody>
            <a:bodyPr>
              <a:spAutoFit/>
            </a:bodyPr>
            <a:lstStyle/>
            <a:p>
              <a:r>
                <a:rPr lang="en-US" sz="2400" b="0">
                  <a:solidFill>
                    <a:srgbClr val="006600"/>
                  </a:solidFill>
                  <a:latin typeface="Arial" charset="0"/>
                  <a:cs typeface="Arial" charset="0"/>
                </a:rPr>
                <a:t>The posterior always depends on the prior, </a:t>
              </a:r>
              <a:r>
                <a:rPr lang="en-US" sz="2400" b="0" i="1">
                  <a:solidFill>
                    <a:srgbClr val="006600"/>
                  </a:solidFill>
                  <a:latin typeface="Arial" charset="0"/>
                  <a:cs typeface="Arial" charset="0"/>
                </a:rPr>
                <a:t>except </a:t>
              </a:r>
              <a:r>
                <a:rPr lang="en-US" sz="2400" b="0">
                  <a:solidFill>
                    <a:srgbClr val="006600"/>
                  </a:solidFill>
                  <a:latin typeface="Arial" charset="0"/>
                  <a:cs typeface="Arial" charset="0"/>
                </a:rPr>
                <a:t>when </a:t>
              </a:r>
              <a:r>
                <a:rPr lang="en-US" sz="2400" b="0" i="1">
                  <a:solidFill>
                    <a:srgbClr val="006600"/>
                  </a:solidFill>
                  <a:latin typeface="Arial" charset="0"/>
                  <a:cs typeface="Arial" charset="0"/>
                </a:rPr>
                <a:t>d </a:t>
              </a:r>
              <a:r>
                <a:rPr lang="en-US" sz="2400" b="0">
                  <a:solidFill>
                    <a:srgbClr val="006600"/>
                  </a:solidFill>
                  <a:latin typeface="Arial" charset="0"/>
                  <a:cs typeface="Arial" charset="0"/>
                </a:rPr>
                <a:t>logically implies </a:t>
              </a:r>
              <a:r>
                <a:rPr lang="en-US" sz="2400" b="0" i="1">
                  <a:solidFill>
                    <a:srgbClr val="006600"/>
                  </a:solidFill>
                  <a:latin typeface="Arial" charset="0"/>
                  <a:cs typeface="Arial" charset="0"/>
                </a:rPr>
                <a:t>h</a:t>
              </a:r>
              <a:r>
                <a:rPr lang="en-US" sz="2400" b="0" baseline="-25000">
                  <a:solidFill>
                    <a:srgbClr val="006600"/>
                  </a:solidFill>
                  <a:latin typeface="Arial" charset="0"/>
                  <a:cs typeface="Arial" charset="0"/>
                </a:rPr>
                <a:t>0</a:t>
              </a:r>
              <a:r>
                <a:rPr lang="en-US" sz="2400" b="0">
                  <a:solidFill>
                    <a:srgbClr val="006600"/>
                  </a:solidFill>
                  <a:latin typeface="Arial" charset="0"/>
                  <a:cs typeface="Arial" charset="0"/>
                </a:rPr>
                <a:t>:</a:t>
              </a:r>
            </a:p>
          </p:txBody>
        </p:sp>
        <p:pic>
          <p:nvPicPr>
            <p:cNvPr id="6154" name="Picture 27" descr="txp_fig"/>
            <p:cNvPicPr>
              <a:picLocks noChangeAspect="1" noChangeArrowheads="1"/>
            </p:cNvPicPr>
            <p:nvPr>
              <p:custDataLst>
                <p:tags r:id="rId2"/>
              </p:custDataLst>
            </p:nvPr>
          </p:nvPicPr>
          <p:blipFill>
            <a:blip r:embed="rId6"/>
            <a:srcRect/>
            <a:stretch>
              <a:fillRect/>
            </a:stretch>
          </p:blipFill>
          <p:spPr bwMode="auto">
            <a:xfrm>
              <a:off x="763" y="3620"/>
              <a:ext cx="4234" cy="200"/>
            </a:xfrm>
            <a:prstGeom prst="rect">
              <a:avLst/>
            </a:prstGeom>
            <a:noFill/>
            <a:ln w="28575">
              <a:noFill/>
              <a:miter lim="800000"/>
              <a:headEnd/>
              <a:tailEnd/>
            </a:ln>
          </p:spPr>
        </p:pic>
      </p:grpSp>
      <p:sp>
        <p:nvSpPr>
          <p:cNvPr id="21" name="TextBox 20"/>
          <p:cNvSpPr txBox="1">
            <a:spLocks noChangeArrowheads="1"/>
          </p:cNvSpPr>
          <p:nvPr/>
        </p:nvSpPr>
        <p:spPr bwMode="auto">
          <a:xfrm>
            <a:off x="1590675" y="6211888"/>
            <a:ext cx="5962650" cy="400050"/>
          </a:xfrm>
          <a:prstGeom prst="rect">
            <a:avLst/>
          </a:prstGeom>
          <a:noFill/>
          <a:ln w="28575">
            <a:solidFill>
              <a:srgbClr val="FF3300"/>
            </a:solidFill>
            <a:miter lim="800000"/>
            <a:headEnd/>
            <a:tailEnd/>
          </a:ln>
        </p:spPr>
        <p:txBody>
          <a:bodyPr wrap="none">
            <a:spAutoFit/>
          </a:bodyPr>
          <a:lstStyle/>
          <a:p>
            <a:r>
              <a:rPr lang="en-US">
                <a:solidFill>
                  <a:srgbClr val="FF3300"/>
                </a:solidFill>
                <a:latin typeface="Arial" charset="0"/>
                <a:cs typeface="Arial" charset="0"/>
              </a:rPr>
              <a:t>Facts never determine (nontrivial) probabilities.</a:t>
            </a:r>
          </a:p>
        </p:txBody>
      </p:sp>
      <p:sp>
        <p:nvSpPr>
          <p:cNvPr id="22" name="TextBox 21"/>
          <p:cNvSpPr txBox="1">
            <a:spLocks noChangeArrowheads="1"/>
          </p:cNvSpPr>
          <p:nvPr/>
        </p:nvSpPr>
        <p:spPr bwMode="auto">
          <a:xfrm>
            <a:off x="1168400" y="6219825"/>
            <a:ext cx="6807200" cy="400050"/>
          </a:xfrm>
          <a:prstGeom prst="rect">
            <a:avLst/>
          </a:prstGeom>
          <a:noFill/>
          <a:ln w="28575">
            <a:solidFill>
              <a:srgbClr val="FF3300"/>
            </a:solidFill>
            <a:miter lim="800000"/>
            <a:headEnd/>
            <a:tailEnd/>
          </a:ln>
        </p:spPr>
        <p:txBody>
          <a:bodyPr wrap="none">
            <a:spAutoFit/>
          </a:bodyPr>
          <a:lstStyle/>
          <a:p>
            <a:r>
              <a:rPr lang="en-US">
                <a:solidFill>
                  <a:srgbClr val="FF3300"/>
                </a:solidFill>
                <a:latin typeface="Arial" charset="0"/>
                <a:cs typeface="Arial" charset="0"/>
              </a:rPr>
              <a:t>The posterior depends on the model even in this case.</a:t>
            </a:r>
          </a:p>
        </p:txBody>
      </p:sp>
      <p:sp>
        <p:nvSpPr>
          <p:cNvPr id="23" name="TextBox 22"/>
          <p:cNvSpPr txBox="1">
            <a:spLocks noChangeArrowheads="1"/>
          </p:cNvSpPr>
          <p:nvPr/>
        </p:nvSpPr>
        <p:spPr bwMode="auto">
          <a:xfrm>
            <a:off x="1006475" y="6219825"/>
            <a:ext cx="7102475" cy="400050"/>
          </a:xfrm>
          <a:prstGeom prst="rect">
            <a:avLst/>
          </a:prstGeom>
          <a:noFill/>
          <a:ln w="28575">
            <a:solidFill>
              <a:srgbClr val="FF3300"/>
            </a:solidFill>
            <a:miter lim="800000"/>
            <a:headEnd/>
            <a:tailEnd/>
          </a:ln>
        </p:spPr>
        <p:txBody>
          <a:bodyPr wrap="none">
            <a:spAutoFit/>
          </a:bodyPr>
          <a:lstStyle/>
          <a:p>
            <a:r>
              <a:rPr lang="en-US">
                <a:solidFill>
                  <a:srgbClr val="FF3300"/>
                </a:solidFill>
                <a:latin typeface="Arial" charset="0"/>
                <a:cs typeface="Arial" charset="0"/>
              </a:rPr>
              <a:t>This is irrelevant to the quantum-mechanical discussion.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7" name="Text Box 31"/>
          <p:cNvSpPr txBox="1">
            <a:spLocks noChangeArrowheads="1"/>
          </p:cNvSpPr>
          <p:nvPr/>
        </p:nvSpPr>
        <p:spPr bwMode="auto">
          <a:xfrm>
            <a:off x="682625" y="2940050"/>
            <a:ext cx="4143375" cy="1200150"/>
          </a:xfrm>
          <a:prstGeom prst="rect">
            <a:avLst/>
          </a:prstGeom>
          <a:noFill/>
          <a:ln w="28575">
            <a:noFill/>
            <a:miter lim="800000"/>
            <a:headEnd/>
            <a:tailEnd/>
          </a:ln>
        </p:spPr>
        <p:txBody>
          <a:bodyPr>
            <a:spAutoFit/>
          </a:bodyPr>
          <a:lstStyle/>
          <a:p>
            <a:pPr algn="l"/>
            <a:r>
              <a:rPr lang="en-US" sz="2400">
                <a:solidFill>
                  <a:srgbClr val="FF3300"/>
                </a:solidFill>
                <a:latin typeface="Arial" charset="0"/>
                <a:cs typeface="Arial" charset="0"/>
              </a:rPr>
              <a:t>QM: Derivation of quantum probability rule from infinite frequencies?</a:t>
            </a:r>
          </a:p>
        </p:txBody>
      </p:sp>
      <p:sp>
        <p:nvSpPr>
          <p:cNvPr id="7171" name="Text Box 3"/>
          <p:cNvSpPr txBox="1">
            <a:spLocks noChangeArrowheads="1"/>
          </p:cNvSpPr>
          <p:nvPr/>
        </p:nvSpPr>
        <p:spPr bwMode="auto">
          <a:xfrm>
            <a:off x="0" y="14288"/>
            <a:ext cx="9144000" cy="579437"/>
          </a:xfrm>
          <a:prstGeom prst="rect">
            <a:avLst/>
          </a:prstGeom>
          <a:noFill/>
          <a:ln w="9525">
            <a:noFill/>
            <a:miter lim="800000"/>
            <a:headEnd/>
            <a:tailEnd/>
          </a:ln>
        </p:spPr>
        <p:txBody>
          <a:bodyPr>
            <a:spAutoFit/>
          </a:bodyPr>
          <a:lstStyle/>
          <a:p>
            <a:pPr eaLnBrk="1" hangingPunct="1"/>
            <a:r>
              <a:rPr lang="en-US" sz="3200">
                <a:solidFill>
                  <a:srgbClr val="996600"/>
                </a:solidFill>
                <a:latin typeface="Comic Sans MS" pitchFamily="66" charset="0"/>
              </a:rPr>
              <a:t>Objective probabilities</a:t>
            </a:r>
            <a:r>
              <a:rPr lang="en-US" sz="2800">
                <a:solidFill>
                  <a:srgbClr val="996600"/>
                </a:solidFill>
                <a:latin typeface="Comic Sans MS" pitchFamily="66" charset="0"/>
              </a:rPr>
              <a:t> </a:t>
            </a:r>
            <a:r>
              <a:rPr lang="en-US" sz="2800">
                <a:solidFill>
                  <a:srgbClr val="996600"/>
                </a:solidFill>
                <a:latin typeface="Helvetica" pitchFamily="34" charset="0"/>
              </a:rPr>
              <a:t> </a:t>
            </a:r>
          </a:p>
        </p:txBody>
      </p:sp>
      <p:sp>
        <p:nvSpPr>
          <p:cNvPr id="7172" name="Text Box 4"/>
          <p:cNvSpPr txBox="1">
            <a:spLocks noChangeArrowheads="1"/>
          </p:cNvSpPr>
          <p:nvPr/>
        </p:nvSpPr>
        <p:spPr bwMode="auto">
          <a:xfrm>
            <a:off x="384175" y="569913"/>
            <a:ext cx="8759825" cy="830262"/>
          </a:xfrm>
          <a:prstGeom prst="rect">
            <a:avLst/>
          </a:prstGeom>
          <a:noFill/>
          <a:ln w="28575">
            <a:noFill/>
            <a:miter lim="800000"/>
            <a:headEnd/>
            <a:tailEnd/>
          </a:ln>
        </p:spPr>
        <p:txBody>
          <a:bodyPr>
            <a:spAutoFit/>
          </a:bodyPr>
          <a:lstStyle/>
          <a:p>
            <a:pPr algn="l"/>
            <a:r>
              <a:rPr lang="en-US" sz="2400" b="0">
                <a:solidFill>
                  <a:srgbClr val="006600"/>
                </a:solidFill>
              </a:rPr>
              <a:t>● </a:t>
            </a:r>
            <a:r>
              <a:rPr lang="en-US" sz="2400" b="0">
                <a:solidFill>
                  <a:srgbClr val="006600"/>
                </a:solidFill>
                <a:latin typeface="Arial" charset="0"/>
                <a:cs typeface="Arial" charset="0"/>
              </a:rPr>
              <a:t>Logical probabilities (objective Bayesian): symmetry implies      probability</a:t>
            </a:r>
          </a:p>
        </p:txBody>
      </p:sp>
      <p:sp>
        <p:nvSpPr>
          <p:cNvPr id="7173" name="Text Box 20"/>
          <p:cNvSpPr txBox="1">
            <a:spLocks noChangeArrowheads="1"/>
          </p:cNvSpPr>
          <p:nvPr/>
        </p:nvSpPr>
        <p:spPr bwMode="auto">
          <a:xfrm>
            <a:off x="384175" y="1851025"/>
            <a:ext cx="8112125" cy="457200"/>
          </a:xfrm>
          <a:prstGeom prst="rect">
            <a:avLst/>
          </a:prstGeom>
          <a:noFill/>
          <a:ln w="28575">
            <a:noFill/>
            <a:miter lim="800000"/>
            <a:headEnd/>
            <a:tailEnd/>
          </a:ln>
        </p:spPr>
        <p:txBody>
          <a:bodyPr>
            <a:spAutoFit/>
          </a:bodyPr>
          <a:lstStyle/>
          <a:p>
            <a:pPr algn="l"/>
            <a:r>
              <a:rPr lang="en-US" sz="2400" b="0">
                <a:solidFill>
                  <a:srgbClr val="006600"/>
                </a:solidFill>
              </a:rPr>
              <a:t>● </a:t>
            </a:r>
            <a:r>
              <a:rPr lang="en-US" sz="2400" b="0">
                <a:solidFill>
                  <a:srgbClr val="006600"/>
                </a:solidFill>
                <a:latin typeface="Arial" charset="0"/>
                <a:cs typeface="Arial" charset="0"/>
              </a:rPr>
              <a:t>Probabilities as frequencies: probability as verifiable fact</a:t>
            </a:r>
          </a:p>
        </p:txBody>
      </p:sp>
      <p:sp>
        <p:nvSpPr>
          <p:cNvPr id="7174" name="Text Box 21"/>
          <p:cNvSpPr txBox="1">
            <a:spLocks noChangeArrowheads="1"/>
          </p:cNvSpPr>
          <p:nvPr/>
        </p:nvSpPr>
        <p:spPr bwMode="auto">
          <a:xfrm>
            <a:off x="384175" y="4275138"/>
            <a:ext cx="8455025" cy="461962"/>
          </a:xfrm>
          <a:prstGeom prst="rect">
            <a:avLst/>
          </a:prstGeom>
          <a:noFill/>
          <a:ln w="28575">
            <a:noFill/>
            <a:miter lim="800000"/>
            <a:headEnd/>
            <a:tailEnd/>
          </a:ln>
        </p:spPr>
        <p:txBody>
          <a:bodyPr>
            <a:spAutoFit/>
          </a:bodyPr>
          <a:lstStyle/>
          <a:p>
            <a:pPr algn="l"/>
            <a:r>
              <a:rPr lang="en-US" sz="2400" b="0">
                <a:solidFill>
                  <a:srgbClr val="006600"/>
                </a:solidFill>
              </a:rPr>
              <a:t>● </a:t>
            </a:r>
            <a:r>
              <a:rPr lang="en-US" sz="2400" b="0">
                <a:solidFill>
                  <a:srgbClr val="006600"/>
                </a:solidFill>
                <a:latin typeface="Arial" charset="0"/>
                <a:cs typeface="Arial" charset="0"/>
              </a:rPr>
              <a:t>Objective chance (propensity): probability as specified fact</a:t>
            </a:r>
          </a:p>
        </p:txBody>
      </p:sp>
      <p:sp>
        <p:nvSpPr>
          <p:cNvPr id="111638" name="Text Box 22"/>
          <p:cNvSpPr txBox="1">
            <a:spLocks noChangeArrowheads="1"/>
          </p:cNvSpPr>
          <p:nvPr/>
        </p:nvSpPr>
        <p:spPr bwMode="auto">
          <a:xfrm>
            <a:off x="1101725" y="1336675"/>
            <a:ext cx="6045200" cy="396875"/>
          </a:xfrm>
          <a:prstGeom prst="rect">
            <a:avLst/>
          </a:prstGeom>
          <a:noFill/>
          <a:ln w="28575">
            <a:noFill/>
            <a:miter lim="800000"/>
            <a:headEnd/>
            <a:tailEnd/>
          </a:ln>
        </p:spPr>
        <p:txBody>
          <a:bodyPr wrap="none">
            <a:spAutoFit/>
          </a:bodyPr>
          <a:lstStyle/>
          <a:p>
            <a:pPr algn="l"/>
            <a:r>
              <a:rPr lang="en-US" b="0"/>
              <a:t>■ </a:t>
            </a:r>
            <a:r>
              <a:rPr lang="en-US" b="0">
                <a:latin typeface="Arial" charset="0"/>
                <a:cs typeface="Arial" charset="0"/>
              </a:rPr>
              <a:t>Symmetries are applied to judgments, not to facts.</a:t>
            </a:r>
          </a:p>
        </p:txBody>
      </p:sp>
      <p:sp>
        <p:nvSpPr>
          <p:cNvPr id="111639" name="Text Box 23"/>
          <p:cNvSpPr txBox="1">
            <a:spLocks noChangeArrowheads="1"/>
          </p:cNvSpPr>
          <p:nvPr/>
        </p:nvSpPr>
        <p:spPr bwMode="auto">
          <a:xfrm>
            <a:off x="1101725" y="2201863"/>
            <a:ext cx="4876800" cy="708025"/>
          </a:xfrm>
          <a:prstGeom prst="rect">
            <a:avLst/>
          </a:prstGeom>
          <a:noFill/>
          <a:ln w="28575">
            <a:noFill/>
            <a:miter lim="800000"/>
            <a:headEnd/>
            <a:tailEnd/>
          </a:ln>
        </p:spPr>
        <p:txBody>
          <a:bodyPr wrap="none">
            <a:spAutoFit/>
          </a:bodyPr>
          <a:lstStyle/>
          <a:p>
            <a:pPr algn="l"/>
            <a:r>
              <a:rPr lang="en-US" b="0" dirty="0"/>
              <a:t>■</a:t>
            </a:r>
            <a:r>
              <a:rPr lang="en-US" dirty="0"/>
              <a:t> </a:t>
            </a:r>
            <a:r>
              <a:rPr lang="en-US" b="0" dirty="0" smtClean="0">
                <a:latin typeface="Arial" charset="0"/>
                <a:cs typeface="Arial" charset="0"/>
              </a:rPr>
              <a:t>Frequencies are facts, not probabilities.</a:t>
            </a:r>
            <a:endParaRPr lang="en-US" b="0" dirty="0">
              <a:latin typeface="Arial" charset="0"/>
              <a:cs typeface="Arial" charset="0"/>
            </a:endParaRPr>
          </a:p>
          <a:p>
            <a:pPr algn="l"/>
            <a:r>
              <a:rPr lang="en-US" b="0" dirty="0"/>
              <a:t>■ </a:t>
            </a:r>
            <a:r>
              <a:rPr lang="en-US" b="0" dirty="0" smtClean="0">
                <a:latin typeface="Arial" charset="0"/>
                <a:cs typeface="Arial" charset="0"/>
              </a:rPr>
              <a:t>Bigger sample space: exchangeability.</a:t>
            </a:r>
            <a:endParaRPr lang="en-US" b="0" dirty="0">
              <a:latin typeface="Arial" charset="0"/>
              <a:cs typeface="Arial" charset="0"/>
            </a:endParaRPr>
          </a:p>
        </p:txBody>
      </p:sp>
      <p:grpSp>
        <p:nvGrpSpPr>
          <p:cNvPr id="2" name="Group 42"/>
          <p:cNvGrpSpPr>
            <a:grpSpLocks/>
          </p:cNvGrpSpPr>
          <p:nvPr/>
        </p:nvGrpSpPr>
        <p:grpSpPr bwMode="auto">
          <a:xfrm>
            <a:off x="1101725" y="4625975"/>
            <a:ext cx="7321550" cy="1370013"/>
            <a:chOff x="694" y="2896"/>
            <a:chExt cx="4612" cy="863"/>
          </a:xfrm>
        </p:grpSpPr>
        <p:sp>
          <p:nvSpPr>
            <p:cNvPr id="7184" name="Text Box 24"/>
            <p:cNvSpPr txBox="1">
              <a:spLocks noChangeArrowheads="1"/>
            </p:cNvSpPr>
            <p:nvPr/>
          </p:nvSpPr>
          <p:spPr bwMode="auto">
            <a:xfrm>
              <a:off x="694" y="2896"/>
              <a:ext cx="4612" cy="634"/>
            </a:xfrm>
            <a:prstGeom prst="rect">
              <a:avLst/>
            </a:prstGeom>
            <a:noFill/>
            <a:ln w="28575">
              <a:noFill/>
              <a:miter lim="800000"/>
              <a:headEnd/>
              <a:tailEnd/>
            </a:ln>
          </p:spPr>
          <p:txBody>
            <a:bodyPr wrap="none">
              <a:spAutoFit/>
            </a:bodyPr>
            <a:lstStyle/>
            <a:p>
              <a:pPr algn="l"/>
              <a:r>
                <a:rPr lang="en-US" b="0"/>
                <a:t>■ </a:t>
              </a:r>
              <a:r>
                <a:rPr lang="en-US" b="0">
                  <a:latin typeface="Arial" charset="0"/>
                  <a:cs typeface="Arial" charset="0"/>
                </a:rPr>
                <a:t>Some probabilities are ignorance probabilities, but others are </a:t>
              </a:r>
            </a:p>
            <a:p>
              <a:pPr algn="l"/>
              <a:r>
                <a:rPr lang="en-US" b="0">
                  <a:latin typeface="Arial" charset="0"/>
                  <a:cs typeface="Arial" charset="0"/>
                </a:rPr>
                <a:t>   specified by the facts of a “chance situation.”</a:t>
              </a:r>
            </a:p>
            <a:p>
              <a:pPr algn="l"/>
              <a:r>
                <a:rPr lang="en-US" b="0">
                  <a:latin typeface="Arial" charset="0"/>
                  <a:cs typeface="Arial" charset="0"/>
                </a:rPr>
                <a:t>■</a:t>
              </a:r>
              <a:r>
                <a:rPr lang="en-US">
                  <a:latin typeface="Arial" charset="0"/>
                  <a:cs typeface="Arial" charset="0"/>
                </a:rPr>
                <a:t> </a:t>
              </a:r>
              <a:r>
                <a:rPr lang="en-US" b="0">
                  <a:latin typeface="Arial" charset="0"/>
                  <a:cs typeface="Arial" charset="0"/>
                </a:rPr>
                <a:t>Specification of “chance situation”: same, but different.</a:t>
              </a:r>
            </a:p>
          </p:txBody>
        </p:sp>
        <p:grpSp>
          <p:nvGrpSpPr>
            <p:cNvPr id="7185" name="Group 38"/>
            <p:cNvGrpSpPr>
              <a:grpSpLocks/>
            </p:cNvGrpSpPr>
            <p:nvPr/>
          </p:nvGrpSpPr>
          <p:grpSpPr bwMode="auto">
            <a:xfrm>
              <a:off x="3174" y="3308"/>
              <a:ext cx="754" cy="451"/>
              <a:chOff x="3174" y="3326"/>
              <a:chExt cx="754" cy="451"/>
            </a:xfrm>
          </p:grpSpPr>
          <p:sp>
            <p:nvSpPr>
              <p:cNvPr id="7189" name="Text Box 26"/>
              <p:cNvSpPr txBox="1">
                <a:spLocks noChangeArrowheads="1"/>
              </p:cNvSpPr>
              <p:nvPr/>
            </p:nvSpPr>
            <p:spPr bwMode="auto">
              <a:xfrm>
                <a:off x="3174" y="3525"/>
                <a:ext cx="754" cy="252"/>
              </a:xfrm>
              <a:prstGeom prst="rect">
                <a:avLst/>
              </a:prstGeom>
              <a:noFill/>
              <a:ln w="28575">
                <a:noFill/>
                <a:miter lim="800000"/>
                <a:headEnd/>
                <a:tailEnd/>
              </a:ln>
            </p:spPr>
            <p:txBody>
              <a:bodyPr wrap="none">
                <a:spAutoFit/>
              </a:bodyPr>
              <a:lstStyle/>
              <a:p>
                <a:r>
                  <a:rPr lang="en-US" b="0" i="1">
                    <a:solidFill>
                      <a:srgbClr val="FF3300"/>
                    </a:solidFill>
                    <a:latin typeface="Arial" charset="0"/>
                    <a:cs typeface="Arial" charset="0"/>
                  </a:rPr>
                  <a:t>objective</a:t>
                </a:r>
              </a:p>
            </p:txBody>
          </p:sp>
          <p:sp>
            <p:nvSpPr>
              <p:cNvPr id="7190" name="Rectangle 28"/>
              <p:cNvSpPr>
                <a:spLocks noChangeArrowheads="1"/>
              </p:cNvSpPr>
              <p:nvPr/>
            </p:nvSpPr>
            <p:spPr bwMode="auto">
              <a:xfrm>
                <a:off x="3346" y="3326"/>
                <a:ext cx="476" cy="238"/>
              </a:xfrm>
              <a:prstGeom prst="rect">
                <a:avLst/>
              </a:prstGeom>
              <a:noFill/>
              <a:ln w="28575">
                <a:solidFill>
                  <a:srgbClr val="FF3300"/>
                </a:solidFill>
                <a:miter lim="800000"/>
                <a:headEnd/>
                <a:tailEnd/>
              </a:ln>
            </p:spPr>
            <p:txBody>
              <a:bodyPr wrap="none" anchor="ctr"/>
              <a:lstStyle/>
              <a:p>
                <a:endParaRPr lang="en-US"/>
              </a:p>
            </p:txBody>
          </p:sp>
        </p:grpSp>
        <p:grpSp>
          <p:nvGrpSpPr>
            <p:cNvPr id="7186" name="Group 39"/>
            <p:cNvGrpSpPr>
              <a:grpSpLocks/>
            </p:cNvGrpSpPr>
            <p:nvPr/>
          </p:nvGrpSpPr>
          <p:grpSpPr bwMode="auto">
            <a:xfrm>
              <a:off x="4075" y="3305"/>
              <a:ext cx="683" cy="451"/>
              <a:chOff x="4084" y="3323"/>
              <a:chExt cx="683" cy="451"/>
            </a:xfrm>
          </p:grpSpPr>
          <p:sp>
            <p:nvSpPr>
              <p:cNvPr id="7187" name="Text Box 27"/>
              <p:cNvSpPr txBox="1">
                <a:spLocks noChangeArrowheads="1"/>
              </p:cNvSpPr>
              <p:nvPr/>
            </p:nvSpPr>
            <p:spPr bwMode="auto">
              <a:xfrm>
                <a:off x="4084" y="3522"/>
                <a:ext cx="637" cy="252"/>
              </a:xfrm>
              <a:prstGeom prst="rect">
                <a:avLst/>
              </a:prstGeom>
              <a:noFill/>
              <a:ln w="28575">
                <a:noFill/>
                <a:miter lim="800000"/>
                <a:headEnd/>
                <a:tailEnd/>
              </a:ln>
            </p:spPr>
            <p:txBody>
              <a:bodyPr wrap="none">
                <a:spAutoFit/>
              </a:bodyPr>
              <a:lstStyle/>
              <a:p>
                <a:r>
                  <a:rPr lang="en-US" b="0" i="1">
                    <a:solidFill>
                      <a:srgbClr val="990099"/>
                    </a:solidFill>
                    <a:latin typeface="Arial" charset="0"/>
                    <a:cs typeface="Arial" charset="0"/>
                  </a:rPr>
                  <a:t>chance</a:t>
                </a:r>
              </a:p>
            </p:txBody>
          </p:sp>
          <p:sp>
            <p:nvSpPr>
              <p:cNvPr id="7188" name="Rectangle 29"/>
              <p:cNvSpPr>
                <a:spLocks noChangeArrowheads="1"/>
              </p:cNvSpPr>
              <p:nvPr/>
            </p:nvSpPr>
            <p:spPr bwMode="auto">
              <a:xfrm>
                <a:off x="4108" y="3323"/>
                <a:ext cx="659" cy="238"/>
              </a:xfrm>
              <a:prstGeom prst="rect">
                <a:avLst/>
              </a:prstGeom>
              <a:noFill/>
              <a:ln w="28575">
                <a:solidFill>
                  <a:srgbClr val="990099"/>
                </a:solidFill>
                <a:miter lim="800000"/>
                <a:headEnd/>
                <a:tailEnd/>
              </a:ln>
            </p:spPr>
            <p:txBody>
              <a:bodyPr wrap="none" anchor="ctr"/>
              <a:lstStyle/>
              <a:p>
                <a:endParaRPr lang="en-US"/>
              </a:p>
            </p:txBody>
          </p:sp>
        </p:grpSp>
      </p:grpSp>
      <p:sp>
        <p:nvSpPr>
          <p:cNvPr id="111648" name="Text Box 32"/>
          <p:cNvSpPr txBox="1">
            <a:spLocks noChangeArrowheads="1"/>
          </p:cNvSpPr>
          <p:nvPr/>
        </p:nvSpPr>
        <p:spPr bwMode="auto">
          <a:xfrm>
            <a:off x="677863" y="5949950"/>
            <a:ext cx="5475287" cy="830263"/>
          </a:xfrm>
          <a:prstGeom prst="rect">
            <a:avLst/>
          </a:prstGeom>
          <a:noFill/>
          <a:ln w="28575">
            <a:noFill/>
            <a:miter lim="800000"/>
            <a:headEnd/>
            <a:tailEnd/>
          </a:ln>
        </p:spPr>
        <p:txBody>
          <a:bodyPr>
            <a:spAutoFit/>
          </a:bodyPr>
          <a:lstStyle/>
          <a:p>
            <a:pPr algn="l"/>
            <a:r>
              <a:rPr lang="en-US" sz="2400">
                <a:solidFill>
                  <a:srgbClr val="FF3300"/>
                </a:solidFill>
                <a:latin typeface="Arial" charset="0"/>
                <a:cs typeface="Arial" charset="0"/>
              </a:rPr>
              <a:t>QM: Probabilities from physical law.  Salvation of objective chance?</a:t>
            </a:r>
          </a:p>
        </p:txBody>
      </p:sp>
      <p:grpSp>
        <p:nvGrpSpPr>
          <p:cNvPr id="5" name="Group 37"/>
          <p:cNvGrpSpPr>
            <a:grpSpLocks/>
          </p:cNvGrpSpPr>
          <p:nvPr/>
        </p:nvGrpSpPr>
        <p:grpSpPr bwMode="auto">
          <a:xfrm>
            <a:off x="928688" y="2924175"/>
            <a:ext cx="7791450" cy="1228725"/>
            <a:chOff x="549" y="2130"/>
            <a:chExt cx="4908" cy="774"/>
          </a:xfrm>
        </p:grpSpPr>
        <p:sp>
          <p:nvSpPr>
            <p:cNvPr id="7180" name="Text Box 33"/>
            <p:cNvSpPr txBox="1">
              <a:spLocks noChangeArrowheads="1"/>
            </p:cNvSpPr>
            <p:nvPr/>
          </p:nvSpPr>
          <p:spPr bwMode="auto">
            <a:xfrm>
              <a:off x="2990" y="2258"/>
              <a:ext cx="2467" cy="523"/>
            </a:xfrm>
            <a:prstGeom prst="rect">
              <a:avLst/>
            </a:prstGeom>
            <a:noFill/>
            <a:ln w="28575">
              <a:noFill/>
              <a:miter lim="800000"/>
              <a:headEnd/>
              <a:tailEnd/>
            </a:ln>
          </p:spPr>
          <p:txBody>
            <a:bodyPr>
              <a:spAutoFit/>
            </a:bodyPr>
            <a:lstStyle/>
            <a:p>
              <a:pPr algn="l"/>
              <a:r>
                <a:rPr lang="en-US" sz="1200" b="0" dirty="0">
                  <a:solidFill>
                    <a:schemeClr val="tx1"/>
                  </a:solidFill>
                  <a:latin typeface="Arial" charset="0"/>
                  <a:cs typeface="Arial" charset="0"/>
                </a:rPr>
                <a:t>C. M. Caves, R. Schack, ``Properties of the frequency operator do not imply the quantum probability postulate,''  Annals of Physics </a:t>
              </a:r>
              <a:r>
                <a:rPr lang="en-US" sz="1200" dirty="0">
                  <a:solidFill>
                    <a:schemeClr val="tx1"/>
                  </a:solidFill>
                  <a:latin typeface="Arial" charset="0"/>
                  <a:cs typeface="Arial" charset="0"/>
                </a:rPr>
                <a:t>315</a:t>
              </a:r>
              <a:r>
                <a:rPr lang="en-US" sz="1200" b="0" dirty="0">
                  <a:solidFill>
                    <a:schemeClr val="tx1"/>
                  </a:solidFill>
                  <a:latin typeface="Arial" charset="0"/>
                  <a:cs typeface="Arial" charset="0"/>
                </a:rPr>
                <a:t>, 123-146 (2005) [Corrigendum: </a:t>
              </a:r>
              <a:r>
                <a:rPr lang="en-US" sz="1200" dirty="0">
                  <a:solidFill>
                    <a:schemeClr val="tx1"/>
                  </a:solidFill>
                  <a:latin typeface="Arial" charset="0"/>
                  <a:cs typeface="Arial" charset="0"/>
                </a:rPr>
                <a:t>321</a:t>
              </a:r>
              <a:r>
                <a:rPr lang="en-US" sz="1200" b="0" dirty="0">
                  <a:solidFill>
                    <a:schemeClr val="tx1"/>
                  </a:solidFill>
                  <a:latin typeface="Arial" charset="0"/>
                  <a:cs typeface="Arial" charset="0"/>
                </a:rPr>
                <a:t>, 504--505 (2006)].</a:t>
              </a:r>
            </a:p>
          </p:txBody>
        </p:sp>
        <p:grpSp>
          <p:nvGrpSpPr>
            <p:cNvPr id="7181" name="Group 36"/>
            <p:cNvGrpSpPr>
              <a:grpSpLocks/>
            </p:cNvGrpSpPr>
            <p:nvPr/>
          </p:nvGrpSpPr>
          <p:grpSpPr bwMode="auto">
            <a:xfrm>
              <a:off x="549" y="2130"/>
              <a:ext cx="2246" cy="774"/>
              <a:chOff x="549" y="2130"/>
              <a:chExt cx="2246" cy="774"/>
            </a:xfrm>
          </p:grpSpPr>
          <p:sp>
            <p:nvSpPr>
              <p:cNvPr id="7182" name="Line 34"/>
              <p:cNvSpPr>
                <a:spLocks noChangeShapeType="1"/>
              </p:cNvSpPr>
              <p:nvPr/>
            </p:nvSpPr>
            <p:spPr bwMode="auto">
              <a:xfrm>
                <a:off x="549" y="2130"/>
                <a:ext cx="2240" cy="732"/>
              </a:xfrm>
              <a:prstGeom prst="line">
                <a:avLst/>
              </a:prstGeom>
              <a:noFill/>
              <a:ln w="28575">
                <a:solidFill>
                  <a:schemeClr val="tx1"/>
                </a:solidFill>
                <a:round/>
                <a:headEnd/>
                <a:tailEnd/>
              </a:ln>
            </p:spPr>
            <p:txBody>
              <a:bodyPr/>
              <a:lstStyle/>
              <a:p>
                <a:endParaRPr lang="en-US"/>
              </a:p>
            </p:txBody>
          </p:sp>
          <p:sp>
            <p:nvSpPr>
              <p:cNvPr id="7183" name="Line 35"/>
              <p:cNvSpPr>
                <a:spLocks noChangeShapeType="1"/>
              </p:cNvSpPr>
              <p:nvPr/>
            </p:nvSpPr>
            <p:spPr bwMode="auto">
              <a:xfrm flipV="1">
                <a:off x="555" y="2155"/>
                <a:ext cx="2240" cy="749"/>
              </a:xfrm>
              <a:prstGeom prst="line">
                <a:avLst/>
              </a:prstGeom>
              <a:noFill/>
              <a:ln w="28575">
                <a:solidFill>
                  <a:schemeClr val="tx1"/>
                </a:solidFill>
                <a:round/>
                <a:headEnd/>
                <a:tailEnd/>
              </a:ln>
            </p:spPr>
            <p:txBody>
              <a:bodyPr/>
              <a:lstStyle/>
              <a:p>
                <a:endParaRPr lang="en-US"/>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7" grpId="0"/>
      <p:bldP spid="111638" grpId="0"/>
      <p:bldP spid="111639" grpId="0"/>
      <p:bldP spid="1116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38538" y="6100763"/>
            <a:ext cx="2024062" cy="517525"/>
          </a:xfrm>
          <a:prstGeom prst="rect">
            <a:avLst/>
          </a:prstGeom>
          <a:noFill/>
          <a:ln w="19050" algn="ctr">
            <a:noFill/>
            <a:miter lim="800000"/>
            <a:headEnd/>
            <a:tailEnd/>
          </a:ln>
        </p:spPr>
        <p:txBody>
          <a:bodyPr wrap="none">
            <a:spAutoFit/>
          </a:bodyPr>
          <a:lstStyle/>
          <a:p>
            <a:r>
              <a:rPr lang="en-US" sz="1400">
                <a:solidFill>
                  <a:schemeClr val="tx1"/>
                </a:solidFill>
                <a:latin typeface="Helvetica" pitchFamily="34" charset="0"/>
              </a:rPr>
              <a:t>Bungle Bungle Range</a:t>
            </a:r>
          </a:p>
          <a:p>
            <a:r>
              <a:rPr lang="en-US" sz="1400">
                <a:solidFill>
                  <a:schemeClr val="tx1"/>
                </a:solidFill>
                <a:latin typeface="Helvetica" pitchFamily="34" charset="0"/>
              </a:rPr>
              <a:t>Western Australia</a:t>
            </a:r>
          </a:p>
        </p:txBody>
      </p:sp>
      <p:pic>
        <p:nvPicPr>
          <p:cNvPr id="8195" name="Picture 4" descr="Oz041000"/>
          <p:cNvPicPr>
            <a:picLocks noChangeAspect="1" noChangeArrowheads="1"/>
          </p:cNvPicPr>
          <p:nvPr/>
        </p:nvPicPr>
        <p:blipFill>
          <a:blip r:embed="rId3"/>
          <a:srcRect/>
          <a:stretch>
            <a:fillRect/>
          </a:stretch>
        </p:blipFill>
        <p:spPr bwMode="auto">
          <a:xfrm>
            <a:off x="85725" y="387350"/>
            <a:ext cx="8915400" cy="551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93"/>
          <p:cNvGrpSpPr>
            <a:grpSpLocks/>
          </p:cNvGrpSpPr>
          <p:nvPr/>
        </p:nvGrpSpPr>
        <p:grpSpPr bwMode="auto">
          <a:xfrm>
            <a:off x="2863850" y="2792413"/>
            <a:ext cx="6219825" cy="739775"/>
            <a:chOff x="1804" y="1759"/>
            <a:chExt cx="3918" cy="466"/>
          </a:xfrm>
        </p:grpSpPr>
        <p:pic>
          <p:nvPicPr>
            <p:cNvPr id="9255" name="Picture 334" descr="txp_fig"/>
            <p:cNvPicPr>
              <a:picLocks noChangeAspect="1" noChangeArrowheads="1"/>
            </p:cNvPicPr>
            <p:nvPr>
              <p:custDataLst>
                <p:tags r:id="rId1"/>
              </p:custDataLst>
            </p:nvPr>
          </p:nvPicPr>
          <p:blipFill>
            <a:blip r:embed="rId7"/>
            <a:srcRect/>
            <a:stretch>
              <a:fillRect/>
            </a:stretch>
          </p:blipFill>
          <p:spPr bwMode="auto">
            <a:xfrm>
              <a:off x="1804" y="1836"/>
              <a:ext cx="155" cy="131"/>
            </a:xfrm>
            <a:prstGeom prst="rect">
              <a:avLst/>
            </a:prstGeom>
            <a:noFill/>
            <a:ln w="28575">
              <a:noFill/>
              <a:miter lim="800000"/>
              <a:headEnd/>
              <a:tailEnd/>
            </a:ln>
          </p:spPr>
        </p:pic>
        <p:pic>
          <p:nvPicPr>
            <p:cNvPr id="9256" name="Picture 336" descr="txp_fig"/>
            <p:cNvPicPr>
              <a:picLocks noChangeAspect="1" noChangeArrowheads="1"/>
            </p:cNvPicPr>
            <p:nvPr>
              <p:custDataLst>
                <p:tags r:id="rId2"/>
              </p:custDataLst>
            </p:nvPr>
          </p:nvPicPr>
          <p:blipFill>
            <a:blip r:embed="rId8"/>
            <a:srcRect/>
            <a:stretch>
              <a:fillRect/>
            </a:stretch>
          </p:blipFill>
          <p:spPr bwMode="auto">
            <a:xfrm>
              <a:off x="4323" y="1759"/>
              <a:ext cx="1399" cy="466"/>
            </a:xfrm>
            <a:prstGeom prst="rect">
              <a:avLst/>
            </a:prstGeom>
            <a:noFill/>
            <a:ln w="28575">
              <a:noFill/>
              <a:miter lim="800000"/>
              <a:headEnd/>
              <a:tailEnd/>
            </a:ln>
          </p:spPr>
        </p:pic>
        <p:pic>
          <p:nvPicPr>
            <p:cNvPr id="9257" name="Picture 340" descr="txp_fig"/>
            <p:cNvPicPr>
              <a:picLocks noChangeAspect="1" noChangeArrowheads="1"/>
            </p:cNvPicPr>
            <p:nvPr>
              <p:custDataLst>
                <p:tags r:id="rId3"/>
              </p:custDataLst>
            </p:nvPr>
          </p:nvPicPr>
          <p:blipFill>
            <a:blip r:embed="rId9"/>
            <a:srcRect/>
            <a:stretch>
              <a:fillRect/>
            </a:stretch>
          </p:blipFill>
          <p:spPr bwMode="auto">
            <a:xfrm>
              <a:off x="2614" y="1807"/>
              <a:ext cx="403" cy="190"/>
            </a:xfrm>
            <a:prstGeom prst="rect">
              <a:avLst/>
            </a:prstGeom>
            <a:noFill/>
            <a:ln w="28575">
              <a:noFill/>
              <a:miter lim="800000"/>
              <a:headEnd/>
              <a:tailEnd/>
            </a:ln>
          </p:spPr>
        </p:pic>
        <p:pic>
          <p:nvPicPr>
            <p:cNvPr id="9258" name="Picture 363" descr="txp_fig"/>
            <p:cNvPicPr>
              <a:picLocks noChangeAspect="1" noChangeArrowheads="1"/>
            </p:cNvPicPr>
            <p:nvPr>
              <p:custDataLst>
                <p:tags r:id="rId4"/>
              </p:custDataLst>
            </p:nvPr>
          </p:nvPicPr>
          <p:blipFill>
            <a:blip r:embed="rId10"/>
            <a:srcRect/>
            <a:stretch>
              <a:fillRect/>
            </a:stretch>
          </p:blipFill>
          <p:spPr bwMode="auto">
            <a:xfrm>
              <a:off x="3750" y="1821"/>
              <a:ext cx="200" cy="165"/>
            </a:xfrm>
            <a:prstGeom prst="rect">
              <a:avLst/>
            </a:prstGeom>
            <a:noFill/>
            <a:ln w="28575">
              <a:noFill/>
              <a:miter lim="800000"/>
              <a:headEnd/>
              <a:tailEnd/>
            </a:ln>
          </p:spPr>
        </p:pic>
      </p:grpSp>
      <p:graphicFrame>
        <p:nvGraphicFramePr>
          <p:cNvPr id="114031" name="Group 367"/>
          <p:cNvGraphicFramePr>
            <a:graphicFrameLocks noGrp="1"/>
          </p:cNvGraphicFramePr>
          <p:nvPr>
            <p:ph type="tbl" idx="1"/>
          </p:nvPr>
        </p:nvGraphicFramePr>
        <p:xfrm>
          <a:off x="157163" y="100013"/>
          <a:ext cx="8847137" cy="2363788"/>
        </p:xfrm>
        <a:graphic>
          <a:graphicData uri="http://schemas.openxmlformats.org/drawingml/2006/table">
            <a:tbl>
              <a:tblPr/>
              <a:tblGrid>
                <a:gridCol w="2120900"/>
                <a:gridCol w="1481137"/>
                <a:gridCol w="1439863"/>
                <a:gridCol w="1927225"/>
                <a:gridCol w="1878012"/>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996600"/>
                        </a:solidFill>
                        <a:effectLst/>
                        <a:latin typeface="Times New Roman" pitchFamily="18"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Classical (realistic, deterministic)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6600"/>
                          </a:solidFill>
                          <a:effectLst/>
                          <a:latin typeface="Arial" charset="0"/>
                        </a:rPr>
                        <a:t>Quantum world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State space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Simplex of probabilities for microstates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6600"/>
                          </a:solidFill>
                          <a:effectLst/>
                          <a:latin typeface="Arial" charset="0"/>
                        </a:rPr>
                        <a:t>Convex set of density operators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990099"/>
                          </a:solidFill>
                          <a:effectLst/>
                          <a:latin typeface="Arial" charset="0"/>
                        </a:rPr>
                        <a:t>State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CC"/>
                          </a:solidFill>
                          <a:effectLst/>
                          <a:latin typeface="Arial" charset="0"/>
                        </a:rPr>
                        <a:t>Microstate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8000"/>
                          </a:solidFill>
                          <a:effectLst/>
                          <a:latin typeface="Arial" charset="0"/>
                        </a:rPr>
                        <a:t>Ensemble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Extreme point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Pure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accent2"/>
                          </a:solidFill>
                          <a:effectLst/>
                          <a:latin typeface="Arial" charset="0"/>
                        </a:rPr>
                        <a:t>State vector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Ensemble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Mixed state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Arial" charset="0"/>
                        </a:rPr>
                        <a:t>Density operator</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4058" name="Group 394"/>
          <p:cNvGraphicFramePr>
            <a:graphicFrameLocks noGrp="1"/>
          </p:cNvGraphicFramePr>
          <p:nvPr/>
        </p:nvGraphicFramePr>
        <p:xfrm>
          <a:off x="157163" y="6115050"/>
          <a:ext cx="8847137" cy="604838"/>
        </p:xfrm>
        <a:graphic>
          <a:graphicData uri="http://schemas.openxmlformats.org/drawingml/2006/table">
            <a:tbl>
              <a:tblPr/>
              <a:tblGrid>
                <a:gridCol w="2120900"/>
                <a:gridCol w="1481137"/>
                <a:gridCol w="1439863"/>
                <a:gridCol w="1927225"/>
                <a:gridCol w="1878012"/>
              </a:tblGrid>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rPr>
                        <a:t>Objective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00"/>
                          </a:solidFill>
                          <a:effectLst/>
                          <a:latin typeface="Arial" charset="0"/>
                        </a:rPr>
                        <a:t>Subjective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515938" y="3468688"/>
            <a:ext cx="5905500" cy="2246312"/>
          </a:xfrm>
          <a:prstGeom prst="rect">
            <a:avLst/>
          </a:prstGeom>
          <a:noFill/>
          <a:ln w="28575">
            <a:solidFill>
              <a:srgbClr val="990099"/>
            </a:solidFill>
          </a:ln>
        </p:spPr>
        <p:txBody>
          <a:bodyPr>
            <a:spAutoFit/>
          </a:bodyPr>
          <a:lstStyle/>
          <a:p>
            <a:pPr algn="l">
              <a:defRPr/>
            </a:pPr>
            <a:r>
              <a:rPr lang="en-US" dirty="0">
                <a:solidFill>
                  <a:srgbClr val="990099"/>
                </a:solidFill>
                <a:latin typeface="Arial" pitchFamily="34" charset="0"/>
                <a:cs typeface="Arial" pitchFamily="34" charset="0"/>
              </a:rPr>
              <a:t>Scorecard:</a:t>
            </a:r>
          </a:p>
          <a:p>
            <a:pPr algn="l">
              <a:defRPr/>
            </a:pPr>
            <a:r>
              <a:rPr lang="en-US" dirty="0">
                <a:solidFill>
                  <a:srgbClr val="990099"/>
                </a:solidFill>
                <a:latin typeface="Arial" pitchFamily="34" charset="0"/>
                <a:cs typeface="Arial" pitchFamily="34" charset="0"/>
              </a:rPr>
              <a:t>1.    Predictions for fine-grained measurements</a:t>
            </a:r>
          </a:p>
          <a:p>
            <a:pPr marL="457200" indent="-457200" algn="l">
              <a:buFontTx/>
              <a:buAutoNum type="arabicPeriod" startAt="2"/>
              <a:defRPr/>
            </a:pPr>
            <a:r>
              <a:rPr lang="en-US" dirty="0">
                <a:solidFill>
                  <a:srgbClr val="990099"/>
                </a:solidFill>
                <a:latin typeface="Arial" pitchFamily="34" charset="0"/>
                <a:cs typeface="Arial" pitchFamily="34" charset="0"/>
              </a:rPr>
              <a:t>Verification (state determination)</a:t>
            </a:r>
          </a:p>
          <a:p>
            <a:pPr marL="457200" indent="-457200" algn="l">
              <a:buFontTx/>
              <a:buAutoNum type="arabicPeriod" startAt="2"/>
              <a:defRPr/>
            </a:pPr>
            <a:r>
              <a:rPr lang="en-US" dirty="0">
                <a:solidFill>
                  <a:srgbClr val="990099"/>
                </a:solidFill>
                <a:latin typeface="Arial" pitchFamily="34" charset="0"/>
                <a:cs typeface="Arial" pitchFamily="34" charset="0"/>
              </a:rPr>
              <a:t>State change on measurement</a:t>
            </a:r>
          </a:p>
          <a:p>
            <a:pPr marL="457200" indent="-457200" algn="l">
              <a:buFontTx/>
              <a:buAutoNum type="arabicPeriod" startAt="2"/>
              <a:defRPr/>
            </a:pPr>
            <a:r>
              <a:rPr lang="en-US" dirty="0">
                <a:solidFill>
                  <a:srgbClr val="990099"/>
                </a:solidFill>
                <a:latin typeface="Arial" pitchFamily="34" charset="0"/>
                <a:cs typeface="Arial" pitchFamily="34" charset="0"/>
              </a:rPr>
              <a:t>Uniqueness of ensembles</a:t>
            </a:r>
          </a:p>
          <a:p>
            <a:pPr marL="457200" indent="-457200" algn="l">
              <a:buFontTx/>
              <a:buAutoNum type="arabicPeriod" startAt="2"/>
              <a:defRPr/>
            </a:pPr>
            <a:r>
              <a:rPr lang="en-US" dirty="0">
                <a:solidFill>
                  <a:srgbClr val="990099"/>
                </a:solidFill>
                <a:latin typeface="Arial" pitchFamily="34" charset="0"/>
                <a:cs typeface="Arial" pitchFamily="34" charset="0"/>
              </a:rPr>
              <a:t>Nonlocal state change (steering)</a:t>
            </a:r>
          </a:p>
          <a:p>
            <a:pPr marL="457200" indent="-457200" algn="l">
              <a:buFontTx/>
              <a:buAutoNum type="arabicPeriod" startAt="2"/>
              <a:defRPr/>
            </a:pPr>
            <a:r>
              <a:rPr lang="en-US" dirty="0">
                <a:solidFill>
                  <a:srgbClr val="990099"/>
                </a:solidFill>
                <a:latin typeface="Arial" pitchFamily="34" charset="0"/>
                <a:cs typeface="Arial" pitchFamily="34" charset="0"/>
              </a:rPr>
              <a:t>Specification (state preparation)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058"/>
                                        </p:tgtEl>
                                        <p:attrNameLst>
                                          <p:attrName>style.visibility</p:attrName>
                                        </p:attrNameLst>
                                      </p:cBhvr>
                                      <p:to>
                                        <p:strVal val="visible"/>
                                      </p:to>
                                    </p:set>
                                    <p:anim calcmode="lin" valueType="num">
                                      <p:cBhvr additive="base">
                                        <p:cTn id="7" dur="500" fill="hold"/>
                                        <p:tgtEl>
                                          <p:spTgt spid="114058"/>
                                        </p:tgtEl>
                                        <p:attrNameLst>
                                          <p:attrName>ppt_x</p:attrName>
                                        </p:attrNameLst>
                                      </p:cBhvr>
                                      <p:tavLst>
                                        <p:tav tm="0">
                                          <p:val>
                                            <p:strVal val="#ppt_x"/>
                                          </p:val>
                                        </p:tav>
                                        <p:tav tm="100000">
                                          <p:val>
                                            <p:strVal val="#ppt_x"/>
                                          </p:val>
                                        </p:tav>
                                      </p:tavLst>
                                    </p:anim>
                                    <p:anim calcmode="lin" valueType="num">
                                      <p:cBhvr additive="base">
                                        <p:cTn id="8" dur="500" fill="hold"/>
                                        <p:tgtEl>
                                          <p:spTgt spid="114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True"/>
  <p:tag name="USEBOLDAMS" val="True"/>
  <p:tag name="DEFAULTDISPLAYSOURCE" val="\documentclass{slides}\pagestyle{empty}&#10;\begin{document}&#10;\end{document}&#10;"/>
  <p:tag name="TEX2PS" val="latex $(base).tex; dvips -D $(res) -E -o $(base).ps $(base).dvi"/>
  <p:tag name="TEX2PSBATCH" val="latex --interaction=nonstopmode $(base).tex; dvips -D $(res) -E -o $(base).ps $(base).dvi"/>
  <p:tag name="DEFAULTMAGNIFICATION" val="2"/>
  <p:tag name="DEFAULTFONTSIZE" val="10"/>
  <p:tag name="DEFAULTWIDTH" val="348"/>
  <p:tag name="DEFAULTHEIGHT" val="38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x_j)$&#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34"/>
  <p:tag name="PICTUREFILESIZE" val="2385"/>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si\rangle$&#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7"/>
  <p:tag name="PICTUREFILESIZE" val="129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begin{center}&#10;Orthonormal\\&#10;measurement\\&#10;basis that\\ &#10;contains $|\psi\rangle$.&#10;\end{center}&#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93"/>
  <p:tag name="PICTUREFILESIZE" val="14064"/>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0,1}&#10;\begin{document}&#10;$p_{\rm ND}=0$&#10;\end{document}&#10;"/>
  <p:tag name="FILENAME" val="TP_tmp"/>
  <p:tag name="FORMAT" val="png256"/>
  <p:tag name="RES" val="1200"/>
  <p:tag name="BLEND" val="0"/>
  <p:tag name="TRANSPARENT" val="0"/>
  <p:tag name="TBUG" val="0"/>
  <p:tag name="ALLOWFS" val="0"/>
  <p:tag name="ORIGWIDTH" val="83"/>
  <p:tag name="PICTUREFILESIZE" val="679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25,.5,.25}&#10;\begin{document}&#10;$$&#10;\pmatrix{\scriptsize\mbox{average}\cr&#10;\scriptsize\mbox{probability}\cr&#10;\scriptsize\mbox{in support}\cr&#10;\scriptsize\mbox{overlap}}&#10;$$&#10;\end{document}&#10;"/>
  <p:tag name="FILENAME" val="TP_tmp"/>
  <p:tag name="FORMAT" val="png256"/>
  <p:tag name="RES" val="1200"/>
  <p:tag name="BLEND" val="0"/>
  <p:tag name="TRANSPARENT" val="0"/>
  <p:tag name="TBUG" val="0"/>
  <p:tag name="ALLOWFS" val="0"/>
  <p:tag name="ORIGWIDTH" val="116"/>
  <p:tag name="PICTUREFILESIZE" val="5624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45,.45}&#10;\begin{document}&#10;$p_{\rm ND}=|\langle\psi_1|\psi_2\rangle|$&#10;\end{document}&#10;"/>
  <p:tag name="FILENAME" val="TP_tmp"/>
  <p:tag name="FORMAT" val="png256"/>
  <p:tag name="RES" val="1200"/>
  <p:tag name="BLEND" val="0"/>
  <p:tag name="TRANSPARENT" val="0"/>
  <p:tag name="TBUG" val="0"/>
  <p:tag name="ALLOWFS" val="0"/>
  <p:tag name="ORIGWIDTH" val="153"/>
  <p:tag name="PICTUREFILESIZE" val="2280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25,.5,.25}&#10;\begin{document}&#10;$$&#10;p_{\rm ND}=\mbox{?}&#10;$$&#10;\end{document}&#10;"/>
  <p:tag name="FILENAME" val="TP_tmp"/>
  <p:tag name="FORMAT" val="png256"/>
  <p:tag name="RES" val="1200"/>
  <p:tag name="BLEND" val="0"/>
  <p:tag name="TRANSPARENT" val="0"/>
  <p:tag name="TBUG" val="0"/>
  <p:tag name="ALLOWFS" val="0"/>
  <p:tag name="ORIGWIDTH" val="82"/>
  <p:tag name="PICTUREFILESIZE" val="954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25,.5,.25}&#10;\begin{document}&#10;$$&#10;p_{\rm ND}=&#10;$$&#10;\end{document}&#10;"/>
  <p:tag name="FILENAME" val="TP_tmp"/>
  <p:tag name="FORMAT" val="png256"/>
  <p:tag name="RES" val="1200"/>
  <p:tag name="BLEND" val="0"/>
  <p:tag name="TRANSPARENT" val="0"/>
  <p:tag name="TBUG" val="0"/>
  <p:tag name="ALLOWFS" val="0"/>
  <p:tag name="ORIGWIDTH" val="64"/>
  <p:tag name="PICTUREFILESIZE" val="7984"/>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si_1\rangle$&#10;\end{document}&#10;"/>
  <p:tag name="FILENAME" val="TP_tmp"/>
  <p:tag name="FORMAT" val="png256"/>
  <p:tag name="RES" val="1200"/>
  <p:tag name="BLEND" val="0"/>
  <p:tag name="TRANSPARENT" val="0"/>
  <p:tag name="TBUG" val="0"/>
  <p:tag name="ALLOWFS" val="0"/>
  <p:tag name="ORIGWIDTH" val="35"/>
  <p:tag name="PICTUREFILESIZE" val="4435"/>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si_2\rangle$&#10;\end{document}&#10;"/>
  <p:tag name="FILENAME" val="TP_tmp"/>
  <p:tag name="FORMAT" val="png256"/>
  <p:tag name="RES" val="1200"/>
  <p:tag name="BLEND" val="0"/>
  <p:tag name="TRANSPARENT" val="0"/>
  <p:tag name="TBUG" val="0"/>
  <p:tag name="ALLOWFS" val="0"/>
  <p:tag name="ORIGWIDTH" val="35"/>
  <p:tag name="PICTUREFILESIZE" val="460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hbox{Pr$(d|h)=0$ for $h\ne h_0$}&#10;\quad\Longrightarrow\quad&#10;\hbox{Pr}(h_0|d)=1\;.&#1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317"/>
  <p:tag name="PICTUREFILESIZE" val="11226"/>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10;\end{document}&#10;"/>
  <p:tag name="FILENAME" val="TP_tmp"/>
  <p:tag name="FORMAT" val="png256"/>
  <p:tag name="RES" val="1200"/>
  <p:tag name="BLEND" val="0"/>
  <p:tag name="TRANSPARENT" val="0"/>
  <p:tag name="TBUG" val="0"/>
  <p:tag name="ALLOWFS" val="0"/>
  <p:tag name="ORIGWIDTH" val="24"/>
  <p:tag name="PICTUREFILESIZE" val="258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2$&#10;\end{document}&#10;"/>
  <p:tag name="FILENAME" val="TP_tmp"/>
  <p:tag name="FORMAT" val="png256"/>
  <p:tag name="RES" val="1200"/>
  <p:tag name="BLEND" val="0"/>
  <p:tag name="TRANSPARENT" val="0"/>
  <p:tag name="TBUG" val="0"/>
  <p:tag name="ALLOWFS" val="0"/>
  <p:tag name="ORIGWIDTH" val="25"/>
  <p:tag name="PICTUREFILESIZE" val="3069"/>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mbox{\scriptsize ND}}$&#10;\end{document}&#10;"/>
  <p:tag name="FILENAME" val="TP_tmp"/>
  <p:tag name="FORMAT" val="png256"/>
  <p:tag name="RES" val="1200"/>
  <p:tag name="BLEND" val="0"/>
  <p:tag name="TRANSPARENT" val="0"/>
  <p:tag name="TBUG" val="0"/>
  <p:tag name="ALLOWFS" val="0"/>
  <p:tag name="ORIGWIDTH" val="42"/>
  <p:tag name="PICTUREFILESIZE" val="472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3/4$&#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24"/>
  <p:tag name="PICTUREFILESIZE" val="1432"/>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4$&#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23"/>
  <p:tag name="PICTUREFILESIZE" val="992"/>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4$&#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23"/>
  <p:tag name="PICTUREFILESIZE" val="99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4$&#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23"/>
  <p:tag name="PICTUREFILESIZE" val="992"/>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2$&#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22"/>
  <p:tag name="PICTUREFILESIZE" val="1210"/>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matrix{&#10;p_0=1/2     &amp;p_1=1/2    \cr&#10;\phantom{x} &amp;           \cr&#10;p_{0|0}=3/4 &amp;p_{0|1}=1/4\cr&#10;p_{1|0}=1/4 &amp;p_{1|1}=3/4&#10;}&#1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57"/>
  <p:tag name="PICTUREFILESIZE" val="16367"/>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begin{eqnarray}&#10;|\Psi\rangle&amp;=&amp;{1\over\sqrt2}&#10;(|\mathord{\uparrow}\mathord{\downarrow}\rangle-&#10;|\mathord{\downarrow}\mathord{\uparrow}\rangle\nonumber\\&#10;&amp;=&amp;{1\over\sqrt2}&#10;(|{\bf n},-{\bf n}\rangle-|-{\bf n},{\bf n}\rangle)\nonumber&#10;\end{eqnarray}&#10;\end{document}&#10;"/>
  <p:tag name="FILENAME" val="txp_fig"/>
  <p:tag name="FORMAT" val="pngmono"/>
  <p:tag name="RES" val="1200"/>
  <p:tag name="BLEND" val="0"/>
  <p:tag name="TRANSPARENT" val="0"/>
  <p:tag name="TBUG" val="0"/>
  <p:tag name="ALLOWFS" val="0"/>
  <p:tag name="ORIGWIDTH" val="218"/>
  <p:tag name="PICTUREFILESIZE" val="1464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p(h|d)={p(d|h)\;p(h)\over p(d)}&#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BITMAPFORMAT" val="pngmono"/>
  <p:tag name="DEBUGINTERACTIVE" val="True"/>
  <p:tag name="ORIGWIDTH" val="139"/>
  <p:tag name="PICTUREFILESIZE" val="10719"/>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rho_d$ does not depend on $\rho$.&#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76"/>
  <p:tag name="PICTUREFILESIZE" val="7528"/>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rho_d={{\cal A}_d\,(\,\rho\,)\over p(d)}&#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BITMAPFORMAT" val="pngmono"/>
  <p:tag name="DEBUGINTERACTIVE" val="True"/>
  <p:tag name="ORIGWIDTH" val="83"/>
  <p:tag name="PICTUREFILESIZE" val="6299"/>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begin{eqnarray}&#10;&amp;&amp;\hbox{Pr$(d|h)=0$ for $h\ne h_0$}\nonumber\\&#10;&amp;&amp;\phantom{\hbox{Pr}}&#10;\quad\Longrightarrow\quad\hbox{Pr}(h_0|d)=1\;.\nonumber&#10;\end{eqnarray}&#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78"/>
  <p:tag name="PICTUREFILESIZE" val="11625"/>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p(h|d)={p(d|h)\;p(h)\over p(d)}&#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BITMAPFORMAT" val="pngmono"/>
  <p:tag name="DEBUGINTERACTIVE" val="True"/>
  <p:tag name="ORIGWIDTH" val="139"/>
  <p:tag name="PICTUREFILESIZE" val="10719"/>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_{\mathord{\rightarrow}}=1/2$\qquad &#10;$p_{\mathord{\leftarrow}}=1/2$&#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63"/>
  <p:tag name="PICTUREFILESIZE" val="4613"/>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_{\mathord{\uparrow}}=1\phantom{/2\;}$\qquad &#10;$p_{\mathord{\downarrow}}=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41"/>
  <p:tag name="PICTUREFILESIZE" val="3112"/>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si\rangle=|\mathord{\uparrow}\rangle&#10;=(|\mathord{\rightarrow}\rangle+&#10;|\mathord{\leftarrow}\rangle)/\sqrt2$&#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89"/>
  <p:tag name="PICTUREFILESIZE" val="7634"/>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_{\mathord{\rightarrow}}=1/2$\qquad &#10;$p_{\mathord{\leftarrow}}=1/2$&#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63"/>
  <p:tag name="PICTUREFILESIZE" val="4613"/>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_{\mathord{\uparrow}}=1\phantom{/2\;}$\qquad &#10;$p_{\mathord{\downarrow}}=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41"/>
  <p:tag name="PICTUREFILESIZE" val="3112"/>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si\rangle=|\mathord{\uparrow}\rangle&#10;=(|\mathord{\rightarrow}\rangle+&#10;|\mathord{\rightarrow}\rangle)/\sqrt2$&#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89"/>
  <p:tag name="PICTUREFILESIZE" val="7589"/>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x_j$&#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3"/>
  <p:tag name="PICTUREFILESIZE" val="900"/>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rho=\sum_jp_j|\psi_j\rangle\langle\psi_j|&#1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17"/>
  <p:tag name="PICTUREFILESIZE" val="804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x_j)$&#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34"/>
  <p:tag name="PICTUREFILESIZE" val="238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psi\rangle$&#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7"/>
  <p:tag name="PICTUREFILESIZE" val="129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x_j$&#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3"/>
  <p:tag name="PICTUREFILESIZE" val="900"/>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ny&#10;$$&#10;\rho=\sum_jp_j|\psi_j\rangle\langle\psi_j|&#10;$$&#10;\end{document}&#10;"/>
  <p:tag name="EXTERNALNAME" val="txp_fig"/>
  <p:tag name="BLEND" val="False"/>
  <p:tag name="TRANSPARENT" val="False"/>
  <p:tag name="KEEPFILES" val="False"/>
  <p:tag name="DEBUGPAUSE" val="False"/>
  <p:tag name="RESOLUTION" val="1200"/>
  <p:tag name="TIMEOUT" val="(none)"/>
  <p:tag name="BOXWIDTH" val="348"/>
  <p:tag name="BOXHEIGHT" val="386"/>
  <p:tag name="BOXFONT" val="10"/>
  <p:tag name="BOXWRAP" val="False"/>
  <p:tag name="WORKAROUNDTRANSPARENCYBUG" val="False"/>
  <p:tag name="BITMAPFORMAT" val="pngmono"/>
  <p:tag name="DEBUGINTERACTIVE" val="True"/>
  <p:tag name="ORIGWIDTH" val="117"/>
  <p:tag name="PICTUREFILESIZE" val="8046"/>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33CC"/>
            </a:solidFill>
            <a:effectLst/>
            <a:latin typeface="Copperplate Gothic Light"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33CC"/>
            </a:solidFill>
            <a:effectLst/>
            <a:latin typeface="Copperplate Gothic Light"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11308</TotalTime>
  <Words>2265</Words>
  <Application>Microsoft PowerPoint</Application>
  <PresentationFormat>On-screen Show (4:3)</PresentationFormat>
  <Paragraphs>544</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UNM Information 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M. Caves</dc:creator>
  <cp:lastModifiedBy>Carlton M. Caves</cp:lastModifiedBy>
  <cp:revision>302</cp:revision>
  <cp:lastPrinted>2002-04-29T01:11:07Z</cp:lastPrinted>
  <dcterms:created xsi:type="dcterms:W3CDTF">2002-04-29T01:11:07Z</dcterms:created>
  <dcterms:modified xsi:type="dcterms:W3CDTF">2008-05-06T23:34:24Z</dcterms:modified>
</cp:coreProperties>
</file>