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71.xml" ContentType="application/vnd.openxmlformats-officedocument.presentationml.tags+xml"/>
  <Override PartName="/ppt/theme/themeOverride18.xml" ContentType="application/vnd.openxmlformats-officedocument.themeOverr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heme/themeOverride19.xml" ContentType="application/vnd.openxmlformats-officedocument.themeOverr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heme/themeOverride4.xml" ContentType="application/vnd.openxmlformats-officedocument.themeOverride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heme/themeOverride9.xml" ContentType="application/vnd.openxmlformats-officedocument.themeOverrid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3" r:id="rId2"/>
    <p:sldId id="298" r:id="rId3"/>
    <p:sldId id="278" r:id="rId4"/>
    <p:sldId id="272" r:id="rId5"/>
    <p:sldId id="269" r:id="rId6"/>
    <p:sldId id="270" r:id="rId7"/>
    <p:sldId id="306" r:id="rId8"/>
    <p:sldId id="305" r:id="rId9"/>
    <p:sldId id="307" r:id="rId10"/>
    <p:sldId id="309" r:id="rId11"/>
    <p:sldId id="310" r:id="rId12"/>
    <p:sldId id="271" r:id="rId13"/>
    <p:sldId id="283" r:id="rId14"/>
    <p:sldId id="273" r:id="rId15"/>
    <p:sldId id="274" r:id="rId16"/>
    <p:sldId id="275" r:id="rId17"/>
    <p:sldId id="299" r:id="rId18"/>
    <p:sldId id="303" r:id="rId19"/>
    <p:sldId id="300" r:id="rId20"/>
    <p:sldId id="276" r:id="rId21"/>
    <p:sldId id="286" r:id="rId22"/>
    <p:sldId id="285" r:id="rId23"/>
    <p:sldId id="311" r:id="rId24"/>
    <p:sldId id="284" r:id="rId25"/>
    <p:sldId id="287" r:id="rId26"/>
    <p:sldId id="288" r:id="rId27"/>
    <p:sldId id="291" r:id="rId28"/>
    <p:sldId id="292" r:id="rId29"/>
    <p:sldId id="289" r:id="rId30"/>
    <p:sldId id="280" r:id="rId31"/>
    <p:sldId id="302" r:id="rId32"/>
    <p:sldId id="314" r:id="rId33"/>
    <p:sldId id="313" r:id="rId34"/>
    <p:sldId id="293" r:id="rId35"/>
    <p:sldId id="294" r:id="rId36"/>
    <p:sldId id="295" r:id="rId37"/>
    <p:sldId id="301" r:id="rId38"/>
    <p:sldId id="296" r:id="rId39"/>
    <p:sldId id="297" r:id="rId40"/>
    <p:sldId id="312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33CC"/>
        </a:solidFill>
        <a:latin typeface="Copperplate Gothic Light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33CC"/>
        </a:solidFill>
        <a:latin typeface="Copperplate Gothic Light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33CC"/>
        </a:solidFill>
        <a:latin typeface="Copperplate Gothic Light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33CC"/>
        </a:solidFill>
        <a:latin typeface="Copperplate Gothic Light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33CC"/>
        </a:solidFill>
        <a:latin typeface="Copperplate Gothic Light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33CC"/>
        </a:solidFill>
        <a:latin typeface="Copperplate Gothic Light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33CC"/>
        </a:solidFill>
        <a:latin typeface="Copperplate Gothic Light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33CC"/>
        </a:solidFill>
        <a:latin typeface="Copperplate Gothic Light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33CC"/>
        </a:solidFill>
        <a:latin typeface="Copperplate Gothic Ligh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59B"/>
    <a:srgbClr val="C9B083"/>
    <a:srgbClr val="FF3300"/>
    <a:srgbClr val="0033CC"/>
    <a:srgbClr val="33CC33"/>
    <a:srgbClr val="006600"/>
    <a:srgbClr val="990099"/>
    <a:srgbClr val="008000"/>
    <a:srgbClr val="99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68" autoAdjust="0"/>
    <p:restoredTop sz="99647" autoAdjust="0"/>
  </p:normalViewPr>
  <p:slideViewPr>
    <p:cSldViewPr snapToGrid="0">
      <p:cViewPr>
        <p:scale>
          <a:sx n="66" d="100"/>
          <a:sy n="66" d="100"/>
        </p:scale>
        <p:origin x="-504" y="-19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92"/>
    </p:cViewPr>
  </p:sorterViewPr>
  <p:notesViewPr>
    <p:cSldViewPr snapToGrid="0">
      <p:cViewPr varScale="1">
        <p:scale>
          <a:sx n="55" d="100"/>
          <a:sy n="55" d="100"/>
        </p:scale>
        <p:origin x="-18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581A098E-4135-4026-95A2-2C4BC982C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A617B984-D6DA-4016-95C0-D0697F5BB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F61E7-7CCB-40A3-A4A4-44F13CC044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EB21E-5AEA-4707-B0E4-8D2DC04CB79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EB21E-5AEA-4707-B0E4-8D2DC04CB79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7B984-D6DA-4016-95C0-D0697F5BB6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78B4D-D3E3-453F-90C6-C7F690EF20F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C91A2-2360-47D6-9187-D47E98C4FE3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7BF7D-747B-442C-99B7-6D94F993D5B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31710-C080-4F21-97F1-7D557314101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31710-C080-4F21-97F1-7D557314101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31710-C080-4F21-97F1-7D557314101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31710-C080-4F21-97F1-7D557314101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7B984-D6DA-4016-95C0-D0697F5BB6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8B911-4104-4625-AB11-C754B8D448F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3F655-1C02-4ED3-AB12-D63F2C7C77D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F4710-56EF-495A-8FCA-8E92EF23CA0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4D38C-46E1-4514-B879-6564EFA639B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945B8-8085-4B40-8170-1747E010829F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FBA99-EE63-4EE1-8F98-623CDAFA07B0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4D38C-46E1-4514-B879-6564EFA639B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7B984-D6DA-4016-95C0-D0697F5BB6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46705-7CD6-4468-AC20-9DA01C01F3D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649D9-9AF3-4565-9537-3A9174EF4E9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44E15-E85A-4209-BE23-E3585FBE119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EB21E-5AEA-4707-B0E4-8D2DC04CB79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EB21E-5AEA-4707-B0E4-8D2DC04CB79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8A421-01E2-4E9B-A2F3-2B3EA2BA5F22}" type="slidenum">
              <a:rPr lang="en-US"/>
              <a:pPr/>
              <a:t>33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7B984-D6DA-4016-95C0-D0697F5BB64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7B984-D6DA-4016-95C0-D0697F5BB64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5CC74-FD68-48A5-8B47-4156E4F7F07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3E87C-670B-4AAF-A6B1-E13210E9065B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4FB24-C752-4101-B715-DC7FBF676E32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7B984-D6DA-4016-95C0-D0697F5BB6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63B79-1BFF-4525-A639-FEFB9A59939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EB21E-5AEA-4707-B0E4-8D2DC04CB79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EB21E-5AEA-4707-B0E4-8D2DC04CB79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EB21E-5AEA-4707-B0E4-8D2DC04CB79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EB21E-5AEA-4707-B0E4-8D2DC04CB79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B2D9-ADEB-44C9-B59F-CFA03648A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E0363-9672-465C-B3B1-C8F6B6090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D199-BC0E-490F-ACF2-BAC2DDF2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49D6-01F2-4613-8D65-EF9940AD4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FCE7-6DD0-4E59-A976-736120DE5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E5A8-669A-46B1-93C6-4E66FDCE6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41F08-E5BB-422B-B73B-1FD53896F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70F1-DFBA-4D4D-A069-91DC7FB2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26A1-6F61-451B-819B-E31D35CC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D2742-8667-41F8-A8E2-C3C326A9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2E539-35D6-45DE-BE6B-9D50FDACA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87CB-C495-426F-A12C-C3ADABA15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6241D93-6EAE-4789-9518-36D6A6AAF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info.phys.unm.edu/~caves" TargetMode="External"/><Relationship Id="rId4" Type="http://schemas.openxmlformats.org/officeDocument/2006/relationships/hyperlink" Target="mailto:caves@info.phys.unm.ed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23.xml"/><Relationship Id="rId16" Type="http://schemas.openxmlformats.org/officeDocument/2006/relationships/image" Target="../media/image24.png"/><Relationship Id="rId1" Type="http://schemas.openxmlformats.org/officeDocument/2006/relationships/themeOverride" Target="../theme/themeOverride8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26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9.png"/><Relationship Id="rId2" Type="http://schemas.openxmlformats.org/officeDocument/2006/relationships/tags" Target="../tags/tag3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5.xml"/><Relationship Id="rId7" Type="http://schemas.openxmlformats.org/officeDocument/2006/relationships/image" Target="../media/image3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4.png"/><Relationship Id="rId4" Type="http://schemas.openxmlformats.org/officeDocument/2006/relationships/tags" Target="../tags/tag36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9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3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3.png"/><Relationship Id="rId5" Type="http://schemas.openxmlformats.org/officeDocument/2006/relationships/tags" Target="../tags/tag41.xml"/><Relationship Id="rId10" Type="http://schemas.openxmlformats.org/officeDocument/2006/relationships/image" Target="../media/image32.png"/><Relationship Id="rId4" Type="http://schemas.openxmlformats.org/officeDocument/2006/relationships/tags" Target="../tags/tag40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44.xml"/><Relationship Id="rId21" Type="http://schemas.openxmlformats.org/officeDocument/2006/relationships/image" Target="../media/image44.png"/><Relationship Id="rId7" Type="http://schemas.openxmlformats.org/officeDocument/2006/relationships/tags" Target="../tags/tag48.xml"/><Relationship Id="rId12" Type="http://schemas.openxmlformats.org/officeDocument/2006/relationships/notesSlide" Target="../notesSlides/notesSlide18.xml"/><Relationship Id="rId17" Type="http://schemas.openxmlformats.org/officeDocument/2006/relationships/image" Target="../media/image40.png"/><Relationship Id="rId2" Type="http://schemas.openxmlformats.org/officeDocument/2006/relationships/tags" Target="../tags/tag43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6.xml"/><Relationship Id="rId15" Type="http://schemas.openxmlformats.org/officeDocument/2006/relationships/image" Target="../media/image38.png"/><Relationship Id="rId10" Type="http://schemas.openxmlformats.org/officeDocument/2006/relationships/tags" Target="../tags/tag51.xml"/><Relationship Id="rId19" Type="http://schemas.openxmlformats.org/officeDocument/2006/relationships/image" Target="../media/image42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6.xml"/><Relationship Id="rId10" Type="http://schemas.openxmlformats.org/officeDocument/2006/relationships/image" Target="../media/image48.png"/><Relationship Id="rId4" Type="http://schemas.openxmlformats.org/officeDocument/2006/relationships/tags" Target="../tags/tag55.xml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60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59.xml"/><Relationship Id="rId1" Type="http://schemas.openxmlformats.org/officeDocument/2006/relationships/themeOverride" Target="../theme/themeOverride1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4.png"/><Relationship Id="rId5" Type="http://schemas.openxmlformats.org/officeDocument/2006/relationships/tags" Target="../tags/tag62.xml"/><Relationship Id="rId10" Type="http://schemas.openxmlformats.org/officeDocument/2006/relationships/image" Target="../media/image53.png"/><Relationship Id="rId4" Type="http://schemas.openxmlformats.org/officeDocument/2006/relationships/tags" Target="../tags/tag61.xml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63.xml"/><Relationship Id="rId1" Type="http://schemas.openxmlformats.org/officeDocument/2006/relationships/themeOverride" Target="../theme/themeOverride1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9.png"/><Relationship Id="rId5" Type="http://schemas.openxmlformats.org/officeDocument/2006/relationships/tags" Target="../tags/tag66.xml"/><Relationship Id="rId10" Type="http://schemas.openxmlformats.org/officeDocument/2006/relationships/image" Target="../media/image58.png"/><Relationship Id="rId4" Type="http://schemas.openxmlformats.org/officeDocument/2006/relationships/tags" Target="../tags/tag65.xml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68.xml"/><Relationship Id="rId7" Type="http://schemas.openxmlformats.org/officeDocument/2006/relationships/image" Target="../media/image61.png"/><Relationship Id="rId2" Type="http://schemas.openxmlformats.org/officeDocument/2006/relationships/tags" Target="../tags/tag67.xml"/><Relationship Id="rId1" Type="http://schemas.openxmlformats.org/officeDocument/2006/relationships/themeOverride" Target="../theme/themeOverride15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9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71.xml"/><Relationship Id="rId7" Type="http://schemas.openxmlformats.org/officeDocument/2006/relationships/image" Target="../media/image61.png"/><Relationship Id="rId2" Type="http://schemas.openxmlformats.org/officeDocument/2006/relationships/tags" Target="../tags/tag70.xml"/><Relationship Id="rId1" Type="http://schemas.openxmlformats.org/officeDocument/2006/relationships/themeOverride" Target="../theme/themeOverride16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14.xml"/><Relationship Id="rId11" Type="http://schemas.openxmlformats.org/officeDocument/2006/relationships/image" Target="../media/image8.png"/><Relationship Id="rId5" Type="http://schemas.openxmlformats.org/officeDocument/2006/relationships/tags" Target="../tags/tag13.xml"/><Relationship Id="rId10" Type="http://schemas.openxmlformats.org/officeDocument/2006/relationships/image" Target="../media/image10.png"/><Relationship Id="rId4" Type="http://schemas.openxmlformats.org/officeDocument/2006/relationships/tags" Target="../tags/tag12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tags" Target="../tags/tag16.xml"/><Relationship Id="rId16" Type="http://schemas.openxmlformats.org/officeDocument/2006/relationships/image" Target="../media/image18.png"/><Relationship Id="rId1" Type="http://schemas.openxmlformats.org/officeDocument/2006/relationships/themeOverride" Target="../theme/themeOverride7.xml"/><Relationship Id="rId6" Type="http://schemas.openxmlformats.org/officeDocument/2006/relationships/tags" Target="../tags/tag20.xml"/><Relationship Id="rId11" Type="http://schemas.openxmlformats.org/officeDocument/2006/relationships/image" Target="../media/image14.png"/><Relationship Id="rId5" Type="http://schemas.openxmlformats.org/officeDocument/2006/relationships/tags" Target="../tags/tag19.xml"/><Relationship Id="rId15" Type="http://schemas.openxmlformats.org/officeDocument/2006/relationships/image" Target="../media/image17.png"/><Relationship Id="rId10" Type="http://schemas.openxmlformats.org/officeDocument/2006/relationships/notesSlide" Target="../notesSlides/notesSlide9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41773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What are the laws of physics?</a:t>
            </a:r>
          </a:p>
          <a:p>
            <a:pPr eaLnBrk="1" hangingPunct="1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Resisting reification</a:t>
            </a:r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6600"/>
                </a:solidFill>
                <a:latin typeface="Helvetica" pitchFamily="34" charset="0"/>
              </a:rPr>
              <a:t> </a:t>
            </a:r>
            <a:endParaRPr lang="en-US" sz="2800" dirty="0">
              <a:solidFill>
                <a:srgbClr val="996600"/>
              </a:solidFill>
              <a:latin typeface="Helvetica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2132448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Carlton M. Caves</a:t>
            </a:r>
            <a:endParaRPr lang="en-US" sz="2400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 dirty="0">
                <a:solidFill>
                  <a:schemeClr val="tx1"/>
                </a:solidFill>
                <a:latin typeface="Arial" charset="0"/>
              </a:rPr>
              <a:t>C. M. Caves, C. A. Fuchs, </a:t>
            </a:r>
            <a:r>
              <a:rPr lang="en-US" sz="1200" b="0" dirty="0" smtClean="0">
                <a:solidFill>
                  <a:schemeClr val="tx1"/>
                </a:solidFill>
                <a:latin typeface="Arial" charset="0"/>
              </a:rPr>
              <a:t>and R</a:t>
            </a:r>
            <a:r>
              <a:rPr lang="en-US" sz="1200" b="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en-US" sz="1200" b="0" dirty="0">
                <a:solidFill>
                  <a:schemeClr val="tx1"/>
                </a:solidFill>
                <a:latin typeface="Arial" charset="0"/>
              </a:rPr>
              <a:t> Schack, “Subjective probability and quantum certainty,” </a:t>
            </a:r>
          </a:p>
          <a:p>
            <a:r>
              <a:rPr lang="en-US" sz="1200" b="0" dirty="0">
                <a:solidFill>
                  <a:schemeClr val="tx1"/>
                </a:solidFill>
                <a:latin typeface="Arial" charset="0"/>
              </a:rPr>
              <a:t>Studies in History and Philosophy of Modern Physics 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38</a:t>
            </a:r>
            <a:r>
              <a:rPr lang="en-US" sz="12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200" b="0" dirty="0" smtClean="0">
                <a:solidFill>
                  <a:schemeClr val="tx1"/>
                </a:solidFill>
                <a:latin typeface="Arial" charset="0"/>
              </a:rPr>
              <a:t>255-274 </a:t>
            </a:r>
            <a:r>
              <a:rPr lang="en-US" sz="1200" b="0" dirty="0">
                <a:solidFill>
                  <a:schemeClr val="tx1"/>
                </a:solidFill>
                <a:latin typeface="Arial" charset="0"/>
              </a:rPr>
              <a:t>(2007</a:t>
            </a:r>
            <a:r>
              <a:rPr lang="en-US" sz="1200" b="0" dirty="0" smtClean="0">
                <a:solidFill>
                  <a:schemeClr val="tx1"/>
                </a:solidFill>
                <a:latin typeface="Arial" charset="0"/>
              </a:rPr>
              <a:t>).</a:t>
            </a:r>
          </a:p>
          <a:p>
            <a:endParaRPr lang="en-US" sz="1200" b="0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 dirty="0" smtClean="0">
                <a:solidFill>
                  <a:schemeClr val="tx1"/>
                </a:solidFill>
                <a:latin typeface="Arial" charset="0"/>
              </a:rPr>
              <a:t>C. G. Timpson, “Quantum </a:t>
            </a:r>
            <a:r>
              <a:rPr lang="en-US" sz="1200" b="0" dirty="0" err="1" smtClean="0">
                <a:solidFill>
                  <a:schemeClr val="tx1"/>
                </a:solidFill>
                <a:latin typeface="Arial" charset="0"/>
              </a:rPr>
              <a:t>Bayesianism</a:t>
            </a:r>
            <a:r>
              <a:rPr lang="en-US" sz="1200" b="0" dirty="0" smtClean="0">
                <a:solidFill>
                  <a:schemeClr val="tx1"/>
                </a:solidFill>
                <a:latin typeface="Arial" charset="0"/>
              </a:rPr>
              <a:t>: A Study,” Studies in History and Philosophy of 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Arial" charset="0"/>
              </a:rPr>
              <a:t>Modern Physics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39</a:t>
            </a:r>
            <a:r>
              <a:rPr lang="en-US" sz="1200" b="0" dirty="0" smtClean="0">
                <a:solidFill>
                  <a:schemeClr val="tx1"/>
                </a:solidFill>
                <a:latin typeface="Arial" charset="0"/>
              </a:rPr>
              <a:t>, 579-609 (2008).</a:t>
            </a:r>
            <a:endParaRPr lang="en-US" sz="1200" b="0" dirty="0">
              <a:solidFill>
                <a:schemeClr val="tx1"/>
              </a:solidFill>
              <a:latin typeface="Arial" charset="0"/>
            </a:endParaRPr>
          </a:p>
          <a:p>
            <a:endParaRPr lang="en-US" sz="1400" dirty="0">
              <a:latin typeface="Arial" charset="0"/>
            </a:endParaRPr>
          </a:p>
          <a:p>
            <a:r>
              <a:rPr lang="en-US" sz="1800" b="0" dirty="0">
                <a:latin typeface="Arial" charset="0"/>
              </a:rPr>
              <a:t>Department of Physics and Astronomy</a:t>
            </a:r>
          </a:p>
          <a:p>
            <a:r>
              <a:rPr lang="en-US" sz="1800" b="0" dirty="0">
                <a:latin typeface="Arial" charset="0"/>
              </a:rPr>
              <a:t>University of New Mexico</a:t>
            </a:r>
          </a:p>
          <a:p>
            <a:endParaRPr lang="en-US" sz="2400" b="0" dirty="0">
              <a:latin typeface="Arial" charset="0"/>
            </a:endParaRPr>
          </a:p>
          <a:p>
            <a:r>
              <a:rPr lang="en-US" b="0" dirty="0">
                <a:latin typeface="Arial" charset="0"/>
                <a:hlinkClick r:id="rId4"/>
              </a:rPr>
              <a:t>caves@info.phys.unm.edu</a:t>
            </a:r>
            <a:endParaRPr lang="en-US" b="0" dirty="0">
              <a:latin typeface="Arial" charset="0"/>
            </a:endParaRPr>
          </a:p>
          <a:p>
            <a:r>
              <a:rPr lang="en-US" b="0" dirty="0">
                <a:latin typeface="Arial" charset="0"/>
                <a:hlinkClick r:id="rId5"/>
              </a:rPr>
              <a:t>http://info.phys.unm.edu/~</a:t>
            </a:r>
            <a:r>
              <a:rPr lang="en-US" b="0" dirty="0" smtClean="0">
                <a:latin typeface="Arial" charset="0"/>
                <a:hlinkClick r:id="rId5"/>
              </a:rPr>
              <a:t>caves</a:t>
            </a:r>
            <a:endParaRPr lang="en-US" b="0" dirty="0">
              <a:latin typeface="Arial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5689602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The laws are out there.  Probabilities aren’t.</a:t>
            </a:r>
            <a:endParaRPr lang="en-US" sz="28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4174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Dutch-book argument: Rule (iv)</a:t>
            </a:r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6600"/>
                </a:solidFill>
                <a:latin typeface="Helvetica" pitchFamily="34" charset="0"/>
              </a:rPr>
              <a:t> </a:t>
            </a:r>
            <a:endParaRPr lang="en-US" sz="2800" dirty="0">
              <a:solidFill>
                <a:srgbClr val="996600"/>
              </a:solidFill>
              <a:latin typeface="Helvetic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56387" y="977647"/>
            <a:ext cx="7983508" cy="333321"/>
          </a:xfrm>
          <a:prstGeom prst="rect">
            <a:avLst/>
          </a:prstGeom>
          <a:solidFill>
            <a:srgbClr val="BBE0E3"/>
          </a:solidFill>
          <a:ln/>
          <a:effectLst/>
        </p:spPr>
      </p:pic>
      <p:grpSp>
        <p:nvGrpSpPr>
          <p:cNvPr id="41" name="Group 40"/>
          <p:cNvGrpSpPr/>
          <p:nvPr/>
        </p:nvGrpSpPr>
        <p:grpSpPr>
          <a:xfrm>
            <a:off x="1016006" y="1596644"/>
            <a:ext cx="6966488" cy="943358"/>
            <a:chOff x="1016006" y="1596644"/>
            <a:chExt cx="6966488" cy="943358"/>
          </a:xfrm>
        </p:grpSpPr>
        <p:grpSp>
          <p:nvGrpSpPr>
            <p:cNvPr id="25" name="Group 24"/>
            <p:cNvGrpSpPr/>
            <p:nvPr/>
          </p:nvGrpSpPr>
          <p:grpSpPr>
            <a:xfrm>
              <a:off x="1016006" y="1596644"/>
              <a:ext cx="3483429" cy="943358"/>
              <a:chOff x="1016006" y="1698242"/>
              <a:chExt cx="3483429" cy="943358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1016006" y="1698242"/>
                <a:ext cx="3483429" cy="943358"/>
              </a:xfrm>
              <a:prstGeom prst="rect">
                <a:avLst/>
              </a:prstGeom>
              <a:noFill/>
              <a:ln w="28575" cap="flat" cmpd="sng" algn="ctr">
                <a:solidFill>
                  <a:srgbClr val="99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opperplate Gothic Light" pitchFamily="34" charset="0"/>
                </a:endParaRPr>
              </a:p>
            </p:txBody>
          </p:sp>
          <p:pic>
            <p:nvPicPr>
              <p:cNvPr id="22" name="Picture 21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3"/>
              <a:stretch>
                <a:fillRect/>
              </a:stretch>
            </p:blipFill>
            <p:spPr bwMode="auto">
              <a:xfrm>
                <a:off x="1153397" y="1798380"/>
                <a:ext cx="3246388" cy="747126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4812693" y="1900553"/>
              <a:ext cx="3169801" cy="33554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0" name="Group 39"/>
          <p:cNvGrpSpPr/>
          <p:nvPr/>
        </p:nvGrpSpPr>
        <p:grpSpPr>
          <a:xfrm>
            <a:off x="1016007" y="2826677"/>
            <a:ext cx="7240449" cy="449943"/>
            <a:chOff x="1016007" y="2775908"/>
            <a:chExt cx="7240449" cy="449943"/>
          </a:xfrm>
        </p:grpSpPr>
        <p:grpSp>
          <p:nvGrpSpPr>
            <p:cNvPr id="27" name="Group 26"/>
            <p:cNvGrpSpPr/>
            <p:nvPr/>
          </p:nvGrpSpPr>
          <p:grpSpPr>
            <a:xfrm>
              <a:off x="1016007" y="2775908"/>
              <a:ext cx="3004457" cy="449943"/>
              <a:chOff x="1364343" y="2775908"/>
              <a:chExt cx="3004457" cy="449943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1364343" y="2775908"/>
                <a:ext cx="3004457" cy="449943"/>
              </a:xfrm>
              <a:prstGeom prst="rect">
                <a:avLst/>
              </a:prstGeom>
              <a:noFill/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opperplate Gothic Light" pitchFamily="34" charset="0"/>
                </a:endParaRPr>
              </a:p>
            </p:txBody>
          </p:sp>
          <p:pic>
            <p:nvPicPr>
              <p:cNvPr id="26" name="Picture 25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/>
              <a:stretch>
                <a:fillRect/>
              </a:stretch>
            </p:blipFill>
            <p:spPr bwMode="auto">
              <a:xfrm>
                <a:off x="1469188" y="2876048"/>
                <a:ext cx="2788937" cy="258776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28" name="Picture 2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4812693" y="2848666"/>
              <a:ext cx="3443763" cy="30442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9" name="Group 38"/>
          <p:cNvGrpSpPr/>
          <p:nvPr/>
        </p:nvGrpSpPr>
        <p:grpSpPr>
          <a:xfrm>
            <a:off x="1016002" y="3563294"/>
            <a:ext cx="7880937" cy="449943"/>
            <a:chOff x="1016002" y="3563294"/>
            <a:chExt cx="7880937" cy="449943"/>
          </a:xfrm>
        </p:grpSpPr>
        <p:grpSp>
          <p:nvGrpSpPr>
            <p:cNvPr id="31" name="Group 30"/>
            <p:cNvGrpSpPr/>
            <p:nvPr/>
          </p:nvGrpSpPr>
          <p:grpSpPr>
            <a:xfrm>
              <a:off x="1016002" y="3563294"/>
              <a:ext cx="3454393" cy="449943"/>
              <a:chOff x="1117600" y="3563294"/>
              <a:chExt cx="3454393" cy="449943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1117600" y="3563294"/>
                <a:ext cx="3454393" cy="449943"/>
              </a:xfrm>
              <a:prstGeom prst="rect">
                <a:avLst/>
              </a:prstGeom>
              <a:noFill/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opperplate Gothic Light" pitchFamily="34" charset="0"/>
                </a:endParaRPr>
              </a:p>
            </p:txBody>
          </p:sp>
          <p:pic>
            <p:nvPicPr>
              <p:cNvPr id="30" name="Picture 29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/>
              <a:stretch>
                <a:fillRect/>
              </a:stretch>
            </p:blipFill>
            <p:spPr bwMode="auto">
              <a:xfrm>
                <a:off x="1240582" y="3663432"/>
                <a:ext cx="3246147" cy="335588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2" name="Picture 3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/>
            <a:stretch>
              <a:fillRect/>
            </a:stretch>
          </p:blipFill>
          <p:spPr bwMode="auto">
            <a:xfrm>
              <a:off x="4812693" y="3620488"/>
              <a:ext cx="4084246" cy="33555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975915" y="4453801"/>
            <a:ext cx="7902557" cy="1308370"/>
          </a:xfrm>
          <a:prstGeom prst="rect">
            <a:avLst/>
          </a:prstGeom>
          <a:solidFill>
            <a:srgbClr val="BBE0E3"/>
          </a:solidFill>
          <a:ln/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9979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Subjective Bayesian probabilities </a:t>
            </a:r>
            <a:r>
              <a:rPr lang="en-US" sz="3600" dirty="0" smtClean="0">
                <a:solidFill>
                  <a:srgbClr val="996600"/>
                </a:solidFill>
                <a:latin typeface="Helvetica" pitchFamily="34" charset="0"/>
              </a:rPr>
              <a:t> </a:t>
            </a:r>
            <a:endParaRPr lang="en-US" sz="3600" dirty="0">
              <a:solidFill>
                <a:srgbClr val="996600"/>
              </a:solidFill>
              <a:latin typeface="Helvetica" pitchFamily="34" charset="0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827312" y="1569212"/>
            <a:ext cx="7460344" cy="2308324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The standard rules of probability theory </a:t>
            </a:r>
            <a:r>
              <a:rPr lang="en-US" sz="3600" dirty="0">
                <a:solidFill>
                  <a:srgbClr val="990099"/>
                </a:solidFill>
                <a:latin typeface="Arial" charset="0"/>
                <a:cs typeface="Arial" charset="0"/>
              </a:rPr>
              <a:t>are </a:t>
            </a:r>
            <a:r>
              <a:rPr lang="en-US" sz="3600" i="1" dirty="0">
                <a:solidFill>
                  <a:srgbClr val="990099"/>
                </a:solidFill>
                <a:latin typeface="Arial" charset="0"/>
                <a:cs typeface="Arial" charset="0"/>
              </a:rPr>
              <a:t>objective</a:t>
            </a:r>
            <a:r>
              <a:rPr lang="en-US" sz="3600" dirty="0">
                <a:solidFill>
                  <a:srgbClr val="990099"/>
                </a:solidFill>
                <a:latin typeface="Arial" charset="0"/>
                <a:cs typeface="Arial" charset="0"/>
              </a:rPr>
              <a:t> consequences of </a:t>
            </a:r>
            <a:r>
              <a:rPr lang="en-US" sz="3600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requiring consistent betting behavior.</a:t>
            </a:r>
            <a:endParaRPr lang="en-US" sz="3600" dirty="0">
              <a:solidFill>
                <a:srgbClr val="990099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71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996600"/>
                </a:solidFill>
                <a:latin typeface="Comic Sans MS" pitchFamily="66" charset="0"/>
              </a:rPr>
              <a:t>Subjective Bayesian probabilities</a:t>
            </a:r>
            <a:r>
              <a:rPr lang="en-US" sz="280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996600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291770" y="868363"/>
            <a:ext cx="65024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6600"/>
                </a:solidFill>
                <a:latin typeface="Arial" charset="0"/>
                <a:cs typeface="Arial" charset="0"/>
              </a:rPr>
              <a:t>Facts in the form of observed data </a:t>
            </a:r>
            <a:r>
              <a:rPr lang="en-US" sz="2400" b="0" i="1" dirty="0">
                <a:solidFill>
                  <a:srgbClr val="006600"/>
                </a:solidFill>
                <a:latin typeface="Arial" charset="0"/>
                <a:cs typeface="Arial" charset="0"/>
              </a:rPr>
              <a:t>d </a:t>
            </a:r>
            <a:r>
              <a:rPr lang="en-US" sz="2400" b="0" dirty="0">
                <a:solidFill>
                  <a:srgbClr val="006600"/>
                </a:solidFill>
                <a:latin typeface="Arial" charset="0"/>
                <a:cs typeface="Arial" charset="0"/>
              </a:rPr>
              <a:t>are used to update probabilities via </a:t>
            </a:r>
            <a:r>
              <a:rPr lang="en-US" sz="2400" b="0" dirty="0" err="1">
                <a:solidFill>
                  <a:srgbClr val="006600"/>
                </a:solidFill>
                <a:latin typeface="Arial" charset="0"/>
                <a:cs typeface="Arial" charset="0"/>
              </a:rPr>
              <a:t>Bayes’s</a:t>
            </a:r>
            <a:r>
              <a:rPr lang="en-US" sz="2400" b="0" dirty="0">
                <a:solidFill>
                  <a:srgbClr val="006600"/>
                </a:solidFill>
                <a:latin typeface="Arial" charset="0"/>
                <a:cs typeface="Arial" charset="0"/>
              </a:rPr>
              <a:t> rule:</a:t>
            </a:r>
          </a:p>
        </p:txBody>
      </p:sp>
      <p:grpSp>
        <p:nvGrpSpPr>
          <p:cNvPr id="6148" name="Group 19"/>
          <p:cNvGrpSpPr>
            <a:grpSpLocks/>
          </p:cNvGrpSpPr>
          <p:nvPr/>
        </p:nvGrpSpPr>
        <p:grpSpPr bwMode="auto">
          <a:xfrm>
            <a:off x="2190750" y="2009328"/>
            <a:ext cx="4764088" cy="2117725"/>
            <a:chOff x="2300288" y="2342926"/>
            <a:chExt cx="4764087" cy="2117725"/>
          </a:xfrm>
        </p:grpSpPr>
        <p:pic>
          <p:nvPicPr>
            <p:cNvPr id="6155" name="Picture 1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3163" y="3133501"/>
              <a:ext cx="3530600" cy="863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2300288" y="3290663"/>
              <a:ext cx="1262062" cy="1169988"/>
              <a:chOff x="1701" y="2011"/>
              <a:chExt cx="795" cy="737"/>
            </a:xfrm>
          </p:grpSpPr>
          <p:sp>
            <p:nvSpPr>
              <p:cNvPr id="6165" name="Text Box 9"/>
              <p:cNvSpPr txBox="1">
                <a:spLocks noChangeArrowheads="1"/>
              </p:cNvSpPr>
              <p:nvPr/>
            </p:nvSpPr>
            <p:spPr bwMode="auto">
              <a:xfrm>
                <a:off x="1724" y="2515"/>
                <a:ext cx="746" cy="233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posterior</a:t>
                </a:r>
              </a:p>
            </p:txBody>
          </p:sp>
          <p:sp>
            <p:nvSpPr>
              <p:cNvPr id="6166" name="Line 10"/>
              <p:cNvSpPr>
                <a:spLocks noChangeShapeType="1"/>
              </p:cNvSpPr>
              <p:nvPr/>
            </p:nvSpPr>
            <p:spPr bwMode="auto">
              <a:xfrm flipH="1" flipV="1">
                <a:off x="2103" y="231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Rectangle 11"/>
              <p:cNvSpPr>
                <a:spLocks noChangeArrowheads="1"/>
              </p:cNvSpPr>
              <p:nvPr/>
            </p:nvSpPr>
            <p:spPr bwMode="auto">
              <a:xfrm>
                <a:off x="1701" y="2011"/>
                <a:ext cx="795" cy="311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7" name="Group 18"/>
            <p:cNvGrpSpPr>
              <a:grpSpLocks/>
            </p:cNvGrpSpPr>
            <p:nvPr/>
          </p:nvGrpSpPr>
          <p:grpSpPr bwMode="auto">
            <a:xfrm>
              <a:off x="5153025" y="3071588"/>
              <a:ext cx="1911350" cy="436563"/>
              <a:chOff x="3462" y="1873"/>
              <a:chExt cx="1204" cy="275"/>
            </a:xfrm>
          </p:grpSpPr>
          <p:sp>
            <p:nvSpPr>
              <p:cNvPr id="6162" name="Text Box 14"/>
              <p:cNvSpPr txBox="1">
                <a:spLocks noChangeArrowheads="1"/>
              </p:cNvSpPr>
              <p:nvPr/>
            </p:nvSpPr>
            <p:spPr bwMode="auto">
              <a:xfrm>
                <a:off x="4218" y="1882"/>
                <a:ext cx="448" cy="233"/>
              </a:xfrm>
              <a:prstGeom prst="rect">
                <a:avLst/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99"/>
                    </a:solidFill>
                    <a:latin typeface="Arial" charset="0"/>
                    <a:cs typeface="Arial" charset="0"/>
                  </a:rPr>
                  <a:t>prior</a:t>
                </a:r>
              </a:p>
            </p:txBody>
          </p:sp>
          <p:sp>
            <p:nvSpPr>
              <p:cNvPr id="6163" name="Line 15"/>
              <p:cNvSpPr>
                <a:spLocks noChangeShapeType="1"/>
              </p:cNvSpPr>
              <p:nvPr/>
            </p:nvSpPr>
            <p:spPr bwMode="auto">
              <a:xfrm flipH="1" flipV="1">
                <a:off x="3990" y="1994"/>
                <a:ext cx="220" cy="0"/>
              </a:xfrm>
              <a:prstGeom prst="line">
                <a:avLst/>
              </a:prstGeom>
              <a:noFill/>
              <a:ln w="28575">
                <a:solidFill>
                  <a:srgbClr val="99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Rectangle 16"/>
              <p:cNvSpPr>
                <a:spLocks noChangeArrowheads="1"/>
              </p:cNvSpPr>
              <p:nvPr/>
            </p:nvSpPr>
            <p:spPr bwMode="auto">
              <a:xfrm>
                <a:off x="3462" y="1873"/>
                <a:ext cx="539" cy="275"/>
              </a:xfrm>
              <a:prstGeom prst="rect">
                <a:avLst/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8" name="Group 23"/>
            <p:cNvGrpSpPr>
              <a:grpSpLocks/>
            </p:cNvGrpSpPr>
            <p:nvPr/>
          </p:nvGrpSpPr>
          <p:grpSpPr bwMode="auto">
            <a:xfrm>
              <a:off x="2719388" y="2342926"/>
              <a:ext cx="3519487" cy="1165225"/>
              <a:chOff x="1713" y="1801"/>
              <a:chExt cx="2217" cy="734"/>
            </a:xfrm>
          </p:grpSpPr>
          <p:sp>
            <p:nvSpPr>
              <p:cNvPr id="6159" name="Text Box 20"/>
              <p:cNvSpPr txBox="1">
                <a:spLocks noChangeArrowheads="1"/>
              </p:cNvSpPr>
              <p:nvPr/>
            </p:nvSpPr>
            <p:spPr bwMode="auto">
              <a:xfrm>
                <a:off x="1713" y="1801"/>
                <a:ext cx="2217" cy="233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  <a:cs typeface="Arial" charset="0"/>
                  </a:rPr>
                  <a:t>conditional (model, likelihood)</a:t>
                </a:r>
              </a:p>
            </p:txBody>
          </p:sp>
          <p:sp>
            <p:nvSpPr>
              <p:cNvPr id="6160" name="Line 21"/>
              <p:cNvSpPr>
                <a:spLocks noChangeShapeType="1"/>
              </p:cNvSpPr>
              <p:nvPr/>
            </p:nvSpPr>
            <p:spPr bwMode="auto">
              <a:xfrm rot="10800000" flipH="1" flipV="1">
                <a:off x="2820" y="2057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Rectangle 22"/>
              <p:cNvSpPr>
                <a:spLocks noChangeArrowheads="1"/>
              </p:cNvSpPr>
              <p:nvPr/>
            </p:nvSpPr>
            <p:spPr bwMode="auto">
              <a:xfrm>
                <a:off x="2519" y="2252"/>
                <a:ext cx="694" cy="283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211263" y="4461334"/>
            <a:ext cx="6721475" cy="1281113"/>
            <a:chOff x="763" y="3013"/>
            <a:chExt cx="4234" cy="807"/>
          </a:xfrm>
        </p:grpSpPr>
        <p:sp>
          <p:nvSpPr>
            <p:cNvPr id="6153" name="Text Box 26"/>
            <p:cNvSpPr txBox="1">
              <a:spLocks noChangeArrowheads="1"/>
            </p:cNvSpPr>
            <p:nvPr/>
          </p:nvSpPr>
          <p:spPr bwMode="auto">
            <a:xfrm>
              <a:off x="962" y="3013"/>
              <a:ext cx="3836" cy="5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0">
                  <a:solidFill>
                    <a:srgbClr val="006600"/>
                  </a:solidFill>
                  <a:latin typeface="Arial" charset="0"/>
                  <a:cs typeface="Arial" charset="0"/>
                </a:rPr>
                <a:t>The posterior always depends on the prior, </a:t>
              </a:r>
              <a:r>
                <a:rPr lang="en-US" sz="2400" b="0" i="1">
                  <a:solidFill>
                    <a:srgbClr val="006600"/>
                  </a:solidFill>
                  <a:latin typeface="Arial" charset="0"/>
                  <a:cs typeface="Arial" charset="0"/>
                </a:rPr>
                <a:t>except </a:t>
              </a:r>
              <a:r>
                <a:rPr lang="en-US" sz="2400" b="0">
                  <a:solidFill>
                    <a:srgbClr val="006600"/>
                  </a:solidFill>
                  <a:latin typeface="Arial" charset="0"/>
                  <a:cs typeface="Arial" charset="0"/>
                </a:rPr>
                <a:t>when </a:t>
              </a:r>
              <a:r>
                <a:rPr lang="en-US" sz="2400" b="0" i="1">
                  <a:solidFill>
                    <a:srgbClr val="006600"/>
                  </a:solidFill>
                  <a:latin typeface="Arial" charset="0"/>
                  <a:cs typeface="Arial" charset="0"/>
                </a:rPr>
                <a:t>d </a:t>
              </a:r>
              <a:r>
                <a:rPr lang="en-US" sz="2400" b="0">
                  <a:solidFill>
                    <a:srgbClr val="006600"/>
                  </a:solidFill>
                  <a:latin typeface="Arial" charset="0"/>
                  <a:cs typeface="Arial" charset="0"/>
                </a:rPr>
                <a:t>logically implies </a:t>
              </a:r>
              <a:r>
                <a:rPr lang="en-US" sz="2400" b="0" i="1">
                  <a:solidFill>
                    <a:srgbClr val="006600"/>
                  </a:solidFill>
                  <a:latin typeface="Arial" charset="0"/>
                  <a:cs typeface="Arial" charset="0"/>
                </a:rPr>
                <a:t>h</a:t>
              </a:r>
              <a:r>
                <a:rPr lang="en-US" sz="2400" b="0" baseline="-25000">
                  <a:solidFill>
                    <a:srgbClr val="006600"/>
                  </a:solidFill>
                  <a:latin typeface="Arial" charset="0"/>
                  <a:cs typeface="Arial" charset="0"/>
                </a:rPr>
                <a:t>0</a:t>
              </a:r>
              <a:r>
                <a:rPr lang="en-US" sz="2400" b="0">
                  <a:solidFill>
                    <a:srgbClr val="006600"/>
                  </a:solidFill>
                  <a:latin typeface="Arial" charset="0"/>
                  <a:cs typeface="Arial" charset="0"/>
                </a:rPr>
                <a:t>:</a:t>
              </a:r>
            </a:p>
          </p:txBody>
        </p:sp>
        <p:pic>
          <p:nvPicPr>
            <p:cNvPr id="6154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3" y="3620"/>
              <a:ext cx="4234" cy="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90675" y="5936122"/>
            <a:ext cx="5962650" cy="4000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Facts never determine (nontrivial) probabilities.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38538" y="6260417"/>
            <a:ext cx="2024062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Helvetica" pitchFamily="34" charset="0"/>
              </a:rPr>
              <a:t>Bungle </a:t>
            </a:r>
            <a:r>
              <a:rPr lang="en-US" sz="1400" dirty="0" err="1">
                <a:solidFill>
                  <a:schemeClr val="tx1"/>
                </a:solidFill>
                <a:latin typeface="Helvetica" pitchFamily="34" charset="0"/>
              </a:rPr>
              <a:t>Bungle</a:t>
            </a:r>
            <a:r>
              <a:rPr lang="en-US" sz="1400" dirty="0">
                <a:solidFill>
                  <a:schemeClr val="tx1"/>
                </a:solidFill>
                <a:latin typeface="Helvetica" pitchFamily="34" charset="0"/>
              </a:rPr>
              <a:t> Range</a:t>
            </a:r>
          </a:p>
          <a:p>
            <a:r>
              <a:rPr lang="en-US" sz="1400" dirty="0">
                <a:solidFill>
                  <a:schemeClr val="tx1"/>
                </a:solidFill>
                <a:latin typeface="Helvetica" pitchFamily="34" charset="0"/>
              </a:rPr>
              <a:t>Western Australia</a:t>
            </a:r>
          </a:p>
        </p:txBody>
      </p:sp>
      <p:pic>
        <p:nvPicPr>
          <p:cNvPr id="8195" name="Picture 4" descr="Oz04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706658"/>
            <a:ext cx="89154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8056"/>
            <a:ext cx="9144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Are quantum probabilities subjective?</a:t>
            </a:r>
            <a:endParaRPr lang="en-US" sz="32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93"/>
          <p:cNvGrpSpPr>
            <a:grpSpLocks/>
          </p:cNvGrpSpPr>
          <p:nvPr/>
        </p:nvGrpSpPr>
        <p:grpSpPr bwMode="auto">
          <a:xfrm>
            <a:off x="2863850" y="2792413"/>
            <a:ext cx="6219825" cy="739775"/>
            <a:chOff x="1804" y="1759"/>
            <a:chExt cx="3918" cy="466"/>
          </a:xfrm>
        </p:grpSpPr>
        <p:pic>
          <p:nvPicPr>
            <p:cNvPr id="9255" name="Picture 3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4" y="1836"/>
              <a:ext cx="155" cy="1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9256" name="Picture 33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3" y="1759"/>
              <a:ext cx="1399" cy="4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9257" name="Picture 34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14" y="1807"/>
              <a:ext cx="403" cy="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9258" name="Picture 36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50" y="1821"/>
              <a:ext cx="200" cy="1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graphicFrame>
        <p:nvGraphicFramePr>
          <p:cNvPr id="114031" name="Group 367"/>
          <p:cNvGraphicFramePr>
            <a:graphicFrameLocks noGrp="1"/>
          </p:cNvGraphicFramePr>
          <p:nvPr>
            <p:ph type="tbl" idx="1"/>
          </p:nvPr>
        </p:nvGraphicFramePr>
        <p:xfrm>
          <a:off x="157163" y="100013"/>
          <a:ext cx="8847137" cy="236378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058" name="Group 394"/>
          <p:cNvGraphicFramePr>
            <a:graphicFrameLocks noGrp="1"/>
          </p:cNvGraphicFramePr>
          <p:nvPr/>
        </p:nvGraphicFramePr>
        <p:xfrm>
          <a:off x="157163" y="6115050"/>
          <a:ext cx="8847137" cy="60483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5938" y="3468688"/>
            <a:ext cx="5905500" cy="2246312"/>
          </a:xfrm>
          <a:prstGeom prst="rect">
            <a:avLst/>
          </a:prstGeom>
          <a:noFill/>
          <a:ln w="28575">
            <a:solidFill>
              <a:srgbClr val="990099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Scorecard:</a:t>
            </a:r>
          </a:p>
          <a:p>
            <a:pPr algn="l">
              <a:defRPr/>
            </a:pPr>
            <a:r>
              <a:rPr lang="en-US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1.    Predictions for fine-grained measurements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en-US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Verification (state determination)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en-US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State change on measurement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en-US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Uniqueness of ensembles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en-US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Nonlocal state change (steering)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en-US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Specification (state preparation)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56"/>
          <p:cNvGrpSpPr>
            <a:grpSpLocks/>
          </p:cNvGrpSpPr>
          <p:nvPr/>
        </p:nvGrpSpPr>
        <p:grpSpPr bwMode="auto">
          <a:xfrm>
            <a:off x="5279121" y="4054933"/>
            <a:ext cx="1773238" cy="1647827"/>
            <a:chOff x="3272" y="2600"/>
            <a:chExt cx="1117" cy="1038"/>
          </a:xfrm>
        </p:grpSpPr>
        <p:pic>
          <p:nvPicPr>
            <p:cNvPr id="10289" name="Picture 9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72" y="2894"/>
              <a:ext cx="1117" cy="74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0290" name="Text Box 99"/>
            <p:cNvSpPr txBox="1">
              <a:spLocks noChangeArrowheads="1"/>
            </p:cNvSpPr>
            <p:nvPr/>
          </p:nvSpPr>
          <p:spPr bwMode="auto">
            <a:xfrm>
              <a:off x="3359" y="2600"/>
              <a:ext cx="946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latin typeface="Arial" charset="0"/>
                  <a:cs typeface="Arial" charset="0"/>
                </a:rPr>
                <a:t>Certainty:</a:t>
              </a:r>
            </a:p>
          </p:txBody>
        </p:sp>
      </p:grpSp>
      <p:graphicFrame>
        <p:nvGraphicFramePr>
          <p:cNvPr id="116855" name="Group 119"/>
          <p:cNvGraphicFramePr>
            <a:graphicFrameLocks noGrp="1"/>
          </p:cNvGraphicFramePr>
          <p:nvPr/>
        </p:nvGraphicFramePr>
        <p:xfrm>
          <a:off x="157163" y="100013"/>
          <a:ext cx="8847137" cy="302418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Fine-grained 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271" name="Group 151"/>
          <p:cNvGrpSpPr>
            <a:grpSpLocks/>
          </p:cNvGrpSpPr>
          <p:nvPr/>
        </p:nvGrpSpPr>
        <p:grpSpPr bwMode="auto">
          <a:xfrm>
            <a:off x="2863850" y="3421063"/>
            <a:ext cx="6219825" cy="739775"/>
            <a:chOff x="1804" y="1759"/>
            <a:chExt cx="3918" cy="466"/>
          </a:xfrm>
        </p:grpSpPr>
        <p:pic>
          <p:nvPicPr>
            <p:cNvPr id="10285" name="Picture 152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04" y="1836"/>
              <a:ext cx="155" cy="1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0286" name="Picture 15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23" y="1759"/>
              <a:ext cx="1399" cy="4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0287" name="Picture 15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14" y="1807"/>
              <a:ext cx="403" cy="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0288" name="Picture 15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50" y="1821"/>
              <a:ext cx="200" cy="1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graphicFrame>
        <p:nvGraphicFramePr>
          <p:cNvPr id="116909" name="Group 173"/>
          <p:cNvGraphicFramePr>
            <a:graphicFrameLocks noGrp="1"/>
          </p:cNvGraphicFramePr>
          <p:nvPr/>
        </p:nvGraphicFramePr>
        <p:xfrm>
          <a:off x="157163" y="6110288"/>
          <a:ext cx="8847137" cy="609600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7"/>
          <p:cNvSpPr txBox="1">
            <a:spLocks noChangeArrowheads="1"/>
          </p:cNvSpPr>
          <p:nvPr/>
        </p:nvSpPr>
        <p:spPr bwMode="auto">
          <a:xfrm>
            <a:off x="2409365" y="4402575"/>
            <a:ext cx="6284685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96600"/>
                </a:solidFill>
                <a:latin typeface="Arial" charset="0"/>
                <a:cs typeface="Arial" charset="0"/>
              </a:rPr>
              <a:t>Whom do you ask for the system state?  The system or an agent?</a:t>
            </a:r>
          </a:p>
        </p:txBody>
      </p:sp>
      <p:graphicFrame>
        <p:nvGraphicFramePr>
          <p:cNvPr id="119967" name="Group 159"/>
          <p:cNvGraphicFramePr>
            <a:graphicFrameLocks noGrp="1"/>
          </p:cNvGraphicFramePr>
          <p:nvPr/>
        </p:nvGraphicFramePr>
        <p:xfrm>
          <a:off x="157163" y="100013"/>
          <a:ext cx="8847137" cy="2991676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Verification: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determination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67" name="Group 159"/>
          <p:cNvGraphicFramePr>
            <a:graphicFrameLocks noGrp="1"/>
          </p:cNvGraphicFramePr>
          <p:nvPr/>
        </p:nvGraphicFramePr>
        <p:xfrm>
          <a:off x="157163" y="100013"/>
          <a:ext cx="8847137" cy="236378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39969" y="2699683"/>
            <a:ext cx="6109365" cy="369332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Can you reliably distinguish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nonidentical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states?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oup 157"/>
          <p:cNvGraphicFramePr>
            <a:graphicFrameLocks noGrp="1"/>
          </p:cNvGraphicFramePr>
          <p:nvPr/>
        </p:nvGraphicFramePr>
        <p:xfrm>
          <a:off x="157163" y="3192747"/>
          <a:ext cx="8847137" cy="62788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iff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orthogonal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Always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iff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orthogonal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iff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orthogonal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iff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orthogonal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67" name="Group 159"/>
          <p:cNvGraphicFramePr>
            <a:graphicFrameLocks noGrp="1"/>
          </p:cNvGraphicFramePr>
          <p:nvPr/>
        </p:nvGraphicFramePr>
        <p:xfrm>
          <a:off x="157163" y="100013"/>
          <a:ext cx="8847137" cy="236378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8893" y="2982709"/>
            <a:ext cx="6917278" cy="369332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Can you unambiguously distinguish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nonidentical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states?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oup 157"/>
          <p:cNvGraphicFramePr>
            <a:graphicFrameLocks noGrp="1"/>
          </p:cNvGraphicFramePr>
          <p:nvPr/>
        </p:nvGraphicFramePr>
        <p:xfrm>
          <a:off x="166237" y="3526119"/>
          <a:ext cx="8847137" cy="2627376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1967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Always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Sometimes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iff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supports not identical)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Always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(supports are not identical)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Sometimes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iff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supports not identical)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61"/>
          <p:cNvGrpSpPr/>
          <p:nvPr/>
        </p:nvGrpSpPr>
        <p:grpSpPr>
          <a:xfrm>
            <a:off x="-232224" y="2962774"/>
            <a:ext cx="2351310" cy="2444436"/>
            <a:chOff x="-232224" y="4109380"/>
            <a:chExt cx="2351310" cy="2444436"/>
          </a:xfrm>
        </p:grpSpPr>
        <p:grpSp>
          <p:nvGrpSpPr>
            <p:cNvPr id="3" name="Group 17"/>
            <p:cNvGrpSpPr/>
            <p:nvPr/>
          </p:nvGrpSpPr>
          <p:grpSpPr>
            <a:xfrm>
              <a:off x="-232224" y="5036438"/>
              <a:ext cx="2002972" cy="1046622"/>
              <a:chOff x="0" y="4281710"/>
              <a:chExt cx="2002972" cy="1046622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701536" y="4964732"/>
                <a:ext cx="1301436" cy="28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305017" y="4329745"/>
                <a:ext cx="1301436" cy="28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scene3d>
                <a:camera prst="orthographicFront">
                  <a:rot lat="0" lon="0" rev="3900000"/>
                </a:camera>
                <a:lightRig rig="threePt" dir="t"/>
              </a:scene3d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0" y="4281710"/>
                <a:ext cx="1301436" cy="28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599872" y="5325521"/>
                <a:ext cx="1301436" cy="28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/>
              </a:ln>
              <a:effectLst/>
              <a:scene3d>
                <a:camera prst="orthographicFront">
                  <a:rot lat="0" lon="0" rev="19800000"/>
                </a:camera>
                <a:lightRig rig="threePt" dir="t"/>
              </a:scene3d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610043" y="4616812"/>
                <a:ext cx="1301436" cy="28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/>
              </a:ln>
              <a:effectLst/>
              <a:scene3d>
                <a:camera prst="orthographicFront">
                  <a:rot lat="0" lon="0" rev="1800000"/>
                </a:camera>
                <a:lightRig rig="threePt" dir="t"/>
              </a:scene3d>
            </p:spPr>
          </p:cxnSp>
        </p:grpSp>
        <p:pic>
          <p:nvPicPr>
            <p:cNvPr id="20" name="Picture 1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747410" y="5822067"/>
              <a:ext cx="371676" cy="223134"/>
            </a:xfrm>
            <a:prstGeom prst="rect">
              <a:avLst/>
            </a:prstGeom>
          </p:spPr>
        </p:pic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1043574" y="4261781"/>
              <a:ext cx="371464" cy="2230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/>
            <a:stretch>
              <a:fillRect/>
            </a:stretch>
          </p:blipFill>
          <p:spPr bwMode="auto">
            <a:xfrm>
              <a:off x="1638901" y="6351837"/>
              <a:ext cx="254864" cy="2019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Picture 25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334455" y="4109380"/>
              <a:ext cx="265696" cy="2019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 bwMode="auto">
            <a:xfrm>
              <a:off x="1615717" y="4885895"/>
              <a:ext cx="446370" cy="20214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2531231" y="4473976"/>
            <a:ext cx="5980248" cy="1468569"/>
            <a:chOff x="2531231" y="4473976"/>
            <a:chExt cx="5980248" cy="1468569"/>
          </a:xfrm>
        </p:grpSpPr>
        <p:pic>
          <p:nvPicPr>
            <p:cNvPr id="39" name="Picture 38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8"/>
            <a:stretch>
              <a:fillRect/>
            </a:stretch>
          </p:blipFill>
          <p:spPr bwMode="auto">
            <a:xfrm>
              <a:off x="2531231" y="5224208"/>
              <a:ext cx="948463" cy="2173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1" name="Picture 6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3832398" y="4742482"/>
              <a:ext cx="1325555" cy="12000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6" name="Picture 55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5318587" y="5224208"/>
              <a:ext cx="1748794" cy="24003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8" name="Picture 5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7573989" y="5238722"/>
              <a:ext cx="937490" cy="2173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0" name="Picture 59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4107560" y="4473976"/>
              <a:ext cx="731695" cy="15977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67" name="Group 159"/>
          <p:cNvGraphicFramePr>
            <a:graphicFrameLocks noGrp="1"/>
          </p:cNvGraphicFramePr>
          <p:nvPr/>
        </p:nvGraphicFramePr>
        <p:xfrm>
          <a:off x="157163" y="100013"/>
          <a:ext cx="8847137" cy="2991676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Verification: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determination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9965" name="Group 157"/>
          <p:cNvGraphicFramePr>
            <a:graphicFrameLocks noGrp="1"/>
          </p:cNvGraphicFramePr>
          <p:nvPr/>
        </p:nvGraphicFramePr>
        <p:xfrm>
          <a:off x="157163" y="6124575"/>
          <a:ext cx="8847137" cy="595313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2467421" y="3880071"/>
            <a:ext cx="6284685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96600"/>
                </a:solidFill>
                <a:latin typeface="Arial" charset="0"/>
                <a:cs typeface="Arial" charset="0"/>
              </a:rPr>
              <a:t>Whom do you ask for the system state?  The system or an agent?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791200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996600"/>
                </a:solidFill>
                <a:latin typeface="Comic Sans MS" pitchFamily="66" charset="0"/>
              </a:rPr>
              <a:t>Some mathematical objects in a scientific theory are our tools; others correspond to reality.  Which is which?</a:t>
            </a:r>
            <a:endParaRPr lang="en-US" sz="24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3113" y="875654"/>
            <a:ext cx="5330543" cy="701041"/>
          </a:xfrm>
          <a:prstGeom prst="rect">
            <a:avLst/>
          </a:prstGeom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83113" y="2015713"/>
            <a:ext cx="7652628" cy="423248"/>
          </a:xfrm>
          <a:prstGeom prst="rect">
            <a:avLst/>
          </a:prstGeom>
          <a:noFill/>
          <a:ln/>
          <a:effectLst/>
        </p:spPr>
      </p:pic>
      <p:grpSp>
        <p:nvGrpSpPr>
          <p:cNvPr id="20" name="Group 19"/>
          <p:cNvGrpSpPr/>
          <p:nvPr/>
        </p:nvGrpSpPr>
        <p:grpSpPr>
          <a:xfrm>
            <a:off x="283113" y="2877979"/>
            <a:ext cx="7491996" cy="1782289"/>
            <a:chOff x="283113" y="2877979"/>
            <a:chExt cx="7491996" cy="1782289"/>
          </a:xfrm>
        </p:grpSpPr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>
              <a:off x="283113" y="2877979"/>
              <a:ext cx="7491996" cy="7010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>
              <a:off x="283113" y="4018003"/>
              <a:ext cx="5870638" cy="64226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60588" y="5070292"/>
            <a:ext cx="6162430" cy="262864"/>
          </a:xfrm>
          <a:prstGeom prst="rect">
            <a:avLst/>
          </a:prstGeom>
          <a:noFill/>
          <a:ln/>
          <a:effectLst/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101598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Laws of physics?</a:t>
            </a:r>
            <a:endParaRPr lang="en-US" sz="28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234" name="Group 402"/>
          <p:cNvGraphicFramePr>
            <a:graphicFrameLocks noGrp="1"/>
          </p:cNvGraphicFramePr>
          <p:nvPr/>
        </p:nvGraphicFramePr>
        <p:xfrm>
          <a:off x="157163" y="100013"/>
          <a:ext cx="8847137" cy="2971801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change on 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8" name="Text Box 381"/>
          <p:cNvSpPr txBox="1">
            <a:spLocks noChangeArrowheads="1"/>
          </p:cNvSpPr>
          <p:nvPr/>
        </p:nvSpPr>
        <p:spPr bwMode="auto">
          <a:xfrm>
            <a:off x="4295212" y="3503613"/>
            <a:ext cx="3986212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996600"/>
                </a:solidFill>
                <a:latin typeface="Arial" charset="0"/>
                <a:cs typeface="Arial" charset="0"/>
              </a:rPr>
              <a:t>State-vector reduction </a:t>
            </a:r>
          </a:p>
          <a:p>
            <a:r>
              <a:rPr lang="en-US" sz="2400" dirty="0">
                <a:solidFill>
                  <a:srgbClr val="996600"/>
                </a:solidFill>
                <a:latin typeface="Arial" charset="0"/>
                <a:cs typeface="Arial" charset="0"/>
              </a:rPr>
              <a:t>or wave-function collaps</a:t>
            </a:r>
            <a:r>
              <a:rPr lang="en-US" dirty="0">
                <a:solidFill>
                  <a:srgbClr val="996600"/>
                </a:solidFill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121214" name="Text Box 382"/>
          <p:cNvSpPr txBox="1">
            <a:spLocks noChangeArrowheads="1"/>
          </p:cNvSpPr>
          <p:nvPr/>
        </p:nvSpPr>
        <p:spPr bwMode="auto">
          <a:xfrm>
            <a:off x="4027718" y="4656138"/>
            <a:ext cx="4521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Real physical disturbance?</a:t>
            </a:r>
          </a:p>
        </p:txBody>
      </p:sp>
      <p:graphicFrame>
        <p:nvGraphicFramePr>
          <p:cNvPr id="121216" name="Group 384"/>
          <p:cNvGraphicFramePr>
            <a:graphicFrameLocks noGrp="1"/>
          </p:cNvGraphicFramePr>
          <p:nvPr/>
        </p:nvGraphicFramePr>
        <p:xfrm>
          <a:off x="157163" y="6110288"/>
          <a:ext cx="8847137" cy="609600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79" name="Line 83"/>
          <p:cNvSpPr>
            <a:spLocks noChangeShapeType="1"/>
          </p:cNvSpPr>
          <p:nvPr/>
        </p:nvSpPr>
        <p:spPr bwMode="auto">
          <a:xfrm flipV="1">
            <a:off x="3162300" y="4340225"/>
            <a:ext cx="914400" cy="5080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15" name="Group 134"/>
          <p:cNvGrpSpPr>
            <a:grpSpLocks/>
          </p:cNvGrpSpPr>
          <p:nvPr/>
        </p:nvGrpSpPr>
        <p:grpSpPr bwMode="auto">
          <a:xfrm>
            <a:off x="6246813" y="3417888"/>
            <a:ext cx="1749425" cy="2205037"/>
            <a:chOff x="4628" y="2153"/>
            <a:chExt cx="1102" cy="1389"/>
          </a:xfrm>
        </p:grpSpPr>
        <p:grpSp>
          <p:nvGrpSpPr>
            <p:cNvPr id="13374" name="Group 110"/>
            <p:cNvGrpSpPr>
              <a:grpSpLocks/>
            </p:cNvGrpSpPr>
            <p:nvPr/>
          </p:nvGrpSpPr>
          <p:grpSpPr bwMode="auto">
            <a:xfrm>
              <a:off x="4628" y="2349"/>
              <a:ext cx="1102" cy="1035"/>
              <a:chOff x="4016" y="2610"/>
              <a:chExt cx="1102" cy="1035"/>
            </a:xfrm>
          </p:grpSpPr>
          <p:sp>
            <p:nvSpPr>
              <p:cNvPr id="13376" name="Oval 90"/>
              <p:cNvSpPr>
                <a:spLocks noChangeArrowheads="1"/>
              </p:cNvSpPr>
              <p:nvPr/>
            </p:nvSpPr>
            <p:spPr bwMode="auto">
              <a:xfrm>
                <a:off x="4016" y="2610"/>
                <a:ext cx="1102" cy="1035"/>
              </a:xfrm>
              <a:prstGeom prst="ellips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Oval 91"/>
              <p:cNvSpPr>
                <a:spLocks noChangeArrowheads="1"/>
              </p:cNvSpPr>
              <p:nvPr/>
            </p:nvSpPr>
            <p:spPr bwMode="auto">
              <a:xfrm rot="5400000">
                <a:off x="4373" y="2571"/>
                <a:ext cx="388" cy="1102"/>
              </a:xfrm>
              <a:prstGeom prst="ellips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75" name="Line 111"/>
            <p:cNvSpPr>
              <a:spLocks noChangeShapeType="1"/>
            </p:cNvSpPr>
            <p:nvPr/>
          </p:nvSpPr>
          <p:spPr bwMode="auto">
            <a:xfrm>
              <a:off x="5183" y="2153"/>
              <a:ext cx="0" cy="13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" name="AutoShape 77"/>
          <p:cNvSpPr>
            <a:spLocks noChangeArrowheads="1"/>
          </p:cNvSpPr>
          <p:nvPr/>
        </p:nvSpPr>
        <p:spPr bwMode="auto">
          <a:xfrm>
            <a:off x="2967038" y="3817938"/>
            <a:ext cx="1590675" cy="13716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2227" name="Group 131"/>
          <p:cNvGraphicFramePr>
            <a:graphicFrameLocks noGrp="1"/>
          </p:cNvGraphicFramePr>
          <p:nvPr>
            <p:ph type="tbl" idx="1"/>
          </p:nvPr>
        </p:nvGraphicFramePr>
        <p:xfrm>
          <a:off x="157163" y="100013"/>
          <a:ext cx="8847137" cy="2971801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Uniqueness of ensembles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2525713" y="3502025"/>
            <a:ext cx="2517775" cy="1924050"/>
            <a:chOff x="1591" y="2467"/>
            <a:chExt cx="1586" cy="1212"/>
          </a:xfrm>
        </p:grpSpPr>
        <p:sp>
          <p:nvSpPr>
            <p:cNvPr id="13367" name="Oval 78"/>
            <p:cNvSpPr>
              <a:spLocks noChangeArrowheads="1"/>
            </p:cNvSpPr>
            <p:nvPr/>
          </p:nvSpPr>
          <p:spPr bwMode="auto">
            <a:xfrm>
              <a:off x="2343" y="3072"/>
              <a:ext cx="56" cy="5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68" name="Picture 7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4" y="3531"/>
              <a:ext cx="233" cy="1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3369" name="Picture 8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91" y="3537"/>
              <a:ext cx="233" cy="1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3370" name="Picture 8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54" y="2467"/>
              <a:ext cx="223" cy="1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3371" name="Oval 93"/>
            <p:cNvSpPr>
              <a:spLocks noChangeArrowheads="1"/>
            </p:cNvSpPr>
            <p:nvPr/>
          </p:nvSpPr>
          <p:spPr bwMode="auto">
            <a:xfrm>
              <a:off x="2349" y="2646"/>
              <a:ext cx="56" cy="56"/>
            </a:xfrm>
            <a:prstGeom prst="ellipse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Oval 94"/>
            <p:cNvSpPr>
              <a:spLocks noChangeArrowheads="1"/>
            </p:cNvSpPr>
            <p:nvPr/>
          </p:nvSpPr>
          <p:spPr bwMode="auto">
            <a:xfrm>
              <a:off x="1842" y="3498"/>
              <a:ext cx="56" cy="56"/>
            </a:xfrm>
            <a:prstGeom prst="ellipse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Oval 95"/>
            <p:cNvSpPr>
              <a:spLocks noChangeArrowheads="1"/>
            </p:cNvSpPr>
            <p:nvPr/>
          </p:nvSpPr>
          <p:spPr bwMode="auto">
            <a:xfrm>
              <a:off x="2838" y="3495"/>
              <a:ext cx="56" cy="56"/>
            </a:xfrm>
            <a:prstGeom prst="ellipse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204" name="Oval 108"/>
          <p:cNvSpPr>
            <a:spLocks noChangeArrowheads="1"/>
          </p:cNvSpPr>
          <p:nvPr/>
        </p:nvSpPr>
        <p:spPr bwMode="auto">
          <a:xfrm rot="5400000">
            <a:off x="6852444" y="3415506"/>
            <a:ext cx="520700" cy="1481138"/>
          </a:xfrm>
          <a:prstGeom prst="ellipse">
            <a:avLst/>
          </a:prstGeom>
          <a:noFill/>
          <a:ln w="28575" algn="ctr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2209" name="Group 113"/>
          <p:cNvGraphicFramePr>
            <a:graphicFrameLocks noGrp="1"/>
          </p:cNvGraphicFramePr>
          <p:nvPr/>
        </p:nvGraphicFramePr>
        <p:xfrm>
          <a:off x="157163" y="6124575"/>
          <a:ext cx="8847137" cy="595313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228" name="Line 132"/>
          <p:cNvSpPr>
            <a:spLocks noChangeShapeType="1"/>
          </p:cNvSpPr>
          <p:nvPr/>
        </p:nvSpPr>
        <p:spPr bwMode="auto">
          <a:xfrm flipH="1">
            <a:off x="7126288" y="3730625"/>
            <a:ext cx="0" cy="161131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7081838" y="3479800"/>
            <a:ext cx="487362" cy="2173288"/>
            <a:chOff x="3408" y="2192"/>
            <a:chExt cx="307" cy="1369"/>
          </a:xfrm>
        </p:grpSpPr>
        <p:sp>
          <p:nvSpPr>
            <p:cNvPr id="13362" name="Oval 99"/>
            <p:cNvSpPr>
              <a:spLocks noChangeArrowheads="1"/>
            </p:cNvSpPr>
            <p:nvPr/>
          </p:nvSpPr>
          <p:spPr bwMode="auto">
            <a:xfrm>
              <a:off x="3411" y="2592"/>
              <a:ext cx="56" cy="5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Oval 103"/>
            <p:cNvSpPr>
              <a:spLocks noChangeArrowheads="1"/>
            </p:cNvSpPr>
            <p:nvPr/>
          </p:nvSpPr>
          <p:spPr bwMode="auto">
            <a:xfrm>
              <a:off x="3408" y="2328"/>
              <a:ext cx="56" cy="56"/>
            </a:xfrm>
            <a:prstGeom prst="ellipse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Oval 105"/>
            <p:cNvSpPr>
              <a:spLocks noChangeArrowheads="1"/>
            </p:cNvSpPr>
            <p:nvPr/>
          </p:nvSpPr>
          <p:spPr bwMode="auto">
            <a:xfrm>
              <a:off x="3411" y="3348"/>
              <a:ext cx="56" cy="56"/>
            </a:xfrm>
            <a:prstGeom prst="ellipse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65" name="Picture 13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72" y="2192"/>
              <a:ext cx="243" cy="1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3366" name="Picture 13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80" y="3419"/>
              <a:ext cx="233" cy="1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79" grpId="0" animBg="1"/>
      <p:bldP spid="132204" grpId="0" animBg="1"/>
      <p:bldP spid="1322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150" name="Group 78"/>
          <p:cNvGraphicFramePr>
            <a:graphicFrameLocks noGrp="1"/>
          </p:cNvGraphicFramePr>
          <p:nvPr>
            <p:ph type="tbl" idx="1"/>
          </p:nvPr>
        </p:nvGraphicFramePr>
        <p:xfrm>
          <a:off x="157163" y="100013"/>
          <a:ext cx="8847137" cy="297338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Nonlocal state change (steering)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1151" name="Group 79"/>
          <p:cNvGraphicFramePr>
            <a:graphicFrameLocks noGrp="1"/>
          </p:cNvGraphicFramePr>
          <p:nvPr/>
        </p:nvGraphicFramePr>
        <p:xfrm>
          <a:off x="157163" y="6124575"/>
          <a:ext cx="8847137" cy="595313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79" name="Picture 9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57425" y="3409950"/>
            <a:ext cx="2711450" cy="1122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5240866" y="3367087"/>
            <a:ext cx="3764044" cy="1209094"/>
          </a:xfrm>
          <a:prstGeom prst="rect">
            <a:avLst/>
          </a:prstGeom>
          <a:noFill/>
          <a:ln/>
          <a:effectLst/>
        </p:spPr>
      </p:pic>
      <p:sp>
        <p:nvSpPr>
          <p:cNvPr id="131172" name="Text Box 100"/>
          <p:cNvSpPr txBox="1">
            <a:spLocks noChangeArrowheads="1"/>
          </p:cNvSpPr>
          <p:nvPr/>
        </p:nvSpPr>
        <p:spPr bwMode="auto">
          <a:xfrm>
            <a:off x="5050968" y="4941661"/>
            <a:ext cx="4002761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Real nonlocal  physical disturbance?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39" name="Group 71"/>
          <p:cNvGraphicFramePr>
            <a:graphicFrameLocks noGrp="1"/>
          </p:cNvGraphicFramePr>
          <p:nvPr>
            <p:ph type="tbl" idx="1"/>
          </p:nvPr>
        </p:nvGraphicFramePr>
        <p:xfrm>
          <a:off x="157163" y="100013"/>
          <a:ext cx="8847137" cy="671042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Fine-grained 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Verification: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determination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change on 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Uniqueness of ensembles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Nonlocal state change (steering)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Specification: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preparation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106738" y="6110288"/>
            <a:ext cx="2894012" cy="7302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Truchas from East Pecos Baldy </a:t>
            </a:r>
          </a:p>
          <a:p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Sangre de Cristo Range</a:t>
            </a:r>
          </a:p>
          <a:p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Northern New Mexico</a:t>
            </a:r>
          </a:p>
        </p:txBody>
      </p:sp>
      <p:pic>
        <p:nvPicPr>
          <p:cNvPr id="24579" name="Picture 4" descr="DSCN0002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0" y="645650"/>
            <a:ext cx="7305348" cy="54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8056"/>
            <a:ext cx="9144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Copenhagen vs. </a:t>
            </a:r>
            <a:r>
              <a:rPr lang="en-US" sz="3200" dirty="0" err="1" smtClean="0">
                <a:solidFill>
                  <a:srgbClr val="996600"/>
                </a:solidFill>
                <a:latin typeface="Comic Sans MS" pitchFamily="66" charset="0"/>
              </a:rPr>
              <a:t>Bayes</a:t>
            </a:r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  <a:endParaRPr lang="en-US" sz="32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219" name="Group 75"/>
          <p:cNvGraphicFramePr>
            <a:graphicFrameLocks noGrp="1"/>
          </p:cNvGraphicFramePr>
          <p:nvPr>
            <p:ph type="tbl" idx="1"/>
          </p:nvPr>
        </p:nvGraphicFramePr>
        <p:xfrm>
          <a:off x="157163" y="100013"/>
          <a:ext cx="8847137" cy="2991676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Specification: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preparation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Copenhagen: 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Copenhagen: 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76"/>
          <p:cNvSpPr txBox="1">
            <a:spLocks noChangeArrowheads="1"/>
          </p:cNvSpPr>
          <p:nvPr/>
        </p:nvSpPr>
        <p:spPr bwMode="auto">
          <a:xfrm>
            <a:off x="145140" y="3619500"/>
            <a:ext cx="4322763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96600"/>
                </a:solidFill>
                <a:latin typeface="Arial" charset="0"/>
                <a:cs typeface="Arial" charset="0"/>
              </a:rPr>
              <a:t>Copenhagen interpretation:  </a:t>
            </a:r>
          </a:p>
          <a:p>
            <a:r>
              <a:rPr lang="en-US" sz="2400" dirty="0">
                <a:solidFill>
                  <a:srgbClr val="996600"/>
                </a:solidFill>
                <a:latin typeface="Arial" charset="0"/>
                <a:cs typeface="Arial" charset="0"/>
              </a:rPr>
              <a:t>Classical facts specifying the properties of the preparation device determine a pure state</a:t>
            </a:r>
            <a:r>
              <a:rPr lang="en-US" dirty="0">
                <a:solidFill>
                  <a:srgbClr val="996600"/>
                </a:solidFill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134221" name="Group 77"/>
          <p:cNvGraphicFramePr>
            <a:graphicFrameLocks noGrp="1"/>
          </p:cNvGraphicFramePr>
          <p:nvPr/>
        </p:nvGraphicFramePr>
        <p:xfrm>
          <a:off x="157163" y="6110288"/>
          <a:ext cx="8847137" cy="609600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4" name="Text Box 93"/>
          <p:cNvSpPr txBox="1">
            <a:spLocks noChangeArrowheads="1"/>
          </p:cNvSpPr>
          <p:nvPr/>
        </p:nvSpPr>
        <p:spPr bwMode="auto">
          <a:xfrm>
            <a:off x="446088" y="3619500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134238" name="Text Box 94"/>
          <p:cNvSpPr txBox="1">
            <a:spLocks noChangeArrowheads="1"/>
          </p:cNvSpPr>
          <p:nvPr/>
        </p:nvSpPr>
        <p:spPr bwMode="auto">
          <a:xfrm>
            <a:off x="4426851" y="3619500"/>
            <a:ext cx="486228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Copenhagen (objective preparations  view) becomes the home of objective chance, with nonlocal physical </a:t>
            </a:r>
            <a:r>
              <a:rPr lang="en-US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disturbances.</a:t>
            </a:r>
            <a:endParaRPr lang="en-US" sz="24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39" name="Group 71"/>
          <p:cNvGraphicFramePr>
            <a:graphicFrameLocks noGrp="1"/>
          </p:cNvGraphicFramePr>
          <p:nvPr>
            <p:ph type="tbl" idx="1"/>
          </p:nvPr>
        </p:nvGraphicFramePr>
        <p:xfrm>
          <a:off x="157163" y="100013"/>
          <a:ext cx="8847137" cy="671042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Comic Sans MS" pitchFamily="66" charset="0"/>
                        </a:rPr>
                        <a:t>Copenhagen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Fine-grained 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Verification: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determination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change on 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Uniqueness of ensembles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Nonlocal state change (steering)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Specification: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preparation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142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996600"/>
                </a:solidFill>
                <a:latin typeface="Comic Sans MS" pitchFamily="66" charset="0"/>
              </a:rPr>
              <a:t>Classical and quantum updating</a:t>
            </a:r>
            <a:r>
              <a:rPr lang="en-US" sz="280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996600"/>
                </a:solidFill>
                <a:latin typeface="Helvetica" pitchFamily="34" charset="0"/>
              </a:rPr>
              <a:t> </a:t>
            </a:r>
          </a:p>
        </p:txBody>
      </p:sp>
      <p:grpSp>
        <p:nvGrpSpPr>
          <p:cNvPr id="17411" name="Group 27"/>
          <p:cNvGrpSpPr>
            <a:grpSpLocks/>
          </p:cNvGrpSpPr>
          <p:nvPr/>
        </p:nvGrpSpPr>
        <p:grpSpPr bwMode="auto">
          <a:xfrm>
            <a:off x="407988" y="612775"/>
            <a:ext cx="3792537" cy="4513263"/>
            <a:chOff x="257" y="620"/>
            <a:chExt cx="2389" cy="2843"/>
          </a:xfrm>
        </p:grpSpPr>
        <p:sp>
          <p:nvSpPr>
            <p:cNvPr id="17434" name="Text Box 4"/>
            <p:cNvSpPr txBox="1">
              <a:spLocks noChangeArrowheads="1"/>
            </p:cNvSpPr>
            <p:nvPr/>
          </p:nvSpPr>
          <p:spPr bwMode="auto">
            <a:xfrm>
              <a:off x="345" y="620"/>
              <a:ext cx="2229" cy="5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Facts in the form of observed data </a:t>
              </a:r>
              <a:r>
                <a:rPr lang="en-US" sz="1800" i="1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d </a:t>
              </a:r>
              <a:r>
                <a:rPr lang="en-US" sz="1800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are used to update probabilities via </a:t>
              </a:r>
              <a:r>
                <a:rPr lang="en-US" sz="1800" dirty="0" err="1">
                  <a:solidFill>
                    <a:srgbClr val="006600"/>
                  </a:solidFill>
                  <a:latin typeface="Arial" charset="0"/>
                  <a:cs typeface="Arial" charset="0"/>
                </a:rPr>
                <a:t>Bayes’s</a:t>
              </a:r>
              <a:r>
                <a:rPr lang="en-US" sz="1800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 rule:</a:t>
              </a:r>
            </a:p>
          </p:txBody>
        </p:sp>
        <p:grpSp>
          <p:nvGrpSpPr>
            <p:cNvPr id="17435" name="Group 24"/>
            <p:cNvGrpSpPr>
              <a:grpSpLocks/>
            </p:cNvGrpSpPr>
            <p:nvPr/>
          </p:nvGrpSpPr>
          <p:grpSpPr bwMode="auto">
            <a:xfrm>
              <a:off x="257" y="1284"/>
              <a:ext cx="2389" cy="998"/>
              <a:chOff x="257" y="1284"/>
              <a:chExt cx="2389" cy="998"/>
            </a:xfrm>
          </p:grpSpPr>
          <p:pic>
            <p:nvPicPr>
              <p:cNvPr id="17438" name="Picture 2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0" y="1663"/>
                <a:ext cx="1710" cy="38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grpSp>
            <p:nvGrpSpPr>
              <p:cNvPr id="17439" name="Group 21"/>
              <p:cNvGrpSpPr>
                <a:grpSpLocks/>
              </p:cNvGrpSpPr>
              <p:nvPr/>
            </p:nvGrpSpPr>
            <p:grpSpPr bwMode="auto">
              <a:xfrm>
                <a:off x="257" y="1727"/>
                <a:ext cx="677" cy="555"/>
                <a:chOff x="257" y="1727"/>
                <a:chExt cx="677" cy="555"/>
              </a:xfrm>
            </p:grpSpPr>
            <p:sp>
              <p:nvSpPr>
                <p:cNvPr id="1744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57" y="2069"/>
                  <a:ext cx="677" cy="213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FF3300"/>
                      </a:solidFill>
                      <a:latin typeface="Arial" charset="0"/>
                      <a:cs typeface="Arial" charset="0"/>
                    </a:rPr>
                    <a:t>posterior</a:t>
                  </a:r>
                </a:p>
              </p:txBody>
            </p:sp>
            <p:sp>
              <p:nvSpPr>
                <p:cNvPr id="17449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602" y="1940"/>
                  <a:ext cx="0" cy="12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0" name="Rectangle 8"/>
                <p:cNvSpPr>
                  <a:spLocks noChangeArrowheads="1"/>
                </p:cNvSpPr>
                <p:nvPr/>
              </p:nvSpPr>
              <p:spPr bwMode="auto">
                <a:xfrm>
                  <a:off x="333" y="1727"/>
                  <a:ext cx="568" cy="229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40" name="Group 22"/>
              <p:cNvGrpSpPr>
                <a:grpSpLocks/>
              </p:cNvGrpSpPr>
              <p:nvPr/>
            </p:nvGrpSpPr>
            <p:grpSpPr bwMode="auto">
              <a:xfrm>
                <a:off x="1699" y="1596"/>
                <a:ext cx="947" cy="226"/>
                <a:chOff x="1699" y="1596"/>
                <a:chExt cx="947" cy="226"/>
              </a:xfrm>
            </p:grpSpPr>
            <p:sp>
              <p:nvSpPr>
                <p:cNvPr id="174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36" y="1596"/>
                  <a:ext cx="410" cy="213"/>
                </a:xfrm>
                <a:prstGeom prst="rect">
                  <a:avLst/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990099"/>
                      </a:solidFill>
                      <a:latin typeface="Arial" charset="0"/>
                      <a:cs typeface="Arial" charset="0"/>
                    </a:rPr>
                    <a:t>prior</a:t>
                  </a:r>
                </a:p>
              </p:txBody>
            </p:sp>
            <p:sp>
              <p:nvSpPr>
                <p:cNvPr id="17446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2076" y="1716"/>
                  <a:ext cx="157" cy="0"/>
                </a:xfrm>
                <a:prstGeom prst="line">
                  <a:avLst/>
                </a:prstGeom>
                <a:noFill/>
                <a:ln w="28575">
                  <a:solidFill>
                    <a:srgbClr val="99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7" name="Rectangle 12"/>
                <p:cNvSpPr>
                  <a:spLocks noChangeArrowheads="1"/>
                </p:cNvSpPr>
                <p:nvPr/>
              </p:nvSpPr>
              <p:spPr bwMode="auto">
                <a:xfrm>
                  <a:off x="1699" y="1620"/>
                  <a:ext cx="374" cy="202"/>
                </a:xfrm>
                <a:prstGeom prst="rect">
                  <a:avLst/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41" name="Group 23"/>
              <p:cNvGrpSpPr>
                <a:grpSpLocks/>
              </p:cNvGrpSpPr>
              <p:nvPr/>
            </p:nvGrpSpPr>
            <p:grpSpPr bwMode="auto">
              <a:xfrm>
                <a:off x="304" y="1284"/>
                <a:ext cx="1986" cy="347"/>
                <a:chOff x="304" y="1284"/>
                <a:chExt cx="1986" cy="347"/>
              </a:xfrm>
            </p:grpSpPr>
            <p:sp>
              <p:nvSpPr>
                <p:cNvPr id="1744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4" y="1284"/>
                  <a:ext cx="1986" cy="213"/>
                </a:xfrm>
                <a:prstGeom prst="rect">
                  <a:avLst/>
                </a:prstGeom>
                <a:noFill/>
                <a:ln w="28575">
                  <a:solidFill>
                    <a:srgbClr val="0033CC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Arial" charset="0"/>
                      <a:cs typeface="Arial" charset="0"/>
                    </a:rPr>
                    <a:t>conditional (model, likelihood)</a:t>
                  </a:r>
                </a:p>
              </p:txBody>
            </p:sp>
            <p:sp>
              <p:nvSpPr>
                <p:cNvPr id="17444" name="Line 15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295" y="1507"/>
                  <a:ext cx="0" cy="124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42" name="Rectangle 16"/>
              <p:cNvSpPr>
                <a:spLocks noChangeArrowheads="1"/>
              </p:cNvSpPr>
              <p:nvPr/>
            </p:nvSpPr>
            <p:spPr bwMode="auto">
              <a:xfrm>
                <a:off x="1143" y="1624"/>
                <a:ext cx="518" cy="202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6" name="Text Box 18"/>
            <p:cNvSpPr txBox="1">
              <a:spLocks noChangeArrowheads="1"/>
            </p:cNvSpPr>
            <p:nvPr/>
          </p:nvSpPr>
          <p:spPr bwMode="auto">
            <a:xfrm>
              <a:off x="346" y="2464"/>
              <a:ext cx="2227" cy="5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The posterior always depends on the prior, </a:t>
              </a:r>
              <a:r>
                <a:rPr lang="en-US" sz="1800" i="1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except </a:t>
              </a:r>
              <a:r>
                <a:rPr lang="en-US" sz="1800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when </a:t>
              </a:r>
              <a:r>
                <a:rPr lang="en-US" sz="1800" i="1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d </a:t>
              </a:r>
              <a:r>
                <a:rPr lang="en-US" sz="1800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logically implies </a:t>
              </a:r>
              <a:r>
                <a:rPr lang="en-US" sz="1800" i="1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h</a:t>
              </a:r>
              <a:r>
                <a:rPr lang="en-US" sz="1800" baseline="-25000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0</a:t>
              </a:r>
              <a:r>
                <a:rPr lang="en-US" sz="1800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:</a:t>
              </a:r>
            </a:p>
          </p:txBody>
        </p:sp>
        <p:pic>
          <p:nvPicPr>
            <p:cNvPr id="17437" name="Picture 2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35" y="3110"/>
              <a:ext cx="1849" cy="3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sp>
        <p:nvSpPr>
          <p:cNvPr id="138284" name="Text Box 44"/>
          <p:cNvSpPr txBox="1">
            <a:spLocks noChangeArrowheads="1"/>
          </p:cNvSpPr>
          <p:nvPr/>
        </p:nvSpPr>
        <p:spPr bwMode="auto">
          <a:xfrm>
            <a:off x="4506913" y="4349750"/>
            <a:ext cx="4637087" cy="1465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6600"/>
                </a:solidFill>
                <a:latin typeface="Arial" charset="0"/>
                <a:cs typeface="Arial" charset="0"/>
              </a:rPr>
              <a:t>The posterior state </a:t>
            </a:r>
            <a:r>
              <a:rPr lang="en-US" sz="1800" i="1">
                <a:solidFill>
                  <a:srgbClr val="006600"/>
                </a:solidFill>
                <a:latin typeface="Arial" charset="0"/>
                <a:cs typeface="Arial" charset="0"/>
              </a:rPr>
              <a:t>always </a:t>
            </a:r>
            <a:r>
              <a:rPr lang="en-US" sz="1800">
                <a:solidFill>
                  <a:srgbClr val="006600"/>
                </a:solidFill>
                <a:latin typeface="Arial" charset="0"/>
                <a:cs typeface="Arial" charset="0"/>
              </a:rPr>
              <a:t>depends on prior beliefs, </a:t>
            </a:r>
            <a:r>
              <a:rPr lang="en-US" sz="1800" i="1">
                <a:solidFill>
                  <a:srgbClr val="006600"/>
                </a:solidFill>
                <a:latin typeface="Arial" charset="0"/>
                <a:cs typeface="Arial" charset="0"/>
              </a:rPr>
              <a:t>even </a:t>
            </a:r>
            <a:r>
              <a:rPr lang="en-US" sz="1800">
                <a:solidFill>
                  <a:srgbClr val="006600"/>
                </a:solidFill>
                <a:latin typeface="Arial" charset="0"/>
                <a:cs typeface="Arial" charset="0"/>
              </a:rPr>
              <a:t>for quantum state preparation, because there is a judgment involved in choosing the quantum operation.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5056188" y="608013"/>
            <a:ext cx="3538537" cy="2667000"/>
            <a:chOff x="3185" y="383"/>
            <a:chExt cx="2229" cy="1680"/>
          </a:xfrm>
        </p:grpSpPr>
        <p:sp>
          <p:nvSpPr>
            <p:cNvPr id="17418" name="Text Box 29"/>
            <p:cNvSpPr txBox="1">
              <a:spLocks noChangeArrowheads="1"/>
            </p:cNvSpPr>
            <p:nvPr/>
          </p:nvSpPr>
          <p:spPr bwMode="auto">
            <a:xfrm>
              <a:off x="3185" y="383"/>
              <a:ext cx="2229" cy="5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Arial" charset="0"/>
                  <a:cs typeface="Arial" charset="0"/>
                </a:rPr>
                <a:t>Facts in the form of observed data </a:t>
              </a:r>
              <a:r>
                <a:rPr lang="en-US" sz="1800" i="1">
                  <a:solidFill>
                    <a:srgbClr val="006600"/>
                  </a:solidFill>
                  <a:latin typeface="Arial" charset="0"/>
                  <a:cs typeface="Arial" charset="0"/>
                </a:rPr>
                <a:t>d </a:t>
              </a:r>
              <a:r>
                <a:rPr lang="en-US" sz="1800">
                  <a:solidFill>
                    <a:srgbClr val="006600"/>
                  </a:solidFill>
                  <a:latin typeface="Arial" charset="0"/>
                  <a:cs typeface="Arial" charset="0"/>
                </a:rPr>
                <a:t>are used to update quantum states:</a:t>
              </a:r>
            </a:p>
          </p:txBody>
        </p:sp>
        <p:grpSp>
          <p:nvGrpSpPr>
            <p:cNvPr id="17419" name="Group 56"/>
            <p:cNvGrpSpPr>
              <a:grpSpLocks/>
            </p:cNvGrpSpPr>
            <p:nvPr/>
          </p:nvGrpSpPr>
          <p:grpSpPr bwMode="auto">
            <a:xfrm>
              <a:off x="3331" y="1047"/>
              <a:ext cx="1868" cy="1016"/>
              <a:chOff x="3215" y="1281"/>
              <a:chExt cx="1868" cy="1016"/>
            </a:xfrm>
          </p:grpSpPr>
          <p:pic>
            <p:nvPicPr>
              <p:cNvPr id="17420" name="Picture 48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89" y="1642"/>
                <a:ext cx="1021" cy="4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grpSp>
            <p:nvGrpSpPr>
              <p:cNvPr id="17421" name="Group 47"/>
              <p:cNvGrpSpPr>
                <a:grpSpLocks/>
              </p:cNvGrpSpPr>
              <p:nvPr/>
            </p:nvGrpSpPr>
            <p:grpSpPr bwMode="auto">
              <a:xfrm>
                <a:off x="3341" y="1733"/>
                <a:ext cx="677" cy="564"/>
                <a:chOff x="3341" y="1733"/>
                <a:chExt cx="677" cy="564"/>
              </a:xfrm>
            </p:grpSpPr>
            <p:sp>
              <p:nvSpPr>
                <p:cNvPr id="1743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341" y="2084"/>
                  <a:ext cx="677" cy="213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FF3300"/>
                      </a:solidFill>
                      <a:latin typeface="Arial" charset="0"/>
                      <a:cs typeface="Arial" charset="0"/>
                    </a:rPr>
                    <a:t>posterior</a:t>
                  </a:r>
                </a:p>
              </p:txBody>
            </p:sp>
            <p:sp>
              <p:nvSpPr>
                <p:cNvPr id="17432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3686" y="1955"/>
                  <a:ext cx="0" cy="12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3" name="Rectangle 35"/>
                <p:cNvSpPr>
                  <a:spLocks noChangeArrowheads="1"/>
                </p:cNvSpPr>
                <p:nvPr/>
              </p:nvSpPr>
              <p:spPr bwMode="auto">
                <a:xfrm>
                  <a:off x="3539" y="1733"/>
                  <a:ext cx="248" cy="229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22" name="Group 51"/>
              <p:cNvGrpSpPr>
                <a:grpSpLocks/>
              </p:cNvGrpSpPr>
              <p:nvPr/>
            </p:nvGrpSpPr>
            <p:grpSpPr bwMode="auto">
              <a:xfrm>
                <a:off x="4360" y="1593"/>
                <a:ext cx="723" cy="226"/>
                <a:chOff x="4360" y="1593"/>
                <a:chExt cx="723" cy="226"/>
              </a:xfrm>
            </p:grpSpPr>
            <p:sp>
              <p:nvSpPr>
                <p:cNvPr id="1742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672" y="1593"/>
                  <a:ext cx="411" cy="213"/>
                </a:xfrm>
                <a:prstGeom prst="rect">
                  <a:avLst/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990099"/>
                      </a:solidFill>
                      <a:latin typeface="Arial" charset="0"/>
                      <a:cs typeface="Arial" charset="0"/>
                    </a:rPr>
                    <a:t>prior</a:t>
                  </a:r>
                </a:p>
              </p:txBody>
            </p:sp>
            <p:sp>
              <p:nvSpPr>
                <p:cNvPr id="17429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4512" y="1713"/>
                  <a:ext cx="157" cy="0"/>
                </a:xfrm>
                <a:prstGeom prst="line">
                  <a:avLst/>
                </a:prstGeom>
                <a:noFill/>
                <a:ln w="28575">
                  <a:solidFill>
                    <a:srgbClr val="99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0" name="Rectangle 39"/>
                <p:cNvSpPr>
                  <a:spLocks noChangeArrowheads="1"/>
                </p:cNvSpPr>
                <p:nvPr/>
              </p:nvSpPr>
              <p:spPr bwMode="auto">
                <a:xfrm>
                  <a:off x="4360" y="1617"/>
                  <a:ext cx="155" cy="202"/>
                </a:xfrm>
                <a:prstGeom prst="rect">
                  <a:avLst/>
                </a:prstGeom>
                <a:noFill/>
                <a:ln w="28575">
                  <a:solidFill>
                    <a:srgbClr val="99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23" name="Group 49"/>
              <p:cNvGrpSpPr>
                <a:grpSpLocks/>
              </p:cNvGrpSpPr>
              <p:nvPr/>
            </p:nvGrpSpPr>
            <p:grpSpPr bwMode="auto">
              <a:xfrm>
                <a:off x="3215" y="1281"/>
                <a:ext cx="1791" cy="533"/>
                <a:chOff x="3215" y="1281"/>
                <a:chExt cx="1791" cy="533"/>
              </a:xfrm>
            </p:grpSpPr>
            <p:grpSp>
              <p:nvGrpSpPr>
                <p:cNvPr id="17424" name="Group 40"/>
                <p:cNvGrpSpPr>
                  <a:grpSpLocks/>
                </p:cNvGrpSpPr>
                <p:nvPr/>
              </p:nvGrpSpPr>
              <p:grpSpPr bwMode="auto">
                <a:xfrm>
                  <a:off x="3215" y="1281"/>
                  <a:ext cx="1791" cy="347"/>
                  <a:chOff x="401" y="1284"/>
                  <a:chExt cx="1791" cy="347"/>
                </a:xfrm>
              </p:grpSpPr>
              <p:sp>
                <p:nvSpPr>
                  <p:cNvPr id="17426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" y="1284"/>
                    <a:ext cx="1791" cy="213"/>
                  </a:xfrm>
                  <a:prstGeom prst="rect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>
                        <a:latin typeface="Arial" charset="0"/>
                        <a:cs typeface="Arial" charset="0"/>
                      </a:rPr>
                      <a:t>quantum operation (model)</a:t>
                    </a:r>
                  </a:p>
                </p:txBody>
              </p:sp>
              <p:sp>
                <p:nvSpPr>
                  <p:cNvPr id="17427" name="Line 42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1295" y="1507"/>
                    <a:ext cx="0" cy="124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25" name="Rectangle 43"/>
                <p:cNvSpPr>
                  <a:spLocks noChangeArrowheads="1"/>
                </p:cNvSpPr>
                <p:nvPr/>
              </p:nvSpPr>
              <p:spPr bwMode="auto">
                <a:xfrm>
                  <a:off x="4010" y="1612"/>
                  <a:ext cx="272" cy="202"/>
                </a:xfrm>
                <a:prstGeom prst="rect">
                  <a:avLst/>
                </a:prstGeom>
                <a:noFill/>
                <a:ln w="28575">
                  <a:solidFill>
                    <a:srgbClr val="00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5057775" y="3473450"/>
            <a:ext cx="3535363" cy="669925"/>
            <a:chOff x="3256" y="3601"/>
            <a:chExt cx="2227" cy="422"/>
          </a:xfrm>
        </p:grpSpPr>
        <p:sp>
          <p:nvSpPr>
            <p:cNvPr id="17416" name="Text Box 52"/>
            <p:cNvSpPr txBox="1">
              <a:spLocks noChangeArrowheads="1"/>
            </p:cNvSpPr>
            <p:nvPr/>
          </p:nvSpPr>
          <p:spPr bwMode="auto">
            <a:xfrm>
              <a:off x="3256" y="3601"/>
              <a:ext cx="2227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Arial" charset="0"/>
                  <a:cs typeface="Arial" charset="0"/>
                </a:rPr>
                <a:t>Quantum state preparation</a:t>
              </a:r>
              <a:r>
                <a:rPr lang="en-US" sz="1800">
                  <a:solidFill>
                    <a:srgbClr val="006600"/>
                  </a:solidFill>
                </a:rPr>
                <a:t>:</a:t>
              </a:r>
            </a:p>
          </p:txBody>
        </p:sp>
        <p:pic>
          <p:nvPicPr>
            <p:cNvPr id="17417" name="Picture 5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51" y="3888"/>
              <a:ext cx="1828" cy="1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sp>
        <p:nvSpPr>
          <p:cNvPr id="138299" name="Text Box 59"/>
          <p:cNvSpPr txBox="1">
            <a:spLocks noChangeArrowheads="1"/>
          </p:cNvSpPr>
          <p:nvPr/>
        </p:nvSpPr>
        <p:spPr bwMode="auto">
          <a:xfrm>
            <a:off x="1838325" y="5853113"/>
            <a:ext cx="5443538" cy="850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3300"/>
                </a:solidFill>
                <a:latin typeface="Comic Sans MS" pitchFamily="66" charset="0"/>
              </a:rPr>
              <a:t>Facts never determine probabilities or quantum states.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84" grpId="0"/>
      <p:bldP spid="1382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4714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996600"/>
                </a:solidFill>
                <a:latin typeface="Comic Sans MS" pitchFamily="66" charset="0"/>
              </a:rPr>
              <a:t>Where does Copenhagen go wrong?</a:t>
            </a:r>
            <a:r>
              <a:rPr lang="en-US" sz="280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996600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18435" name="Text Box 42"/>
          <p:cNvSpPr txBox="1">
            <a:spLocks noChangeArrowheads="1"/>
          </p:cNvSpPr>
          <p:nvPr/>
        </p:nvSpPr>
        <p:spPr bwMode="auto">
          <a:xfrm>
            <a:off x="447675" y="1738313"/>
            <a:ext cx="8243888" cy="19383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The Copenhagen interpretation forgets that the preparation device is quantum mechanical.  A detailed description of the operation of a preparation device (provably) involves prior judgments in the form of quantum state assignments.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3771" y="2888345"/>
            <a:ext cx="7286170" cy="2759829"/>
            <a:chOff x="783771" y="2888345"/>
            <a:chExt cx="7286170" cy="2759829"/>
          </a:xfrm>
        </p:grpSpPr>
        <p:sp>
          <p:nvSpPr>
            <p:cNvPr id="4" name="TextBox 3"/>
            <p:cNvSpPr txBox="1"/>
            <p:nvPr/>
          </p:nvSpPr>
          <p:spPr>
            <a:xfrm>
              <a:off x="1045027" y="4078514"/>
              <a:ext cx="7024914" cy="1569660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It is possible to show that neither deterministic nor stochastic preparation devices can prepare the same system state independent of system and device initial states.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83771" y="2888345"/>
              <a:ext cx="1596572" cy="420914"/>
            </a:xfrm>
            <a:prstGeom prst="rect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opperplate Gothic Light" pitchFamily="34" charset="0"/>
              </a:endParaRPr>
            </a:p>
          </p:txBody>
        </p:sp>
        <p:cxnSp>
          <p:nvCxnSpPr>
            <p:cNvPr id="7" name="Straight Connector 6"/>
            <p:cNvCxnSpPr>
              <a:stCxn id="5" idx="2"/>
            </p:cNvCxnSpPr>
            <p:nvPr/>
          </p:nvCxnSpPr>
          <p:spPr bwMode="auto">
            <a:xfrm rot="16200000" flipH="1">
              <a:off x="1211945" y="3679371"/>
              <a:ext cx="754743" cy="145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66" name="Group 74"/>
          <p:cNvGraphicFramePr>
            <a:graphicFrameLocks noGrp="1"/>
          </p:cNvGraphicFramePr>
          <p:nvPr>
            <p:ph type="tbl" idx="1"/>
          </p:nvPr>
        </p:nvGraphicFramePr>
        <p:xfrm>
          <a:off x="157163" y="71438"/>
          <a:ext cx="8847137" cy="6737415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Comic Sans MS" pitchFamily="66" charset="0"/>
                        </a:rPr>
                        <a:t>Subjective Bayesian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Fine-grained 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Verification: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determination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change on 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Uniqueness of ensembles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Nonlocal state change (steering)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Specification: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 preparation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Subjective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0100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46" y="653144"/>
            <a:ext cx="4588328" cy="611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81000" y="6019800"/>
            <a:ext cx="1404938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Oljeto Wash </a:t>
            </a:r>
          </a:p>
          <a:p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Southern Utah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8056"/>
            <a:ext cx="9144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Subjective Bayesian probabilities</a:t>
            </a:r>
            <a:endParaRPr lang="en-US" sz="32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z04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882" y="693728"/>
            <a:ext cx="4790753" cy="608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-23813" y="5867400"/>
            <a:ext cx="2024063" cy="7302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Echidna Gorge </a:t>
            </a:r>
          </a:p>
          <a:p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Bungle Bungle Range</a:t>
            </a:r>
          </a:p>
          <a:p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Western Australia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8056"/>
            <a:ext cx="9144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Bayesian quantum probabilities</a:t>
            </a:r>
            <a:endParaRPr lang="en-US" sz="32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143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Quantum states vs. probabilities</a:t>
            </a:r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6600"/>
                </a:solidFill>
                <a:latin typeface="Helvetica" pitchFamily="34" charset="0"/>
              </a:rPr>
              <a:t> </a:t>
            </a:r>
            <a:endParaRPr lang="en-US" sz="2800" dirty="0">
              <a:solidFill>
                <a:srgbClr val="996600"/>
              </a:solidFill>
              <a:latin typeface="Helvetic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62304" y="1133475"/>
            <a:ext cx="6402841" cy="156966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Are quantum states the same as probabilities?  No, though both are subjective, there are differences, but these differences should be stated in Bayesian terms.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347563" y="3281403"/>
            <a:ext cx="6432096" cy="3046988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A quantum state is a catalogue of probabilities, but the rules for manipulating quantum states are different than for manipulating probabilities. </a:t>
            </a:r>
          </a:p>
          <a:p>
            <a:endParaRPr lang="en-US" sz="2400" b="0" dirty="0" smtClean="0">
              <a:solidFill>
                <a:srgbClr val="990099"/>
              </a:solidFill>
              <a:latin typeface="Arial" charset="0"/>
              <a:cs typeface="Arial" charset="0"/>
            </a:endParaRPr>
          </a:p>
          <a:p>
            <a:r>
              <a:rPr lang="en-US" sz="2400" b="0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The rules </a:t>
            </a:r>
            <a:r>
              <a:rPr lang="en-US" sz="2400" b="0" dirty="0">
                <a:solidFill>
                  <a:srgbClr val="990099"/>
                </a:solidFill>
                <a:latin typeface="Arial" charset="0"/>
                <a:cs typeface="Arial" charset="0"/>
              </a:rPr>
              <a:t>for manipulating </a:t>
            </a:r>
            <a:r>
              <a:rPr lang="en-US" sz="2400" b="0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quantum states </a:t>
            </a:r>
            <a:r>
              <a:rPr lang="en-US" sz="2400" b="0" dirty="0">
                <a:solidFill>
                  <a:srgbClr val="990099"/>
                </a:solidFill>
                <a:latin typeface="Arial" charset="0"/>
                <a:cs typeface="Arial" charset="0"/>
              </a:rPr>
              <a:t>are </a:t>
            </a:r>
            <a:r>
              <a:rPr lang="en-US" sz="2400" b="0" i="1" dirty="0">
                <a:solidFill>
                  <a:srgbClr val="990099"/>
                </a:solidFill>
                <a:latin typeface="Arial" charset="0"/>
                <a:cs typeface="Arial" charset="0"/>
              </a:rPr>
              <a:t>objective</a:t>
            </a:r>
            <a:r>
              <a:rPr lang="en-US" sz="2400" b="0" dirty="0">
                <a:solidFill>
                  <a:srgbClr val="990099"/>
                </a:solidFill>
                <a:latin typeface="Arial" charset="0"/>
                <a:cs typeface="Arial" charset="0"/>
              </a:rPr>
              <a:t> consequences of </a:t>
            </a:r>
            <a:r>
              <a:rPr lang="en-US" sz="2400" b="0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restrictions on how agents interface with the real world. </a:t>
            </a:r>
            <a:endParaRPr lang="en-US" dirty="0">
              <a:solidFill>
                <a:srgbClr val="990099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143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Catalogue of probabilities: Fuchs’s gold standard </a:t>
            </a:r>
            <a:r>
              <a:rPr lang="en-US" sz="2800" dirty="0" smtClean="0">
                <a:solidFill>
                  <a:srgbClr val="996600"/>
                </a:solidFill>
                <a:latin typeface="Helvetica" pitchFamily="34" charset="0"/>
              </a:rPr>
              <a:t> </a:t>
            </a:r>
            <a:endParaRPr lang="en-US" sz="2800" dirty="0">
              <a:solidFill>
                <a:srgbClr val="996600"/>
              </a:solidFill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379" y="928925"/>
            <a:ext cx="7348487" cy="461665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Symmetric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Informationally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Complete (SIC)-POVM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085929" y="1584059"/>
            <a:ext cx="6968149" cy="627163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930536" y="2607323"/>
            <a:ext cx="7264420" cy="759827"/>
          </a:xfrm>
          <a:prstGeom prst="rect">
            <a:avLst/>
          </a:prstGeom>
          <a:noFill/>
          <a:ln/>
          <a:effectLst/>
        </p:spPr>
      </p:pic>
      <p:grpSp>
        <p:nvGrpSpPr>
          <p:cNvPr id="48" name="Group 47"/>
          <p:cNvGrpSpPr/>
          <p:nvPr/>
        </p:nvGrpSpPr>
        <p:grpSpPr>
          <a:xfrm>
            <a:off x="928914" y="3556013"/>
            <a:ext cx="2307716" cy="2833161"/>
            <a:chOff x="928914" y="3556013"/>
            <a:chExt cx="2307716" cy="2833161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936120" y="5297717"/>
              <a:ext cx="2285995" cy="726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>
              <a:off x="1523992" y="4288975"/>
              <a:ext cx="1222332" cy="1219108"/>
              <a:chOff x="747489" y="3802753"/>
              <a:chExt cx="2750454" cy="2743200"/>
            </a:xfrm>
            <a:solidFill>
              <a:schemeClr val="accent3">
                <a:lumMod val="95000"/>
              </a:schemeClr>
            </a:solidFill>
          </p:grpSpPr>
          <p:sp>
            <p:nvSpPr>
              <p:cNvPr id="42" name="Oval 41"/>
              <p:cNvSpPr/>
              <p:nvPr/>
            </p:nvSpPr>
            <p:spPr bwMode="auto">
              <a:xfrm>
                <a:off x="754743" y="3802753"/>
                <a:ext cx="2743200" cy="2743200"/>
              </a:xfrm>
              <a:prstGeom prst="ellipse">
                <a:avLst/>
              </a:prstGeom>
              <a:solidFill>
                <a:srgbClr val="E3D59B"/>
              </a:solidFill>
              <a:ln w="2857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opperplate Gothic Light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747489" y="4898563"/>
                <a:ext cx="2743200" cy="685800"/>
              </a:xfrm>
              <a:prstGeom prst="ellipse">
                <a:avLst/>
              </a:prstGeom>
              <a:solidFill>
                <a:srgbClr val="C9B083"/>
              </a:solidFill>
              <a:ln w="2857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opperplate Gothic Light" pitchFamily="34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 bwMode="auto">
            <a:xfrm rot="16200000" flipV="1">
              <a:off x="1825121" y="3886209"/>
              <a:ext cx="1741703" cy="10813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6200000" flipH="1" flipV="1">
              <a:off x="707520" y="4343412"/>
              <a:ext cx="2220680" cy="645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678491" y="3835411"/>
              <a:ext cx="1741707" cy="11829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928914" y="5312231"/>
              <a:ext cx="566001" cy="5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1480401" y="5290465"/>
              <a:ext cx="1748974" cy="5152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6" name="Picture 4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>
              <a:off x="1167459" y="6141512"/>
              <a:ext cx="1783169" cy="24766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9" name="Picture 5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424857" y="3841029"/>
            <a:ext cx="3962392" cy="2526025"/>
          </a:xfrm>
          <a:prstGeom prst="rect">
            <a:avLst/>
          </a:prstGeom>
          <a:noFill/>
          <a:ln/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3678238" y="6291942"/>
            <a:ext cx="169758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Cable Beach</a:t>
            </a:r>
          </a:p>
          <a:p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Western Australia</a:t>
            </a:r>
          </a:p>
        </p:txBody>
      </p:sp>
      <p:pic>
        <p:nvPicPr>
          <p:cNvPr id="319494" name="Picture 6" descr="Oz0406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32" y="638620"/>
            <a:ext cx="7500250" cy="5625187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8056"/>
            <a:ext cx="9144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Quantum coin tossing</a:t>
            </a:r>
            <a:endParaRPr lang="en-US" sz="32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160338" y="85725"/>
            <a:ext cx="9464676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996600"/>
                </a:solidFill>
                <a:latin typeface="Comic Sans MS" pitchFamily="66" charset="0"/>
              </a:rPr>
              <a:t>Is a quantum coin toss more random than a classical one?</a:t>
            </a:r>
            <a:r>
              <a:rPr lang="en-US" sz="2800">
                <a:solidFill>
                  <a:srgbClr val="99660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sz="2400">
                <a:solidFill>
                  <a:srgbClr val="996600"/>
                </a:solidFill>
                <a:latin typeface="Comic Sans MS" pitchFamily="66" charset="0"/>
              </a:rPr>
              <a:t>Why trust a quantum random generator over a classical one? </a:t>
            </a:r>
            <a:r>
              <a:rPr lang="en-US" sz="2400">
                <a:solidFill>
                  <a:srgbClr val="996600"/>
                </a:solidFill>
                <a:latin typeface="Helvetica" pitchFamily="34" charset="0"/>
              </a:rPr>
              <a:t>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6575" y="2346325"/>
            <a:ext cx="8158163" cy="1047750"/>
            <a:chOff x="383" y="1738"/>
            <a:chExt cx="5139" cy="660"/>
          </a:xfrm>
        </p:grpSpPr>
        <p:sp>
          <p:nvSpPr>
            <p:cNvPr id="21543" name="Text Box 14"/>
            <p:cNvSpPr txBox="1">
              <a:spLocks noChangeArrowheads="1"/>
            </p:cNvSpPr>
            <p:nvPr/>
          </p:nvSpPr>
          <p:spPr bwMode="auto">
            <a:xfrm>
              <a:off x="3547" y="2146"/>
              <a:ext cx="1426" cy="25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3300"/>
                  </a:solidFill>
                  <a:latin typeface="Arial" charset="0"/>
                  <a:cs typeface="Arial" charset="0"/>
                </a:rPr>
                <a:t>quantum coin toss</a:t>
              </a:r>
            </a:p>
          </p:txBody>
        </p:sp>
        <p:sp>
          <p:nvSpPr>
            <p:cNvPr id="21544" name="Rectangle 15"/>
            <p:cNvSpPr>
              <a:spLocks noChangeArrowheads="1"/>
            </p:cNvSpPr>
            <p:nvPr/>
          </p:nvSpPr>
          <p:spPr bwMode="auto">
            <a:xfrm>
              <a:off x="383" y="1738"/>
              <a:ext cx="5139" cy="32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40341" name="Group 53"/>
          <p:cNvGraphicFramePr>
            <a:graphicFrameLocks noGrp="1"/>
          </p:cNvGraphicFramePr>
          <p:nvPr/>
        </p:nvGraphicFramePr>
        <p:xfrm>
          <a:off x="157163" y="3630613"/>
          <a:ext cx="8847137" cy="3024188"/>
        </p:xfrm>
        <a:graphic>
          <a:graphicData uri="http://schemas.openxmlformats.org/drawingml/2006/table">
            <a:tbl>
              <a:tblPr/>
              <a:tblGrid>
                <a:gridCol w="2120900"/>
                <a:gridCol w="1481137"/>
                <a:gridCol w="1439863"/>
                <a:gridCol w="1927225"/>
                <a:gridCol w="18780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Classical (realistic, deterministic)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Quantum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State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Simplex of probabilities for microstates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Convex set of density operators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Microstate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Extreme 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Pure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State vector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Mixed state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Density 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Fine-grained measurement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Certainty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Probabilities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6" name="Text Box 54"/>
          <p:cNvSpPr txBox="1">
            <a:spLocks noChangeArrowheads="1"/>
          </p:cNvSpPr>
          <p:nvPr/>
        </p:nvSpPr>
        <p:spPr bwMode="auto">
          <a:xfrm>
            <a:off x="74613" y="3052763"/>
            <a:ext cx="45989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Arial" charset="0"/>
                <a:cs typeface="Arial" charset="0"/>
              </a:rPr>
              <a:t>C. M. Caves, R. Schack, “Quantum randomness,”  in preparation</a:t>
            </a:r>
            <a:r>
              <a:rPr lang="en-US" sz="1200" b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1537" name="Group 56"/>
          <p:cNvGrpSpPr>
            <a:grpSpLocks/>
          </p:cNvGrpSpPr>
          <p:nvPr/>
        </p:nvGrpSpPr>
        <p:grpSpPr bwMode="auto">
          <a:xfrm>
            <a:off x="622300" y="1106488"/>
            <a:ext cx="7910513" cy="1709737"/>
            <a:chOff x="392" y="633"/>
            <a:chExt cx="4983" cy="1077"/>
          </a:xfrm>
        </p:grpSpPr>
        <p:sp>
          <p:nvSpPr>
            <p:cNvPr id="21538" name="Text Box 5"/>
            <p:cNvSpPr txBox="1">
              <a:spLocks noChangeArrowheads="1"/>
            </p:cNvSpPr>
            <p:nvPr/>
          </p:nvSpPr>
          <p:spPr bwMode="auto">
            <a:xfrm>
              <a:off x="392" y="993"/>
              <a:ext cx="243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0">
                  <a:latin typeface="Arial" charset="0"/>
                  <a:cs typeface="Arial" charset="0"/>
                </a:rPr>
                <a:t>Measure spin along </a:t>
              </a:r>
              <a:r>
                <a:rPr lang="en-US" sz="2400" b="0" i="1">
                  <a:latin typeface="Arial" charset="0"/>
                  <a:cs typeface="Arial" charset="0"/>
                </a:rPr>
                <a:t>z </a:t>
              </a:r>
              <a:r>
                <a:rPr lang="en-US" sz="2400" b="0">
                  <a:latin typeface="Arial" charset="0"/>
                  <a:cs typeface="Arial" charset="0"/>
                </a:rPr>
                <a:t>axis:</a:t>
              </a:r>
              <a:r>
                <a:rPr lang="en-US" sz="2400" b="0"/>
                <a:t> </a:t>
              </a:r>
            </a:p>
          </p:txBody>
        </p:sp>
        <p:sp>
          <p:nvSpPr>
            <p:cNvPr id="21539" name="Text Box 8"/>
            <p:cNvSpPr txBox="1">
              <a:spLocks noChangeArrowheads="1"/>
            </p:cNvSpPr>
            <p:nvPr/>
          </p:nvSpPr>
          <p:spPr bwMode="auto">
            <a:xfrm>
              <a:off x="392" y="1422"/>
              <a:ext cx="249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0">
                  <a:latin typeface="Arial" charset="0"/>
                  <a:cs typeface="Arial" charset="0"/>
                </a:rPr>
                <a:t>Measure spin along </a:t>
              </a:r>
              <a:r>
                <a:rPr lang="en-US" sz="2400" b="0" i="1">
                  <a:latin typeface="Arial" charset="0"/>
                  <a:cs typeface="Arial" charset="0"/>
                </a:rPr>
                <a:t>x </a:t>
              </a:r>
              <a:r>
                <a:rPr lang="en-US" sz="2400" b="0">
                  <a:latin typeface="Arial" charset="0"/>
                  <a:cs typeface="Arial" charset="0"/>
                </a:rPr>
                <a:t>axis:</a:t>
              </a:r>
              <a:r>
                <a:rPr lang="en-US" sz="2400" b="0"/>
                <a:t> </a:t>
              </a:r>
            </a:p>
          </p:txBody>
        </p:sp>
        <p:pic>
          <p:nvPicPr>
            <p:cNvPr id="21540" name="Picture 1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94" y="1486"/>
              <a:ext cx="2281" cy="1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21541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94" y="1048"/>
              <a:ext cx="1973" cy="2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21542" name="Picture 5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95" y="633"/>
              <a:ext cx="2642" cy="22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536575" y="2462213"/>
            <a:ext cx="8158163" cy="1047750"/>
            <a:chOff x="383" y="1738"/>
            <a:chExt cx="5139" cy="660"/>
          </a:xfrm>
        </p:grpSpPr>
        <p:sp>
          <p:nvSpPr>
            <p:cNvPr id="22540" name="Text Box 4"/>
            <p:cNvSpPr txBox="1">
              <a:spLocks noChangeArrowheads="1"/>
            </p:cNvSpPr>
            <p:nvPr/>
          </p:nvSpPr>
          <p:spPr bwMode="auto">
            <a:xfrm>
              <a:off x="3547" y="2146"/>
              <a:ext cx="1426" cy="25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3300"/>
                  </a:solidFill>
                  <a:latin typeface="Arial" charset="0"/>
                  <a:cs typeface="Arial" charset="0"/>
                </a:rPr>
                <a:t>quantum coin toss</a:t>
              </a:r>
            </a:p>
          </p:txBody>
        </p:sp>
        <p:sp>
          <p:nvSpPr>
            <p:cNvPr id="22541" name="Rectangle 5"/>
            <p:cNvSpPr>
              <a:spLocks noChangeArrowheads="1"/>
            </p:cNvSpPr>
            <p:nvPr/>
          </p:nvSpPr>
          <p:spPr bwMode="auto">
            <a:xfrm>
              <a:off x="383" y="1738"/>
              <a:ext cx="5139" cy="32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622300" y="1222375"/>
            <a:ext cx="7910513" cy="1709738"/>
            <a:chOff x="437" y="957"/>
            <a:chExt cx="4983" cy="1077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37" y="1317"/>
              <a:ext cx="243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0">
                  <a:solidFill>
                    <a:srgbClr val="990099"/>
                  </a:solidFill>
                  <a:latin typeface="Arial" charset="0"/>
                  <a:cs typeface="Arial" charset="0"/>
                </a:rPr>
                <a:t>Measure spin along </a:t>
              </a:r>
              <a:r>
                <a:rPr lang="en-US" sz="2400" b="0" i="1">
                  <a:solidFill>
                    <a:srgbClr val="990099"/>
                  </a:solidFill>
                  <a:latin typeface="Arial" charset="0"/>
                  <a:cs typeface="Arial" charset="0"/>
                </a:rPr>
                <a:t>z </a:t>
              </a:r>
              <a:r>
                <a:rPr lang="en-US" sz="2400" b="0">
                  <a:solidFill>
                    <a:srgbClr val="990099"/>
                  </a:solidFill>
                  <a:latin typeface="Arial" charset="0"/>
                  <a:cs typeface="Arial" charset="0"/>
                </a:rPr>
                <a:t>axis:</a:t>
              </a:r>
              <a:r>
                <a:rPr lang="en-US" sz="2400" b="0"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437" y="1746"/>
              <a:ext cx="249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0">
                  <a:solidFill>
                    <a:srgbClr val="990099"/>
                  </a:solidFill>
                  <a:latin typeface="Arial" charset="0"/>
                  <a:cs typeface="Arial" charset="0"/>
                </a:rPr>
                <a:t>Measure spin along </a:t>
              </a:r>
              <a:r>
                <a:rPr lang="en-US" sz="2400" b="0" i="1">
                  <a:solidFill>
                    <a:srgbClr val="990099"/>
                  </a:solidFill>
                  <a:latin typeface="Arial" charset="0"/>
                  <a:cs typeface="Arial" charset="0"/>
                </a:rPr>
                <a:t>x </a:t>
              </a:r>
              <a:r>
                <a:rPr lang="en-US" sz="2400" b="0">
                  <a:solidFill>
                    <a:srgbClr val="990099"/>
                  </a:solidFill>
                  <a:latin typeface="Arial" charset="0"/>
                  <a:cs typeface="Arial" charset="0"/>
                </a:rPr>
                <a:t>axis: </a:t>
              </a:r>
            </a:p>
          </p:txBody>
        </p:sp>
        <p:pic>
          <p:nvPicPr>
            <p:cNvPr id="22537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39" y="1810"/>
              <a:ext cx="2281" cy="1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22538" name="Picture 1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39" y="1372"/>
              <a:ext cx="1973" cy="2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22539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41" y="957"/>
              <a:ext cx="2642" cy="22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sp>
        <p:nvSpPr>
          <p:cNvPr id="22532" name="Text Box 45"/>
          <p:cNvSpPr txBox="1">
            <a:spLocks noChangeArrowheads="1"/>
          </p:cNvSpPr>
          <p:nvPr/>
        </p:nvSpPr>
        <p:spPr bwMode="auto">
          <a:xfrm>
            <a:off x="441325" y="4024313"/>
            <a:ext cx="8281988" cy="8302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>
                <a:latin typeface="Arial" charset="0"/>
                <a:cs typeface="Arial" charset="0"/>
              </a:rPr>
              <a:t>Standard answer: The quantum coin toss is objective, with probabilities guaranteed by physical law.</a:t>
            </a:r>
          </a:p>
        </p:txBody>
      </p:sp>
      <p:sp>
        <p:nvSpPr>
          <p:cNvPr id="22533" name="Text Box 46"/>
          <p:cNvSpPr txBox="1">
            <a:spLocks noChangeArrowheads="1"/>
          </p:cNvSpPr>
          <p:nvPr/>
        </p:nvSpPr>
        <p:spPr bwMode="auto">
          <a:xfrm>
            <a:off x="441325" y="5434013"/>
            <a:ext cx="82819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Subjective Bayesian answer?  No inside information.</a:t>
            </a:r>
          </a:p>
        </p:txBody>
      </p:sp>
      <p:sp>
        <p:nvSpPr>
          <p:cNvPr id="22534" name="Text Box 2"/>
          <p:cNvSpPr txBox="1">
            <a:spLocks noChangeArrowheads="1"/>
          </p:cNvSpPr>
          <p:nvPr/>
        </p:nvSpPr>
        <p:spPr bwMode="auto">
          <a:xfrm>
            <a:off x="-160338" y="85725"/>
            <a:ext cx="9464676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996600"/>
                </a:solidFill>
                <a:latin typeface="Comic Sans MS" pitchFamily="66" charset="0"/>
              </a:rPr>
              <a:t>Is a quantum coin toss more random than a classical one?</a:t>
            </a:r>
            <a:r>
              <a:rPr lang="en-US" sz="2800">
                <a:solidFill>
                  <a:srgbClr val="99660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sz="2400">
                <a:solidFill>
                  <a:srgbClr val="996600"/>
                </a:solidFill>
                <a:latin typeface="Comic Sans MS" pitchFamily="66" charset="0"/>
              </a:rPr>
              <a:t>Why trust a quantum random generator over a classical one? </a:t>
            </a:r>
            <a:r>
              <a:rPr lang="en-US" sz="2400">
                <a:solidFill>
                  <a:srgbClr val="996600"/>
                </a:solidFill>
                <a:latin typeface="Helvetica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158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996600"/>
                </a:solidFill>
                <a:latin typeface="Comic Sans MS" pitchFamily="66" charset="0"/>
              </a:rPr>
              <a:t>Pure states and inside information</a:t>
            </a: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127000" y="830263"/>
            <a:ext cx="8872538" cy="19383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Party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B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 has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inside information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about event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E,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relative to party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A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, if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A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 is willing to agree to a bet on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E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that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B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 believes to be a sure win. 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B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has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one-way inside information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if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B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 has inside information relative to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A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, but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A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does not have any inside information relative to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A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.  </a:t>
            </a:r>
            <a:endParaRPr lang="en-US" sz="240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123825" y="2792413"/>
            <a:ext cx="8758238" cy="1200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The unique situation in which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no other party can have one-way inside information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relative to a party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Z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is when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Z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assigns a pure state. 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Z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is said to have a </a:t>
            </a:r>
            <a:r>
              <a:rPr lang="en-US" sz="2400" b="0" i="1">
                <a:solidFill>
                  <a:srgbClr val="006600"/>
                </a:solidFill>
                <a:latin typeface="Arial" charset="0"/>
                <a:cs typeface="Arial" charset="0"/>
              </a:rPr>
              <a:t>maximal belief structure.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520700" y="4241800"/>
            <a:ext cx="8096250" cy="2308324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Subjective Bayesian answer</a:t>
            </a:r>
          </a:p>
          <a:p>
            <a:pPr algn="l"/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We trust quantum over classical coin tossing because 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an agent who believes the coin is fair cannot rule out an insider attack, </a:t>
            </a:r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whereas the beliefs that lead to a pure-state assignment are inconsistent with any other party’s being able to launch an insider attack.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97093" y="6056082"/>
            <a:ext cx="1742272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Helvetica" pitchFamily="34" charset="0"/>
              </a:rPr>
              <a:t>Cape </a:t>
            </a:r>
            <a:r>
              <a:rPr lang="en-US" sz="1400" dirty="0" err="1" smtClean="0">
                <a:solidFill>
                  <a:schemeClr val="tx1"/>
                </a:solidFill>
                <a:latin typeface="Helvetica" pitchFamily="34" charset="0"/>
              </a:rPr>
              <a:t>Hauy</a:t>
            </a:r>
            <a:endParaRPr lang="en-US" sz="14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" pitchFamily="34" charset="0"/>
              </a:rPr>
              <a:t>Tasman Peninsula</a:t>
            </a:r>
            <a:endParaRPr lang="en-US" sz="1400" dirty="0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4" name="Picture 3" descr="DSC00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5046" y="696673"/>
            <a:ext cx="4531182" cy="6041576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8056"/>
            <a:ext cx="9144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A stab at ontology</a:t>
            </a:r>
            <a:endParaRPr lang="en-US" sz="3200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841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A </a:t>
            </a:r>
            <a:r>
              <a:rPr lang="en-US" sz="3200" dirty="0">
                <a:solidFill>
                  <a:srgbClr val="996600"/>
                </a:solidFill>
                <a:latin typeface="Comic Sans MS" pitchFamily="66" charset="0"/>
              </a:rPr>
              <a:t>stab at ontology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127125" y="1109663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92100" y="1274322"/>
            <a:ext cx="8421688" cy="1938992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990099"/>
                </a:solidFill>
                <a:latin typeface="Comic Sans MS" pitchFamily="66" charset="0"/>
              </a:rPr>
              <a:t>Quantum systems are defined by </a:t>
            </a:r>
            <a:r>
              <a:rPr lang="en-US" sz="2400" i="1" dirty="0">
                <a:solidFill>
                  <a:srgbClr val="990099"/>
                </a:solidFill>
                <a:latin typeface="Comic Sans MS" pitchFamily="66" charset="0"/>
              </a:rPr>
              <a:t>attributes</a:t>
            </a:r>
            <a:r>
              <a:rPr lang="en-US" sz="2400" dirty="0">
                <a:solidFill>
                  <a:srgbClr val="990099"/>
                </a:solidFill>
                <a:latin typeface="Comic Sans MS" pitchFamily="66" charset="0"/>
              </a:rPr>
              <a:t>, such as position, momentum, angular momentum, and energy or Hamiltonian.  These attributes—and thus the numerical particulars of their </a:t>
            </a:r>
            <a:r>
              <a:rPr lang="en-US" sz="2400" dirty="0" err="1">
                <a:solidFill>
                  <a:srgbClr val="990099"/>
                </a:solidFill>
                <a:latin typeface="Comic Sans MS" pitchFamily="66" charset="0"/>
              </a:rPr>
              <a:t>eigenvalues</a:t>
            </a:r>
            <a:r>
              <a:rPr lang="en-US" sz="2400" dirty="0">
                <a:solidFill>
                  <a:srgbClr val="990099"/>
                </a:solidFill>
                <a:latin typeface="Comic Sans MS" pitchFamily="66" charset="0"/>
              </a:rPr>
              <a:t> and </a:t>
            </a:r>
            <a:r>
              <a:rPr lang="en-US" sz="2400" dirty="0" err="1" smtClean="0">
                <a:solidFill>
                  <a:srgbClr val="990099"/>
                </a:solidFill>
                <a:latin typeface="Comic Sans MS" pitchFamily="66" charset="0"/>
              </a:rPr>
              <a:t>eigenfunctions</a:t>
            </a:r>
            <a:r>
              <a:rPr lang="en-US" sz="2400" dirty="0" smtClean="0">
                <a:solidFill>
                  <a:srgbClr val="990099"/>
                </a:solidFill>
                <a:latin typeface="Comic Sans MS" pitchFamily="66" charset="0"/>
              </a:rPr>
              <a:t>—are </a:t>
            </a:r>
            <a:r>
              <a:rPr lang="en-US" sz="2400" i="1" dirty="0">
                <a:solidFill>
                  <a:srgbClr val="990099"/>
                </a:solidFill>
                <a:latin typeface="Comic Sans MS" pitchFamily="66" charset="0"/>
              </a:rPr>
              <a:t>objective</a:t>
            </a:r>
            <a:r>
              <a:rPr lang="en-US" sz="2400" dirty="0">
                <a:solidFill>
                  <a:srgbClr val="990099"/>
                </a:solidFill>
                <a:latin typeface="Comic Sans MS" pitchFamily="66" charset="0"/>
              </a:rPr>
              <a:t> properties of the system.  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552450" y="3824759"/>
            <a:ext cx="8043863" cy="12160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FF3300"/>
                </a:solidFill>
                <a:latin typeface="Comic Sans MS" pitchFamily="66" charset="0"/>
              </a:rPr>
              <a:t>T</a:t>
            </a:r>
            <a:r>
              <a:rPr lang="en-US" sz="2400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he </a:t>
            </a:r>
            <a:r>
              <a:rPr lang="en-US" sz="2400" i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value </a:t>
            </a:r>
            <a:r>
              <a:rPr lang="en-US" sz="2400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assumed by an attribute is not an objective property, and the </a:t>
            </a:r>
            <a:r>
              <a:rPr lang="en-US" sz="2400" i="1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quantum state</a:t>
            </a:r>
            <a:r>
              <a:rPr lang="en-US" sz="2400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 that we use to describe the system is purely subjective.</a:t>
            </a:r>
            <a:endParaRPr lang="en-US" sz="24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2841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A </a:t>
            </a:r>
            <a:r>
              <a:rPr lang="en-US" sz="3200" dirty="0">
                <a:solidFill>
                  <a:srgbClr val="996600"/>
                </a:solidFill>
                <a:latin typeface="Comic Sans MS" pitchFamily="66" charset="0"/>
              </a:rPr>
              <a:t>stab at ontology 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414338" y="1247775"/>
            <a:ext cx="83153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dirty="0">
                <a:solidFill>
                  <a:srgbClr val="990099"/>
                </a:solidFill>
                <a:latin typeface="Arial" charset="0"/>
                <a:cs typeface="Arial" charset="0"/>
              </a:rPr>
              <a:t>The attributes orient and give structure to a system’s Hilbert space.  Without them we are clueless as to how to manipulate and interact with a system.</a:t>
            </a:r>
          </a:p>
          <a:p>
            <a:pPr marL="457200" indent="-457200" algn="l">
              <a:buFontTx/>
              <a:buAutoNum type="arabicPeriod"/>
            </a:pPr>
            <a:r>
              <a:rPr lang="en-US" dirty="0">
                <a:solidFill>
                  <a:srgbClr val="990099"/>
                </a:solidFill>
                <a:latin typeface="Arial" charset="0"/>
                <a:cs typeface="Arial" charset="0"/>
              </a:rPr>
              <a:t>The attributes are unchanging properties of a system, which can be determined from </a:t>
            </a:r>
            <a:r>
              <a:rPr lang="en-US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observable facts</a:t>
            </a:r>
            <a:r>
              <a:rPr lang="en-US" dirty="0">
                <a:solidFill>
                  <a:srgbClr val="990099"/>
                </a:solidFill>
                <a:latin typeface="Arial" charset="0"/>
                <a:cs typeface="Arial" charset="0"/>
              </a:rPr>
              <a:t>.   The attributes determine the structure of the world.</a:t>
            </a:r>
          </a:p>
          <a:p>
            <a:pPr marL="457200" indent="-457200" algn="l">
              <a:buFontTx/>
              <a:buAutoNum type="arabicPeriod"/>
            </a:pPr>
            <a:r>
              <a:rPr lang="en-US" dirty="0">
                <a:solidFill>
                  <a:srgbClr val="990099"/>
                </a:solidFill>
                <a:latin typeface="Arial" charset="0"/>
                <a:cs typeface="Arial" charset="0"/>
              </a:rPr>
              <a:t>The </a:t>
            </a:r>
            <a:r>
              <a:rPr lang="en-US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system Hamiltonian is one of the attributes, playing the special role of orienting </a:t>
            </a:r>
            <a:r>
              <a:rPr lang="en-US" dirty="0">
                <a:solidFill>
                  <a:srgbClr val="990099"/>
                </a:solidFill>
                <a:latin typeface="Arial" charset="0"/>
                <a:cs typeface="Arial" charset="0"/>
              </a:rPr>
              <a:t>a system’s Hilbert space now with the same space later.</a:t>
            </a:r>
          </a:p>
          <a:p>
            <a:pPr marL="457200" indent="-457200" algn="l">
              <a:buFontTx/>
              <a:buAutoNum type="arabicPeriod"/>
            </a:pPr>
            <a:r>
              <a:rPr lang="en-US" dirty="0">
                <a:solidFill>
                  <a:srgbClr val="990099"/>
                </a:solidFill>
                <a:latin typeface="Arial" charset="0"/>
                <a:cs typeface="Arial" charset="0"/>
              </a:rPr>
              <a:t>Convex combinations of Hamiltonian evolutions are essentially unique (up to </a:t>
            </a:r>
            <a:r>
              <a:rPr lang="en-US" dirty="0" err="1">
                <a:solidFill>
                  <a:srgbClr val="990099"/>
                </a:solidFill>
                <a:latin typeface="Arial" charset="0"/>
                <a:cs typeface="Arial" charset="0"/>
              </a:rPr>
              <a:t>degeneracies</a:t>
            </a:r>
            <a:r>
              <a:rPr lang="en-US" dirty="0">
                <a:solidFill>
                  <a:srgbClr val="990099"/>
                </a:solidFill>
                <a:latin typeface="Arial" charset="0"/>
                <a:cs typeface="Arial" charset="0"/>
              </a:rPr>
              <a:t>).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01638" y="4949140"/>
            <a:ext cx="834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Why should you </a:t>
            </a:r>
            <a:r>
              <a:rPr lang="en-US" smtClean="0">
                <a:latin typeface="Arial" charset="0"/>
                <a:cs typeface="Arial" charset="0"/>
              </a:rPr>
              <a:t>(I) care</a:t>
            </a:r>
            <a:r>
              <a:rPr lang="en-US" dirty="0">
                <a:latin typeface="Arial" charset="0"/>
                <a:cs typeface="Arial" charset="0"/>
              </a:rPr>
              <a:t>?</a:t>
            </a:r>
          </a:p>
          <a:p>
            <a:r>
              <a:rPr lang="en-US" dirty="0">
                <a:latin typeface="Arial" charset="0"/>
                <a:cs typeface="Arial" charset="0"/>
              </a:rPr>
              <a:t>If you do care, how can this be made convincing?</a:t>
            </a:r>
          </a:p>
          <a:p>
            <a:r>
              <a:rPr lang="en-US" dirty="0">
                <a:latin typeface="Arial" charset="0"/>
                <a:cs typeface="Arial" charset="0"/>
              </a:rPr>
              <a:t>Status of quantum operations?</a:t>
            </a:r>
          </a:p>
          <a:p>
            <a:r>
              <a:rPr lang="en-US" dirty="0">
                <a:latin typeface="Arial" charset="0"/>
                <a:cs typeface="Arial" charset="0"/>
              </a:rPr>
              <a:t>Effective attributes and effective Hamiltonians? “Effective reality”?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682625" y="1807958"/>
            <a:ext cx="4143375" cy="1200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FF3300"/>
                </a:solidFill>
                <a:latin typeface="Arial" charset="0"/>
                <a:cs typeface="Arial" charset="0"/>
              </a:rPr>
              <a:t>QM: Derivation of quantum probability rule from infinite frequencies?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-29254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996600"/>
                </a:solidFill>
                <a:latin typeface="Comic Sans MS" pitchFamily="66" charset="0"/>
              </a:rPr>
              <a:t>Objective </a:t>
            </a:r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probabilities</a:t>
            </a:r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6600"/>
                </a:solidFill>
                <a:latin typeface="Helvetica" pitchFamily="34" charset="0"/>
              </a:rPr>
              <a:t> </a:t>
            </a:r>
            <a:endParaRPr lang="en-US" sz="2800" dirty="0">
              <a:solidFill>
                <a:srgbClr val="996600"/>
              </a:solidFill>
              <a:latin typeface="Helvetic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4175" y="5577243"/>
            <a:ext cx="8759825" cy="8302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 dirty="0">
                <a:solidFill>
                  <a:srgbClr val="006600"/>
                </a:solidFill>
              </a:rPr>
              <a:t>● </a:t>
            </a:r>
            <a:r>
              <a:rPr lang="en-US" sz="2400" b="0" dirty="0">
                <a:solidFill>
                  <a:srgbClr val="006600"/>
                </a:solidFill>
                <a:latin typeface="Arial" charset="0"/>
                <a:cs typeface="Arial" charset="0"/>
              </a:rPr>
              <a:t>Logical probabilities (objective Bayesian): </a:t>
            </a:r>
            <a:r>
              <a:rPr lang="en-US" sz="2400" b="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physical symmetry     implies probability</a:t>
            </a:r>
            <a:endParaRPr lang="en-US" sz="2400" b="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Text Box 20"/>
          <p:cNvSpPr txBox="1">
            <a:spLocks noChangeArrowheads="1"/>
          </p:cNvSpPr>
          <p:nvPr/>
        </p:nvSpPr>
        <p:spPr bwMode="auto">
          <a:xfrm>
            <a:off x="384175" y="501223"/>
            <a:ext cx="811212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 dirty="0">
                <a:solidFill>
                  <a:srgbClr val="006600"/>
                </a:solidFill>
              </a:rPr>
              <a:t>● </a:t>
            </a:r>
            <a:r>
              <a:rPr lang="en-US" sz="2400" b="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Probabilities </a:t>
            </a:r>
            <a:r>
              <a:rPr lang="en-US" sz="2400" b="0" dirty="0">
                <a:solidFill>
                  <a:srgbClr val="006600"/>
                </a:solidFill>
                <a:latin typeface="Arial" charset="0"/>
                <a:cs typeface="Arial" charset="0"/>
              </a:rPr>
              <a:t>as frequencies: probability as verifiable fact</a:t>
            </a:r>
          </a:p>
        </p:txBody>
      </p:sp>
      <p:sp>
        <p:nvSpPr>
          <p:cNvPr id="7174" name="Text Box 21"/>
          <p:cNvSpPr txBox="1">
            <a:spLocks noChangeArrowheads="1"/>
          </p:cNvSpPr>
          <p:nvPr/>
        </p:nvSpPr>
        <p:spPr bwMode="auto">
          <a:xfrm>
            <a:off x="384175" y="3055962"/>
            <a:ext cx="8455025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>
                <a:solidFill>
                  <a:srgbClr val="006600"/>
                </a:solidFill>
              </a:rPr>
              <a:t>● </a:t>
            </a:r>
            <a:r>
              <a:rPr lang="en-US" sz="2400" b="0">
                <a:solidFill>
                  <a:srgbClr val="006600"/>
                </a:solidFill>
                <a:latin typeface="Arial" charset="0"/>
                <a:cs typeface="Arial" charset="0"/>
              </a:rPr>
              <a:t>Objective chance (propensity): probability as specified fact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1101725" y="6344005"/>
            <a:ext cx="6045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/>
              <a:t>■ </a:t>
            </a:r>
            <a:r>
              <a:rPr lang="en-US" b="0" dirty="0">
                <a:latin typeface="Arial" charset="0"/>
                <a:cs typeface="Arial" charset="0"/>
              </a:rPr>
              <a:t>Symmetries are applied to judgments, not to facts.</a:t>
            </a:r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1101725" y="866575"/>
            <a:ext cx="6503703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 smtClean="0"/>
              <a:t>■</a:t>
            </a:r>
            <a:r>
              <a:rPr lang="en-US" dirty="0" smtClean="0"/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Probabilities are used routinely for individual systems.</a:t>
            </a:r>
            <a:endParaRPr lang="en-US" dirty="0" smtClean="0"/>
          </a:p>
          <a:p>
            <a:pPr algn="l"/>
            <a:r>
              <a:rPr lang="en-US" b="0" dirty="0" smtClean="0"/>
              <a:t>■</a:t>
            </a:r>
            <a:r>
              <a:rPr lang="en-US" dirty="0" smtClean="0"/>
              <a:t> </a:t>
            </a:r>
            <a:r>
              <a:rPr lang="en-US" b="0" dirty="0" smtClean="0">
                <a:latin typeface="Arial" charset="0"/>
                <a:cs typeface="Arial" charset="0"/>
              </a:rPr>
              <a:t>Frequencies are observed facts, not probabilities. </a:t>
            </a:r>
          </a:p>
          <a:p>
            <a:pPr algn="l"/>
            <a:r>
              <a:rPr lang="en-US" b="0" dirty="0" smtClean="0"/>
              <a:t>■ </a:t>
            </a:r>
            <a:r>
              <a:rPr lang="en-US" b="0" dirty="0" smtClean="0">
                <a:latin typeface="Arial" charset="0"/>
                <a:cs typeface="Arial" charset="0"/>
              </a:rPr>
              <a:t>Bigger sample space: exchangeability.</a:t>
            </a:r>
            <a:endParaRPr lang="en-US" b="0" dirty="0">
              <a:latin typeface="Arial" charset="0"/>
              <a:cs typeface="Arial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101725" y="3406799"/>
            <a:ext cx="7321550" cy="1370013"/>
            <a:chOff x="694" y="2896"/>
            <a:chExt cx="4612" cy="863"/>
          </a:xfrm>
        </p:grpSpPr>
        <p:sp>
          <p:nvSpPr>
            <p:cNvPr id="7184" name="Text Box 24"/>
            <p:cNvSpPr txBox="1">
              <a:spLocks noChangeArrowheads="1"/>
            </p:cNvSpPr>
            <p:nvPr/>
          </p:nvSpPr>
          <p:spPr bwMode="auto">
            <a:xfrm>
              <a:off x="694" y="2896"/>
              <a:ext cx="4612" cy="6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/>
                <a:t>■ </a:t>
              </a:r>
              <a:r>
                <a:rPr lang="en-US" b="0">
                  <a:latin typeface="Arial" charset="0"/>
                  <a:cs typeface="Arial" charset="0"/>
                </a:rPr>
                <a:t>Some probabilities are ignorance probabilities, but others are </a:t>
              </a:r>
            </a:p>
            <a:p>
              <a:pPr algn="l"/>
              <a:r>
                <a:rPr lang="en-US" b="0">
                  <a:latin typeface="Arial" charset="0"/>
                  <a:cs typeface="Arial" charset="0"/>
                </a:rPr>
                <a:t>   specified by the facts of a “chance situation.”</a:t>
              </a:r>
            </a:p>
            <a:p>
              <a:pPr algn="l"/>
              <a:r>
                <a:rPr lang="en-US" b="0">
                  <a:latin typeface="Arial" charset="0"/>
                  <a:cs typeface="Arial" charset="0"/>
                </a:rPr>
                <a:t>■</a:t>
              </a:r>
              <a:r>
                <a:rPr lang="en-US">
                  <a:latin typeface="Arial" charset="0"/>
                  <a:cs typeface="Arial" charset="0"/>
                </a:rPr>
                <a:t> </a:t>
              </a:r>
              <a:r>
                <a:rPr lang="en-US" b="0">
                  <a:latin typeface="Arial" charset="0"/>
                  <a:cs typeface="Arial" charset="0"/>
                </a:rPr>
                <a:t>Specification of “chance situation”: same, but different.</a:t>
              </a:r>
            </a:p>
          </p:txBody>
        </p:sp>
        <p:grpSp>
          <p:nvGrpSpPr>
            <p:cNvPr id="7185" name="Group 38"/>
            <p:cNvGrpSpPr>
              <a:grpSpLocks/>
            </p:cNvGrpSpPr>
            <p:nvPr/>
          </p:nvGrpSpPr>
          <p:grpSpPr bwMode="auto">
            <a:xfrm>
              <a:off x="3174" y="3308"/>
              <a:ext cx="754" cy="451"/>
              <a:chOff x="3174" y="3326"/>
              <a:chExt cx="754" cy="451"/>
            </a:xfrm>
          </p:grpSpPr>
          <p:sp>
            <p:nvSpPr>
              <p:cNvPr id="7189" name="Text Box 26"/>
              <p:cNvSpPr txBox="1">
                <a:spLocks noChangeArrowheads="1"/>
              </p:cNvSpPr>
              <p:nvPr/>
            </p:nvSpPr>
            <p:spPr bwMode="auto">
              <a:xfrm>
                <a:off x="3174" y="3525"/>
                <a:ext cx="754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objective</a:t>
                </a:r>
              </a:p>
            </p:txBody>
          </p:sp>
          <p:sp>
            <p:nvSpPr>
              <p:cNvPr id="7190" name="Rectangle 28"/>
              <p:cNvSpPr>
                <a:spLocks noChangeArrowheads="1"/>
              </p:cNvSpPr>
              <p:nvPr/>
            </p:nvSpPr>
            <p:spPr bwMode="auto">
              <a:xfrm>
                <a:off x="3346" y="3326"/>
                <a:ext cx="476" cy="238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6" name="Group 39"/>
            <p:cNvGrpSpPr>
              <a:grpSpLocks/>
            </p:cNvGrpSpPr>
            <p:nvPr/>
          </p:nvGrpSpPr>
          <p:grpSpPr bwMode="auto">
            <a:xfrm>
              <a:off x="4075" y="3305"/>
              <a:ext cx="683" cy="451"/>
              <a:chOff x="4084" y="3323"/>
              <a:chExt cx="683" cy="451"/>
            </a:xfrm>
          </p:grpSpPr>
          <p:sp>
            <p:nvSpPr>
              <p:cNvPr id="7187" name="Text Box 27"/>
              <p:cNvSpPr txBox="1">
                <a:spLocks noChangeArrowheads="1"/>
              </p:cNvSpPr>
              <p:nvPr/>
            </p:nvSpPr>
            <p:spPr bwMode="auto">
              <a:xfrm>
                <a:off x="4084" y="3522"/>
                <a:ext cx="637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>
                    <a:solidFill>
                      <a:srgbClr val="990099"/>
                    </a:solidFill>
                    <a:latin typeface="Arial" charset="0"/>
                    <a:cs typeface="Arial" charset="0"/>
                  </a:rPr>
                  <a:t>chance</a:t>
                </a:r>
              </a:p>
            </p:txBody>
          </p:sp>
          <p:sp>
            <p:nvSpPr>
              <p:cNvPr id="7188" name="Rectangle 29"/>
              <p:cNvSpPr>
                <a:spLocks noChangeArrowheads="1"/>
              </p:cNvSpPr>
              <p:nvPr/>
            </p:nvSpPr>
            <p:spPr bwMode="auto">
              <a:xfrm>
                <a:off x="4108" y="3323"/>
                <a:ext cx="659" cy="238"/>
              </a:xfrm>
              <a:prstGeom prst="rect">
                <a:avLst/>
              </a:prstGeom>
              <a:noFill/>
              <a:ln w="28575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677863" y="4687232"/>
            <a:ext cx="5475287" cy="83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FF3300"/>
                </a:solidFill>
                <a:latin typeface="Arial" charset="0"/>
                <a:cs typeface="Arial" charset="0"/>
              </a:rPr>
              <a:t>QM: Probabilities from physical law.  Salvation of objective chance?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928688" y="1792083"/>
            <a:ext cx="7791450" cy="1228725"/>
            <a:chOff x="549" y="2130"/>
            <a:chExt cx="4908" cy="774"/>
          </a:xfrm>
        </p:grpSpPr>
        <p:sp>
          <p:nvSpPr>
            <p:cNvPr id="7180" name="Text Box 33"/>
            <p:cNvSpPr txBox="1">
              <a:spLocks noChangeArrowheads="1"/>
            </p:cNvSpPr>
            <p:nvPr/>
          </p:nvSpPr>
          <p:spPr bwMode="auto">
            <a:xfrm>
              <a:off x="2990" y="2258"/>
              <a:ext cx="2467" cy="5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C. M. Caves, R. Schack, ``Properties of the frequency operator do not imply the quantum probability postulate,''  Annals of Physics </a:t>
              </a:r>
              <a:r>
                <a:rPr lang="en-US" sz="12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315</a:t>
              </a:r>
              <a:r>
                <a:rPr lang="en-US" sz="1200" b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, 123-146 (2005) [Corrigendum: </a:t>
              </a:r>
              <a:r>
                <a:rPr lang="en-US" sz="12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321</a:t>
              </a:r>
              <a:r>
                <a:rPr lang="en-US" sz="1200" b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, 504--505 (2006)].</a:t>
              </a:r>
            </a:p>
          </p:txBody>
        </p:sp>
        <p:grpSp>
          <p:nvGrpSpPr>
            <p:cNvPr id="7181" name="Group 36"/>
            <p:cNvGrpSpPr>
              <a:grpSpLocks/>
            </p:cNvGrpSpPr>
            <p:nvPr/>
          </p:nvGrpSpPr>
          <p:grpSpPr bwMode="auto">
            <a:xfrm>
              <a:off x="549" y="2130"/>
              <a:ext cx="2246" cy="774"/>
              <a:chOff x="549" y="2130"/>
              <a:chExt cx="2246" cy="774"/>
            </a:xfrm>
          </p:grpSpPr>
          <p:sp>
            <p:nvSpPr>
              <p:cNvPr id="7182" name="Line 34"/>
              <p:cNvSpPr>
                <a:spLocks noChangeShapeType="1"/>
              </p:cNvSpPr>
              <p:nvPr/>
            </p:nvSpPr>
            <p:spPr bwMode="auto">
              <a:xfrm>
                <a:off x="549" y="2130"/>
                <a:ext cx="2240" cy="7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35"/>
              <p:cNvSpPr>
                <a:spLocks noChangeShapeType="1"/>
              </p:cNvSpPr>
              <p:nvPr/>
            </p:nvSpPr>
            <p:spPr bwMode="auto">
              <a:xfrm flipV="1">
                <a:off x="555" y="2155"/>
                <a:ext cx="2240" cy="7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7" grpId="0"/>
      <p:bldP spid="111638" grpId="0"/>
      <p:bldP spid="111639" grpId="0"/>
      <p:bldP spid="1116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6245429"/>
            <a:ext cx="914400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Helvetica" pitchFamily="34" charset="0"/>
              </a:rPr>
              <a:t>Kookaburras in New Mexico</a:t>
            </a:r>
          </a:p>
        </p:txBody>
      </p:sp>
      <p:pic>
        <p:nvPicPr>
          <p:cNvPr id="1026" name="Picture 2" descr="C:\Documents and Settings\Carlton Caves\My Documents\My Stuff 2\talks\graphics\kookasnow2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67" y="188689"/>
            <a:ext cx="8623517" cy="588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143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996600"/>
                </a:solidFill>
                <a:latin typeface="Comic Sans MS" pitchFamily="66" charset="0"/>
              </a:rPr>
              <a:t>Subjective Bayesian probabilities</a:t>
            </a:r>
            <a:r>
              <a:rPr lang="en-US" sz="280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996600"/>
                </a:solidFill>
                <a:latin typeface="Helvetica" pitchFamily="34" charset="0"/>
              </a:rPr>
              <a:t> </a:t>
            </a:r>
          </a:p>
        </p:txBody>
      </p:sp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304800" y="1808163"/>
            <a:ext cx="8391525" cy="2676525"/>
            <a:chOff x="304800" y="1190625"/>
            <a:chExt cx="8391525" cy="2676525"/>
          </a:xfrm>
        </p:grpSpPr>
        <p:sp>
          <p:nvSpPr>
            <p:cNvPr id="4103" name="Text Box 4"/>
            <p:cNvSpPr txBox="1">
              <a:spLocks noChangeArrowheads="1"/>
            </p:cNvSpPr>
            <p:nvPr/>
          </p:nvSpPr>
          <p:spPr bwMode="auto">
            <a:xfrm>
              <a:off x="304800" y="1190625"/>
              <a:ext cx="3959225" cy="2676525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  <a:cs typeface="Arial" charset="0"/>
                </a:rPr>
                <a:t>Facts</a:t>
              </a:r>
            </a:p>
            <a:p>
              <a:endParaRPr lang="en-US" sz="2400">
                <a:latin typeface="Arial" charset="0"/>
                <a:cs typeface="Arial" charset="0"/>
              </a:endParaRPr>
            </a:p>
            <a:p>
              <a:r>
                <a:rPr lang="en-US" sz="2400" b="0">
                  <a:latin typeface="Arial" charset="0"/>
                  <a:cs typeface="Arial" charset="0"/>
                </a:rPr>
                <a:t>Outcomes of </a:t>
              </a:r>
              <a:r>
                <a:rPr lang="en-US" sz="2400" b="0" i="1">
                  <a:latin typeface="Arial" charset="0"/>
                  <a:cs typeface="Arial" charset="0"/>
                </a:rPr>
                <a:t>events</a:t>
              </a:r>
            </a:p>
            <a:p>
              <a:r>
                <a:rPr lang="en-US" sz="2400" b="0">
                  <a:latin typeface="Arial" charset="0"/>
                  <a:cs typeface="Arial" charset="0"/>
                </a:rPr>
                <a:t>Truth values of </a:t>
              </a:r>
              <a:r>
                <a:rPr lang="en-US" sz="2400" b="0" i="1">
                  <a:latin typeface="Arial" charset="0"/>
                  <a:cs typeface="Arial" charset="0"/>
                </a:rPr>
                <a:t>propositions</a:t>
              </a:r>
            </a:p>
            <a:p>
              <a:endParaRPr lang="en-US" sz="2400" b="0" i="1">
                <a:latin typeface="Arial" charset="0"/>
                <a:cs typeface="Arial" charset="0"/>
              </a:endParaRPr>
            </a:p>
            <a:p>
              <a:endParaRPr lang="en-US" sz="2400">
                <a:latin typeface="Arial" charset="0"/>
                <a:cs typeface="Arial" charset="0"/>
              </a:endParaRPr>
            </a:p>
            <a:p>
              <a:r>
                <a:rPr lang="en-US" sz="2400">
                  <a:latin typeface="Arial" charset="0"/>
                  <a:cs typeface="Arial" charset="0"/>
                </a:rPr>
                <a:t>Objective</a:t>
              </a:r>
            </a:p>
          </p:txBody>
        </p:sp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4986338" y="1190625"/>
              <a:ext cx="3709987" cy="2676525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6600"/>
                  </a:solidFill>
                  <a:latin typeface="Arial" charset="0"/>
                  <a:cs typeface="Arial" charset="0"/>
                </a:rPr>
                <a:t>Probabilities</a:t>
              </a:r>
            </a:p>
            <a:p>
              <a:endParaRPr lang="en-US" sz="2400">
                <a:latin typeface="Arial" charset="0"/>
                <a:cs typeface="Arial" charset="0"/>
              </a:endParaRPr>
            </a:p>
            <a:p>
              <a:r>
                <a:rPr lang="en-US" sz="2400" b="0">
                  <a:solidFill>
                    <a:srgbClr val="006600"/>
                  </a:solidFill>
                  <a:latin typeface="Arial" charset="0"/>
                  <a:cs typeface="Arial" charset="0"/>
                </a:rPr>
                <a:t>Agent’s </a:t>
              </a:r>
              <a:r>
                <a:rPr lang="en-US" sz="2400" b="0" i="1">
                  <a:solidFill>
                    <a:srgbClr val="006600"/>
                  </a:solidFill>
                  <a:latin typeface="Arial" charset="0"/>
                  <a:cs typeface="Arial" charset="0"/>
                </a:rPr>
                <a:t>degree of belief</a:t>
              </a:r>
            </a:p>
            <a:p>
              <a:r>
                <a:rPr lang="en-US" sz="2400" b="0">
                  <a:solidFill>
                    <a:srgbClr val="006600"/>
                  </a:solidFill>
                  <a:latin typeface="Arial" charset="0"/>
                  <a:cs typeface="Arial" charset="0"/>
                </a:rPr>
                <a:t>in outcome of an event or</a:t>
              </a:r>
            </a:p>
            <a:p>
              <a:r>
                <a:rPr lang="en-US" sz="2400" b="0">
                  <a:solidFill>
                    <a:srgbClr val="006600"/>
                  </a:solidFill>
                  <a:latin typeface="Arial" charset="0"/>
                  <a:cs typeface="Arial" charset="0"/>
                </a:rPr>
                <a:t>truth of a proposition</a:t>
              </a:r>
            </a:p>
            <a:p>
              <a:endParaRPr lang="en-US" sz="2400" b="0" i="1"/>
            </a:p>
            <a:p>
              <a:r>
                <a:rPr lang="en-US" sz="2400">
                  <a:solidFill>
                    <a:srgbClr val="006600"/>
                  </a:solidFill>
                  <a:latin typeface="Arial" charset="0"/>
                  <a:cs typeface="Arial" charset="0"/>
                </a:rPr>
                <a:t>Subjective</a:t>
              </a:r>
            </a:p>
          </p:txBody>
        </p:sp>
      </p:grp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340093" y="4870450"/>
            <a:ext cx="6455614" cy="46166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Facts never </a:t>
            </a:r>
            <a:r>
              <a:rPr lang="en-US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imply (nontrivial)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probabilities.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117600" y="5718175"/>
            <a:ext cx="6875463" cy="850900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990099"/>
                </a:solidFill>
                <a:latin typeface="Arial" charset="0"/>
                <a:cs typeface="Arial" charset="0"/>
              </a:rPr>
              <a:t>Two agents in possession of the same facts can assign different probabilities.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951163" y="962025"/>
            <a:ext cx="3241675" cy="4603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Arial" charset="0"/>
                <a:cs typeface="Arial" charset="0"/>
              </a:rPr>
              <a:t>Category distinction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  <p:bldP spid="1085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98201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996600"/>
                </a:solidFill>
                <a:latin typeface="Comic Sans MS" pitchFamily="66" charset="0"/>
              </a:rPr>
              <a:t>Subjective Bayesian probabilities</a:t>
            </a:r>
            <a:r>
              <a:rPr lang="en-US" sz="2800" dirty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996600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49388" y="973821"/>
            <a:ext cx="6211887" cy="3293209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Arial" charset="0"/>
                <a:cs typeface="Arial" charset="0"/>
              </a:rPr>
              <a:t>Probabilities</a:t>
            </a:r>
          </a:p>
          <a:p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2400" b="0" dirty="0">
                <a:solidFill>
                  <a:srgbClr val="006600"/>
                </a:solidFill>
                <a:latin typeface="Arial" charset="0"/>
                <a:cs typeface="Arial" charset="0"/>
              </a:rPr>
              <a:t>Agent’s </a:t>
            </a:r>
            <a:r>
              <a:rPr lang="en-US" sz="2400" b="0" i="1" dirty="0">
                <a:solidFill>
                  <a:srgbClr val="006600"/>
                </a:solidFill>
                <a:latin typeface="Arial" charset="0"/>
                <a:cs typeface="Arial" charset="0"/>
              </a:rPr>
              <a:t>degree of belief </a:t>
            </a:r>
            <a:r>
              <a:rPr lang="en-US" sz="2400" b="0" i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in </a:t>
            </a:r>
            <a:r>
              <a:rPr lang="en-US" sz="2400" b="0" dirty="0">
                <a:solidFill>
                  <a:srgbClr val="006600"/>
                </a:solidFill>
                <a:latin typeface="Arial" charset="0"/>
                <a:cs typeface="Arial" charset="0"/>
              </a:rPr>
              <a:t>outcome of an event or truth of a proposition.   </a:t>
            </a:r>
          </a:p>
          <a:p>
            <a:endParaRPr lang="en-US" sz="1600" b="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r>
              <a:rPr lang="en-US" sz="2400" b="0" dirty="0">
                <a:solidFill>
                  <a:srgbClr val="006600"/>
                </a:solidFill>
                <a:latin typeface="Arial" charset="0"/>
                <a:cs typeface="Arial" charset="0"/>
              </a:rPr>
              <a:t>Consequence of ignorance</a:t>
            </a:r>
          </a:p>
          <a:p>
            <a:endParaRPr lang="en-US" sz="1600" b="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r>
              <a:rPr lang="en-US" sz="2400" b="0" dirty="0">
                <a:solidFill>
                  <a:srgbClr val="006600"/>
                </a:solidFill>
                <a:latin typeface="Arial" charset="0"/>
                <a:cs typeface="Arial" charset="0"/>
              </a:rPr>
              <a:t>Agent’s </a:t>
            </a:r>
            <a:r>
              <a:rPr lang="en-US" sz="2400" b="0" i="1" dirty="0">
                <a:solidFill>
                  <a:srgbClr val="006600"/>
                </a:solidFill>
                <a:latin typeface="Arial" charset="0"/>
                <a:cs typeface="Arial" charset="0"/>
              </a:rPr>
              <a:t>betting odds</a:t>
            </a:r>
          </a:p>
          <a:p>
            <a:endParaRPr lang="en-US" sz="1600" b="0" i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6600"/>
                </a:solidFill>
                <a:latin typeface="Arial" charset="0"/>
                <a:cs typeface="Arial" charset="0"/>
              </a:rPr>
              <a:t>Subjective</a:t>
            </a:r>
            <a:endParaRPr lang="en-US" sz="2400" b="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7651" y="5617032"/>
            <a:ext cx="7794170" cy="954107"/>
            <a:chOff x="348343" y="5718630"/>
            <a:chExt cx="7794170" cy="954107"/>
          </a:xfrm>
        </p:grpSpPr>
        <p:grpSp>
          <p:nvGrpSpPr>
            <p:cNvPr id="10" name="Group 9"/>
            <p:cNvGrpSpPr/>
            <p:nvPr/>
          </p:nvGrpSpPr>
          <p:grpSpPr>
            <a:xfrm>
              <a:off x="348343" y="5718630"/>
              <a:ext cx="7794170" cy="954107"/>
              <a:chOff x="319315" y="5718630"/>
              <a:chExt cx="7794170" cy="95410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19315" y="5718630"/>
                <a:ext cx="40059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latin typeface="Franklin Gothic Demi" pitchFamily="34" charset="0"/>
                    <a:cs typeface="Arial" pitchFamily="34" charset="0"/>
                  </a:rPr>
                  <a:t>Agent </a:t>
                </a:r>
                <a:r>
                  <a:rPr lang="en-US" sz="2800" b="0" i="1" dirty="0" smtClean="0">
                    <a:latin typeface="Franklin Gothic Demi" pitchFamily="34" charset="0"/>
                    <a:cs typeface="Arial" pitchFamily="34" charset="0"/>
                  </a:rPr>
                  <a:t>A</a:t>
                </a:r>
                <a:r>
                  <a:rPr lang="en-US" sz="2800" b="0" dirty="0" smtClean="0">
                    <a:latin typeface="Franklin Gothic Demi" pitchFamily="34" charset="0"/>
                    <a:cs typeface="Arial" pitchFamily="34" charset="0"/>
                  </a:rPr>
                  <a:t> regards </a:t>
                </a:r>
                <a:r>
                  <a:rPr lang="en-US" sz="2800" b="0" dirty="0" smtClean="0">
                    <a:solidFill>
                      <a:srgbClr val="FF0000"/>
                    </a:solidFill>
                    <a:latin typeface="Franklin Gothic Demi" pitchFamily="34" charset="0"/>
                    <a:cs typeface="Arial" pitchFamily="34" charset="0"/>
                  </a:rPr>
                  <a:t>$q</a:t>
                </a:r>
                <a:r>
                  <a:rPr lang="en-US" sz="2800" b="0" dirty="0" smtClean="0">
                    <a:latin typeface="Franklin Gothic Demi" pitchFamily="34" charset="0"/>
                    <a:cs typeface="Arial" pitchFamily="34" charset="0"/>
                  </a:rPr>
                  <a:t> as fair price for the ticket.</a:t>
                </a:r>
                <a:endParaRPr lang="en-US" sz="2800" b="0" dirty="0">
                  <a:latin typeface="Franklin Gothic Demi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058178" y="5903296"/>
                <a:ext cx="30553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1" dirty="0" smtClean="0">
                    <a:latin typeface="Franklin Gothic Demi" pitchFamily="34" charset="0"/>
                    <a:cs typeface="Arial" pitchFamily="34" charset="0"/>
                  </a:rPr>
                  <a:t>A</a:t>
                </a:r>
                <a:r>
                  <a:rPr lang="en-US" sz="2800" b="0" dirty="0" smtClean="0">
                    <a:latin typeface="Franklin Gothic Demi" pitchFamily="34" charset="0"/>
                    <a:cs typeface="Arial" pitchFamily="34" charset="0"/>
                  </a:rPr>
                  <a:t> assigns </a:t>
                </a:r>
                <a:r>
                  <a:rPr lang="en-US" sz="2800" b="0" i="1" dirty="0" smtClean="0">
                    <a:solidFill>
                      <a:srgbClr val="FF3300"/>
                    </a:solidFill>
                    <a:latin typeface="Franklin Gothic Demi" pitchFamily="34" charset="0"/>
                    <a:cs typeface="Arial" pitchFamily="34" charset="0"/>
                  </a:rPr>
                  <a:t>p(E)=q</a:t>
                </a:r>
                <a:r>
                  <a:rPr lang="en-US" sz="2800" dirty="0" smtClean="0">
                    <a:latin typeface="Franklin Gothic Demi" pitchFamily="34" charset="0"/>
                    <a:cs typeface="Arial" pitchFamily="34" charset="0"/>
                  </a:rPr>
                  <a:t>. </a:t>
                </a:r>
                <a:endParaRPr lang="en-US" sz="2800" dirty="0">
                  <a:latin typeface="Franklin Gothic Demi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 bwMode="auto">
            <a:xfrm>
              <a:off x="4406094" y="6019744"/>
              <a:ext cx="505978" cy="30388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1378936" y="4804238"/>
            <a:ext cx="6365605" cy="449943"/>
            <a:chOff x="1349908" y="4804238"/>
            <a:chExt cx="6365605" cy="449943"/>
          </a:xfrm>
        </p:grpSpPr>
        <p:grpSp>
          <p:nvGrpSpPr>
            <p:cNvPr id="20" name="Group 19"/>
            <p:cNvGrpSpPr/>
            <p:nvPr/>
          </p:nvGrpSpPr>
          <p:grpSpPr bwMode="auto">
            <a:xfrm>
              <a:off x="1349908" y="4804238"/>
              <a:ext cx="3701143" cy="449943"/>
              <a:chOff x="1596572" y="5283200"/>
              <a:chExt cx="3701143" cy="449943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1596572" y="5283200"/>
                <a:ext cx="3701143" cy="449943"/>
              </a:xfrm>
              <a:prstGeom prst="rect">
                <a:avLst/>
              </a:prstGeom>
              <a:noFill/>
              <a:ln w="28575" cap="flat" cmpd="sng" algn="ctr">
                <a:solidFill>
                  <a:srgbClr val="99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opperplate Gothic Light" pitchFamily="34" charset="0"/>
                </a:endParaRPr>
              </a:p>
            </p:txBody>
          </p:sp>
          <p:pic>
            <p:nvPicPr>
              <p:cNvPr id="18" name="Picture 17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/>
              <a:stretch>
                <a:fillRect/>
              </a:stretch>
            </p:blipFill>
            <p:spPr bwMode="auto">
              <a:xfrm>
                <a:off x="1752593" y="5383340"/>
                <a:ext cx="3383287" cy="258775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pic>
        </p:grpSp>
        <p:pic>
          <p:nvPicPr>
            <p:cNvPr id="31" name="Picture 3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 bwMode="auto">
            <a:xfrm>
              <a:off x="5399618" y="4897123"/>
              <a:ext cx="2315895" cy="28982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997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Dutch-book consistency</a:t>
            </a:r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6600"/>
                </a:solidFill>
                <a:latin typeface="Helvetica" pitchFamily="34" charset="0"/>
              </a:rPr>
              <a:t> </a:t>
            </a:r>
            <a:endParaRPr lang="en-US" sz="2800" dirty="0">
              <a:solidFill>
                <a:srgbClr val="996600"/>
              </a:solidFill>
              <a:latin typeface="Helvetica" pitchFamily="34" charset="0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427510" y="2454566"/>
            <a:ext cx="6257925" cy="1200329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The standard rules </a:t>
            </a:r>
            <a:r>
              <a:rPr lang="en-US" sz="2400" b="0" dirty="0">
                <a:solidFill>
                  <a:srgbClr val="990099"/>
                </a:solidFill>
                <a:latin typeface="Arial" charset="0"/>
                <a:cs typeface="Arial" charset="0"/>
              </a:rPr>
              <a:t>for manipulating probabilities are </a:t>
            </a:r>
            <a:r>
              <a:rPr lang="en-US" sz="2400" b="0" i="1" dirty="0">
                <a:solidFill>
                  <a:srgbClr val="990099"/>
                </a:solidFill>
                <a:latin typeface="Arial" charset="0"/>
                <a:cs typeface="Arial" charset="0"/>
              </a:rPr>
              <a:t>objective</a:t>
            </a:r>
            <a:r>
              <a:rPr lang="en-US" sz="2400" b="0" dirty="0">
                <a:solidFill>
                  <a:srgbClr val="990099"/>
                </a:solidFill>
                <a:latin typeface="Arial" charset="0"/>
                <a:cs typeface="Arial" charset="0"/>
              </a:rPr>
              <a:t> consequences of </a:t>
            </a:r>
            <a:r>
              <a:rPr lang="en-US" sz="2400" b="0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requiring consistent betting behavior.</a:t>
            </a:r>
            <a:endParaRPr lang="en-US" dirty="0">
              <a:solidFill>
                <a:srgbClr val="99009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6538" y="1060905"/>
            <a:ext cx="6939869" cy="830997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A</a:t>
            </a:r>
            <a:r>
              <a:rPr 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’s probability assignments, i.e., ticket </a:t>
            </a:r>
            <a:r>
              <a:rPr 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prices, </a:t>
            </a:r>
            <a:r>
              <a:rPr 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are </a:t>
            </a:r>
            <a:r>
              <a:rPr lang="en-US" sz="2400" i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inconsistent </a:t>
            </a:r>
            <a:r>
              <a:rPr 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if they can lead to a sure loss.</a:t>
            </a:r>
            <a:endParaRPr lang="en-US" sz="2400" i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27510" y="4217559"/>
            <a:ext cx="6257925" cy="1938992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0" dirty="0" smtClean="0">
                <a:latin typeface="Arial" charset="0"/>
                <a:cs typeface="Arial" charset="0"/>
              </a:rPr>
              <a:t>The usual argument: If </a:t>
            </a:r>
            <a:r>
              <a:rPr lang="en-US" sz="2400" b="0" i="1" dirty="0" smtClean="0">
                <a:latin typeface="Arial" charset="0"/>
                <a:cs typeface="Arial" charset="0"/>
              </a:rPr>
              <a:t>A </a:t>
            </a:r>
            <a:r>
              <a:rPr lang="en-US" sz="2400" b="0" dirty="0" smtClean="0">
                <a:latin typeface="Arial" charset="0"/>
                <a:cs typeface="Arial" charset="0"/>
              </a:rPr>
              <a:t>does not obey the probability rules, she will lose </a:t>
            </a:r>
            <a:r>
              <a:rPr lang="en-US" sz="2400" b="0" i="1" dirty="0" smtClean="0">
                <a:latin typeface="Arial" charset="0"/>
                <a:cs typeface="Arial" charset="0"/>
              </a:rPr>
              <a:t>in the long run. </a:t>
            </a:r>
          </a:p>
          <a:p>
            <a:pPr algn="l"/>
            <a:endParaRPr lang="en-US" sz="2400" b="0" i="1" dirty="0" smtClean="0">
              <a:latin typeface="Arial" charset="0"/>
              <a:cs typeface="Arial" charset="0"/>
            </a:endParaRPr>
          </a:p>
          <a:p>
            <a:pPr algn="l"/>
            <a:r>
              <a:rPr lang="en-US" sz="2400" b="0" dirty="0" smtClean="0">
                <a:latin typeface="Arial" charset="0"/>
                <a:cs typeface="Arial" charset="0"/>
              </a:rPr>
              <a:t>Dutch-book argument: If </a:t>
            </a:r>
            <a:r>
              <a:rPr lang="en-US" sz="2400" b="0" i="1" dirty="0" smtClean="0">
                <a:latin typeface="Arial" charset="0"/>
                <a:cs typeface="Arial" charset="0"/>
              </a:rPr>
              <a:t>A </a:t>
            </a:r>
            <a:r>
              <a:rPr lang="en-US" sz="2400" b="0" dirty="0" smtClean="0">
                <a:latin typeface="Arial" charset="0"/>
                <a:cs typeface="Arial" charset="0"/>
              </a:rPr>
              <a:t>does not obey the probability rules, she will lose </a:t>
            </a:r>
            <a:r>
              <a:rPr lang="en-US" sz="2400" b="0" i="1" dirty="0" smtClean="0">
                <a:latin typeface="Arial" charset="0"/>
                <a:cs typeface="Arial" charset="0"/>
              </a:rPr>
              <a:t>in one shot.</a:t>
            </a:r>
            <a:r>
              <a:rPr lang="en-US" sz="2400" b="0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rgbClr val="990099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4174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Dutch-book argument: Rules (</a:t>
            </a:r>
            <a:r>
              <a:rPr lang="en-US" sz="3200" dirty="0" err="1" smtClean="0">
                <a:solidFill>
                  <a:srgbClr val="996600"/>
                </a:solidFill>
                <a:latin typeface="Comic Sans MS" pitchFamily="66" charset="0"/>
              </a:rPr>
              <a:t>i</a:t>
            </a:r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) and (ii)</a:t>
            </a:r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6600"/>
                </a:solidFill>
                <a:latin typeface="Helvetica" pitchFamily="34" charset="0"/>
              </a:rPr>
              <a:t> </a:t>
            </a:r>
            <a:endParaRPr lang="en-US" sz="2800" dirty="0">
              <a:solidFill>
                <a:srgbClr val="996600"/>
              </a:solidFill>
              <a:latin typeface="Helvetica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581917" y="955920"/>
            <a:ext cx="3826208" cy="317184"/>
          </a:xfrm>
          <a:prstGeom prst="rect">
            <a:avLst/>
          </a:prstGeom>
          <a:solidFill>
            <a:srgbClr val="BBE0E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" name="TextBox 12"/>
          <p:cNvSpPr txBox="1"/>
          <p:nvPr/>
        </p:nvSpPr>
        <p:spPr bwMode="auto">
          <a:xfrm>
            <a:off x="1017337" y="2213486"/>
            <a:ext cx="6595908" cy="83099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>
            <a:spAutoFit/>
          </a:bodyPr>
          <a:lstStyle/>
          <a:p>
            <a:r>
              <a:rPr lang="en-US" sz="2400" b="0" i="1" dirty="0" smtClean="0">
                <a:latin typeface="Franklin Gothic Demi" pitchFamily="34" charset="0"/>
              </a:rPr>
              <a:t>A </a:t>
            </a:r>
            <a:r>
              <a:rPr lang="en-US" sz="2400" b="0" dirty="0" smtClean="0">
                <a:latin typeface="Franklin Gothic Demi" pitchFamily="34" charset="0"/>
              </a:rPr>
              <a:t>is willing to sell ticket for a negative amount. </a:t>
            </a:r>
          </a:p>
          <a:p>
            <a:pPr algn="l"/>
            <a:r>
              <a:rPr lang="en-US" sz="2400" b="0" dirty="0" smtClean="0">
                <a:solidFill>
                  <a:srgbClr val="FF0000"/>
                </a:solidFill>
                <a:latin typeface="Franklin Gothic Demi" pitchFamily="34" charset="0"/>
              </a:rPr>
              <a:t>Sure loss.</a:t>
            </a:r>
            <a:endParaRPr lang="en-US" sz="2400" b="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grpSp>
        <p:nvGrpSpPr>
          <p:cNvPr id="37" name="Group 19"/>
          <p:cNvGrpSpPr/>
          <p:nvPr/>
        </p:nvGrpSpPr>
        <p:grpSpPr>
          <a:xfrm>
            <a:off x="1146638" y="1524074"/>
            <a:ext cx="3701143" cy="449943"/>
            <a:chOff x="1596572" y="5283200"/>
            <a:chExt cx="3701143" cy="449943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596572" y="5283200"/>
              <a:ext cx="3701143" cy="449943"/>
            </a:xfrm>
            <a:prstGeom prst="rect">
              <a:avLst/>
            </a:prstGeom>
            <a:noFill/>
            <a:ln w="28575" cap="flat" cmpd="sng" algn="ctr">
              <a:solidFill>
                <a:srgbClr val="99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opperplate Gothic Light" pitchFamily="34" charset="0"/>
              </a:endParaRPr>
            </a:p>
          </p:txBody>
        </p:sp>
        <p:pic>
          <p:nvPicPr>
            <p:cNvPr id="40" name="Picture 39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752593" y="5383340"/>
              <a:ext cx="3383287" cy="2587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0" name="Picture 4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5478893" y="1616957"/>
            <a:ext cx="2940952" cy="289798"/>
          </a:xfrm>
          <a:prstGeom prst="rect">
            <a:avLst/>
          </a:prstGeom>
          <a:noFill/>
          <a:ln/>
          <a:effectLst/>
        </p:spPr>
      </p:pic>
      <p:grpSp>
        <p:nvGrpSpPr>
          <p:cNvPr id="52" name="Group 51"/>
          <p:cNvGrpSpPr/>
          <p:nvPr/>
        </p:nvGrpSpPr>
        <p:grpSpPr>
          <a:xfrm>
            <a:off x="581917" y="3648271"/>
            <a:ext cx="7836369" cy="2806230"/>
            <a:chOff x="581917" y="3648271"/>
            <a:chExt cx="7836369" cy="2806230"/>
          </a:xfrm>
        </p:grpSpPr>
        <p:pic>
          <p:nvPicPr>
            <p:cNvPr id="26" name="Picture 2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/>
            <a:stretch>
              <a:fillRect/>
            </a:stretch>
          </p:blipFill>
          <p:spPr bwMode="auto">
            <a:xfrm>
              <a:off x="581917" y="3648271"/>
              <a:ext cx="6222998" cy="745845"/>
            </a:xfrm>
            <a:prstGeom prst="rect">
              <a:avLst/>
            </a:prstGeom>
            <a:solidFill>
              <a:srgbClr val="BBE0E3"/>
            </a:solidFill>
            <a:ln/>
            <a:effectLst/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1010083" y="5254172"/>
              <a:ext cx="7408203" cy="1200329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i="1" dirty="0" smtClean="0">
                  <a:latin typeface="Franklin Gothic Demi" pitchFamily="34" charset="0"/>
                </a:rPr>
                <a:t>A </a:t>
              </a:r>
              <a:r>
                <a:rPr lang="en-US" sz="2400" b="0" dirty="0" smtClean="0">
                  <a:latin typeface="Franklin Gothic Demi" pitchFamily="34" charset="0"/>
                </a:rPr>
                <a:t>is willing to sell ticket, which is definitely worth $1 to her, for less than $1.</a:t>
              </a:r>
            </a:p>
            <a:p>
              <a:pPr algn="l"/>
              <a:r>
                <a:rPr lang="en-US" sz="2400" b="0" dirty="0" smtClean="0">
                  <a:solidFill>
                    <a:srgbClr val="FF0000"/>
                  </a:solidFill>
                  <a:latin typeface="Franklin Gothic Demi" pitchFamily="34" charset="0"/>
                </a:rPr>
                <a:t>Sure loss.</a:t>
              </a:r>
              <a:endParaRPr lang="en-US" sz="2400" b="0" dirty="0">
                <a:solidFill>
                  <a:srgbClr val="FF0000"/>
                </a:solidFill>
                <a:latin typeface="Franklin Gothic Demi" pitchFamily="34" charset="0"/>
              </a:endParaRPr>
            </a:p>
          </p:txBody>
        </p:sp>
        <p:grpSp>
          <p:nvGrpSpPr>
            <p:cNvPr id="44" name="Group 19"/>
            <p:cNvGrpSpPr/>
            <p:nvPr/>
          </p:nvGrpSpPr>
          <p:grpSpPr>
            <a:xfrm>
              <a:off x="1139384" y="4637330"/>
              <a:ext cx="3701143" cy="449943"/>
              <a:chOff x="1596572" y="5283200"/>
              <a:chExt cx="3701143" cy="449943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1596572" y="5283200"/>
                <a:ext cx="3701143" cy="449943"/>
              </a:xfrm>
              <a:prstGeom prst="rect">
                <a:avLst/>
              </a:prstGeom>
              <a:noFill/>
              <a:ln w="28575" cap="flat" cmpd="sng" algn="ctr">
                <a:solidFill>
                  <a:srgbClr val="99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opperplate Gothic Light" pitchFamily="34" charset="0"/>
                </a:endParaRPr>
              </a:p>
            </p:txBody>
          </p:sp>
          <p:pic>
            <p:nvPicPr>
              <p:cNvPr id="47" name="Picture 46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1752593" y="5383340"/>
                <a:ext cx="3383287" cy="25877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51" name="Picture 5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5450225" y="4730212"/>
              <a:ext cx="2925725" cy="28982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4174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996600"/>
                </a:solidFill>
                <a:latin typeface="Comic Sans MS" pitchFamily="66" charset="0"/>
              </a:rPr>
              <a:t>Dutch-book argument: Rule (iii)</a:t>
            </a:r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6600"/>
                </a:solidFill>
                <a:latin typeface="Helvetica" pitchFamily="34" charset="0"/>
              </a:rPr>
              <a:t> </a:t>
            </a:r>
            <a:endParaRPr lang="en-US" sz="2800" dirty="0">
              <a:solidFill>
                <a:srgbClr val="996600"/>
              </a:solidFill>
              <a:latin typeface="Helvetica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615521" y="977647"/>
            <a:ext cx="7984549" cy="793406"/>
          </a:xfrm>
          <a:prstGeom prst="rect">
            <a:avLst/>
          </a:prstGeom>
          <a:solidFill>
            <a:srgbClr val="BBE0E3"/>
          </a:solidFill>
          <a:ln/>
          <a:effectLst/>
        </p:spPr>
      </p:pic>
      <p:sp>
        <p:nvSpPr>
          <p:cNvPr id="34" name="TextBox 33"/>
          <p:cNvSpPr txBox="1"/>
          <p:nvPr/>
        </p:nvSpPr>
        <p:spPr bwMode="auto">
          <a:xfrm>
            <a:off x="981051" y="4455871"/>
            <a:ext cx="7408203" cy="1200329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b="0" i="1" dirty="0" smtClean="0">
                <a:latin typeface="Franklin Gothic Demi" pitchFamily="34" charset="0"/>
              </a:rPr>
              <a:t>A </a:t>
            </a:r>
            <a:r>
              <a:rPr lang="en-US" sz="2400" b="0" dirty="0" smtClean="0">
                <a:latin typeface="Franklin Gothic Demi" pitchFamily="34" charset="0"/>
              </a:rPr>
              <a:t>would buy the purple ticket for </a:t>
            </a:r>
            <a:r>
              <a:rPr lang="en-US" sz="2400" b="0" dirty="0" smtClean="0">
                <a:solidFill>
                  <a:srgbClr val="990099"/>
                </a:solidFill>
                <a:latin typeface="Franklin Gothic Demi" pitchFamily="34" charset="0"/>
              </a:rPr>
              <a:t>$q</a:t>
            </a:r>
            <a:r>
              <a:rPr lang="en-US" sz="2400" b="0" dirty="0" smtClean="0">
                <a:latin typeface="Franklin Gothic Demi" pitchFamily="34" charset="0"/>
              </a:rPr>
              <a:t> and sell the green tickets for </a:t>
            </a:r>
            <a:r>
              <a:rPr lang="en-US" sz="2400" b="0" dirty="0" smtClean="0">
                <a:solidFill>
                  <a:srgbClr val="006600"/>
                </a:solidFill>
                <a:latin typeface="Franklin Gothic Demi" pitchFamily="34" charset="0"/>
              </a:rPr>
              <a:t>$r + $s.  </a:t>
            </a:r>
          </a:p>
          <a:p>
            <a:pPr algn="l"/>
            <a:r>
              <a:rPr lang="en-US" sz="2400" b="0" dirty="0" smtClean="0">
                <a:latin typeface="Franklin Gothic Demi" pitchFamily="34" charset="0"/>
              </a:rPr>
              <a:t>If </a:t>
            </a:r>
            <a:r>
              <a:rPr lang="en-US" sz="2400" b="0" i="1" dirty="0" smtClean="0">
                <a:latin typeface="Franklin Gothic Demi" pitchFamily="34" charset="0"/>
              </a:rPr>
              <a:t>q &gt; r + s, </a:t>
            </a:r>
            <a:r>
              <a:rPr lang="en-US" sz="2400" b="0" dirty="0" smtClean="0">
                <a:latin typeface="Franklin Gothic Demi" pitchFamily="34" charset="0"/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  <a:latin typeface="Franklin Gothic Demi" pitchFamily="34" charset="0"/>
              </a:rPr>
              <a:t>sure loss.</a:t>
            </a:r>
            <a:endParaRPr lang="en-US" sz="2400" b="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59535" y="2119148"/>
            <a:ext cx="4223657" cy="449943"/>
            <a:chOff x="667657" y="2119148"/>
            <a:chExt cx="4223657" cy="449943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67657" y="2119148"/>
              <a:ext cx="4223657" cy="449943"/>
            </a:xfrm>
            <a:prstGeom prst="rect">
              <a:avLst/>
            </a:prstGeom>
            <a:noFill/>
            <a:ln w="28575" cap="flat" cmpd="sng" algn="ctr">
              <a:solidFill>
                <a:srgbClr val="99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opperplate Gothic Light" pitchFamily="34" charset="0"/>
              </a:endParaRPr>
            </a:p>
          </p:txBody>
        </p:sp>
        <p:pic>
          <p:nvPicPr>
            <p:cNvPr id="38" name="Picture 37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765477" y="2219287"/>
              <a:ext cx="3993201" cy="25877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6" name="Picture 4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820418" y="2199201"/>
            <a:ext cx="2315957" cy="289837"/>
          </a:xfrm>
          <a:prstGeom prst="rect">
            <a:avLst/>
          </a:prstGeom>
          <a:noFill/>
          <a:ln/>
          <a:effectLst/>
        </p:spPr>
      </p:pic>
      <p:grpSp>
        <p:nvGrpSpPr>
          <p:cNvPr id="49" name="Group 48"/>
          <p:cNvGrpSpPr/>
          <p:nvPr/>
        </p:nvGrpSpPr>
        <p:grpSpPr bwMode="auto">
          <a:xfrm>
            <a:off x="1059535" y="2906534"/>
            <a:ext cx="3701143" cy="449943"/>
            <a:chOff x="1146638" y="2989988"/>
            <a:chExt cx="3701143" cy="44994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146638" y="2989988"/>
              <a:ext cx="3701143" cy="449943"/>
            </a:xfrm>
            <a:prstGeom prst="rect">
              <a:avLst/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opperplate Gothic Light" pitchFamily="34" charset="0"/>
              </a:endParaRPr>
            </a:p>
          </p:txBody>
        </p:sp>
        <p:pic>
          <p:nvPicPr>
            <p:cNvPr id="47" name="Picture 4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1302655" y="3090128"/>
              <a:ext cx="3383294" cy="25877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pic>
        <p:nvPicPr>
          <p:cNvPr id="50" name="Picture 4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5820418" y="2986606"/>
            <a:ext cx="2285477" cy="289798"/>
          </a:xfrm>
          <a:prstGeom prst="rect">
            <a:avLst/>
          </a:prstGeom>
          <a:noFill/>
          <a:ln/>
          <a:effectLst/>
        </p:spPr>
      </p:pic>
      <p:grpSp>
        <p:nvGrpSpPr>
          <p:cNvPr id="59" name="Group 58"/>
          <p:cNvGrpSpPr/>
          <p:nvPr/>
        </p:nvGrpSpPr>
        <p:grpSpPr>
          <a:xfrm>
            <a:off x="1059535" y="3693920"/>
            <a:ext cx="3701143" cy="449943"/>
            <a:chOff x="1139382" y="3693920"/>
            <a:chExt cx="3701143" cy="449943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139382" y="3693920"/>
              <a:ext cx="3701143" cy="449943"/>
            </a:xfrm>
            <a:prstGeom prst="rect">
              <a:avLst/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opperplate Gothic Light" pitchFamily="34" charset="0"/>
              </a:endParaRPr>
            </a:p>
          </p:txBody>
        </p:sp>
        <p:pic>
          <p:nvPicPr>
            <p:cNvPr id="57" name="Picture 5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1295395" y="3794059"/>
              <a:ext cx="3383301" cy="25877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8" name="Picture 5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5820418" y="3773992"/>
            <a:ext cx="2301022" cy="289798"/>
          </a:xfrm>
          <a:prstGeom prst="rect">
            <a:avLst/>
          </a:prstGeom>
          <a:noFill/>
          <a:ln/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True"/>
  <p:tag name="DEFAULTDISPLAYSOURCE" val="\documentclass{slides}\pagestyle{empty}&#10;\begin{document}&#10;\end{document}&#10;"/>
  <p:tag name="TEX2PS" val="latex $(base).tex; dvips -D $(res) -E -o $(base).ps $(base).dvi"/>
  <p:tag name="TEX2PSBATCH" val="latex --interaction=nonstopmode $(base).tex; dvips -D $(res) -E -o $(base).ps $(base).dvi"/>
  <p:tag name="DEFAULTMAGNIFICATION" val="2"/>
  <p:tag name="DEFAULTFONTSIZE" val="10"/>
  <p:tag name="DEFAULTWIDTH" val="348"/>
  <p:tag name="DEFAULTHEIGHT" val="38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1,0.1,.8}&#10;\begin{document}&#10;\begin{eqnarray}&#10;\mbox{Rule~(i):}&amp;&amp;0\le p(E)\le 1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44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Ticket price $\$\mbox{q}&lt;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15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1,0.1,.8}&#10;\begin{document}&#10;\begin{eqnarray}&#10;\mbox{Rule~(ii):}&amp;&amp;\mbox{$p(E)=1$ if $A$ believes that}\nonumber\\&#10;&amp;&amp;\mbox{$E$ is certain to occur.}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653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Ticket price $\$\mbox{q}&lt;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08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Worth \$1 if $E$ is Tru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48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Worth \$1 if $E$ is Tru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48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1,0.1,.8}&#10;\begin{document}&#10;\begin{eqnarray}&#10;\mbox{Rule~(iii):}&amp;&amp;\mbox{$p(E\vee F)=p(E)+p(F)$, if $A$  believes}\nonumber\\&#10;&amp;&amp;\mbox{that $E$ and $F$ are mutually exclusive.}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03"/>
  <p:tag name="PICTUREFILESIZE" val="968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Ticket price \$q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79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Ticket price \$r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81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Ticket price \$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mbox{Mechanics:\qquad}&#10;\dot q={\partial H\over\partial p}\;,\quad&#10;\dot p=-{\partial H\over\partial q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5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Worth \$1 if $F$ is Tru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60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Worth \$1 if $E$ is Tru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62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Worth \$1 if $E\vee F$ is Tru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81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1,0.1,.8}&#10;\begin{document}&#10;\begin{eqnarray}&#10;\mbox{Rule~(iv):}&amp;&amp;\mbox{$p(E\wedge F)=p(E|F)p(F)$\quad&#10;Bayes's rule}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03"/>
  <p:tag name="PICTUREFILESIZE" val="538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1,0.1,.8}&#10;\begin{document}&#10;\scriptsize&#10;Consistency implies &#10;$$&#10;p(E|F)=p(E\wedge F)+p(E|F)p(\neg F)\;.&#10;$$&#10;Rule~(iv) follows from $p(F)+p(\neg F)=p(F\vee\neg F)=1$.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1033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Ticket price $\$p(E|F)p(\neg F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46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Worth $\$p(E|F)$ if $\neg F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89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Ticket price $\$p(E\wedge F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798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Worth \$1 if $E\wedge F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226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Ticket price $\$p(E|F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66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mbox{Maxwell equations:\qquad}&#10;{*F^{\alpha\beta}}_{,\beta}=0\;,\quad&#10;{F^{\alpha\beta}}_{,\beta}=4\pi J^\alpha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24"/>
  <p:tag name="PICTUREFILESIZE" val="3698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Worth \$1 if $E\wedge F$\\&#10;Worth $\$p(E|F)$ if $\neg F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495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$&#10;\hbox{Pr$(d|h)=0$ for $h\ne h_0$}&#10;\quad\Longrightarrow\quad&#10;\hbox{Pr}(h_0|d)=1\;.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317"/>
  <p:tag name="PICTUREFILESIZE" val="112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$&#10;p(h|d)={p(d|h)\;p(h)\over p(d)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BITMAPFORMAT" val="pngmono"/>
  <p:tag name="DEBUGINTERACTIVE" val="True"/>
  <p:tag name="ORIGWIDTH" val="139"/>
  <p:tag name="PICTUREFILESIZE" val="107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x_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9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$&#10;\rho=\sum_jp_j|\psi_j\rangle\langle\psi_j|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17"/>
  <p:tag name="PICTUREFILESIZE" val="80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p(x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34"/>
  <p:tag name="PICTUREFILESIZE" val="238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|\psi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12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x_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9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$&#10;\rho=\sum_jp_j|\psi_j\rangle\langle\psi_j|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17"/>
  <p:tag name="PICTUREFILESIZE" val="80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p(x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34"/>
  <p:tag name="PICTUREFILESIZE" val="23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Open-system dynamics?  Diffusion terms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18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|\psi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12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\begin{center}&#10;Orthonormal\\&#10;measurement\\&#10;basis that\\ &#10;contains $|\psi\rangle$.&#10;\end{center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93"/>
  <p:tag name="PICTUREFILESIZE" val="140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begin{document}&#10;$p_{\rm ND}=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$$&#10;\pmatrix{\scriptsize\mbox{average}\cr&#10;\scriptsize\mbox{probability}\cr&#10;\scriptsize\mbox{in support}\cr&#10;\scriptsize\mbox{overlap}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562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1,.45,.45}&#10;\begin{document}&#10;$p_{\rm ND}=|\langle\psi_1|\psi_2\rangle|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228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$$&#10;p_{\rm ND}=\mbox{?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954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25,.5,.25}&#10;\begin{document}&#10;$$&#10;p_{\rm ND}=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8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|\psi_1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|\psi_2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60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5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mbox{Liouville equation:\qquad}&#10;{\partial\rho\over\partial t}=\{H,\rho\}=&#10;{\partial H\over\partial q}{\partial\rho\over\partial p}-&#10;{\partial H\over\partial p}{\partial\rho\over\partial q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13"/>
  <p:tag name="PICTUREFILESIZE" val="485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06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{\mbox{\scriptsize ND}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72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3/4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24"/>
  <p:tag name="PICTUREFILESIZE" val="14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1/4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99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1/4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99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1/4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99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1/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22"/>
  <p:tag name="PICTUREFILESIZE" val="12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$&#10;\matrix{&#10;p_0=1/2     &amp;p_1=1/2    \cr&#10;\phantom{x} &amp;           \cr&#10;p_{0|0}=3/4 &amp;p_{0|1}=1/4\cr&#10;p_{1|0}=1/4 &amp;p_{1|1}=3/4&#10;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57"/>
  <p:tag name="PICTUREFILESIZE" val="1636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tiny&#10;\begin{eqnarray}&#10;|\Psi\rangle&amp;=&amp;{1\over\sqrt2}&#10;(|\mathord{\uparrow}\mathord{\downarrow}\rangle-&#10;|\mathord{\downarrow}\mathord{\uparrow}\rangle\nonumber\\&#10;&amp;=&amp;{1\over\sqrt2}&#10;(|{\bf n},-{\bf n}\rangle-|-{\bf n},{\bf n}\rangle)\nonumber&#10;\end{eqnarray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8"/>
  <p:tag name="PICTUREFILESIZE" val="1464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\rho_d$ does not depend on $\rho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76"/>
  <p:tag name="PICTUREFILESIZE" val="75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mbox{von Neumann equation:\qquad}&#10;i{d\rho\over dt}=[H,\rho]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415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$&#10;\rho_d={{\cal A}_d\,(\,\rho\,)\over p(d)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BITMAPFORMAT" val="pngmono"/>
  <p:tag name="DEBUGINTERACTIVE" val="True"/>
  <p:tag name="ORIGWIDTH" val="83"/>
  <p:tag name="PICTUREFILESIZE" val="629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\begin{eqnarray}&#10;&amp;&amp;\hbox{Pr$(d|h)=0$ for $h\ne h_0$}\nonumber\\&#10;&amp;&amp;\phantom{\hbox{Pr}}&#10;\quad\Longrightarrow\quad\hbox{Pr}(h_0|d)=1\;.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78"/>
  <p:tag name="PICTUREFILESIZE" val="116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$&#10;p(h|d)={p(d|h)\;p(h)\over p(d)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BITMAPFORMAT" val="pngmono"/>
  <p:tag name="DEBUGINTERACTIVE" val="True"/>
  <p:tag name="ORIGWIDTH" val="139"/>
  <p:tag name="PICTUREFILESIZE" val="107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1,0.1,0.8}&#10;\begin{document}&#10;\scriptsize&#10;$$&#10;E_\alpha={1\over D}\Pi_\alpha\;,\quad \alpha=1,\ldots,D^2&#10;\qquad{\rm tr}(\Pi_\alpha\Pi_\beta)={1\over D+1}\nonumber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76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$$&#10;p_\alpha={1\over D}{\rm tr}(\rho\Pi_\alpha)\quad\Longleftrightarrow\quad&#10;\rho=\sum_\alpha\left((D+1)p_\alpha-{1\over D}\right)\Pi_\alpha&#10;$$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5105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25,0.5,0.25}&#10;\begin{document}&#10;\scriptsize&#10;\begin{center}&#10;Unitary dynamics&#10;\end{center}&#10;\begin{eqnarray}&#10;&amp;&amp;\rho'=U\rho U^\dagger\quad\Longleftrightarrow\nonumber\\&#10;&amp;&amp;p'_\alpha=-{1\over D}+(D+1)\sum_\beta p_{\alpha|\beta}p_\beta\nonumber\\&#10;&amp;&amp;\quad &#10;p_{\alpha|\beta}={1\over D}{\rm tr}(\Pi_\beta U\Pi_\alpha U^\dagger)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9640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qubit: $D=2$&#10;\end{document}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39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p_{\mathord{\rightarrow}}=1/2$\qquad &#10;$p_{\mathord{\leftarrow}}=1/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63"/>
  <p:tag name="PICTUREFILESIZE" val="46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p_{\mathord{\uparrow}}=1\phantom{/2\;}$\qquad &#10;$p_{\mathord{\downarrow}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41"/>
  <p:tag name="PICTUREFILESIZE" val="31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|\psi\rangle=|\mathord{\uparrow}\rangle&#10;=(|\mathord{\rightarrow}\rangle+&#10;|\mathord{\leftarrow}\rangle)/\sqrt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89"/>
  <p:tag name="PICTUREFILESIZE" val="76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Ticket price \$q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798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p_{\mathord{\rightarrow}}=1/2$\qquad &#10;$p_{\mathord{\leftarrow}}=1/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63"/>
  <p:tag name="PICTUREFILESIZE" val="46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p_{\mathord{\uparrow}}=1\phantom{/2\;}$\qquad &#10;$p_{\mathord{\downarrow}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41"/>
  <p:tag name="PICTUREFILESIZE" val="31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tiny&#10;$|\psi\rangle=|\mathord{\uparrow}\rangle&#10;=(|\mathord{\rightarrow}\rangle+&#10;|\mathord{\rightarrow}\rangle)/\sqrt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6"/>
  <p:tag name="BOXFONT" val="10"/>
  <p:tag name="BOXWRAP" val="False"/>
  <p:tag name="WORKAROUNDTRANSPARENCYBUG" val="False"/>
  <p:tag name="BITMAPFORMAT" val="pngmono"/>
  <p:tag name="DEBUGINTERACTIVE" val="True"/>
  <p:tag name="ORIGWIDTH" val="189"/>
  <p:tag name="PICTUREFILESIZE" val="75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5,0,.5}&#10;\begin{document}&#10;Worth \$1 if $E$ is True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48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.1,.1,.8}&#10;\begin{document}&#10;$\Leftrightarrow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028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Copperplate Gothic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Copperplate Gothic Ligh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12923</TotalTime>
  <Words>2403</Words>
  <Application>Microsoft PowerPoint</Application>
  <PresentationFormat>On-screen Show (4:3)</PresentationFormat>
  <Paragraphs>632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UNM Information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Carlton M. Caves</dc:creator>
  <cp:lastModifiedBy>Carlton M. Caves</cp:lastModifiedBy>
  <cp:revision>407</cp:revision>
  <cp:lastPrinted>2002-04-29T01:11:07Z</cp:lastPrinted>
  <dcterms:created xsi:type="dcterms:W3CDTF">2002-04-29T01:11:07Z</dcterms:created>
  <dcterms:modified xsi:type="dcterms:W3CDTF">2009-01-20T15:05:23Z</dcterms:modified>
</cp:coreProperties>
</file>