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Default Extension="gif" ContentType="image/gif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notesSlides/notesSlide20.xml" ContentType="application/vnd.openxmlformats-officedocument.presentationml.notesSlide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notesSlides/notesSlide21.xml" ContentType="application/vnd.openxmlformats-officedocument.presentationml.notesSlide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43" r:id="rId2"/>
    <p:sldId id="473" r:id="rId3"/>
    <p:sldId id="453" r:id="rId4"/>
    <p:sldId id="454" r:id="rId5"/>
    <p:sldId id="455" r:id="rId6"/>
    <p:sldId id="456" r:id="rId7"/>
    <p:sldId id="493" r:id="rId8"/>
    <p:sldId id="468" r:id="rId9"/>
    <p:sldId id="491" r:id="rId10"/>
    <p:sldId id="466" r:id="rId11"/>
    <p:sldId id="492" r:id="rId12"/>
    <p:sldId id="461" r:id="rId13"/>
    <p:sldId id="459" r:id="rId14"/>
    <p:sldId id="463" r:id="rId15"/>
    <p:sldId id="475" r:id="rId16"/>
    <p:sldId id="476" r:id="rId17"/>
    <p:sldId id="484" r:id="rId18"/>
    <p:sldId id="485" r:id="rId19"/>
    <p:sldId id="486" r:id="rId20"/>
    <p:sldId id="487" r:id="rId21"/>
    <p:sldId id="488" r:id="rId22"/>
    <p:sldId id="494" r:id="rId23"/>
    <p:sldId id="495" r:id="rId24"/>
    <p:sldId id="496" r:id="rId25"/>
    <p:sldId id="489" r:id="rId26"/>
  </p:sldIdLst>
  <p:sldSz cx="9144000" cy="6858000" type="screen4x3"/>
  <p:notesSz cx="6858000" cy="9144000"/>
  <p:embeddedFontLst>
    <p:embeddedFont>
      <p:font typeface="Helvetica" pitchFamily="34" charset="0"/>
      <p:regular r:id="rId29"/>
      <p:bold r:id="rId30"/>
      <p:italic r:id="rId31"/>
      <p:boldItalic r:id="rId32"/>
    </p:embeddedFont>
    <p:embeddedFont>
      <p:font typeface="Comic Sans MS" pitchFamily="66" charset="0"/>
      <p:regular r:id="rId33"/>
      <p:bold r:id="rId34"/>
    </p:embeddedFont>
    <p:embeddedFont>
      <p:font typeface="Arial Rounded MT Bold" pitchFamily="34" charset="0"/>
      <p:regular r:id="rId35"/>
    </p:embeddedFont>
  </p:embeddedFontLst>
  <p:custDataLst>
    <p:tags r:id="rId36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8000"/>
    <a:srgbClr val="FF3300"/>
    <a:srgbClr val="996600"/>
    <a:srgbClr val="990099"/>
    <a:srgbClr val="006600"/>
    <a:srgbClr val="66FF66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0" autoAdjust="0"/>
    <p:restoredTop sz="99295" autoAdjust="0"/>
  </p:normalViewPr>
  <p:slideViewPr>
    <p:cSldViewPr>
      <p:cViewPr>
        <p:scale>
          <a:sx n="66" d="100"/>
          <a:sy n="66" d="100"/>
        </p:scale>
        <p:origin x="-402" y="-186"/>
      </p:cViewPr>
      <p:guideLst>
        <p:guide orient="horz" pos="2176"/>
        <p:guide pos="2832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68"/>
    </p:cViewPr>
  </p:sorterViewPr>
  <p:notesViewPr>
    <p:cSldViewPr>
      <p:cViewPr varScale="1">
        <p:scale>
          <a:sx n="50" d="100"/>
          <a:sy n="50" d="100"/>
        </p:scale>
        <p:origin x="-186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1"/>
                </a:solidFill>
              </a:defRPr>
            </a:lvl1pPr>
          </a:lstStyle>
          <a:p>
            <a:fld id="{A0056FBC-A479-49BF-827E-3859A7D3B4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1"/>
                </a:solidFill>
              </a:defRPr>
            </a:lvl1pPr>
          </a:lstStyle>
          <a:p>
            <a:fld id="{F951492E-6876-4627-9715-A883ABC7C5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3804D-7871-4B2B-8962-C86048D0259F}" type="slidenum">
              <a:rPr lang="en-US"/>
              <a:pPr/>
              <a:t>1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C52A4-18A9-4862-AC3F-4998EE63F6F2}" type="slidenum">
              <a:rPr lang="en-US"/>
              <a:pPr/>
              <a:t>10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88B2D-96F7-480C-9AEB-EF1A23FE82B6}" type="slidenum">
              <a:rPr lang="en-US"/>
              <a:pPr/>
              <a:t>11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B1E9C-1447-4484-8B2A-1075C5ED8422}" type="slidenum">
              <a:rPr lang="en-US"/>
              <a:pPr/>
              <a:t>12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DE73F-A204-47EA-892E-34C11E7D08DE}" type="slidenum">
              <a:rPr lang="en-US"/>
              <a:pPr/>
              <a:t>13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776F3-EAD7-4864-AC85-810415C8D870}" type="slidenum">
              <a:rPr lang="en-US"/>
              <a:pPr/>
              <a:t>14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AFE7C-619D-4438-9AF6-DFD14C898570}" type="slidenum">
              <a:rPr lang="en-US"/>
              <a:pPr/>
              <a:t>15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AFE7C-619D-4438-9AF6-DFD14C898570}" type="slidenum">
              <a:rPr lang="en-US"/>
              <a:pPr/>
              <a:t>16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7697D-3FCD-4487-AAF2-FD7758F9AAC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776F3-EAD7-4864-AC85-810415C8D870}" type="slidenum">
              <a:rPr lang="en-US"/>
              <a:pPr/>
              <a:t>18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776F3-EAD7-4864-AC85-810415C8D870}" type="slidenum">
              <a:rPr lang="en-US"/>
              <a:pPr/>
              <a:t>19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7697D-3FCD-4487-AAF2-FD7758F9AAC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776F3-EAD7-4864-AC85-810415C8D870}" type="slidenum">
              <a:rPr lang="en-US"/>
              <a:pPr/>
              <a:t>20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776F3-EAD7-4864-AC85-810415C8D870}" type="slidenum">
              <a:rPr lang="en-US"/>
              <a:pPr/>
              <a:t>21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776F3-EAD7-4864-AC85-810415C8D870}" type="slidenum">
              <a:rPr lang="en-US"/>
              <a:pPr/>
              <a:t>22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776F3-EAD7-4864-AC85-810415C8D870}" type="slidenum">
              <a:rPr lang="en-US"/>
              <a:pPr/>
              <a:t>23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776F3-EAD7-4864-AC85-810415C8D870}" type="slidenum">
              <a:rPr lang="en-US"/>
              <a:pPr/>
              <a:t>24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776F3-EAD7-4864-AC85-810415C8D870}" type="slidenum">
              <a:rPr lang="en-US"/>
              <a:pPr/>
              <a:t>25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5DB27-46DD-47DD-8BC8-2D5E201D97F3}" type="slidenum">
              <a:rPr lang="en-US"/>
              <a:pPr/>
              <a:t>3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100D8-31F1-4B1D-83B4-41CDEFA4BC90}" type="slidenum">
              <a:rPr lang="en-US"/>
              <a:pPr/>
              <a:t>4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438CB-406A-4D97-BBC4-61438F1CFCF4}" type="slidenum">
              <a:rPr lang="en-US"/>
              <a:pPr/>
              <a:t>5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978C9-38DE-46C9-9C4A-EC35CE3321C5}" type="slidenum">
              <a:rPr lang="en-US"/>
              <a:pPr/>
              <a:t>6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7EB6F-9C0C-4C74-830A-3169655E8B23}" type="slidenum">
              <a:rPr lang="en-US"/>
              <a:pPr/>
              <a:t>7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DB306-EC74-41EA-B294-48538F2BCB4D}" type="slidenum">
              <a:rPr lang="en-US"/>
              <a:pPr/>
              <a:t>8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03E5E-7DF5-4488-B033-1898E805597A}" type="slidenum">
              <a:rPr lang="en-US"/>
              <a:pPr/>
              <a:t>9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C3B67-E708-4B1A-A8A5-7C470E612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18345-D756-419F-8BFC-F0F47AE1A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92462-1C40-4DD7-B4D2-40D50A149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AD39D-88ED-4480-BF6A-5D74FCCDC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2FEB4-FC42-4F11-8CA0-4DC014369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C9518-2BF6-4AEB-8F36-5EFD286A5B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E27E3-C050-47BF-A4C1-21F1FE4B4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9BAB4-D353-402A-92F4-A9208CDBFB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BCB77-2A50-4CCD-A22D-0CE3749AE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176A9-8183-4384-9D71-590B45CA2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D4882-2354-490F-9BB0-465DC9893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310746E3-9C59-443F-8F84-23BB9601D0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phys.unm.edu/~cav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5.xml"/><Relationship Id="rId7" Type="http://schemas.openxmlformats.org/officeDocument/2006/relationships/image" Target="../media/image3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4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0.png"/><Relationship Id="rId5" Type="http://schemas.openxmlformats.org/officeDocument/2006/relationships/tags" Target="../tags/tag40.xml"/><Relationship Id="rId10" Type="http://schemas.openxmlformats.org/officeDocument/2006/relationships/image" Target="../media/image39.png"/><Relationship Id="rId4" Type="http://schemas.openxmlformats.org/officeDocument/2006/relationships/tags" Target="../tags/tag39.xml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43.xml"/><Relationship Id="rId7" Type="http://schemas.openxmlformats.org/officeDocument/2006/relationships/image" Target="../media/image43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13" Type="http://schemas.openxmlformats.org/officeDocument/2006/relationships/image" Target="../media/image50.png"/><Relationship Id="rId3" Type="http://schemas.openxmlformats.org/officeDocument/2006/relationships/tags" Target="../tags/tag46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49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8.gif"/><Relationship Id="rId5" Type="http://schemas.openxmlformats.org/officeDocument/2006/relationships/tags" Target="../tags/tag48.xml"/><Relationship Id="rId10" Type="http://schemas.openxmlformats.org/officeDocument/2006/relationships/image" Target="../media/image47.png"/><Relationship Id="rId4" Type="http://schemas.openxmlformats.org/officeDocument/2006/relationships/tags" Target="../tags/tag47.xml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3.gif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51.png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7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13" Type="http://schemas.openxmlformats.org/officeDocument/2006/relationships/image" Target="../media/image63.png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2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61.jpeg"/><Relationship Id="rId5" Type="http://schemas.openxmlformats.org/officeDocument/2006/relationships/tags" Target="../tags/tag57.xml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tags" Target="../tags/tag56.xml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61.xml"/><Relationship Id="rId7" Type="http://schemas.openxmlformats.org/officeDocument/2006/relationships/notesSlide" Target="../notesSlides/notesSlide20.xml"/><Relationship Id="rId12" Type="http://schemas.openxmlformats.org/officeDocument/2006/relationships/image" Target="../media/image68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7.png"/><Relationship Id="rId5" Type="http://schemas.openxmlformats.org/officeDocument/2006/relationships/tags" Target="../tags/tag63.xml"/><Relationship Id="rId10" Type="http://schemas.openxmlformats.org/officeDocument/2006/relationships/image" Target="../media/image66.png"/><Relationship Id="rId4" Type="http://schemas.openxmlformats.org/officeDocument/2006/relationships/tags" Target="../tags/tag62.xml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66.xml"/><Relationship Id="rId7" Type="http://schemas.openxmlformats.org/officeDocument/2006/relationships/notesSlide" Target="../notesSlides/notesSlide21.xml"/><Relationship Id="rId12" Type="http://schemas.openxmlformats.org/officeDocument/2006/relationships/image" Target="../media/image73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72.png"/><Relationship Id="rId5" Type="http://schemas.openxmlformats.org/officeDocument/2006/relationships/tags" Target="../tags/tag68.xml"/><Relationship Id="rId10" Type="http://schemas.openxmlformats.org/officeDocument/2006/relationships/image" Target="../media/image71.png"/><Relationship Id="rId4" Type="http://schemas.openxmlformats.org/officeDocument/2006/relationships/tags" Target="../tags/tag67.xml"/><Relationship Id="rId9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tags" Target="../tags/tag71.xml"/><Relationship Id="rId7" Type="http://schemas.openxmlformats.org/officeDocument/2006/relationships/notesSlide" Target="../notesSlides/notesSlide22.xml"/><Relationship Id="rId12" Type="http://schemas.openxmlformats.org/officeDocument/2006/relationships/image" Target="../media/image78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77.png"/><Relationship Id="rId5" Type="http://schemas.openxmlformats.org/officeDocument/2006/relationships/tags" Target="../tags/tag73.xml"/><Relationship Id="rId10" Type="http://schemas.openxmlformats.org/officeDocument/2006/relationships/image" Target="../media/image76.png"/><Relationship Id="rId4" Type="http://schemas.openxmlformats.org/officeDocument/2006/relationships/tags" Target="../tags/tag72.xml"/><Relationship Id="rId9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13" Type="http://schemas.openxmlformats.org/officeDocument/2006/relationships/image" Target="../media/image72.png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1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80.png"/><Relationship Id="rId5" Type="http://schemas.openxmlformats.org/officeDocument/2006/relationships/tags" Target="../tags/tag78.xml"/><Relationship Id="rId10" Type="http://schemas.openxmlformats.org/officeDocument/2006/relationships/image" Target="../media/image70.png"/><Relationship Id="rId4" Type="http://schemas.openxmlformats.org/officeDocument/2006/relationships/tags" Target="../tags/tag77.xml"/><Relationship Id="rId9" Type="http://schemas.openxmlformats.org/officeDocument/2006/relationships/image" Target="../media/image69.png"/><Relationship Id="rId1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82.xml"/><Relationship Id="rId7" Type="http://schemas.openxmlformats.org/officeDocument/2006/relationships/image" Target="../media/image81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notesSlide" Target="../notesSlides/notesSlide24.xml"/><Relationship Id="rId11" Type="http://schemas.openxmlformats.org/officeDocument/2006/relationships/image" Target="../media/image7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8.png"/><Relationship Id="rId4" Type="http://schemas.openxmlformats.org/officeDocument/2006/relationships/tags" Target="../tags/tag83.xml"/><Relationship Id="rId9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3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5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4.png"/><Relationship Id="rId2" Type="http://schemas.openxmlformats.org/officeDocument/2006/relationships/tags" Target="../tags/tag15.xml"/><Relationship Id="rId16" Type="http://schemas.openxmlformats.org/officeDocument/2006/relationships/image" Target="../media/image18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3.png"/><Relationship Id="rId5" Type="http://schemas.openxmlformats.org/officeDocument/2006/relationships/tags" Target="../tags/tag18.xml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tags" Target="../tags/tag17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23.pn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21.png"/><Relationship Id="rId5" Type="http://schemas.openxmlformats.org/officeDocument/2006/relationships/tags" Target="../tags/tag25.xml"/><Relationship Id="rId10" Type="http://schemas.openxmlformats.org/officeDocument/2006/relationships/image" Target="../media/image20.png"/><Relationship Id="rId4" Type="http://schemas.openxmlformats.org/officeDocument/2006/relationships/tags" Target="../tags/tag24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tags" Target="../tags/tag30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3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0.emf"/><Relationship Id="rId5" Type="http://schemas.openxmlformats.org/officeDocument/2006/relationships/tags" Target="../tags/tag32.xml"/><Relationship Id="rId10" Type="http://schemas.openxmlformats.org/officeDocument/2006/relationships/image" Target="../media/image29.emf"/><Relationship Id="rId4" Type="http://schemas.openxmlformats.org/officeDocument/2006/relationships/tags" Target="../tags/tag31.xml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ext Box 2"/>
          <p:cNvSpPr txBox="1">
            <a:spLocks noChangeArrowheads="1"/>
          </p:cNvSpPr>
          <p:nvPr/>
        </p:nvSpPr>
        <p:spPr bwMode="auto">
          <a:xfrm>
            <a:off x="0" y="104536"/>
            <a:ext cx="9144000" cy="65248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/>
            <a:r>
              <a:rPr lang="en-US" sz="2400" dirty="0" smtClean="0">
                <a:solidFill>
                  <a:schemeClr val="accent6"/>
                </a:solidFill>
                <a:cs typeface="Helvetica" pitchFamily="34" charset="0"/>
              </a:rPr>
              <a:t>Complexity and Disorder at Ultra-Low Temperatures</a:t>
            </a:r>
          </a:p>
          <a:p>
            <a:pPr marL="609600" indent="-609600"/>
            <a:r>
              <a:rPr lang="en-US" sz="2400" dirty="0" smtClean="0">
                <a:solidFill>
                  <a:schemeClr val="accent6"/>
                </a:solidFill>
                <a:cs typeface="Helvetica" pitchFamily="34" charset="0"/>
              </a:rPr>
              <a:t>30th Annual Conference of LANL Center for Nonlinear Studies </a:t>
            </a:r>
            <a:r>
              <a:rPr lang="en-US" sz="2400" dirty="0" err="1" smtClean="0">
                <a:solidFill>
                  <a:schemeClr val="accent6"/>
                </a:solidFill>
                <a:cs typeface="Helvetica" pitchFamily="34" charset="0"/>
              </a:rPr>
              <a:t>SantaFe</a:t>
            </a:r>
            <a:r>
              <a:rPr lang="en-US" sz="2400" dirty="0" smtClean="0">
                <a:solidFill>
                  <a:schemeClr val="accent6"/>
                </a:solidFill>
                <a:cs typeface="Helvetica" pitchFamily="34" charset="0"/>
              </a:rPr>
              <a:t>, 2010 June 25</a:t>
            </a:r>
          </a:p>
          <a:p>
            <a:pPr marL="609600" indent="-609600"/>
            <a:endParaRPr lang="en-US" sz="2400" b="1" dirty="0" smtClean="0">
              <a:solidFill>
                <a:srgbClr val="996600"/>
              </a:solidFill>
              <a:latin typeface="Comic Sans MS" pitchFamily="66" charset="0"/>
            </a:endParaRPr>
          </a:p>
          <a:p>
            <a:pPr marL="609600" indent="-609600"/>
            <a:r>
              <a:rPr lang="en-US" sz="2800" b="1" dirty="0" smtClean="0">
                <a:solidFill>
                  <a:srgbClr val="996600"/>
                </a:solidFill>
                <a:latin typeface="Comic Sans MS" pitchFamily="66" charset="0"/>
              </a:rPr>
              <a:t>Quantum metrology: Dynamics vs. entanglement</a:t>
            </a:r>
            <a:endParaRPr lang="en-US" sz="2800" dirty="0" smtClean="0"/>
          </a:p>
          <a:p>
            <a:pPr marL="609600" indent="-609600" eaLnBrk="1" hangingPunct="1"/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Arial Rounded MT Bold" pitchFamily="34" charset="0"/>
              </a:rPr>
              <a:t> </a:t>
            </a:r>
          </a:p>
          <a:p>
            <a:pPr marL="609600" indent="-609600" eaLnBrk="1" hangingPunct="1">
              <a:buFontTx/>
              <a:buAutoNum type="romanUcPeriod"/>
            </a:pPr>
            <a:r>
              <a:rPr lang="en-US" sz="2400" b="1" dirty="0" smtClean="0">
                <a:solidFill>
                  <a:schemeClr val="accent2"/>
                </a:solidFill>
              </a:rPr>
              <a:t>Quantum noise limit and Heisenberg limit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609600" indent="-609600" eaLnBrk="1" hangingPunct="1">
              <a:buFontTx/>
              <a:buAutoNum type="romanUcPeriod"/>
            </a:pPr>
            <a:r>
              <a:rPr lang="en-US" sz="2400" b="1" dirty="0" smtClean="0">
                <a:solidFill>
                  <a:schemeClr val="accent2"/>
                </a:solidFill>
              </a:rPr>
              <a:t>Quantum metrology and resources</a:t>
            </a:r>
          </a:p>
          <a:p>
            <a:pPr marL="609600" indent="-609600" eaLnBrk="1" hangingPunct="1">
              <a:buFontTx/>
              <a:buAutoNum type="romanUcPeriod"/>
            </a:pPr>
            <a:r>
              <a:rPr lang="en-US" sz="2400" b="1" dirty="0" smtClean="0">
                <a:solidFill>
                  <a:schemeClr val="accent2"/>
                </a:solidFill>
              </a:rPr>
              <a:t>Beyond the Heisenberg limit</a:t>
            </a:r>
          </a:p>
          <a:p>
            <a:pPr marL="609600" indent="-609600" eaLnBrk="1" hangingPunct="1">
              <a:buFontTx/>
              <a:buAutoNum type="romanUcPeriod"/>
            </a:pPr>
            <a:r>
              <a:rPr lang="en-US" sz="2400" b="1" dirty="0" smtClean="0">
                <a:solidFill>
                  <a:schemeClr val="accent2"/>
                </a:solidFill>
              </a:rPr>
              <a:t>Two-component BECs for quantum metrology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609600" indent="-609600" eaLnBrk="1" hangingPunct="1"/>
            <a:endParaRPr lang="en-US" sz="2400" b="1" dirty="0" smtClean="0">
              <a:solidFill>
                <a:schemeClr val="accent2"/>
              </a:solidFill>
            </a:endParaRPr>
          </a:p>
          <a:p>
            <a:pPr marL="609600" indent="-609600" eaLnBrk="1" hangingPunct="1"/>
            <a:endParaRPr lang="en-US" sz="2400" b="1" dirty="0">
              <a:solidFill>
                <a:schemeClr val="accent2"/>
              </a:solidFill>
            </a:endParaRPr>
          </a:p>
          <a:p>
            <a:pPr marL="609600" indent="-609600" eaLnBrk="1" hangingPunct="1"/>
            <a:r>
              <a:rPr lang="en-US" sz="1800" b="1" i="1" dirty="0">
                <a:solidFill>
                  <a:schemeClr val="tx1"/>
                </a:solidFill>
              </a:rPr>
              <a:t>Carlton M. </a:t>
            </a:r>
            <a:r>
              <a:rPr lang="en-US" sz="1800" b="1" i="1" dirty="0" smtClean="0">
                <a:solidFill>
                  <a:schemeClr val="tx1"/>
                </a:solidFill>
              </a:rPr>
              <a:t>Caves</a:t>
            </a:r>
          </a:p>
          <a:p>
            <a:pPr marL="609600" indent="-609600" eaLnBrk="1" hangingPunct="1"/>
            <a:r>
              <a:rPr lang="en-US" sz="1800" b="1" i="1" dirty="0" smtClean="0">
                <a:solidFill>
                  <a:schemeClr val="tx1"/>
                </a:solidFill>
              </a:rPr>
              <a:t>Center for </a:t>
            </a:r>
            <a:r>
              <a:rPr lang="en-US" sz="1800" b="1" i="1" smtClean="0">
                <a:solidFill>
                  <a:schemeClr val="tx1"/>
                </a:solidFill>
              </a:rPr>
              <a:t>Quantum Information and Control</a:t>
            </a:r>
            <a:endParaRPr lang="en-US" sz="1800" b="1" i="1" dirty="0">
              <a:solidFill>
                <a:schemeClr val="tx1"/>
              </a:solidFill>
            </a:endParaRPr>
          </a:p>
          <a:p>
            <a:pPr marL="609600" indent="-609600" eaLnBrk="1" hangingPunct="1"/>
            <a:r>
              <a:rPr lang="en-US" sz="1800" b="1" i="1" dirty="0">
                <a:solidFill>
                  <a:schemeClr val="tx1"/>
                </a:solidFill>
              </a:rPr>
              <a:t>University of New Mexico</a:t>
            </a:r>
          </a:p>
          <a:p>
            <a:pPr marL="609600" indent="-609600" eaLnBrk="1" hangingPunct="1"/>
            <a:r>
              <a:rPr lang="en-US" sz="1800" b="1" i="1" dirty="0">
                <a:solidFill>
                  <a:srgbClr val="006600"/>
                </a:solidFill>
                <a:hlinkClick r:id="rId3"/>
              </a:rPr>
              <a:t>http://info.phys.unm.edu/~</a:t>
            </a:r>
            <a:r>
              <a:rPr lang="en-US" sz="1800" b="1" i="1" dirty="0" smtClean="0">
                <a:solidFill>
                  <a:srgbClr val="006600"/>
                </a:solidFill>
                <a:hlinkClick r:id="rId3"/>
              </a:rPr>
              <a:t>caves</a:t>
            </a:r>
            <a:endParaRPr lang="en-US" sz="1800" b="1" i="1" dirty="0" smtClean="0">
              <a:solidFill>
                <a:srgbClr val="006600"/>
              </a:solidFill>
            </a:endParaRPr>
          </a:p>
          <a:p>
            <a:pPr marL="609600" indent="-609600" eaLnBrk="1" hangingPunct="1"/>
            <a:endParaRPr lang="en-US" sz="1800" b="1" i="1" dirty="0">
              <a:solidFill>
                <a:srgbClr val="006600"/>
              </a:solidFill>
            </a:endParaRPr>
          </a:p>
          <a:p>
            <a:pPr marL="609600" indent="-609600" eaLnBrk="1" hangingPunct="1"/>
            <a:endParaRPr lang="en-US" sz="1200" dirty="0" smtClean="0">
              <a:solidFill>
                <a:srgbClr val="006600"/>
              </a:solidFill>
            </a:endParaRPr>
          </a:p>
          <a:p>
            <a:pPr marL="609600" indent="-609600" eaLnBrk="1" hangingPunct="1"/>
            <a:r>
              <a:rPr lang="en-US" sz="1200" b="1" dirty="0" smtClean="0">
                <a:solidFill>
                  <a:schemeClr val="tx1"/>
                </a:solidFill>
              </a:rPr>
              <a:t>Collaborators: E. Bagan, S. Boixo, A. Datta, S. Flammia,  M. J. Davis, </a:t>
            </a:r>
          </a:p>
          <a:p>
            <a:pPr marL="609600" indent="-609600" eaLnBrk="1" hangingPunct="1"/>
            <a:r>
              <a:rPr lang="en-US" sz="1200" b="1" dirty="0" smtClean="0">
                <a:solidFill>
                  <a:schemeClr val="tx1"/>
                </a:solidFill>
              </a:rPr>
              <a:t>JM Geremia, G. J. Milburn, A Shaji, A. Tacla,  M. J. Woolley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Text Box 2"/>
          <p:cNvSpPr txBox="1">
            <a:spLocks noChangeArrowheads="1"/>
          </p:cNvSpPr>
          <p:nvPr/>
        </p:nvSpPr>
        <p:spPr bwMode="auto">
          <a:xfrm>
            <a:off x="0" y="14793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996633"/>
                </a:solidFill>
                <a:latin typeface="Comic Sans MS" pitchFamily="66" charset="0"/>
              </a:rPr>
              <a:t>Making quantum limits </a:t>
            </a:r>
            <a:r>
              <a:rPr lang="en-US" sz="2400" b="1" dirty="0" smtClean="0">
                <a:solidFill>
                  <a:srgbClr val="996633"/>
                </a:solidFill>
                <a:latin typeface="Comic Sans MS" pitchFamily="66" charset="0"/>
              </a:rPr>
              <a:t>relevant. One </a:t>
            </a:r>
            <a:r>
              <a:rPr lang="en-US" sz="2400" b="1" dirty="0">
                <a:solidFill>
                  <a:srgbClr val="996633"/>
                </a:solidFill>
                <a:latin typeface="Comic Sans MS" pitchFamily="66" charset="0"/>
              </a:rPr>
              <a:t>metrology story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7000" y="3703663"/>
            <a:ext cx="8793207" cy="1173098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52543" y="5181600"/>
            <a:ext cx="8807511" cy="1387002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20220" y="685800"/>
            <a:ext cx="8612433" cy="281959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3106738" y="6110288"/>
            <a:ext cx="2894012" cy="7302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Truchas from East Pecos Baldy </a:t>
            </a:r>
          </a:p>
          <a:p>
            <a:r>
              <a:rPr lang="en-US" sz="1400" b="1">
                <a:solidFill>
                  <a:schemeClr val="tx1"/>
                </a:solidFill>
              </a:rPr>
              <a:t>Sangre de Cristo Range</a:t>
            </a:r>
          </a:p>
          <a:p>
            <a:r>
              <a:rPr lang="en-US" sz="1400" b="1">
                <a:solidFill>
                  <a:schemeClr val="tx1"/>
                </a:solidFill>
              </a:rPr>
              <a:t>Northern New Mexico</a:t>
            </a:r>
          </a:p>
        </p:txBody>
      </p:sp>
      <p:pic>
        <p:nvPicPr>
          <p:cNvPr id="321541" name="Picture 5" descr="DSCN0002e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62000"/>
            <a:ext cx="7119902" cy="534035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/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III. </a:t>
            </a:r>
            <a:r>
              <a:rPr lang="en-US" sz="3200" dirty="0">
                <a:solidFill>
                  <a:srgbClr val="996600"/>
                </a:solidFill>
                <a:latin typeface="Comic Sans MS" pitchFamily="66" charset="0"/>
              </a:rPr>
              <a:t>Beyond the Heisenberg limit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898525" y="620713"/>
            <a:ext cx="184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722313" y="363538"/>
            <a:ext cx="7569200" cy="7620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en-US" sz="4400">
                <a:solidFill>
                  <a:srgbClr val="996600"/>
                </a:solidFill>
                <a:latin typeface="Comic Sans MS" pitchFamily="66" charset="0"/>
              </a:rPr>
              <a:t>Beyond the Heisenberg limit</a:t>
            </a:r>
          </a:p>
        </p:txBody>
      </p: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1143000" y="1527175"/>
            <a:ext cx="6781800" cy="3425825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The purpose of theorems in physics is to lay </a:t>
            </a:r>
            <a:r>
              <a:rPr lang="en-US" sz="3600" b="1" dirty="0" smtClean="0">
                <a:solidFill>
                  <a:schemeClr val="accent2"/>
                </a:solidFill>
              </a:rPr>
              <a:t>out </a:t>
            </a:r>
            <a:r>
              <a:rPr lang="en-US" sz="3600" b="1" dirty="0">
                <a:solidFill>
                  <a:schemeClr val="accent2"/>
                </a:solidFill>
              </a:rPr>
              <a:t>the assumptions clearly so one can discover which assumptions have to be violated.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Text Box 2"/>
          <p:cNvSpPr txBox="1">
            <a:spLocks noChangeArrowheads="1"/>
          </p:cNvSpPr>
          <p:nvPr/>
        </p:nvSpPr>
        <p:spPr bwMode="auto">
          <a:xfrm>
            <a:off x="0" y="30163"/>
            <a:ext cx="609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996633"/>
                </a:solidFill>
                <a:latin typeface="Comic Sans MS" pitchFamily="66" charset="0"/>
              </a:rPr>
              <a:t>Improving the scaling with </a:t>
            </a:r>
            <a:r>
              <a:rPr lang="en-US" sz="3200" b="1" i="1">
                <a:solidFill>
                  <a:srgbClr val="996633"/>
                </a:solidFill>
                <a:latin typeface="Comic Sans MS" pitchFamily="66" charset="0"/>
              </a:rPr>
              <a:t>N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6019800" y="106363"/>
            <a:ext cx="3099951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S. Boixo, S. T. Flammia, C. M. Caves, and 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JM Geremia, PRL </a:t>
            </a:r>
            <a:r>
              <a:rPr lang="en-US" sz="1200" b="1" dirty="0">
                <a:solidFill>
                  <a:schemeClr val="tx1"/>
                </a:solidFill>
                <a:cs typeface="Helvetica" pitchFamily="34" charset="0"/>
              </a:rPr>
              <a:t>98</a:t>
            </a:r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, 090401 (2007).</a:t>
            </a:r>
          </a:p>
        </p:txBody>
      </p:sp>
      <p:pic>
        <p:nvPicPr>
          <p:cNvPr id="442386" name="Picture 1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762000"/>
            <a:ext cx="7908925" cy="18875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442387" name="Picture 1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68400" y="3276600"/>
            <a:ext cx="3708400" cy="1041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812800" y="3302000"/>
            <a:ext cx="7366000" cy="3389313"/>
            <a:chOff x="812800" y="3302000"/>
            <a:chExt cx="7366000" cy="3389313"/>
          </a:xfrm>
        </p:grpSpPr>
        <p:grpSp>
          <p:nvGrpSpPr>
            <p:cNvPr id="16" name="Group 15"/>
            <p:cNvGrpSpPr/>
            <p:nvPr/>
          </p:nvGrpSpPr>
          <p:grpSpPr>
            <a:xfrm>
              <a:off x="812800" y="4521200"/>
              <a:ext cx="7264401" cy="2170113"/>
              <a:chOff x="812800" y="4521200"/>
              <a:chExt cx="7264401" cy="2170113"/>
            </a:xfrm>
          </p:grpSpPr>
          <p:pic>
            <p:nvPicPr>
              <p:cNvPr id="442406" name="Picture 38" descr="TP_tmp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294063" y="4521200"/>
                <a:ext cx="4783138" cy="154940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42390" name="Text Box 22"/>
              <p:cNvSpPr txBox="1">
                <a:spLocks noChangeArrowheads="1"/>
              </p:cNvSpPr>
              <p:nvPr/>
            </p:nvSpPr>
            <p:spPr bwMode="auto">
              <a:xfrm>
                <a:off x="812800" y="4675188"/>
                <a:ext cx="2395538" cy="100647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990099"/>
                    </a:solidFill>
                  </a:rPr>
                  <a:t>Metrologically relevant </a:t>
                </a:r>
                <a:r>
                  <a:rPr lang="en-US" b="1" i="1">
                    <a:solidFill>
                      <a:srgbClr val="990099"/>
                    </a:solidFill>
                  </a:rPr>
                  <a:t>k</a:t>
                </a:r>
                <a:r>
                  <a:rPr lang="en-US" b="1">
                    <a:solidFill>
                      <a:srgbClr val="990099"/>
                    </a:solidFill>
                  </a:rPr>
                  <a:t>-body coupling</a:t>
                </a:r>
                <a:endParaRPr lang="en-US" b="1" i="1">
                  <a:solidFill>
                    <a:srgbClr val="990099"/>
                  </a:solidFill>
                </a:endParaRPr>
              </a:p>
            </p:txBody>
          </p:sp>
          <p:pic>
            <p:nvPicPr>
              <p:cNvPr id="442407" name="Picture 39" descr="TP_tmp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819400" y="6248400"/>
                <a:ext cx="3168650" cy="44291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442408" name="Picture 40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130800" y="3302000"/>
              <a:ext cx="3048000" cy="10160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42414" name="Group 46"/>
          <p:cNvGrpSpPr>
            <a:grpSpLocks/>
          </p:cNvGrpSpPr>
          <p:nvPr/>
        </p:nvGrpSpPr>
        <p:grpSpPr bwMode="auto">
          <a:xfrm>
            <a:off x="1524000" y="2028825"/>
            <a:ext cx="2971800" cy="1063625"/>
            <a:chOff x="960" y="1278"/>
            <a:chExt cx="1872" cy="670"/>
          </a:xfrm>
        </p:grpSpPr>
        <p:sp>
          <p:nvSpPr>
            <p:cNvPr id="442393" name="Text Box 25"/>
            <p:cNvSpPr txBox="1">
              <a:spLocks noChangeArrowheads="1"/>
            </p:cNvSpPr>
            <p:nvPr/>
          </p:nvSpPr>
          <p:spPr bwMode="auto">
            <a:xfrm>
              <a:off x="960" y="1680"/>
              <a:ext cx="1872" cy="268"/>
            </a:xfrm>
            <a:prstGeom prst="rect">
              <a:avLst/>
            </a:prstGeom>
            <a:noFill/>
            <a:ln w="2857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3300"/>
                  </a:solidFill>
                </a:rPr>
                <a:t>Cat state does the job.</a:t>
              </a:r>
              <a:endParaRPr lang="en-US" b="1" i="1">
                <a:solidFill>
                  <a:srgbClr val="990099"/>
                </a:solidFill>
              </a:endParaRPr>
            </a:p>
          </p:txBody>
        </p:sp>
        <p:sp>
          <p:nvSpPr>
            <p:cNvPr id="442399" name="Line 31"/>
            <p:cNvSpPr>
              <a:spLocks noChangeShapeType="1"/>
            </p:cNvSpPr>
            <p:nvPr/>
          </p:nvSpPr>
          <p:spPr bwMode="auto">
            <a:xfrm flipV="1">
              <a:off x="2112" y="1278"/>
              <a:ext cx="0" cy="40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2413" name="Text Box 45"/>
          <p:cNvSpPr txBox="1">
            <a:spLocks noChangeArrowheads="1"/>
          </p:cNvSpPr>
          <p:nvPr/>
        </p:nvSpPr>
        <p:spPr bwMode="auto">
          <a:xfrm>
            <a:off x="4786313" y="2743200"/>
            <a:ext cx="4208462" cy="425450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Nonlinear Ramsey interferometry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4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/>
        </p:nvSpPr>
        <p:spPr bwMode="auto">
          <a:xfrm>
            <a:off x="0" y="0"/>
            <a:ext cx="609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Improving the scaling with </a:t>
            </a:r>
            <a:r>
              <a:rPr lang="en-US" sz="3200" b="1" i="1" dirty="0">
                <a:solidFill>
                  <a:srgbClr val="996633"/>
                </a:solidFill>
                <a:latin typeface="Comic Sans MS" pitchFamily="66" charset="0"/>
              </a:rPr>
              <a:t>N </a:t>
            </a:r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without entanglement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53635" name="Text Box 3"/>
          <p:cNvSpPr txBox="1">
            <a:spLocks noChangeArrowheads="1"/>
          </p:cNvSpPr>
          <p:nvPr/>
        </p:nvSpPr>
        <p:spPr bwMode="auto">
          <a:xfrm>
            <a:off x="5410200" y="605135"/>
            <a:ext cx="3733800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S. Boixo, A. Datta, S. T. Flammia, A. Shaji, E. Bagan, and C. M. Caves,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77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012317 (2008).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3645" name="Picture 1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1295400"/>
            <a:ext cx="4800600" cy="14144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453646" name="Picture 1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7038" y="5334000"/>
            <a:ext cx="3052762" cy="10366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grpSp>
        <p:nvGrpSpPr>
          <p:cNvPr id="453672" name="Group 40"/>
          <p:cNvGrpSpPr>
            <a:grpSpLocks/>
          </p:cNvGrpSpPr>
          <p:nvPr/>
        </p:nvGrpSpPr>
        <p:grpSpPr bwMode="auto">
          <a:xfrm>
            <a:off x="228600" y="1627188"/>
            <a:ext cx="8686800" cy="3173412"/>
            <a:chOff x="144" y="977"/>
            <a:chExt cx="5472" cy="1999"/>
          </a:xfrm>
        </p:grpSpPr>
        <p:grpSp>
          <p:nvGrpSpPr>
            <p:cNvPr id="453648" name="Group 16"/>
            <p:cNvGrpSpPr>
              <a:grpSpLocks/>
            </p:cNvGrpSpPr>
            <p:nvPr/>
          </p:nvGrpSpPr>
          <p:grpSpPr bwMode="auto">
            <a:xfrm>
              <a:off x="144" y="977"/>
              <a:ext cx="5472" cy="442"/>
              <a:chOff x="144" y="1046"/>
              <a:chExt cx="5472" cy="442"/>
            </a:xfrm>
          </p:grpSpPr>
          <p:sp>
            <p:nvSpPr>
              <p:cNvPr id="453642" name="Text Box 10"/>
              <p:cNvSpPr txBox="1">
                <a:spLocks noChangeArrowheads="1"/>
              </p:cNvSpPr>
              <p:nvPr/>
            </p:nvSpPr>
            <p:spPr bwMode="auto">
              <a:xfrm>
                <a:off x="144" y="1046"/>
                <a:ext cx="1008" cy="44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990099"/>
                    </a:solidFill>
                  </a:rPr>
                  <a:t>Product</a:t>
                </a:r>
              </a:p>
              <a:p>
                <a:r>
                  <a:rPr lang="en-US" b="1">
                    <a:solidFill>
                      <a:srgbClr val="990099"/>
                    </a:solidFill>
                  </a:rPr>
                  <a:t>input</a:t>
                </a:r>
                <a:endParaRPr lang="en-US" b="1" i="1">
                  <a:solidFill>
                    <a:srgbClr val="990099"/>
                  </a:solidFill>
                </a:endParaRPr>
              </a:p>
            </p:txBody>
          </p:sp>
          <p:sp>
            <p:nvSpPr>
              <p:cNvPr id="453647" name="Text Box 15"/>
              <p:cNvSpPr txBox="1">
                <a:spLocks noChangeArrowheads="1"/>
              </p:cNvSpPr>
              <p:nvPr/>
            </p:nvSpPr>
            <p:spPr bwMode="auto">
              <a:xfrm>
                <a:off x="4416" y="1046"/>
                <a:ext cx="1200" cy="44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990099"/>
                    </a:solidFill>
                  </a:rPr>
                  <a:t>Product</a:t>
                </a:r>
              </a:p>
              <a:p>
                <a:r>
                  <a:rPr lang="en-US" b="1">
                    <a:solidFill>
                      <a:srgbClr val="990099"/>
                    </a:solidFill>
                  </a:rPr>
                  <a:t>measurement</a:t>
                </a:r>
                <a:endParaRPr lang="en-US" b="1" i="1">
                  <a:solidFill>
                    <a:srgbClr val="990099"/>
                  </a:solidFill>
                </a:endParaRPr>
              </a:p>
            </p:txBody>
          </p:sp>
        </p:grpSp>
        <p:pic>
          <p:nvPicPr>
            <p:cNvPr id="453671" name="Picture 39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43" y="2002"/>
              <a:ext cx="2656" cy="97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52400" y="457200"/>
            <a:ext cx="8839200" cy="6248400"/>
            <a:chOff x="152400" y="457200"/>
            <a:chExt cx="8839200" cy="624840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52400" y="6059269"/>
              <a:ext cx="5257800" cy="6463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200" dirty="0">
                  <a:solidFill>
                    <a:schemeClr val="tx1"/>
                  </a:solidFill>
                  <a:cs typeface="Helvetica" pitchFamily="34" charset="0"/>
                </a:rPr>
                <a:t>S. Boixo, A. Datta, S. T. Flammia, </a:t>
              </a:r>
              <a:r>
                <a:rPr lang="en-US" sz="1200" dirty="0" smtClean="0">
                  <a:solidFill>
                    <a:schemeClr val="tx1"/>
                  </a:solidFill>
                  <a:cs typeface="Helvetica" pitchFamily="34" charset="0"/>
                </a:rPr>
                <a:t>A. Shaji, E. Bagan, and C. M. Caves, PRA </a:t>
              </a:r>
              <a:r>
                <a:rPr lang="en-US" sz="1200" b="1" dirty="0" smtClean="0">
                  <a:solidFill>
                    <a:schemeClr val="tx1"/>
                  </a:solidFill>
                  <a:cs typeface="Helvetica" pitchFamily="34" charset="0"/>
                </a:rPr>
                <a:t>77</a:t>
              </a:r>
              <a:r>
                <a:rPr lang="en-US" sz="1200" dirty="0" smtClean="0">
                  <a:solidFill>
                    <a:schemeClr val="tx1"/>
                  </a:solidFill>
                  <a:cs typeface="Helvetica" pitchFamily="34" charset="0"/>
                </a:rPr>
                <a:t>, 012317 (2008); M. J. Woolley, G. J. Milburn, and C. M. Caves, NJP  </a:t>
              </a:r>
              <a:r>
                <a:rPr lang="en-US" sz="1200" b="1" dirty="0" smtClean="0">
                  <a:solidFill>
                    <a:schemeClr val="tx1"/>
                  </a:solidFill>
                  <a:cs typeface="Helvetica" pitchFamily="34" charset="0"/>
                </a:rPr>
                <a:t>10</a:t>
              </a:r>
              <a:r>
                <a:rPr lang="en-US" sz="1200" dirty="0" smtClean="0">
                  <a:solidFill>
                    <a:schemeClr val="tx1"/>
                  </a:solidFill>
                  <a:cs typeface="Helvetica" pitchFamily="34" charset="0"/>
                </a:rPr>
                <a:t>, 125018 (2008); </a:t>
              </a:r>
            </a:p>
          </p:txBody>
        </p:sp>
        <p:pic>
          <p:nvPicPr>
            <p:cNvPr id="470026" name="Picture 10" descr="C:\Documents and Settings\Carlton Caves\Local Settings\Temporary Internet Files\Content.IE5\8JXTB6JL\CAQBSJMV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82253" y="457200"/>
              <a:ext cx="4409347" cy="4067175"/>
            </a:xfrm>
            <a:prstGeom prst="rect">
              <a:avLst/>
            </a:prstGeom>
            <a:noFill/>
            <a:scene3d>
              <a:camera prst="orthographicFront">
                <a:rot lat="0" lon="0" rev="21510000"/>
              </a:camera>
              <a:lightRig rig="threePt" dir="t"/>
            </a:scene3d>
          </p:spPr>
        </p:pic>
      </p:grpSp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602795" y="4724400"/>
            <a:ext cx="2854425" cy="1179560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61834" y="4180629"/>
            <a:ext cx="3471510" cy="924771"/>
          </a:xfrm>
          <a:prstGeom prst="rect">
            <a:avLst/>
          </a:prstGeom>
          <a:noFill/>
          <a:ln/>
          <a:effectLst/>
        </p:spPr>
      </p:pic>
      <p:pic>
        <p:nvPicPr>
          <p:cNvPr id="470024" name="Picture 8" descr="C:\Documents and Settings\Carlton Caves\Local Settings\Temporary Internet Files\Content.IE5\8JXTB6JL\CAUBWPMD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609600"/>
            <a:ext cx="3886200" cy="3573218"/>
          </a:xfrm>
          <a:prstGeom prst="rect">
            <a:avLst/>
          </a:prstGeom>
          <a:noFill/>
          <a:scene3d>
            <a:camera prst="orthographicFront">
              <a:rot lat="0" lon="0" rev="21510000"/>
            </a:camera>
            <a:lightRig rig="threePt" dir="t"/>
          </a:scene3d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778389" y="5480988"/>
            <a:ext cx="2438400" cy="472911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48828" y="5178457"/>
            <a:ext cx="3497519" cy="307943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715000" y="6156396"/>
            <a:ext cx="2556774" cy="473004"/>
          </a:xfrm>
          <a:prstGeom prst="rect">
            <a:avLst/>
          </a:prstGeom>
          <a:noFill/>
          <a:ln/>
          <a:effectLst/>
        </p:spPr>
      </p:pic>
      <p:grpSp>
        <p:nvGrpSpPr>
          <p:cNvPr id="4" name="Group 43"/>
          <p:cNvGrpSpPr/>
          <p:nvPr/>
        </p:nvGrpSpPr>
        <p:grpSpPr>
          <a:xfrm>
            <a:off x="2529114" y="4452258"/>
            <a:ext cx="5377542" cy="1186542"/>
            <a:chOff x="2529114" y="4452258"/>
            <a:chExt cx="5377542" cy="1186542"/>
          </a:xfrm>
        </p:grpSpPr>
        <p:sp>
          <p:nvSpPr>
            <p:cNvPr id="39" name="Rectangle 38"/>
            <p:cNvSpPr/>
            <p:nvPr/>
          </p:nvSpPr>
          <p:spPr bwMode="auto">
            <a:xfrm>
              <a:off x="2529114" y="4452258"/>
              <a:ext cx="1295400" cy="685800"/>
            </a:xfrm>
            <a:prstGeom prst="rect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382656" y="5334000"/>
              <a:ext cx="1524000" cy="304800"/>
            </a:xfrm>
            <a:prstGeom prst="rect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4679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996633"/>
                </a:solidFill>
                <a:latin typeface="Comic Sans MS" pitchFamily="66" charset="0"/>
              </a:rPr>
              <a:t>Improving the scaling with </a:t>
            </a:r>
            <a:r>
              <a:rPr lang="en-US" sz="2800" b="1" i="1" dirty="0">
                <a:solidFill>
                  <a:srgbClr val="996633"/>
                </a:solidFill>
                <a:latin typeface="Comic Sans MS" pitchFamily="66" charset="0"/>
              </a:rPr>
              <a:t>N </a:t>
            </a:r>
            <a:r>
              <a:rPr lang="en-US" sz="2800" b="1" dirty="0">
                <a:solidFill>
                  <a:srgbClr val="996633"/>
                </a:solidFill>
                <a:latin typeface="Comic Sans MS" pitchFamily="66" charset="0"/>
              </a:rPr>
              <a:t>without </a:t>
            </a:r>
            <a:r>
              <a:rPr lang="en-US" sz="2800" b="1" dirty="0" smtClean="0">
                <a:solidFill>
                  <a:srgbClr val="996633"/>
                </a:solidFill>
                <a:latin typeface="Comic Sans MS" pitchFamily="66" charset="0"/>
              </a:rPr>
              <a:t>entanglement.  Two-body couplings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779697" y="1371600"/>
            <a:ext cx="3167298" cy="2036885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096000" y="3810000"/>
            <a:ext cx="2556774" cy="473004"/>
          </a:xfrm>
          <a:prstGeom prst="rect">
            <a:avLst/>
          </a:prstGeom>
          <a:noFill/>
          <a:ln/>
          <a:effectLst/>
        </p:spPr>
      </p:pic>
      <p:sp>
        <p:nvSpPr>
          <p:cNvPr id="4679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996633"/>
                </a:solidFill>
                <a:latin typeface="Comic Sans MS" pitchFamily="66" charset="0"/>
              </a:rPr>
              <a:t>Improving the scaling with </a:t>
            </a:r>
            <a:r>
              <a:rPr lang="en-US" sz="2800" b="1" i="1" dirty="0">
                <a:solidFill>
                  <a:srgbClr val="996633"/>
                </a:solidFill>
                <a:latin typeface="Comic Sans MS" pitchFamily="66" charset="0"/>
              </a:rPr>
              <a:t>N </a:t>
            </a:r>
            <a:r>
              <a:rPr lang="en-US" sz="2800" b="1" dirty="0">
                <a:solidFill>
                  <a:srgbClr val="996633"/>
                </a:solidFill>
                <a:latin typeface="Comic Sans MS" pitchFamily="66" charset="0"/>
              </a:rPr>
              <a:t>without </a:t>
            </a:r>
            <a:r>
              <a:rPr lang="en-US" sz="2800" b="1" dirty="0" smtClean="0">
                <a:solidFill>
                  <a:srgbClr val="996633"/>
                </a:solidFill>
                <a:latin typeface="Comic Sans MS" pitchFamily="66" charset="0"/>
              </a:rPr>
              <a:t>entanglement.  Two-body couplings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155575" y="1143000"/>
            <a:ext cx="5267325" cy="5486400"/>
            <a:chOff x="155575" y="1143000"/>
            <a:chExt cx="5267325" cy="548640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533400" y="5983069"/>
              <a:ext cx="4876800" cy="6463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200" dirty="0">
                  <a:solidFill>
                    <a:schemeClr val="tx1"/>
                  </a:solidFill>
                  <a:cs typeface="Helvetica" pitchFamily="34" charset="0"/>
                </a:rPr>
                <a:t>S. Boixo, A. Datta, </a:t>
              </a:r>
              <a:r>
                <a:rPr lang="en-US" sz="1200" dirty="0" smtClean="0">
                  <a:solidFill>
                    <a:schemeClr val="tx1"/>
                  </a:solidFill>
                  <a:cs typeface="Helvetica" pitchFamily="34" charset="0"/>
                </a:rPr>
                <a:t>M. J. Davis, S</a:t>
              </a:r>
              <a:r>
                <a:rPr lang="en-US" sz="1200" dirty="0">
                  <a:solidFill>
                    <a:schemeClr val="tx1"/>
                  </a:solidFill>
                  <a:cs typeface="Helvetica" pitchFamily="34" charset="0"/>
                </a:rPr>
                <a:t>. T. Flammia, </a:t>
              </a:r>
              <a:r>
                <a:rPr lang="en-US" sz="1200" dirty="0" smtClean="0">
                  <a:solidFill>
                    <a:schemeClr val="tx1"/>
                  </a:solidFill>
                  <a:cs typeface="Helvetica" pitchFamily="34" charset="0"/>
                </a:rPr>
                <a:t>A. Shaji, and C. M. Caves, PRL </a:t>
              </a:r>
              <a:r>
                <a:rPr lang="en-US" sz="1200" b="1" dirty="0" smtClean="0">
                  <a:solidFill>
                    <a:schemeClr val="tx1"/>
                  </a:solidFill>
                  <a:cs typeface="Helvetica" pitchFamily="34" charset="0"/>
                </a:rPr>
                <a:t>101</a:t>
              </a:r>
              <a:r>
                <a:rPr lang="en-US" sz="1200" dirty="0" smtClean="0">
                  <a:solidFill>
                    <a:schemeClr val="tx1"/>
                  </a:solidFill>
                  <a:cs typeface="Helvetica" pitchFamily="34" charset="0"/>
                </a:rPr>
                <a:t>, 040403 (2008); S. Boixo, A. Datta, M. J. Davis, A. Shaji, A. B. Tacla, and C. M. </a:t>
              </a:r>
              <a:r>
                <a:rPr lang="en-US" sz="1200" dirty="0" err="1" smtClean="0">
                  <a:solidFill>
                    <a:schemeClr val="tx1"/>
                  </a:solidFill>
                  <a:cs typeface="Helvetica" pitchFamily="34" charset="0"/>
                </a:rPr>
                <a:t>Caves,PRA</a:t>
              </a:r>
              <a:r>
                <a:rPr lang="en-US" sz="1200" dirty="0" smtClean="0">
                  <a:solidFill>
                    <a:schemeClr val="tx1"/>
                  </a:solidFill>
                  <a:cs typeface="Helvetica" pitchFamily="34" charset="0"/>
                </a:rPr>
                <a:t> </a:t>
              </a:r>
              <a:r>
                <a:rPr lang="en-US" sz="1200" b="1" dirty="0" smtClean="0">
                  <a:solidFill>
                    <a:schemeClr val="tx1"/>
                  </a:solidFill>
                  <a:cs typeface="Helvetica" pitchFamily="34" charset="0"/>
                </a:rPr>
                <a:t>80</a:t>
              </a:r>
              <a:r>
                <a:rPr lang="en-US" sz="1200" dirty="0" smtClean="0">
                  <a:solidFill>
                    <a:schemeClr val="tx1"/>
                  </a:solidFill>
                  <a:cs typeface="Helvetica" pitchFamily="34" charset="0"/>
                </a:rPr>
                <a:t>, 032103 (2009).</a:t>
              </a:r>
              <a:endParaRPr lang="en-US" sz="1200" b="1" dirty="0" smtClean="0">
                <a:solidFill>
                  <a:schemeClr val="tx1"/>
                </a:solidFill>
                <a:cs typeface="Helvetica" pitchFamily="34" charset="0"/>
              </a:endParaRPr>
            </a:p>
          </p:txBody>
        </p:sp>
        <p:pic>
          <p:nvPicPr>
            <p:cNvPr id="547842" name="Picture 2" descr="C:\Documents and Settings\Carlton Caves\Local Settings\Temporary Internet Files\Content.IE5\8JXTB6JL\CA6Z4DIR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5575" y="1143000"/>
              <a:ext cx="5267325" cy="4714876"/>
            </a:xfrm>
            <a:prstGeom prst="rect">
              <a:avLst/>
            </a:prstGeom>
            <a:noFill/>
            <a:scene3d>
              <a:camera prst="orthographicFront">
                <a:rot lat="0" lon="0" rev="21510000"/>
              </a:camera>
              <a:lightRig rig="threePt" dir="t"/>
            </a:scene3d>
          </p:spPr>
        </p:pic>
      </p:grpSp>
      <p:sp>
        <p:nvSpPr>
          <p:cNvPr id="19" name="TextBox 18"/>
          <p:cNvSpPr txBox="1"/>
          <p:nvPr/>
        </p:nvSpPr>
        <p:spPr>
          <a:xfrm>
            <a:off x="4800600" y="4614208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99"/>
                </a:solidFill>
              </a:rPr>
              <a:t>Super-Heisenberg scaling from nonlinear dynamics, without any particle entanglement</a:t>
            </a:r>
          </a:p>
          <a:p>
            <a:endParaRPr lang="en-US" dirty="0" smtClean="0">
              <a:solidFill>
                <a:srgbClr val="990099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Scaling robust against </a:t>
            </a:r>
            <a:r>
              <a:rPr lang="en-US" dirty="0" err="1" smtClean="0">
                <a:solidFill>
                  <a:schemeClr val="accent6"/>
                </a:solidFill>
              </a:rPr>
              <a:t>decoherence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074763" y="6096000"/>
            <a:ext cx="2393604" cy="7386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chemeClr val="tx1"/>
                </a:solidFill>
              </a:rPr>
              <a:t>Czarny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Staw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Gąsienicowy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err="1" smtClean="0">
                <a:solidFill>
                  <a:schemeClr val="tx1"/>
                </a:solidFill>
              </a:rPr>
              <a:t>Tatras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Poland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3999" cy="107721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buAutoNum type="romanUcPeriod" startAt="4"/>
            </a:pPr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Two-component BECs </a:t>
            </a:r>
          </a:p>
          <a:p>
            <a:pPr marL="609600" indent="-609600"/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for quantum metrology</a:t>
            </a:r>
            <a:endParaRPr lang="en-US" sz="3200" dirty="0">
              <a:solidFill>
                <a:srgbClr val="996600"/>
              </a:solidFill>
              <a:latin typeface="Comic Sans MS" pitchFamily="66" charset="0"/>
            </a:endParaRPr>
          </a:p>
        </p:txBody>
      </p:sp>
      <p:pic>
        <p:nvPicPr>
          <p:cNvPr id="6" name="Picture 2" descr="C:\Documents and Settings\Carlton Caves\My Documents\My Stuff 2\talks\graphics\Tatr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65024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/>
        </p:nvSpPr>
        <p:spPr bwMode="auto">
          <a:xfrm>
            <a:off x="0" y="24825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n-US" sz="3200" b="1" dirty="0" smtClean="0">
                <a:solidFill>
                  <a:srgbClr val="996633"/>
                </a:solidFill>
                <a:latin typeface="Comic Sans MS" pitchFamily="66" charset="0"/>
              </a:rPr>
              <a:t>Two-component BECs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9" name="Picture 2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376663" y="990600"/>
            <a:ext cx="4767337" cy="4276793"/>
          </a:xfrm>
          <a:prstGeom prst="rect">
            <a:avLst/>
          </a:prstGeom>
          <a:noFill/>
          <a:ln/>
          <a:effectLst/>
        </p:spPr>
      </p:pic>
      <p:pic>
        <p:nvPicPr>
          <p:cNvPr id="519171" name="Picture 3" descr="C:\Documents and Settings\Carlton Caves\My Documents\My Stuff 2\talks\qmetrology\JILABEC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9600"/>
            <a:ext cx="3580547" cy="2386074"/>
          </a:xfrm>
          <a:prstGeom prst="rect">
            <a:avLst/>
          </a:prstGeom>
          <a:noFill/>
        </p:spPr>
      </p:pic>
      <p:pic>
        <p:nvPicPr>
          <p:cNvPr id="7" name="Picture 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89768" y="5257800"/>
            <a:ext cx="7769604" cy="1526450"/>
          </a:xfrm>
          <a:prstGeom prst="rect">
            <a:avLst/>
          </a:prstGeom>
          <a:noFill/>
          <a:ln/>
          <a:effectLst/>
        </p:spPr>
      </p:pic>
      <p:pic>
        <p:nvPicPr>
          <p:cNvPr id="519173" name="Picture 5" descr="C:\Documents and Settings\Carlton Caves\My Documents\My Stuff 2\talks\qmetrology\JEWiilliams1999aGPsoluti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3010973"/>
            <a:ext cx="2895600" cy="215131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343400" y="115669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S. Boixo, A. Datta, M. J. Davis, S. T. Flammia, A. Shaji, and C. M. Caves, PRL 101, 040403 (2008); 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S. Boixo, A. Datta, M. J. Davis, A. Shaji, A. B. Tacla, and C. M. Caves, PRA  </a:t>
            </a:r>
            <a:r>
              <a:rPr lang="en-US" sz="1200" b="1" dirty="0" smtClean="0">
                <a:solidFill>
                  <a:schemeClr val="tx1"/>
                </a:solidFill>
                <a:cs typeface="Helvetica" pitchFamily="34" charset="0"/>
              </a:rPr>
              <a:t>80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, 032103 (2009).</a:t>
            </a:r>
            <a:endParaRPr lang="en-US" sz="1200" b="1" dirty="0" smtClean="0">
              <a:solidFill>
                <a:schemeClr val="tx1"/>
              </a:solidFill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 bwMode="auto">
          <a:xfrm>
            <a:off x="0" y="152400"/>
            <a:ext cx="9144000" cy="2039263"/>
            <a:chOff x="0" y="152400"/>
            <a:chExt cx="9144000" cy="2039263"/>
          </a:xfrm>
        </p:grpSpPr>
        <p:sp>
          <p:nvSpPr>
            <p:cNvPr id="453634" name="Text Box 2"/>
            <p:cNvSpPr txBox="1">
              <a:spLocks noChangeArrowheads="1"/>
            </p:cNvSpPr>
            <p:nvPr/>
          </p:nvSpPr>
          <p:spPr bwMode="auto">
            <a:xfrm>
              <a:off x="0" y="152400"/>
              <a:ext cx="9144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200" b="1" dirty="0" smtClean="0">
                  <a:solidFill>
                    <a:srgbClr val="996633"/>
                  </a:solidFill>
                  <a:latin typeface="Comic Sans MS" pitchFamily="66" charset="0"/>
                </a:rPr>
                <a:t>Two-component BECs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024047" y="1371600"/>
              <a:ext cx="5076192" cy="8200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1" name="Picture 20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838140" y="834163"/>
              <a:ext cx="7428590" cy="2326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" name="Group 20"/>
          <p:cNvGrpSpPr/>
          <p:nvPr/>
        </p:nvGrpSpPr>
        <p:grpSpPr>
          <a:xfrm>
            <a:off x="1021080" y="2438400"/>
            <a:ext cx="7132320" cy="4183147"/>
            <a:chOff x="990600" y="2570852"/>
            <a:chExt cx="7132320" cy="4183147"/>
          </a:xfrm>
        </p:grpSpPr>
        <p:pic>
          <p:nvPicPr>
            <p:cNvPr id="520195" name="Picture 3" descr="C:\Documents and Settings\Carlton Caves\My Documents\My Stuff 2\talks\qmetrology\JEWiilliams1999aSHO-TFSequence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90600" y="2570852"/>
              <a:ext cx="7132320" cy="3657600"/>
            </a:xfrm>
            <a:prstGeom prst="rect">
              <a:avLst/>
            </a:prstGeom>
            <a:noFill/>
          </p:spPr>
        </p:pic>
        <p:pic>
          <p:nvPicPr>
            <p:cNvPr id="9" name="Picture 8" descr="TP_tmp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1645920" y="6096000"/>
              <a:ext cx="946405" cy="2019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Picture 14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228403" y="6096000"/>
              <a:ext cx="1070226" cy="24847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" name="Picture 15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4860459" y="6096000"/>
              <a:ext cx="1070526" cy="24854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7" name="Picture 16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6504854" y="6096000"/>
              <a:ext cx="1070526" cy="24854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2209800" y="6477000"/>
              <a:ext cx="4724400" cy="27699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200" dirty="0" smtClean="0">
                  <a:solidFill>
                    <a:schemeClr val="tx1"/>
                  </a:solidFill>
                  <a:cs typeface="Helvetica" pitchFamily="34" charset="0"/>
                </a:rPr>
                <a:t>J. E. Williams, PhD dissertation, University of Colorado, 1999.</a:t>
              </a:r>
              <a:endParaRPr lang="en-US" sz="120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465606" y="6043136"/>
            <a:ext cx="2072940" cy="7386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View from Cape </a:t>
            </a:r>
            <a:r>
              <a:rPr lang="en-US" sz="1400" b="1" dirty="0" err="1" smtClean="0">
                <a:solidFill>
                  <a:schemeClr val="tx1"/>
                </a:solidFill>
              </a:rPr>
              <a:t>Hauy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Tasman Peninsula</a:t>
            </a:r>
            <a:endParaRPr lang="en-US" sz="1400" b="1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sz="1400" b="1" dirty="0" smtClean="0">
                <a:solidFill>
                  <a:schemeClr val="tx1"/>
                </a:solidFill>
                <a:latin typeface="Helvetica" pitchFamily="34" charset="0"/>
              </a:rPr>
              <a:t>Tasmania</a:t>
            </a:r>
            <a:endParaRPr lang="en-US" sz="14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/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I.  Quantum noise limit and Heisenberg limit</a:t>
            </a:r>
          </a:p>
        </p:txBody>
      </p:sp>
      <p:pic>
        <p:nvPicPr>
          <p:cNvPr id="1026" name="Picture 2" descr="C:\Documents and Settings\Carlton Caves\My Documents\My Pictures\Oz07-08\Tassie08\David Thompson's pictures\T1072_RJ MDBR_sat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59710"/>
            <a:ext cx="7626401" cy="508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895600" y="5505513"/>
            <a:ext cx="3305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Let’s start over.</a:t>
            </a:r>
            <a:endParaRPr lang="en-US" sz="3600" dirty="0">
              <a:solidFill>
                <a:srgbClr val="008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 bwMode="auto">
          <a:xfrm>
            <a:off x="0" y="152400"/>
            <a:ext cx="9144000" cy="2039263"/>
            <a:chOff x="0" y="152400"/>
            <a:chExt cx="9144000" cy="2039263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0" y="152400"/>
              <a:ext cx="9144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200" b="1" dirty="0" smtClean="0">
                  <a:solidFill>
                    <a:srgbClr val="996633"/>
                  </a:solidFill>
                  <a:latin typeface="Comic Sans MS" pitchFamily="66" charset="0"/>
                </a:rPr>
                <a:t>Two-component BECs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024047" y="1371600"/>
              <a:ext cx="5076192" cy="8200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" name="Picture 19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838140" y="834163"/>
              <a:ext cx="7428590" cy="2326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2" name="Group 41"/>
          <p:cNvGrpSpPr/>
          <p:nvPr/>
        </p:nvGrpSpPr>
        <p:grpSpPr>
          <a:xfrm>
            <a:off x="304897" y="2667000"/>
            <a:ext cx="8153303" cy="2487186"/>
            <a:chOff x="304897" y="2876487"/>
            <a:chExt cx="8153303" cy="2487186"/>
          </a:xfrm>
        </p:grpSpPr>
        <p:pic>
          <p:nvPicPr>
            <p:cNvPr id="32" name="Picture 31" descr="TP_tmp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914611" y="3729356"/>
              <a:ext cx="2895389" cy="918966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22" name="TextBox 21"/>
            <p:cNvSpPr txBox="1"/>
            <p:nvPr/>
          </p:nvSpPr>
          <p:spPr bwMode="auto">
            <a:xfrm>
              <a:off x="304897" y="2876487"/>
              <a:ext cx="5105400" cy="40011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Renormalization of scattering strength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pic>
          <p:nvPicPr>
            <p:cNvPr id="40" name="Picture 39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5134100" y="3733796"/>
              <a:ext cx="3324100" cy="9386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1" name="Picture 40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3448156" y="4953000"/>
              <a:ext cx="2190644" cy="410673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/>
        </p:nvSpPr>
        <p:spPr bwMode="auto">
          <a:xfrm>
            <a:off x="0" y="248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 smtClean="0">
                <a:solidFill>
                  <a:srgbClr val="996633"/>
                </a:solidFill>
                <a:latin typeface="Comic Sans MS" pitchFamily="66" charset="0"/>
              </a:rPr>
              <a:t>Two-component BECs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3" name="Picture 1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40763" y="677185"/>
            <a:ext cx="8031976" cy="1089593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33896" y="1828800"/>
            <a:ext cx="8841934" cy="843606"/>
          </a:xfrm>
          <a:prstGeom prst="rect">
            <a:avLst/>
          </a:prstGeom>
          <a:noFill/>
          <a:ln/>
          <a:effectLst/>
        </p:spPr>
      </p:pic>
      <p:grpSp>
        <p:nvGrpSpPr>
          <p:cNvPr id="39" name="Group 38"/>
          <p:cNvGrpSpPr/>
          <p:nvPr/>
        </p:nvGrpSpPr>
        <p:grpSpPr>
          <a:xfrm>
            <a:off x="304800" y="2895600"/>
            <a:ext cx="8001003" cy="1949769"/>
            <a:chOff x="304800" y="2895600"/>
            <a:chExt cx="8001003" cy="1949769"/>
          </a:xfrm>
        </p:grpSpPr>
        <p:pic>
          <p:nvPicPr>
            <p:cNvPr id="31" name="Picture 30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923919" y="3429001"/>
              <a:ext cx="2809881" cy="74580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6" name="TextBox 25"/>
            <p:cNvSpPr txBox="1"/>
            <p:nvPr/>
          </p:nvSpPr>
          <p:spPr bwMode="auto">
            <a:xfrm>
              <a:off x="304800" y="2895600"/>
              <a:ext cx="5105400" cy="40011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Renormalization of scattering strength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pic>
          <p:nvPicPr>
            <p:cNvPr id="35" name="Picture 34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4543413" y="3429000"/>
              <a:ext cx="3762390" cy="76200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Picture 35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3124200" y="4495800"/>
              <a:ext cx="2793694" cy="349569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 smtClean="0">
                <a:solidFill>
                  <a:srgbClr val="996633"/>
                </a:solidFill>
                <a:latin typeface="Comic Sans MS" pitchFamily="66" charset="0"/>
              </a:rPr>
              <a:t>Two-component BECs:</a:t>
            </a:r>
          </a:p>
          <a:p>
            <a:pPr eaLnBrk="1" hangingPunct="1"/>
            <a:r>
              <a:rPr lang="en-US" sz="3200" b="1" dirty="0" smtClean="0">
                <a:solidFill>
                  <a:srgbClr val="996633"/>
                </a:solidFill>
                <a:latin typeface="Comic Sans MS" pitchFamily="66" charset="0"/>
              </a:rPr>
              <a:t>Renormalization of scattering strength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6" name="Picture 1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200400" y="1066800"/>
            <a:ext cx="2750584" cy="838200"/>
          </a:xfrm>
          <a:prstGeom prst="rect">
            <a:avLst/>
          </a:prstGeom>
          <a:noFill/>
          <a:ln/>
          <a:effectLst/>
        </p:spPr>
      </p:pic>
      <p:grpSp>
        <p:nvGrpSpPr>
          <p:cNvPr id="31" name="Group 30"/>
          <p:cNvGrpSpPr/>
          <p:nvPr/>
        </p:nvGrpSpPr>
        <p:grpSpPr>
          <a:xfrm>
            <a:off x="304800" y="1905000"/>
            <a:ext cx="8153401" cy="4367214"/>
            <a:chOff x="304800" y="2057400"/>
            <a:chExt cx="8153401" cy="4367214"/>
          </a:xfrm>
        </p:grpSpPr>
        <p:pic>
          <p:nvPicPr>
            <p:cNvPr id="1026" name="Picture 2" descr="C:\Documents and Settings\Carlton Caves\My Documents\My Stuff 2\papers\BECs\Taclametrology\Eta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24000" y="2057400"/>
              <a:ext cx="6934201" cy="4367214"/>
            </a:xfrm>
            <a:prstGeom prst="rect">
              <a:avLst/>
            </a:prstGeom>
            <a:noFill/>
          </p:spPr>
        </p:pic>
        <p:pic>
          <p:nvPicPr>
            <p:cNvPr id="25" name="Picture 2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2362199" y="3657600"/>
              <a:ext cx="685801" cy="1905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4" name="Picture 23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304800" y="2133600"/>
              <a:ext cx="924456" cy="2578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7" name="Picture 26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032253" y="3124200"/>
              <a:ext cx="558547" cy="1905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9" name="Picture 28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193923" y="2590800"/>
              <a:ext cx="546355" cy="19050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6504801"/>
            <a:ext cx="9144000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A. B. Tacla, S. Boixo, A. Datta, A. Shaji, and C. M. Caves, “Nonlinear </a:t>
            </a:r>
            <a:r>
              <a:rPr lang="en-US" sz="1200" dirty="0" err="1" smtClean="0">
                <a:solidFill>
                  <a:schemeClr val="tx1"/>
                </a:solidFill>
                <a:cs typeface="Helvetica" pitchFamily="34" charset="0"/>
              </a:rPr>
              <a:t>interferometry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 with Bose-Einstein condensates,” in preparation.</a:t>
            </a:r>
            <a:endParaRPr lang="en-US" sz="1200" b="1" dirty="0" smtClean="0">
              <a:solidFill>
                <a:schemeClr val="tx1"/>
              </a:solidFill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/>
        </p:nvSpPr>
        <p:spPr bwMode="auto">
          <a:xfrm>
            <a:off x="0" y="248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 smtClean="0">
                <a:solidFill>
                  <a:srgbClr val="996633"/>
                </a:solidFill>
                <a:latin typeface="Comic Sans MS" pitchFamily="66" charset="0"/>
              </a:rPr>
              <a:t>Two-component BECs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3" name="Picture 1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40763" y="677185"/>
            <a:ext cx="8031976" cy="1089593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33896" y="1828800"/>
            <a:ext cx="8841934" cy="843606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7"/>
          <p:cNvGrpSpPr/>
          <p:nvPr/>
        </p:nvGrpSpPr>
        <p:grpSpPr bwMode="auto">
          <a:xfrm>
            <a:off x="304800" y="5162489"/>
            <a:ext cx="5215694" cy="1359429"/>
            <a:chOff x="304800" y="5162489"/>
            <a:chExt cx="5215694" cy="1359429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304800" y="5162489"/>
              <a:ext cx="5215694" cy="40011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chemeClr val="accent6"/>
                  </a:solidFill>
                </a:rPr>
                <a:t>Integrated vs. position-dependent phase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pic>
          <p:nvPicPr>
            <p:cNvPr id="15" name="Picture 14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822016" y="5791198"/>
              <a:ext cx="2429384" cy="730720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grpSp>
        <p:nvGrpSpPr>
          <p:cNvPr id="3" name="Group 38"/>
          <p:cNvGrpSpPr/>
          <p:nvPr/>
        </p:nvGrpSpPr>
        <p:grpSpPr>
          <a:xfrm>
            <a:off x="304800" y="2895600"/>
            <a:ext cx="8001003" cy="1949769"/>
            <a:chOff x="304800" y="2895600"/>
            <a:chExt cx="8001003" cy="1949769"/>
          </a:xfrm>
        </p:grpSpPr>
        <p:pic>
          <p:nvPicPr>
            <p:cNvPr id="31" name="Picture 30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923919" y="3429001"/>
              <a:ext cx="2809881" cy="74580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6" name="TextBox 25"/>
            <p:cNvSpPr txBox="1"/>
            <p:nvPr/>
          </p:nvSpPr>
          <p:spPr bwMode="auto">
            <a:xfrm>
              <a:off x="304800" y="2895600"/>
              <a:ext cx="5105400" cy="40011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Renormalization of scattering strength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pic>
          <p:nvPicPr>
            <p:cNvPr id="35" name="Picture 34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4543413" y="3429000"/>
              <a:ext cx="3762390" cy="76200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Picture 35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3124200" y="4495800"/>
              <a:ext cx="2793694" cy="349569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 smtClean="0">
                <a:solidFill>
                  <a:srgbClr val="996633"/>
                </a:solidFill>
                <a:latin typeface="Comic Sans MS" pitchFamily="66" charset="0"/>
              </a:rPr>
              <a:t>Two-component BECs:</a:t>
            </a:r>
          </a:p>
          <a:p>
            <a:pPr eaLnBrk="1" hangingPunct="1"/>
            <a:r>
              <a:rPr lang="en-US" sz="3200" b="1" dirty="0" smtClean="0">
                <a:solidFill>
                  <a:srgbClr val="996633"/>
                </a:solidFill>
                <a:latin typeface="Comic Sans MS" pitchFamily="66" charset="0"/>
              </a:rPr>
              <a:t>Integrated vs. position-dependent phase 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0438" y="1447800"/>
            <a:ext cx="8757362" cy="4733554"/>
            <a:chOff x="310438" y="1447800"/>
            <a:chExt cx="8757362" cy="473355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76400" y="1447800"/>
              <a:ext cx="7391400" cy="473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24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562600" y="4953000"/>
              <a:ext cx="685801" cy="1905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" name="Picture 12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10438" y="2180574"/>
              <a:ext cx="1442162" cy="74601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7" name="Picture 26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4623053" y="3429000"/>
              <a:ext cx="558547" cy="1905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9" name="Picture 28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4101845" y="2628900"/>
              <a:ext cx="546355" cy="19050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6324600"/>
            <a:ext cx="9144000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A. B. Tacla, S. Boixo, A. Datta, A. Shaji, and C. M. Caves, “Nonlinear </a:t>
            </a:r>
            <a:r>
              <a:rPr lang="en-US" sz="1200" dirty="0" err="1" smtClean="0">
                <a:solidFill>
                  <a:schemeClr val="tx1"/>
                </a:solidFill>
                <a:cs typeface="Helvetica" pitchFamily="34" charset="0"/>
              </a:rPr>
              <a:t>interferometry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 with Bose-Einstein condensates,” in preparation.</a:t>
            </a:r>
            <a:endParaRPr lang="en-US" sz="1200" b="1" dirty="0" smtClean="0">
              <a:solidFill>
                <a:schemeClr val="tx1"/>
              </a:solidFill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3008" y="1196742"/>
            <a:ext cx="7197804" cy="1077218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?  Perhaps  ?</a:t>
            </a:r>
          </a:p>
          <a:p>
            <a:r>
              <a:rPr lang="en-US" sz="3200" dirty="0" smtClean="0">
                <a:solidFill>
                  <a:srgbClr val="008000"/>
                </a:solidFill>
              </a:rPr>
              <a:t>With hard, low-dimensional trap or ring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253425"/>
            <a:ext cx="9143999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/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Two-component BECs for quantum metrology</a:t>
            </a:r>
            <a:endParaRPr lang="en-US" sz="3200" dirty="0">
              <a:solidFill>
                <a:srgbClr val="9966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2632502"/>
            <a:ext cx="3657600" cy="107721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Losses ?</a:t>
            </a:r>
          </a:p>
          <a:p>
            <a:r>
              <a:rPr lang="en-US" sz="3200" dirty="0" smtClean="0">
                <a:solidFill>
                  <a:schemeClr val="accent6"/>
                </a:solidFill>
              </a:rPr>
              <a:t> Counting errors ? 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191000"/>
            <a:ext cx="8382000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r>
              <a:rPr lang="en-US" sz="2800" dirty="0" smtClean="0">
                <a:solidFill>
                  <a:srgbClr val="7030A0"/>
                </a:solidFill>
              </a:rPr>
              <a:t>Measuring a </a:t>
            </a:r>
            <a:r>
              <a:rPr lang="en-US" sz="2800" dirty="0" err="1" smtClean="0">
                <a:solidFill>
                  <a:srgbClr val="7030A0"/>
                </a:solidFill>
              </a:rPr>
              <a:t>metrologically</a:t>
            </a:r>
            <a:r>
              <a:rPr lang="en-US" sz="2800" dirty="0" smtClean="0">
                <a:solidFill>
                  <a:srgbClr val="7030A0"/>
                </a:solidFill>
              </a:rPr>
              <a:t> relevant parameter 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0" y="5405735"/>
            <a:ext cx="5791200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S. Boixo, A. Datta, 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M. J. Davis, A. Shaji, A. B. Tacla, and C. M. Caves, PRA  </a:t>
            </a:r>
            <a:r>
              <a:rPr lang="en-US" sz="1200" b="1" dirty="0" smtClean="0">
                <a:solidFill>
                  <a:schemeClr val="tx1"/>
                </a:solidFill>
                <a:cs typeface="Helvetica" pitchFamily="34" charset="0"/>
              </a:rPr>
              <a:t>80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, 032103 (2009); A. B. Tacla, S. Boixo, A. Datta, A. Shaji, and C. M. Caves, “Nonlinear </a:t>
            </a:r>
            <a:r>
              <a:rPr lang="en-US" sz="1200" dirty="0" err="1" smtClean="0">
                <a:solidFill>
                  <a:schemeClr val="tx1"/>
                </a:solidFill>
                <a:cs typeface="Helvetica" pitchFamily="34" charset="0"/>
              </a:rPr>
              <a:t>interferometry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 with Bose-Einstein condensates,” in preparation.</a:t>
            </a:r>
            <a:endParaRPr lang="en-US" sz="1200" b="1" dirty="0" smtClean="0">
              <a:solidFill>
                <a:schemeClr val="tx1"/>
              </a:solidFill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67" name="Group 87"/>
          <p:cNvGrpSpPr>
            <a:grpSpLocks/>
          </p:cNvGrpSpPr>
          <p:nvPr/>
        </p:nvGrpSpPr>
        <p:grpSpPr bwMode="auto">
          <a:xfrm>
            <a:off x="152400" y="4616450"/>
            <a:ext cx="8686800" cy="1646238"/>
            <a:chOff x="96" y="2908"/>
            <a:chExt cx="5472" cy="1037"/>
          </a:xfrm>
        </p:grpSpPr>
        <p:pic>
          <p:nvPicPr>
            <p:cNvPr id="430089" name="Picture 9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301" y="2908"/>
              <a:ext cx="4267" cy="103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0150" name="Text Box 70"/>
            <p:cNvSpPr txBox="1">
              <a:spLocks noChangeArrowheads="1"/>
            </p:cNvSpPr>
            <p:nvPr/>
          </p:nvSpPr>
          <p:spPr bwMode="auto">
            <a:xfrm>
              <a:off x="96" y="3168"/>
              <a:ext cx="1250" cy="44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Heisenberg limit</a:t>
              </a:r>
            </a:p>
          </p:txBody>
        </p:sp>
      </p:grp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6248400" y="136525"/>
            <a:ext cx="2667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996633"/>
                </a:solidFill>
                <a:latin typeface="Comic Sans MS" pitchFamily="66" charset="0"/>
              </a:rPr>
              <a:t>Quantum information version of interferometry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30087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6275" y="304800"/>
            <a:ext cx="5584825" cy="18272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grpSp>
        <p:nvGrpSpPr>
          <p:cNvPr id="430097" name="Group 17"/>
          <p:cNvGrpSpPr>
            <a:grpSpLocks/>
          </p:cNvGrpSpPr>
          <p:nvPr/>
        </p:nvGrpSpPr>
        <p:grpSpPr bwMode="auto">
          <a:xfrm>
            <a:off x="685800" y="1917700"/>
            <a:ext cx="1600200" cy="990600"/>
            <a:chOff x="336" y="1824"/>
            <a:chExt cx="1008" cy="624"/>
          </a:xfrm>
        </p:grpSpPr>
        <p:grpSp>
          <p:nvGrpSpPr>
            <p:cNvPr id="430095" name="Group 15"/>
            <p:cNvGrpSpPr>
              <a:grpSpLocks/>
            </p:cNvGrpSpPr>
            <p:nvPr/>
          </p:nvGrpSpPr>
          <p:grpSpPr bwMode="auto">
            <a:xfrm>
              <a:off x="336" y="2016"/>
              <a:ext cx="1008" cy="432"/>
              <a:chOff x="480" y="1968"/>
              <a:chExt cx="1008" cy="432"/>
            </a:xfrm>
          </p:grpSpPr>
          <p:pic>
            <p:nvPicPr>
              <p:cNvPr id="430091" name="Picture 11" descr="TP_tmp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28" y="2016"/>
                <a:ext cx="920" cy="329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30094" name="Rectangle 14"/>
              <p:cNvSpPr>
                <a:spLocks noChangeArrowheads="1"/>
              </p:cNvSpPr>
              <p:nvPr/>
            </p:nvSpPr>
            <p:spPr bwMode="auto">
              <a:xfrm>
                <a:off x="480" y="1968"/>
                <a:ext cx="1008" cy="432"/>
              </a:xfrm>
              <a:prstGeom prst="rect">
                <a:avLst/>
              </a:prstGeom>
              <a:noFill/>
              <a:ln w="28575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096" name="Line 16"/>
            <p:cNvSpPr>
              <a:spLocks noChangeShapeType="1"/>
            </p:cNvSpPr>
            <p:nvPr/>
          </p:nvSpPr>
          <p:spPr bwMode="auto">
            <a:xfrm flipV="1">
              <a:off x="1296" y="1824"/>
              <a:ext cx="0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13" name="Group 33"/>
          <p:cNvGrpSpPr>
            <a:grpSpLocks/>
          </p:cNvGrpSpPr>
          <p:nvPr/>
        </p:nvGrpSpPr>
        <p:grpSpPr bwMode="auto">
          <a:xfrm>
            <a:off x="2362200" y="1917700"/>
            <a:ext cx="2667000" cy="990600"/>
            <a:chOff x="1392" y="1824"/>
            <a:chExt cx="1680" cy="624"/>
          </a:xfrm>
        </p:grpSpPr>
        <p:pic>
          <p:nvPicPr>
            <p:cNvPr id="430111" name="Picture 31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443" y="2064"/>
              <a:ext cx="1587" cy="32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0109" name="Rectangle 29"/>
            <p:cNvSpPr>
              <a:spLocks noChangeArrowheads="1"/>
            </p:cNvSpPr>
            <p:nvPr/>
          </p:nvSpPr>
          <p:spPr bwMode="auto">
            <a:xfrm>
              <a:off x="1392" y="2016"/>
              <a:ext cx="1680" cy="432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10" name="Line 30"/>
            <p:cNvSpPr>
              <a:spLocks noChangeShapeType="1"/>
            </p:cNvSpPr>
            <p:nvPr/>
          </p:nvSpPr>
          <p:spPr bwMode="auto">
            <a:xfrm flipV="1">
              <a:off x="2736" y="1824"/>
              <a:ext cx="0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19" name="Group 39"/>
          <p:cNvGrpSpPr>
            <a:grpSpLocks/>
          </p:cNvGrpSpPr>
          <p:nvPr/>
        </p:nvGrpSpPr>
        <p:grpSpPr bwMode="auto">
          <a:xfrm>
            <a:off x="5181600" y="1917700"/>
            <a:ext cx="3124200" cy="685800"/>
            <a:chOff x="3168" y="1824"/>
            <a:chExt cx="1968" cy="432"/>
          </a:xfrm>
        </p:grpSpPr>
        <p:pic>
          <p:nvPicPr>
            <p:cNvPr id="430118" name="Picture 38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06" y="2064"/>
              <a:ext cx="1882" cy="1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0116" name="Rectangle 36"/>
            <p:cNvSpPr>
              <a:spLocks noChangeArrowheads="1"/>
            </p:cNvSpPr>
            <p:nvPr/>
          </p:nvSpPr>
          <p:spPr bwMode="auto">
            <a:xfrm>
              <a:off x="3168" y="2016"/>
              <a:ext cx="1968" cy="240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17" name="Line 37"/>
            <p:cNvSpPr>
              <a:spLocks noChangeShapeType="1"/>
            </p:cNvSpPr>
            <p:nvPr/>
          </p:nvSpPr>
          <p:spPr bwMode="auto">
            <a:xfrm flipV="1">
              <a:off x="3264" y="1824"/>
              <a:ext cx="0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20" name="Text Box 40"/>
          <p:cNvSpPr txBox="1">
            <a:spLocks noChangeArrowheads="1"/>
          </p:cNvSpPr>
          <p:nvPr/>
        </p:nvSpPr>
        <p:spPr bwMode="auto">
          <a:xfrm>
            <a:off x="6400800" y="1308100"/>
            <a:ext cx="1984375" cy="70788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/>
              <a:t>Quantum noise  </a:t>
            </a:r>
            <a:r>
              <a:rPr lang="en-US" b="1" dirty="0"/>
              <a:t>limit</a:t>
            </a:r>
          </a:p>
        </p:txBody>
      </p:sp>
      <p:grpSp>
        <p:nvGrpSpPr>
          <p:cNvPr id="430162" name="Group 82"/>
          <p:cNvGrpSpPr>
            <a:grpSpLocks/>
          </p:cNvGrpSpPr>
          <p:nvPr/>
        </p:nvGrpSpPr>
        <p:grpSpPr bwMode="auto">
          <a:xfrm>
            <a:off x="1524000" y="3778250"/>
            <a:ext cx="2057400" cy="990600"/>
            <a:chOff x="960" y="2380"/>
            <a:chExt cx="1296" cy="624"/>
          </a:xfrm>
        </p:grpSpPr>
        <p:pic>
          <p:nvPicPr>
            <p:cNvPr id="430126" name="Picture 46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18" y="2428"/>
              <a:ext cx="1190" cy="32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0124" name="Rectangle 44"/>
            <p:cNvSpPr>
              <a:spLocks noChangeArrowheads="1"/>
            </p:cNvSpPr>
            <p:nvPr/>
          </p:nvSpPr>
          <p:spPr bwMode="auto">
            <a:xfrm>
              <a:off x="960" y="2380"/>
              <a:ext cx="1296" cy="432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25" name="Line 45"/>
            <p:cNvSpPr>
              <a:spLocks noChangeShapeType="1"/>
            </p:cNvSpPr>
            <p:nvPr/>
          </p:nvSpPr>
          <p:spPr bwMode="auto">
            <a:xfrm rot="10800000" flipV="1">
              <a:off x="2208" y="2812"/>
              <a:ext cx="0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66" name="Group 86"/>
          <p:cNvGrpSpPr>
            <a:grpSpLocks/>
          </p:cNvGrpSpPr>
          <p:nvPr/>
        </p:nvGrpSpPr>
        <p:grpSpPr bwMode="auto">
          <a:xfrm>
            <a:off x="3657600" y="3367088"/>
            <a:ext cx="2133600" cy="1401762"/>
            <a:chOff x="2304" y="2121"/>
            <a:chExt cx="1344" cy="883"/>
          </a:xfrm>
        </p:grpSpPr>
        <p:sp>
          <p:nvSpPr>
            <p:cNvPr id="430131" name="Line 51"/>
            <p:cNvSpPr>
              <a:spLocks noChangeShapeType="1"/>
            </p:cNvSpPr>
            <p:nvPr/>
          </p:nvSpPr>
          <p:spPr bwMode="auto">
            <a:xfrm rot="10800000" flipV="1">
              <a:off x="3024" y="2812"/>
              <a:ext cx="0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163" name="Group 83"/>
            <p:cNvGrpSpPr>
              <a:grpSpLocks/>
            </p:cNvGrpSpPr>
            <p:nvPr/>
          </p:nvGrpSpPr>
          <p:grpSpPr bwMode="auto">
            <a:xfrm>
              <a:off x="2304" y="2121"/>
              <a:ext cx="1344" cy="702"/>
              <a:chOff x="2304" y="2121"/>
              <a:chExt cx="1344" cy="702"/>
            </a:xfrm>
          </p:grpSpPr>
          <p:pic>
            <p:nvPicPr>
              <p:cNvPr id="430132" name="Picture 52" descr="TP_tmp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326" y="2455"/>
                <a:ext cx="1274" cy="329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30130" name="Rectangle 50"/>
              <p:cNvSpPr>
                <a:spLocks noChangeArrowheads="1"/>
              </p:cNvSpPr>
              <p:nvPr/>
            </p:nvSpPr>
            <p:spPr bwMode="auto">
              <a:xfrm>
                <a:off x="2304" y="2391"/>
                <a:ext cx="1344" cy="432"/>
              </a:xfrm>
              <a:prstGeom prst="rect">
                <a:avLst/>
              </a:prstGeom>
              <a:noFill/>
              <a:ln w="28575" algn="ctr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39" name="Text Box 59"/>
              <p:cNvSpPr txBox="1">
                <a:spLocks noChangeArrowheads="1"/>
              </p:cNvSpPr>
              <p:nvPr/>
            </p:nvSpPr>
            <p:spPr bwMode="auto">
              <a:xfrm>
                <a:off x="2623" y="2121"/>
                <a:ext cx="737" cy="268"/>
              </a:xfrm>
              <a:prstGeom prst="rect">
                <a:avLst/>
              </a:prstGeom>
              <a:noFill/>
              <a:ln w="28575" algn="ctr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6600"/>
                    </a:solidFill>
                  </a:rPr>
                  <a:t>cat state</a:t>
                </a:r>
              </a:p>
            </p:txBody>
          </p:sp>
        </p:grpSp>
      </p:grpSp>
      <p:grpSp>
        <p:nvGrpSpPr>
          <p:cNvPr id="430164" name="Group 84"/>
          <p:cNvGrpSpPr>
            <a:grpSpLocks/>
          </p:cNvGrpSpPr>
          <p:nvPr/>
        </p:nvGrpSpPr>
        <p:grpSpPr bwMode="auto">
          <a:xfrm>
            <a:off x="5562600" y="3048000"/>
            <a:ext cx="3505200" cy="1720850"/>
            <a:chOff x="3504" y="1920"/>
            <a:chExt cx="2208" cy="1084"/>
          </a:xfrm>
        </p:grpSpPr>
        <p:pic>
          <p:nvPicPr>
            <p:cNvPr id="430154" name="Picture 74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552" y="1968"/>
              <a:ext cx="2087" cy="3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0136" name="Rectangle 56"/>
            <p:cNvSpPr>
              <a:spLocks noChangeArrowheads="1"/>
            </p:cNvSpPr>
            <p:nvPr/>
          </p:nvSpPr>
          <p:spPr bwMode="auto">
            <a:xfrm>
              <a:off x="3504" y="1920"/>
              <a:ext cx="2208" cy="432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37" name="Line 57"/>
            <p:cNvSpPr>
              <a:spLocks noChangeShapeType="1"/>
            </p:cNvSpPr>
            <p:nvPr/>
          </p:nvSpPr>
          <p:spPr bwMode="auto">
            <a:xfrm rot="10800000" flipV="1">
              <a:off x="3696" y="2352"/>
              <a:ext cx="432" cy="65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155" name="Text Box 75"/>
            <p:cNvSpPr txBox="1">
              <a:spLocks noChangeArrowheads="1"/>
            </p:cNvSpPr>
            <p:nvPr/>
          </p:nvSpPr>
          <p:spPr bwMode="auto">
            <a:xfrm>
              <a:off x="4608" y="2352"/>
              <a:ext cx="520" cy="268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6600"/>
                  </a:solidFill>
                </a:rPr>
                <a:t>N</a:t>
              </a:r>
              <a:r>
                <a:rPr lang="en-US">
                  <a:solidFill>
                    <a:srgbClr val="006600"/>
                  </a:solidFill>
                </a:rPr>
                <a:t> = 3</a:t>
              </a:r>
              <a:endParaRPr lang="en-US" i="1">
                <a:solidFill>
                  <a:srgbClr val="006600"/>
                </a:solidFill>
              </a:endParaRPr>
            </a:p>
          </p:txBody>
        </p:sp>
      </p:grpSp>
      <p:grpSp>
        <p:nvGrpSpPr>
          <p:cNvPr id="430165" name="Group 85"/>
          <p:cNvGrpSpPr>
            <a:grpSpLocks/>
          </p:cNvGrpSpPr>
          <p:nvPr/>
        </p:nvGrpSpPr>
        <p:grpSpPr bwMode="auto">
          <a:xfrm>
            <a:off x="762000" y="4953000"/>
            <a:ext cx="8229600" cy="1781175"/>
            <a:chOff x="480" y="3342"/>
            <a:chExt cx="5184" cy="1122"/>
          </a:xfrm>
        </p:grpSpPr>
        <p:pic>
          <p:nvPicPr>
            <p:cNvPr id="430157" name="Picture 77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143" y="4254"/>
              <a:ext cx="2495" cy="15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0145" name="Rectangle 65"/>
            <p:cNvSpPr>
              <a:spLocks noChangeArrowheads="1"/>
            </p:cNvSpPr>
            <p:nvPr/>
          </p:nvSpPr>
          <p:spPr bwMode="auto">
            <a:xfrm>
              <a:off x="3120" y="4206"/>
              <a:ext cx="2544" cy="230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6" name="Line 66"/>
            <p:cNvSpPr>
              <a:spLocks noChangeShapeType="1"/>
            </p:cNvSpPr>
            <p:nvPr/>
          </p:nvSpPr>
          <p:spPr bwMode="auto">
            <a:xfrm flipV="1">
              <a:off x="4992" y="3342"/>
              <a:ext cx="0" cy="86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158" name="Text Box 78"/>
            <p:cNvSpPr txBox="1">
              <a:spLocks noChangeArrowheads="1"/>
            </p:cNvSpPr>
            <p:nvPr/>
          </p:nvSpPr>
          <p:spPr bwMode="auto">
            <a:xfrm>
              <a:off x="480" y="4196"/>
              <a:ext cx="2640" cy="268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Fringe pattern with period 2</a:t>
              </a:r>
              <a:r>
                <a:rPr lang="el-GR" b="1">
                  <a:solidFill>
                    <a:srgbClr val="006600"/>
                  </a:solidFill>
                </a:rPr>
                <a:t>π</a:t>
              </a:r>
              <a:r>
                <a:rPr lang="en-US" b="1">
                  <a:solidFill>
                    <a:srgbClr val="006600"/>
                  </a:solidFill>
                </a:rPr>
                <a:t>/</a:t>
              </a:r>
              <a:r>
                <a:rPr lang="en-US" b="1" i="1">
                  <a:solidFill>
                    <a:srgbClr val="006600"/>
                  </a:solidFill>
                </a:rPr>
                <a:t>N</a:t>
              </a:r>
              <a:endParaRPr lang="el-GR" b="1">
                <a:solidFill>
                  <a:srgbClr val="0066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159" name="Group 31"/>
          <p:cNvGrpSpPr>
            <a:grpSpLocks/>
          </p:cNvGrpSpPr>
          <p:nvPr/>
        </p:nvGrpSpPr>
        <p:grpSpPr bwMode="auto">
          <a:xfrm>
            <a:off x="0" y="609600"/>
            <a:ext cx="8915400" cy="1527175"/>
            <a:chOff x="0" y="384"/>
            <a:chExt cx="5616" cy="962"/>
          </a:xfrm>
        </p:grpSpPr>
        <p:pic>
          <p:nvPicPr>
            <p:cNvPr id="432141" name="Picture 13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60" y="384"/>
              <a:ext cx="3956" cy="96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2142" name="Text Box 14"/>
            <p:cNvSpPr txBox="1">
              <a:spLocks noChangeArrowheads="1"/>
            </p:cNvSpPr>
            <p:nvPr/>
          </p:nvSpPr>
          <p:spPr bwMode="auto">
            <a:xfrm>
              <a:off x="0" y="576"/>
              <a:ext cx="1440" cy="51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996600"/>
                  </a:solidFill>
                </a:rPr>
                <a:t>Cat-state interferometer</a:t>
              </a:r>
            </a:p>
          </p:txBody>
        </p:sp>
      </p:grpSp>
      <p:grpSp>
        <p:nvGrpSpPr>
          <p:cNvPr id="432158" name="Group 30"/>
          <p:cNvGrpSpPr>
            <a:grpSpLocks/>
          </p:cNvGrpSpPr>
          <p:nvPr/>
        </p:nvGrpSpPr>
        <p:grpSpPr bwMode="auto">
          <a:xfrm>
            <a:off x="0" y="3983038"/>
            <a:ext cx="8448675" cy="2112962"/>
            <a:chOff x="0" y="2509"/>
            <a:chExt cx="5322" cy="1331"/>
          </a:xfrm>
        </p:grpSpPr>
        <p:pic>
          <p:nvPicPr>
            <p:cNvPr id="432138" name="Picture 10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60" y="2509"/>
              <a:ext cx="3662" cy="13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2143" name="Text Box 15"/>
            <p:cNvSpPr txBox="1">
              <a:spLocks noChangeArrowheads="1"/>
            </p:cNvSpPr>
            <p:nvPr/>
          </p:nvSpPr>
          <p:spPr bwMode="auto">
            <a:xfrm>
              <a:off x="0" y="2784"/>
              <a:ext cx="1440" cy="74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996600"/>
                  </a:solidFill>
                </a:rPr>
                <a:t>Single-parameter estimation</a:t>
              </a:r>
            </a:p>
          </p:txBody>
        </p:sp>
      </p:grpSp>
      <p:grpSp>
        <p:nvGrpSpPr>
          <p:cNvPr id="432155" name="Group 27"/>
          <p:cNvGrpSpPr>
            <a:grpSpLocks/>
          </p:cNvGrpSpPr>
          <p:nvPr/>
        </p:nvGrpSpPr>
        <p:grpSpPr bwMode="auto">
          <a:xfrm>
            <a:off x="2438400" y="533400"/>
            <a:ext cx="2743200" cy="5105400"/>
            <a:chOff x="1536" y="336"/>
            <a:chExt cx="1728" cy="3216"/>
          </a:xfrm>
        </p:grpSpPr>
        <p:sp>
          <p:nvSpPr>
            <p:cNvPr id="432144" name="Text Box 16"/>
            <p:cNvSpPr txBox="1">
              <a:spLocks noChangeArrowheads="1"/>
            </p:cNvSpPr>
            <p:nvPr/>
          </p:nvSpPr>
          <p:spPr bwMode="auto">
            <a:xfrm>
              <a:off x="1738" y="1632"/>
              <a:ext cx="1190" cy="536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/>
                <a:t>State </a:t>
              </a:r>
            </a:p>
            <a:p>
              <a:r>
                <a:rPr lang="en-US" sz="2400" b="1"/>
                <a:t>preparation</a:t>
              </a:r>
            </a:p>
          </p:txBody>
        </p:sp>
        <p:sp>
          <p:nvSpPr>
            <p:cNvPr id="432145" name="Rectangle 17"/>
            <p:cNvSpPr>
              <a:spLocks noChangeArrowheads="1"/>
            </p:cNvSpPr>
            <p:nvPr/>
          </p:nvSpPr>
          <p:spPr bwMode="auto">
            <a:xfrm>
              <a:off x="1536" y="336"/>
              <a:ext cx="1728" cy="1056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46" name="Rectangle 18"/>
            <p:cNvSpPr>
              <a:spLocks noChangeArrowheads="1"/>
            </p:cNvSpPr>
            <p:nvPr/>
          </p:nvSpPr>
          <p:spPr bwMode="auto">
            <a:xfrm>
              <a:off x="1872" y="2448"/>
              <a:ext cx="1056" cy="1104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2156" name="Group 28"/>
          <p:cNvGrpSpPr>
            <a:grpSpLocks/>
          </p:cNvGrpSpPr>
          <p:nvPr/>
        </p:nvGrpSpPr>
        <p:grpSpPr bwMode="auto">
          <a:xfrm>
            <a:off x="4724400" y="533400"/>
            <a:ext cx="1828800" cy="5257800"/>
            <a:chOff x="2976" y="336"/>
            <a:chExt cx="1152" cy="3312"/>
          </a:xfrm>
        </p:grpSpPr>
        <p:pic>
          <p:nvPicPr>
            <p:cNvPr id="432148" name="Picture 20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16" y="1536"/>
              <a:ext cx="729" cy="78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2149" name="Rectangle 21"/>
            <p:cNvSpPr>
              <a:spLocks noChangeArrowheads="1"/>
            </p:cNvSpPr>
            <p:nvPr/>
          </p:nvSpPr>
          <p:spPr bwMode="auto">
            <a:xfrm>
              <a:off x="3168" y="1488"/>
              <a:ext cx="912" cy="864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6600"/>
                </a:solidFill>
              </a:endParaRPr>
            </a:p>
          </p:txBody>
        </p:sp>
        <p:sp>
          <p:nvSpPr>
            <p:cNvPr id="432150" name="Rectangle 22"/>
            <p:cNvSpPr>
              <a:spLocks noChangeArrowheads="1"/>
            </p:cNvSpPr>
            <p:nvPr/>
          </p:nvSpPr>
          <p:spPr bwMode="auto">
            <a:xfrm>
              <a:off x="3312" y="336"/>
              <a:ext cx="480" cy="1056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6600"/>
                </a:solidFill>
              </a:endParaRPr>
            </a:p>
          </p:txBody>
        </p:sp>
        <p:sp>
          <p:nvSpPr>
            <p:cNvPr id="432151" name="Rectangle 23"/>
            <p:cNvSpPr>
              <a:spLocks noChangeArrowheads="1"/>
            </p:cNvSpPr>
            <p:nvPr/>
          </p:nvSpPr>
          <p:spPr bwMode="auto">
            <a:xfrm>
              <a:off x="2976" y="2448"/>
              <a:ext cx="1152" cy="1200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6600"/>
                </a:solidFill>
              </a:endParaRPr>
            </a:p>
          </p:txBody>
        </p:sp>
      </p:grpSp>
      <p:grpSp>
        <p:nvGrpSpPr>
          <p:cNvPr id="432157" name="Group 29"/>
          <p:cNvGrpSpPr>
            <a:grpSpLocks/>
          </p:cNvGrpSpPr>
          <p:nvPr/>
        </p:nvGrpSpPr>
        <p:grpSpPr bwMode="auto">
          <a:xfrm>
            <a:off x="6172200" y="533400"/>
            <a:ext cx="2819400" cy="5638800"/>
            <a:chOff x="3888" y="336"/>
            <a:chExt cx="1776" cy="3552"/>
          </a:xfrm>
        </p:grpSpPr>
        <p:sp>
          <p:nvSpPr>
            <p:cNvPr id="432152" name="Rectangle 24"/>
            <p:cNvSpPr>
              <a:spLocks noChangeArrowheads="1"/>
            </p:cNvSpPr>
            <p:nvPr/>
          </p:nvSpPr>
          <p:spPr bwMode="auto">
            <a:xfrm>
              <a:off x="4176" y="2448"/>
              <a:ext cx="1248" cy="1440"/>
            </a:xfrm>
            <a:prstGeom prst="rect">
              <a:avLst/>
            </a:prstGeom>
            <a:noFill/>
            <a:ln w="28575" algn="ctr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53" name="Rectangle 25"/>
            <p:cNvSpPr>
              <a:spLocks noChangeArrowheads="1"/>
            </p:cNvSpPr>
            <p:nvPr/>
          </p:nvSpPr>
          <p:spPr bwMode="auto">
            <a:xfrm>
              <a:off x="3888" y="336"/>
              <a:ext cx="1776" cy="1056"/>
            </a:xfrm>
            <a:prstGeom prst="rect">
              <a:avLst/>
            </a:prstGeom>
            <a:noFill/>
            <a:ln w="28575" algn="ctr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54" name="Text Box 26"/>
            <p:cNvSpPr txBox="1">
              <a:spLocks noChangeArrowheads="1"/>
            </p:cNvSpPr>
            <p:nvPr/>
          </p:nvSpPr>
          <p:spPr bwMode="auto">
            <a:xfrm>
              <a:off x="4195" y="1758"/>
              <a:ext cx="1373" cy="306"/>
            </a:xfrm>
            <a:prstGeom prst="rect">
              <a:avLst/>
            </a:prstGeom>
            <a:noFill/>
            <a:ln w="28575" algn="ctr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990099"/>
                  </a:solidFill>
                </a:rPr>
                <a:t>Measurement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Text Box 2"/>
          <p:cNvSpPr txBox="1">
            <a:spLocks noChangeArrowheads="1"/>
          </p:cNvSpPr>
          <p:nvPr/>
        </p:nvSpPr>
        <p:spPr bwMode="auto">
          <a:xfrm>
            <a:off x="0" y="76200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996633"/>
                </a:solidFill>
                <a:latin typeface="Comic Sans MS" pitchFamily="66" charset="0"/>
              </a:rPr>
              <a:t>Heisenberg limit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3505201" y="152400"/>
            <a:ext cx="5638800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S. L. Braunstein, C. M. Caves, and  G. J. Milburn, Ann. Phys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. </a:t>
            </a:r>
            <a:r>
              <a:rPr lang="en-US" sz="1200" b="1" dirty="0" smtClean="0">
                <a:solidFill>
                  <a:schemeClr val="tx1"/>
                </a:solidFill>
                <a:cs typeface="Helvetica" pitchFamily="34" charset="0"/>
              </a:rPr>
              <a:t>247</a:t>
            </a:r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, 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135 (1996</a:t>
            </a:r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).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V. </a:t>
            </a:r>
            <a:r>
              <a:rPr lang="en-US" sz="1200" dirty="0" err="1">
                <a:solidFill>
                  <a:schemeClr val="tx1"/>
                </a:solidFill>
                <a:cs typeface="Helvetica" pitchFamily="34" charset="0"/>
              </a:rPr>
              <a:t>Giovannetti</a:t>
            </a:r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, S. Lloyd, and L. </a:t>
            </a:r>
            <a:r>
              <a:rPr lang="en-US" sz="1200" dirty="0" err="1">
                <a:solidFill>
                  <a:schemeClr val="tx1"/>
                </a:solidFill>
                <a:cs typeface="Helvetica" pitchFamily="34" charset="0"/>
              </a:rPr>
              <a:t>Maccone</a:t>
            </a:r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, PRL </a:t>
            </a:r>
            <a:r>
              <a:rPr lang="en-US" sz="1200" b="1" dirty="0">
                <a:solidFill>
                  <a:schemeClr val="tx1"/>
                </a:solidFill>
                <a:cs typeface="Helvetica" pitchFamily="34" charset="0"/>
              </a:rPr>
              <a:t>96</a:t>
            </a:r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, 041401 (2006).</a:t>
            </a:r>
          </a:p>
        </p:txBody>
      </p:sp>
      <p:pic>
        <p:nvPicPr>
          <p:cNvPr id="434180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6850" y="966788"/>
            <a:ext cx="7194550" cy="26146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grpSp>
        <p:nvGrpSpPr>
          <p:cNvPr id="434203" name="Group 27"/>
          <p:cNvGrpSpPr>
            <a:grpSpLocks/>
          </p:cNvGrpSpPr>
          <p:nvPr/>
        </p:nvGrpSpPr>
        <p:grpSpPr bwMode="auto">
          <a:xfrm>
            <a:off x="1676400" y="838200"/>
            <a:ext cx="3429000" cy="3733800"/>
            <a:chOff x="1536" y="528"/>
            <a:chExt cx="2160" cy="2352"/>
          </a:xfrm>
        </p:grpSpPr>
        <p:grpSp>
          <p:nvGrpSpPr>
            <p:cNvPr id="434202" name="Group 26"/>
            <p:cNvGrpSpPr>
              <a:grpSpLocks/>
            </p:cNvGrpSpPr>
            <p:nvPr/>
          </p:nvGrpSpPr>
          <p:grpSpPr bwMode="auto">
            <a:xfrm>
              <a:off x="1536" y="2256"/>
              <a:ext cx="2160" cy="624"/>
              <a:chOff x="1728" y="2265"/>
              <a:chExt cx="2160" cy="624"/>
            </a:xfrm>
          </p:grpSpPr>
          <p:pic>
            <p:nvPicPr>
              <p:cNvPr id="434200" name="Picture 24" descr="TP_tmp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824" y="2304"/>
                <a:ext cx="1996" cy="557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34183" name="Rectangle 7"/>
              <p:cNvSpPr>
                <a:spLocks noChangeArrowheads="1"/>
              </p:cNvSpPr>
              <p:nvPr/>
            </p:nvSpPr>
            <p:spPr bwMode="auto">
              <a:xfrm>
                <a:off x="1728" y="2265"/>
                <a:ext cx="2160" cy="624"/>
              </a:xfrm>
              <a:prstGeom prst="rect">
                <a:avLst/>
              </a:prstGeom>
              <a:noFill/>
              <a:ln w="28575" algn="ctr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6600"/>
                  </a:solidFill>
                </a:endParaRPr>
              </a:p>
            </p:txBody>
          </p:sp>
        </p:grpSp>
        <p:sp>
          <p:nvSpPr>
            <p:cNvPr id="434185" name="Rectangle 9"/>
            <p:cNvSpPr>
              <a:spLocks noChangeArrowheads="1"/>
            </p:cNvSpPr>
            <p:nvPr/>
          </p:nvSpPr>
          <p:spPr bwMode="auto">
            <a:xfrm>
              <a:off x="2188" y="528"/>
              <a:ext cx="1488" cy="1440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6600"/>
                </a:solidFill>
              </a:endParaRPr>
            </a:p>
          </p:txBody>
        </p:sp>
      </p:grpSp>
      <p:grpSp>
        <p:nvGrpSpPr>
          <p:cNvPr id="434198" name="Group 22"/>
          <p:cNvGrpSpPr>
            <a:grpSpLocks/>
          </p:cNvGrpSpPr>
          <p:nvPr/>
        </p:nvGrpSpPr>
        <p:grpSpPr bwMode="auto">
          <a:xfrm>
            <a:off x="304800" y="4724402"/>
            <a:ext cx="2622550" cy="2046288"/>
            <a:chOff x="672" y="2976"/>
            <a:chExt cx="1652" cy="1289"/>
          </a:xfrm>
        </p:grpSpPr>
        <p:pic>
          <p:nvPicPr>
            <p:cNvPr id="434189" name="Picture 13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84" y="2976"/>
              <a:ext cx="1440" cy="57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4191" name="Text Box 15"/>
            <p:cNvSpPr txBox="1">
              <a:spLocks noChangeArrowheads="1"/>
            </p:cNvSpPr>
            <p:nvPr/>
          </p:nvSpPr>
          <p:spPr bwMode="auto">
            <a:xfrm>
              <a:off x="672" y="3683"/>
              <a:ext cx="1546" cy="582"/>
            </a:xfrm>
            <a:prstGeom prst="rect">
              <a:avLst/>
            </a:prstGeom>
            <a:noFill/>
            <a:ln w="38100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FF3300"/>
                  </a:solidFill>
                </a:rPr>
                <a:t>Generalized </a:t>
              </a:r>
            </a:p>
            <a:p>
              <a:r>
                <a:rPr lang="en-US" sz="1800" b="1" dirty="0">
                  <a:solidFill>
                    <a:srgbClr val="FF3300"/>
                  </a:solidFill>
                </a:rPr>
                <a:t>uncertainty </a:t>
              </a:r>
              <a:r>
                <a:rPr lang="en-US" sz="1800" b="1" dirty="0" smtClean="0">
                  <a:solidFill>
                    <a:srgbClr val="FF3300"/>
                  </a:solidFill>
                </a:rPr>
                <a:t>principle</a:t>
              </a:r>
            </a:p>
            <a:p>
              <a:r>
                <a:rPr lang="en-US" sz="1600" b="1" dirty="0" smtClean="0">
                  <a:solidFill>
                    <a:srgbClr val="FF3300"/>
                  </a:solidFill>
                </a:rPr>
                <a:t>(</a:t>
              </a:r>
              <a:r>
                <a:rPr lang="en-US" sz="1600" b="1" dirty="0" err="1" smtClean="0">
                  <a:solidFill>
                    <a:srgbClr val="FF3300"/>
                  </a:solidFill>
                </a:rPr>
                <a:t>Cramér-Rao</a:t>
              </a:r>
              <a:r>
                <a:rPr lang="en-US" sz="1600" b="1" dirty="0" smtClean="0">
                  <a:solidFill>
                    <a:srgbClr val="FF3300"/>
                  </a:solidFill>
                </a:rPr>
                <a:t> bound)</a:t>
              </a:r>
              <a:endParaRPr lang="en-US" sz="1600" b="1" dirty="0">
                <a:solidFill>
                  <a:srgbClr val="FF3300"/>
                </a:solidFill>
              </a:endParaRPr>
            </a:p>
          </p:txBody>
        </p:sp>
        <p:sp>
          <p:nvSpPr>
            <p:cNvPr id="434193" name="Line 17"/>
            <p:cNvSpPr>
              <a:spLocks noChangeShapeType="1"/>
            </p:cNvSpPr>
            <p:nvPr/>
          </p:nvSpPr>
          <p:spPr bwMode="auto">
            <a:xfrm flipV="1">
              <a:off x="1508" y="3456"/>
              <a:ext cx="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4211" name="Group 35"/>
          <p:cNvGrpSpPr>
            <a:grpSpLocks/>
          </p:cNvGrpSpPr>
          <p:nvPr/>
        </p:nvGrpSpPr>
        <p:grpSpPr bwMode="auto">
          <a:xfrm>
            <a:off x="3181350" y="4724400"/>
            <a:ext cx="4057650" cy="1782762"/>
            <a:chOff x="2484" y="3031"/>
            <a:chExt cx="2556" cy="1123"/>
          </a:xfrm>
        </p:grpSpPr>
        <p:pic>
          <p:nvPicPr>
            <p:cNvPr id="434204" name="Picture 28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84" y="3031"/>
              <a:ext cx="1520" cy="64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34210" name="Picture 34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743" y="3751"/>
              <a:ext cx="2297" cy="40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34219" name="Group 43"/>
          <p:cNvGrpSpPr>
            <a:grpSpLocks/>
          </p:cNvGrpSpPr>
          <p:nvPr/>
        </p:nvGrpSpPr>
        <p:grpSpPr bwMode="auto">
          <a:xfrm>
            <a:off x="6172200" y="3733800"/>
            <a:ext cx="2819400" cy="2057400"/>
            <a:chOff x="3888" y="2400"/>
            <a:chExt cx="1776" cy="1296"/>
          </a:xfrm>
        </p:grpSpPr>
        <p:sp>
          <p:nvSpPr>
            <p:cNvPr id="434212" name="Text Box 36"/>
            <p:cNvSpPr txBox="1">
              <a:spLocks noChangeArrowheads="1"/>
            </p:cNvSpPr>
            <p:nvPr/>
          </p:nvSpPr>
          <p:spPr bwMode="auto">
            <a:xfrm>
              <a:off x="4040" y="2486"/>
              <a:ext cx="1405" cy="2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</a:rPr>
                <a:t>Separable inputs</a:t>
              </a:r>
            </a:p>
          </p:txBody>
        </p:sp>
        <p:pic>
          <p:nvPicPr>
            <p:cNvPr id="434218" name="Picture 42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984" y="2784"/>
              <a:ext cx="1512" cy="79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4216" name="Rectangle 40"/>
            <p:cNvSpPr>
              <a:spLocks noChangeArrowheads="1"/>
            </p:cNvSpPr>
            <p:nvPr/>
          </p:nvSpPr>
          <p:spPr bwMode="auto">
            <a:xfrm>
              <a:off x="3888" y="2400"/>
              <a:ext cx="1776" cy="1296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4239" name="Group 63"/>
          <p:cNvGrpSpPr>
            <a:grpSpLocks/>
          </p:cNvGrpSpPr>
          <p:nvPr/>
        </p:nvGrpSpPr>
        <p:grpSpPr bwMode="auto">
          <a:xfrm>
            <a:off x="7467600" y="1371600"/>
            <a:ext cx="1524000" cy="1905000"/>
            <a:chOff x="4704" y="912"/>
            <a:chExt cx="960" cy="1200"/>
          </a:xfrm>
        </p:grpSpPr>
        <p:pic>
          <p:nvPicPr>
            <p:cNvPr id="434237" name="Picture 61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790" y="985"/>
              <a:ext cx="793" cy="99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4228" name="Rectangle 52"/>
            <p:cNvSpPr>
              <a:spLocks noChangeArrowheads="1"/>
            </p:cNvSpPr>
            <p:nvPr/>
          </p:nvSpPr>
          <p:spPr bwMode="auto">
            <a:xfrm rot="16200000">
              <a:off x="4584" y="1032"/>
              <a:ext cx="1200" cy="960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>
                <a:solidFill>
                  <a:srgbClr val="0066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4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4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30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00213" y="838200"/>
            <a:ext cx="6605587" cy="20447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436229" name="Text Box 5"/>
          <p:cNvSpPr txBox="1">
            <a:spLocks noChangeArrowheads="1"/>
          </p:cNvSpPr>
          <p:nvPr/>
        </p:nvSpPr>
        <p:spPr bwMode="auto">
          <a:xfrm>
            <a:off x="685800" y="762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996633"/>
                </a:solidFill>
                <a:latin typeface="Comic Sans MS" pitchFamily="66" charset="0"/>
              </a:rPr>
              <a:t>Achieving the Heisenberg limit</a:t>
            </a:r>
            <a:endParaRPr lang="en-US" sz="2800">
              <a:solidFill>
                <a:schemeClr val="tx1"/>
              </a:solidFill>
            </a:endParaRPr>
          </a:p>
        </p:txBody>
      </p:sp>
      <p:grpSp>
        <p:nvGrpSpPr>
          <p:cNvPr id="436292" name="Group 68"/>
          <p:cNvGrpSpPr>
            <a:grpSpLocks/>
          </p:cNvGrpSpPr>
          <p:nvPr/>
        </p:nvGrpSpPr>
        <p:grpSpPr bwMode="auto">
          <a:xfrm>
            <a:off x="152400" y="2667000"/>
            <a:ext cx="8839200" cy="2819400"/>
            <a:chOff x="96" y="1695"/>
            <a:chExt cx="5568" cy="1776"/>
          </a:xfrm>
        </p:grpSpPr>
        <p:pic>
          <p:nvPicPr>
            <p:cNvPr id="436291" name="Picture 67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4" y="3149"/>
              <a:ext cx="5472" cy="30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6257" name="Rectangle 33"/>
            <p:cNvSpPr>
              <a:spLocks noChangeArrowheads="1"/>
            </p:cNvSpPr>
            <p:nvPr/>
          </p:nvSpPr>
          <p:spPr bwMode="auto">
            <a:xfrm>
              <a:off x="96" y="3135"/>
              <a:ext cx="5568" cy="336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58" name="Line 34"/>
            <p:cNvSpPr>
              <a:spLocks noChangeShapeType="1"/>
            </p:cNvSpPr>
            <p:nvPr/>
          </p:nvSpPr>
          <p:spPr bwMode="auto">
            <a:xfrm flipV="1">
              <a:off x="4560" y="1695"/>
              <a:ext cx="0" cy="144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6289" name="Group 65"/>
          <p:cNvGrpSpPr>
            <a:grpSpLocks/>
          </p:cNvGrpSpPr>
          <p:nvPr/>
        </p:nvGrpSpPr>
        <p:grpSpPr bwMode="auto">
          <a:xfrm>
            <a:off x="838200" y="2667000"/>
            <a:ext cx="5410200" cy="2062163"/>
            <a:chOff x="528" y="1695"/>
            <a:chExt cx="3408" cy="1299"/>
          </a:xfrm>
        </p:grpSpPr>
        <p:pic>
          <p:nvPicPr>
            <p:cNvPr id="436288" name="Picture 64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22" y="2559"/>
              <a:ext cx="3201" cy="39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6264" name="Rectangle 40"/>
            <p:cNvSpPr>
              <a:spLocks noChangeArrowheads="1"/>
            </p:cNvSpPr>
            <p:nvPr/>
          </p:nvSpPr>
          <p:spPr bwMode="auto">
            <a:xfrm>
              <a:off x="528" y="2514"/>
              <a:ext cx="3408" cy="480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65" name="Line 41"/>
            <p:cNvSpPr>
              <a:spLocks noChangeShapeType="1"/>
            </p:cNvSpPr>
            <p:nvPr/>
          </p:nvSpPr>
          <p:spPr bwMode="auto">
            <a:xfrm flipV="1">
              <a:off x="3785" y="1695"/>
              <a:ext cx="0" cy="81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6299" name="Group 75"/>
          <p:cNvGrpSpPr>
            <a:grpSpLocks/>
          </p:cNvGrpSpPr>
          <p:nvPr/>
        </p:nvGrpSpPr>
        <p:grpSpPr bwMode="auto">
          <a:xfrm>
            <a:off x="609600" y="5638800"/>
            <a:ext cx="7874000" cy="1016000"/>
            <a:chOff x="192" y="3552"/>
            <a:chExt cx="4960" cy="640"/>
          </a:xfrm>
        </p:grpSpPr>
        <p:grpSp>
          <p:nvGrpSpPr>
            <p:cNvPr id="436295" name="Group 71"/>
            <p:cNvGrpSpPr>
              <a:grpSpLocks/>
            </p:cNvGrpSpPr>
            <p:nvPr/>
          </p:nvGrpSpPr>
          <p:grpSpPr bwMode="auto">
            <a:xfrm>
              <a:off x="192" y="3648"/>
              <a:ext cx="2640" cy="528"/>
              <a:chOff x="192" y="3648"/>
              <a:chExt cx="2640" cy="528"/>
            </a:xfrm>
          </p:grpSpPr>
          <p:pic>
            <p:nvPicPr>
              <p:cNvPr id="436293" name="Picture 69" descr="TP_tmp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36" y="3744"/>
                <a:ext cx="2400" cy="389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36278" name="Rectangle 54"/>
              <p:cNvSpPr>
                <a:spLocks noChangeArrowheads="1"/>
              </p:cNvSpPr>
              <p:nvPr/>
            </p:nvSpPr>
            <p:spPr bwMode="auto">
              <a:xfrm>
                <a:off x="192" y="3648"/>
                <a:ext cx="2640" cy="528"/>
              </a:xfrm>
              <a:prstGeom prst="rect">
                <a:avLst/>
              </a:prstGeom>
              <a:noFill/>
              <a:ln w="28575" algn="ctr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990099"/>
                  </a:solidFill>
                </a:endParaRPr>
              </a:p>
            </p:txBody>
          </p:sp>
        </p:grpSp>
        <p:pic>
          <p:nvPicPr>
            <p:cNvPr id="436294" name="Picture 70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72" y="3552"/>
              <a:ext cx="2080" cy="64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36298" name="Group 74"/>
          <p:cNvGrpSpPr>
            <a:grpSpLocks/>
          </p:cNvGrpSpPr>
          <p:nvPr/>
        </p:nvGrpSpPr>
        <p:grpSpPr bwMode="auto">
          <a:xfrm>
            <a:off x="566738" y="2667000"/>
            <a:ext cx="4614862" cy="1066800"/>
            <a:chOff x="357" y="1680"/>
            <a:chExt cx="2907" cy="672"/>
          </a:xfrm>
        </p:grpSpPr>
        <p:pic>
          <p:nvPicPr>
            <p:cNvPr id="436286" name="Picture 62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94" y="1920"/>
              <a:ext cx="2168" cy="39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6242" name="Rectangle 18"/>
            <p:cNvSpPr>
              <a:spLocks noChangeArrowheads="1"/>
            </p:cNvSpPr>
            <p:nvPr/>
          </p:nvSpPr>
          <p:spPr bwMode="auto">
            <a:xfrm>
              <a:off x="864" y="1872"/>
              <a:ext cx="2400" cy="480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43" name="Line 19"/>
            <p:cNvSpPr>
              <a:spLocks noChangeShapeType="1"/>
            </p:cNvSpPr>
            <p:nvPr/>
          </p:nvSpPr>
          <p:spPr bwMode="auto">
            <a:xfrm flipV="1">
              <a:off x="2297" y="1680"/>
              <a:ext cx="0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297" name="Text Box 73"/>
            <p:cNvSpPr txBox="1">
              <a:spLocks noChangeArrowheads="1"/>
            </p:cNvSpPr>
            <p:nvPr/>
          </p:nvSpPr>
          <p:spPr bwMode="auto">
            <a:xfrm>
              <a:off x="357" y="1879"/>
              <a:ext cx="507" cy="460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cat </a:t>
              </a:r>
            </a:p>
            <a:p>
              <a:r>
                <a:rPr lang="en-US" b="1">
                  <a:solidFill>
                    <a:srgbClr val="006600"/>
                  </a:solidFill>
                </a:rPr>
                <a:t>state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6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6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6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6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6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6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6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8" name="Picture 6" descr="DSC0100e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736600"/>
            <a:ext cx="4419600" cy="5892800"/>
          </a:xfrm>
          <a:prstGeom prst="rect">
            <a:avLst/>
          </a:prstGeom>
          <a:noFill/>
        </p:spPr>
      </p:pic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652463" y="6019800"/>
            <a:ext cx="1404937" cy="517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Oljeto Wash </a:t>
            </a:r>
          </a:p>
          <a:p>
            <a:r>
              <a:rPr lang="en-US" sz="1400" b="1">
                <a:solidFill>
                  <a:schemeClr val="tx1"/>
                </a:solidFill>
              </a:rPr>
              <a:t>Southern Utah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/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II.  </a:t>
            </a:r>
            <a:r>
              <a:rPr lang="en-US" sz="3200" dirty="0">
                <a:solidFill>
                  <a:srgbClr val="996600"/>
                </a:solidFill>
                <a:latin typeface="Comic Sans MS" pitchFamily="66" charset="0"/>
              </a:rPr>
              <a:t>Quantum </a:t>
            </a:r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metrology and resources</a:t>
            </a:r>
            <a:endParaRPr lang="en-US" sz="3200" dirty="0">
              <a:solidFill>
                <a:srgbClr val="99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Text Box 2"/>
          <p:cNvSpPr txBox="1">
            <a:spLocks noChangeArrowheads="1"/>
          </p:cNvSpPr>
          <p:nvPr/>
        </p:nvSpPr>
        <p:spPr bwMode="auto">
          <a:xfrm>
            <a:off x="1066800" y="253425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 dirty="0" smtClean="0">
                <a:solidFill>
                  <a:srgbClr val="996633"/>
                </a:solidFill>
                <a:latin typeface="Comic Sans MS" pitchFamily="66" charset="0"/>
              </a:rPr>
              <a:t>Making quantum limits relevant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194046" y="1066798"/>
            <a:ext cx="6755906" cy="91440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200" y="2445603"/>
            <a:ext cx="8991600" cy="1938992"/>
            <a:chOff x="76200" y="2445603"/>
            <a:chExt cx="8991600" cy="1938992"/>
          </a:xfrm>
        </p:grpSpPr>
        <p:sp>
          <p:nvSpPr>
            <p:cNvPr id="6" name="TextBox 5"/>
            <p:cNvSpPr txBox="1"/>
            <p:nvPr/>
          </p:nvSpPr>
          <p:spPr>
            <a:xfrm>
              <a:off x="76200" y="2445603"/>
              <a:ext cx="4419600" cy="193899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</a:rPr>
                <a:t>The serial resource, </a:t>
              </a:r>
              <a:r>
                <a:rPr lang="en-US" sz="2400" b="1" i="1" dirty="0" smtClean="0">
                  <a:solidFill>
                    <a:schemeClr val="accent6"/>
                  </a:solidFill>
                </a:rPr>
                <a:t>T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, and the parallel resource, </a:t>
              </a:r>
              <a:r>
                <a:rPr lang="en-US" sz="2400" b="1" i="1" dirty="0" smtClean="0">
                  <a:solidFill>
                    <a:schemeClr val="accent6"/>
                  </a:solidFill>
                </a:rPr>
                <a:t>N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, are equivalent and interchangeable, </a:t>
              </a:r>
              <a:r>
                <a:rPr lang="en-US" sz="2400" b="1" i="1" dirty="0" smtClean="0">
                  <a:solidFill>
                    <a:schemeClr val="accent6"/>
                  </a:solidFill>
                </a:rPr>
                <a:t>mathematically.  </a:t>
              </a:r>
              <a:endParaRPr lang="en-US" sz="2400" b="1" dirty="0" smtClean="0">
                <a:solidFill>
                  <a:schemeClr val="accent6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48200" y="2445603"/>
              <a:ext cx="4419600" cy="1569660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</a:rPr>
                <a:t>The serial resource, </a:t>
              </a:r>
              <a:r>
                <a:rPr lang="en-US" sz="2400" b="1" i="1" dirty="0" smtClean="0">
                  <a:solidFill>
                    <a:srgbClr val="008000"/>
                  </a:solidFill>
                </a:rPr>
                <a:t>T</a:t>
              </a:r>
              <a:r>
                <a:rPr lang="en-US" sz="2400" b="1" dirty="0" smtClean="0">
                  <a:solidFill>
                    <a:srgbClr val="008000"/>
                  </a:solidFill>
                </a:rPr>
                <a:t>, and the parallel resource, </a:t>
              </a:r>
              <a:r>
                <a:rPr lang="en-US" sz="2400" b="1" i="1" dirty="0" smtClean="0">
                  <a:solidFill>
                    <a:srgbClr val="008000"/>
                  </a:solidFill>
                </a:rPr>
                <a:t>N</a:t>
              </a:r>
              <a:r>
                <a:rPr lang="en-US" sz="2400" b="1" dirty="0" smtClean="0">
                  <a:solidFill>
                    <a:srgbClr val="008000"/>
                  </a:solidFill>
                </a:rPr>
                <a:t>, are not equivalent and not interchangeable, </a:t>
              </a:r>
              <a:r>
                <a:rPr lang="en-US" sz="2400" b="1" i="1" dirty="0" smtClean="0">
                  <a:solidFill>
                    <a:srgbClr val="008000"/>
                  </a:solidFill>
                </a:rPr>
                <a:t>physically.  </a:t>
              </a:r>
              <a:endParaRPr lang="en-US" sz="2400" b="1" dirty="0" smtClean="0">
                <a:solidFill>
                  <a:srgbClr val="008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" y="4872335"/>
            <a:ext cx="8991600" cy="1211997"/>
            <a:chOff x="76200" y="4872335"/>
            <a:chExt cx="8991600" cy="1211997"/>
          </a:xfrm>
        </p:grpSpPr>
        <p:sp>
          <p:nvSpPr>
            <p:cNvPr id="8" name="TextBox 7"/>
            <p:cNvSpPr txBox="1"/>
            <p:nvPr/>
          </p:nvSpPr>
          <p:spPr>
            <a:xfrm>
              <a:off x="76200" y="4884003"/>
              <a:ext cx="4419600" cy="1200329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</a:rPr>
                <a:t>Information science perspective</a:t>
              </a:r>
            </a:p>
            <a:p>
              <a:r>
                <a:rPr lang="en-US" b="1" i="1" dirty="0" smtClean="0">
                  <a:solidFill>
                    <a:schemeClr val="accent6"/>
                  </a:solidFill>
                </a:rPr>
                <a:t>Platform independence</a:t>
              </a:r>
              <a:r>
                <a:rPr lang="en-US" sz="2400" b="1" i="1" dirty="0" smtClean="0">
                  <a:solidFill>
                    <a:schemeClr val="accent6"/>
                  </a:solidFill>
                </a:rPr>
                <a:t>  </a:t>
              </a:r>
              <a:endParaRPr lang="en-US" sz="2400" b="1" dirty="0" smtClean="0">
                <a:solidFill>
                  <a:schemeClr val="accent6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8200" y="4872335"/>
              <a:ext cx="4419600" cy="1077218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</a:rPr>
                <a:t>Physics perspective</a:t>
              </a:r>
              <a:endParaRPr lang="en-US" sz="2400" b="1" i="1" dirty="0" smtClean="0">
                <a:solidFill>
                  <a:srgbClr val="008000"/>
                </a:solidFill>
              </a:endParaRPr>
            </a:p>
            <a:p>
              <a:r>
                <a:rPr lang="en-US" b="1" i="1" dirty="0" smtClean="0">
                  <a:solidFill>
                    <a:srgbClr val="008000"/>
                  </a:solidFill>
                </a:rPr>
                <a:t>Distinctions between different physical systems</a:t>
              </a:r>
              <a:endParaRPr lang="en-US" b="1" dirty="0" smtClean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9" name="Text Box 11"/>
          <p:cNvSpPr txBox="1">
            <a:spLocks noChangeArrowheads="1"/>
          </p:cNvSpPr>
          <p:nvPr/>
        </p:nvSpPr>
        <p:spPr bwMode="auto">
          <a:xfrm>
            <a:off x="0" y="76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 smtClean="0">
                <a:solidFill>
                  <a:srgbClr val="996633"/>
                </a:solidFill>
                <a:latin typeface="Comic Sans MS" pitchFamily="66" charset="0"/>
              </a:rPr>
              <a:t>Working on T and 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65935" y="762000"/>
            <a:ext cx="7334469" cy="5977354"/>
            <a:chOff x="1665935" y="762000"/>
            <a:chExt cx="7334469" cy="5977354"/>
          </a:xfrm>
        </p:grpSpPr>
        <p:sp>
          <p:nvSpPr>
            <p:cNvPr id="457730" name="Text Box 2"/>
            <p:cNvSpPr txBox="1">
              <a:spLocks noChangeArrowheads="1"/>
            </p:cNvSpPr>
            <p:nvPr/>
          </p:nvSpPr>
          <p:spPr bwMode="auto">
            <a:xfrm>
              <a:off x="4733204" y="762000"/>
              <a:ext cx="4267200" cy="70788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Laser Interferometer Gravitational Observatory (LIGO)</a:t>
              </a:r>
            </a:p>
          </p:txBody>
        </p:sp>
        <p:pic>
          <p:nvPicPr>
            <p:cNvPr id="457734" name="Picture 6" descr="livingstonlig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12149" y="4797912"/>
              <a:ext cx="4135855" cy="1120014"/>
            </a:xfrm>
            <a:prstGeom prst="rect">
              <a:avLst/>
            </a:prstGeom>
            <a:noFill/>
          </p:spPr>
        </p:pic>
        <p:sp>
          <p:nvSpPr>
            <p:cNvPr id="457735" name="Text Box 7"/>
            <p:cNvSpPr txBox="1">
              <a:spLocks noChangeArrowheads="1"/>
            </p:cNvSpPr>
            <p:nvPr/>
          </p:nvSpPr>
          <p:spPr bwMode="auto">
            <a:xfrm>
              <a:off x="6621182" y="5917926"/>
              <a:ext cx="2294218" cy="33855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006600"/>
                  </a:solidFill>
                </a:rPr>
                <a:t>Livingston, </a:t>
              </a:r>
              <a:r>
                <a:rPr lang="en-US" sz="1600" b="1" dirty="0" smtClean="0">
                  <a:solidFill>
                    <a:srgbClr val="006600"/>
                  </a:solidFill>
                </a:rPr>
                <a:t>Louisiana</a:t>
              </a:r>
              <a:endParaRPr lang="en-US" sz="1600" b="1" dirty="0">
                <a:solidFill>
                  <a:srgbClr val="006600"/>
                </a:solidFill>
              </a:endParaRPr>
            </a:p>
          </p:txBody>
        </p:sp>
        <p:pic>
          <p:nvPicPr>
            <p:cNvPr id="457731" name="Picture 3" descr="hanfordligo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65935" y="4800600"/>
              <a:ext cx="3058465" cy="1918280"/>
            </a:xfrm>
            <a:prstGeom prst="rect">
              <a:avLst/>
            </a:prstGeom>
            <a:noFill/>
          </p:spPr>
        </p:pic>
        <p:sp>
          <p:nvSpPr>
            <p:cNvPr id="457732" name="Text Box 4"/>
            <p:cNvSpPr txBox="1">
              <a:spLocks noChangeArrowheads="1"/>
            </p:cNvSpPr>
            <p:nvPr/>
          </p:nvSpPr>
          <p:spPr bwMode="auto">
            <a:xfrm>
              <a:off x="4800600" y="6400800"/>
              <a:ext cx="2251322" cy="33855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006600"/>
                  </a:solidFill>
                </a:rPr>
                <a:t>Hanford, </a:t>
              </a:r>
              <a:r>
                <a:rPr lang="en-US" sz="1600" b="1" dirty="0" smtClean="0">
                  <a:solidFill>
                    <a:srgbClr val="006600"/>
                  </a:solidFill>
                </a:rPr>
                <a:t>Washington</a:t>
              </a:r>
              <a:endParaRPr lang="en-US" sz="1600" b="1" dirty="0">
                <a:solidFill>
                  <a:srgbClr val="006600"/>
                </a:solidFill>
              </a:endParaRPr>
            </a:p>
          </p:txBody>
        </p:sp>
        <p:pic>
          <p:nvPicPr>
            <p:cNvPr id="457737" name="Picture 9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30394" y="5812977"/>
              <a:ext cx="20014" cy="1784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57738" name="Picture 10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30394" y="5812977"/>
              <a:ext cx="20014" cy="1784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57740" name="Picture 12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95441" y="5556463"/>
              <a:ext cx="18763" cy="1449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57741" name="Picture 13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95441" y="5556463"/>
              <a:ext cx="18763" cy="1449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7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6019783" y="1898959"/>
              <a:ext cx="2763522" cy="107285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57743" name="Text Box 15"/>
            <p:cNvSpPr txBox="1">
              <a:spLocks noChangeArrowheads="1"/>
            </p:cNvSpPr>
            <p:nvPr/>
          </p:nvSpPr>
          <p:spPr bwMode="auto">
            <a:xfrm>
              <a:off x="6245225" y="1524000"/>
              <a:ext cx="2289175" cy="36933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 </a:t>
              </a:r>
              <a:r>
                <a:rPr lang="en-US" sz="1800" b="1" dirty="0" smtClean="0">
                  <a:solidFill>
                    <a:schemeClr val="accent2"/>
                  </a:solidFill>
                </a:rPr>
                <a:t>Advanced LIGO</a:t>
              </a:r>
              <a:endParaRPr lang="en-US" sz="1800" b="1" dirty="0">
                <a:solidFill>
                  <a:schemeClr val="accent2"/>
                </a:solidFill>
              </a:endParaRPr>
            </a:p>
          </p:txBody>
        </p:sp>
        <p:sp>
          <p:nvSpPr>
            <p:cNvPr id="457744" name="Text Box 16"/>
            <p:cNvSpPr txBox="1">
              <a:spLocks noChangeArrowheads="1"/>
            </p:cNvSpPr>
            <p:nvPr/>
          </p:nvSpPr>
          <p:spPr bwMode="auto">
            <a:xfrm>
              <a:off x="6096000" y="3247072"/>
              <a:ext cx="2743200" cy="1477328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800" b="1" dirty="0"/>
                <a:t>High-power, </a:t>
              </a:r>
              <a:r>
                <a:rPr lang="en-US" sz="1800" b="1" dirty="0" err="1"/>
                <a:t>Fabry</a:t>
              </a:r>
              <a:r>
                <a:rPr lang="en-US" sz="1800" b="1" dirty="0"/>
                <a:t>-Perot cavity (</a:t>
              </a:r>
              <a:r>
                <a:rPr lang="en-US" sz="1800" b="1" dirty="0" err="1"/>
                <a:t>multipass</a:t>
              </a:r>
              <a:r>
                <a:rPr lang="en-US" sz="1800" b="1" dirty="0"/>
                <a:t>), recycling, squeezed-state (?) interferometers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943600" y="1524000"/>
              <a:ext cx="2971800" cy="1600200"/>
            </a:xfrm>
            <a:prstGeom prst="rect">
              <a:avLst/>
            </a:pr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Helvetica" pitchFamily="34" charset="0"/>
              </a:endParaRPr>
            </a:p>
          </p:txBody>
        </p:sp>
      </p:grpSp>
      <p:pic>
        <p:nvPicPr>
          <p:cNvPr id="1028" name="Picture 4" descr="C:\Documents and Settings\Carlton Caves\My Documents\My Stuff 2\talks\qmetrology\Higgins2008au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7559" y="914400"/>
            <a:ext cx="3547241" cy="27432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52400" y="3741003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B. L. Higgins, D. W. Berry, S. D. Bartlett, M. W. Mitchell, H. M. Wiseman, and G. J. </a:t>
            </a:r>
            <a:r>
              <a:rPr lang="en-US" sz="1200" dirty="0" err="1" smtClean="0">
                <a:solidFill>
                  <a:schemeClr val="tx1"/>
                </a:solidFill>
              </a:rPr>
              <a:t>Pryde</a:t>
            </a:r>
            <a:r>
              <a:rPr lang="en-US" sz="1200" dirty="0" smtClean="0">
                <a:solidFill>
                  <a:schemeClr val="tx1"/>
                </a:solidFill>
              </a:rPr>
              <a:t>,  “Heisenberg-limited phase estimation without entanglement or adaptive measurements,” arXiv:0809.3308 [quant-ph].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True"/>
  <p:tag name="USEBOLDAMS" val="True"/>
  <p:tag name="TEX2PS" val="latex $(base).tex; dvips -D $(res) -E -o $(base).ps $(base).dvi"/>
  <p:tag name="TEX2PSBATCH" val="latex --interaction=nonstopmode $(base).tex; dvips -D $(res) -E -o $(base).ps $(base).dvi"/>
  <p:tag name="DEFAULTMAGNIFICATION" val="2"/>
  <p:tag name="DEFAULTFONTSIZE" val="10"/>
  <p:tag name="DEFAULTWIDTH" val="348"/>
  <p:tag name="DEFAULTHEIGHT" val="476"/>
  <p:tag name="FIRSTCARLTON20CAVES@YOU7QNNFUVWXY5LK" val="2672"/>
  <p:tag name="DEFAULTDISPLAYSOURCE" val="\documentclass{slides}\pagestyle{empty}&#10;\begin{document}&#10;\scriptsize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\lstick{|0\rangle}  &amp;\gate{H}   &amp;\ctrl{1}   &amp;\ctrl{2}   &amp;\gate{U_\phi}  &amp;\ctrl{2}   &amp;\ctrl{1}   &amp;\gate{H}   &amp;\measure{M}    &amp;\cw\\&#10;\lstick{|0\rangle}  &amp;\qw        &amp;\targ      &amp;\qw        &amp;\gate{U_\phi}  &amp;\qw        &amp;\targ      &amp;\qw        &amp;\qw            &amp;\qw\\&#10;\lstick{|0\rangle}  &amp;\qw        &amp;\qw        &amp;\targ      &amp;\gate{U_\phi}  &amp;\targ      &amp;\qw        &amp;\qw        &amp;\qw            &amp;\qw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350"/>
  <p:tag name="ORIGWIDTH" val="395"/>
  <p:tag name="PICTUREFILESIZE" val="306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U=e^{-ih\phi}&#10;$$&#10;$$&#10;h=\sum_{j=1}^N h_j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79"/>
  <p:tag name="PICTUREFILESIZE" val="91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\lstick{|S\rangle}      &amp;\multigate{2}{V}   &amp;\gate{U_\phi=e^{-ih_1\phi}}    &amp;\multigate{3}{W}   &amp;\measure{M}    &amp;\cw\\&#10;\lstick{|S\rangle}      &amp;\ghost{V}          &amp;\gate{U_\phi=e^{-ih_2\phi}}    &amp;\ghost{W}          &amp;\measure{M}    &amp;\cw\\&#10;\lstick{|S\rangle}      &amp;\ghost{V}          &amp;\gate{U_\phi=e^{-ih_3\phi}}    &amp;\ghost{W}          &amp;\measure{M}    &amp;\cw\\&#10;\lstick{\mbox{ancilla}} &amp;\qw                &amp;\qw                            &amp;\ghost{W}          &amp;\measure{M}    &amp;\cw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548"/>
  <p:tag name="ORIGWIDTH" val="366"/>
  <p:tag name="PICTUREFILESIZE" val="455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\lstick{|0\rangle}  &amp;\gate{H}   &amp;\ctrl{1}   &amp;\ctrl{2}   &amp;\gate{U_\phi}  &amp;\ctrl{2}   &amp;\ctrl{1}   &amp;\gate{H}   &amp;\measure{M}    &amp;\cw\\&#10;\lstick{|0\rangle}  &amp;\qw        &amp;\targ      &amp;\qw        &amp;\gate{U_\phi}  &amp;\qw        &amp;\targ      &amp;\qw        &amp;\qw            &amp;\qw\\&#10;\lstick{|0\rangle}  &amp;\qw        &amp;\qw        &amp;\targ      &amp;\gate{U_\phi}  &amp;\targ      &amp;\qw        &amp;\qw        &amp;\qw            &amp;\qw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350"/>
  <p:tag name="ORIGWIDTH" val="395"/>
  <p:tag name="PICTUREFILESIZE" val="306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\lstick{|S\rangle}      &amp;\multigate{2}{V}   &amp;\gate{U_\phi=e^{-ih_1\phi}}    &amp;\multigate{3}{W}   &amp;\measure{M}    &amp;\cw\\&#10;\lstick{|S\rangle}      &amp;\ghost{V}          &amp;\gate{U_\phi=e^{-ih_2\phi}}    &amp;\ghost{W}          &amp;\measure{M}    &amp;\cw\\&#10;\lstick{|S\rangle}      &amp;\ghost{V}          &amp;\gate{U_\phi=e^{-ih_3\phi}}    &amp;\ghost{W}          &amp;\measure{M}    &amp;\cw\\&#10;\lstick{\mbox{ancilla}} &amp;\qw                &amp;\qw                            &amp;\ghost{W}          &amp;\measure{M}    &amp;\cw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548"/>
  <p:tag name="ORIGWIDTH" val="366"/>
  <p:tag name="PICTUREFILESIZE" val="455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,0,1}&#10;\begin{document}&#10;\scriptsize&#10;\begin{center}&#10;$W$, $U_\phi$,\\&#10;and ancilla\\ &#10;measure-\\&#10;ments can\\&#10;be\\&#10;interleaved.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MAGNIFICATION" val="1150"/>
  <p:tag name="ORIGWIDTH" val="94"/>
  <p:tag name="PICTUREFILESIZE" val="3428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,0,1}&#10;\begin{document}&#10;\scriptsize&#10;\begin{eqnarray}&#10;&amp;\mbox{}&amp;\Delta h\le{1\over2}\sqrt N(\Lambda-\lambda)\nonumber\\&#10;&amp;\mbox{}&amp;\Delta\phi\ge{1\over\sqrt N(\Lambda-\lambda)}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MAGNIFICATION" val="1243"/>
  <p:tag name="ORIGWIDTH" val="152"/>
  <p:tag name="PICTUREFILESIZE" val="2766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mbox{}\ge{1\over N(\Lambda-\lambda)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95"/>
  <p:tag name="PICTUREFILESIZE" val="53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Delta h\le{1\over2}||h||={1\over2}N(\Lambda-\lambda)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401"/>
  <p:tag name="ORIGWIDTH" val="205"/>
  <p:tag name="PICTUREFILESIZE" val="104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Delta\phi\ge{1\over2\Delta h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90"/>
  <p:tag name="PICTUREFILESIZE" val="56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\lstick{|0\rangle}  &amp;\gate{H}   &amp;\gate{U_\phi=e^{-iZ\phi/2}}    &amp;\gate{H}   &amp;\measure{M}    &amp;\cw\\&#10;\lstick{|0\rangle}  &amp;\gate{H}   &amp;\gate{U_\phi=e^{-iZ\phi/2}}    &amp;\gate{H}   &amp;\measure{M}    &amp;\cw\\&#10;\lstick{|0\rangle}  &amp;\gate{H}   &amp;\gate{U_\phi=e^{-iZ\phi/2}}    &amp;\gate{H}   &amp;\measure{M}    &amp;\cw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345"/>
  <p:tag name="ORIGWIDTH" val="327"/>
  <p:tag name="PICTUREFILESIZE" val="415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U=e^{-ih\phi}\;,\quad&#10;h=\sum_{j=1}^N h_j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153"/>
  <p:tag name="ORIGWIDTH" val="190"/>
  <p:tag name="PICTUREFILESIZE" val="1028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\lstick{|S\rangle}      &amp;\multigate{2}{V}   &amp;\gate{U_\phi=e^{-ih_1\phi}}    &amp;\multigate{2}{W}   &amp;\measure{M}    &amp;\cw\\&#10;\lstick{|S\rangle}      &amp;\ghost{V}          &amp;\gate{U_\phi=e^{-ih_2\phi}}    &amp;\ghost{W}          &amp;\measure{M}    &amp;\cw\\&#10;\lstick{|S\rangle}      &amp;\ghost{V}          &amp;\gate{U_\phi=e^{-ih_3\phi}}    &amp;\ghost{W}          &amp;\measure{M}    &amp;\cw\\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548"/>
  <p:tag name="ORIGWIDTH" val="336"/>
  <p:tag name="PICTUREFILESIZE" val="3710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{1\over\sqrt2}(|\Lambda,\ldots,\Lambda\rangle+&#10;|\lambda,\ldots,\lambda\rangle)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278"/>
  <p:tag name="ORIGWIDTH" val="212"/>
  <p:tag name="PICTUREFILESIZE" val="978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.5,0,0.5}&#10;\begin{document}&#10;\scriptsize&#10;$$&#10;\Delta\phi={1\over N(\Lambda-\lambda)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MAGNIFICATION" val="2000"/>
  <p:tag name="ORIGWIDTH" val="130"/>
  <p:tag name="PICTUREFILESIZE" val="1459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.5,0,0.5}&#10;\begin{document}&#10;\scriptsize&#10;\begin{center}&#10;Fringe pattern with period\\&#10;$2\pi/N(\Lambda-\lambda)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MAGNIFICATION" val="1351"/>
  <p:tag name="ORIGWIDTH" val="222"/>
  <p:tag name="PICTUREFILESIZE" val="338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{1\over\sqrt2}\left(e^{-iN\Lambda\phi}|\Lambda,\ldots,\Lambda\rangle+&#10;e^{-iN\lambda\phi}|\lambda,\ldots,\lambda\rangle\right)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278"/>
  <p:tag name="ORIGWIDTH" val="313"/>
  <p:tag name="PICTUREFILESIZE" val="1632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e^{-iN(\Lambda+\lambda)\phi/2}\!&#10;\left(\!\vphantom{\sum}\cos[N(\Lambda-\lambda)\phi/2]|\Lambda,\ldots,\Lambda\rangle&#10;-i\sin[N(\Lambda-\lambda)\phi/2]|\lambda,\ldots,\lambda\rangle\!\right)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932"/>
  <p:tag name="ORIGWIDTH" val="570"/>
  <p:tag name="PICTUREFILESIZE" val="3027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mbox{Optimal sensitivity:\quad}\Delta\omega\sim{1\over TN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224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tiny&#10;$$&#10;\left(\matrix{\mbox{strain}\cr\mbox{sensitivity}}\right)&#10;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MAGNIFICATION" val="2000"/>
  <p:tag name="ORIGWIDTH" val="1"/>
  <p:tag name="PICTUREFILESIZE" val="33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tiny&#10;Here is something.&#10;\end{document}&#10;"/>
  <p:tag name="FILENAME" val="TP_tmp"/>
  <p:tag name="FORMAT" val="emf"/>
  <p:tag name="RES" val="1200"/>
  <p:tag name="BLEND" val="0"/>
  <p:tag name="TRANSPARENT" val="0"/>
  <p:tag name="TBUG" val="0"/>
  <p:tag name="ALLOWFS" val="1"/>
  <p:tag name="MAGNIFICATION" val="2000"/>
  <p:tag name="ORIGWIDTH" val="1"/>
  <p:tag name="PICTUREFILESIZE" val="2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[\cos(N\phi/2)|0\rangle-i\sin(N\phi/2)|1\rangle]|00\rangle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083"/>
  <p:tag name="ORIGWIDTH" val="288"/>
  <p:tag name="PICTUREFILESIZE" val="161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tiny&#10;$$&#10;\left(\matrix{\mbox{strain}\cr\mbox{sensitivity}}\right)&#10;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MAGNIFICATION" val="2000"/>
  <p:tag name="ORIGWIDTH" val="1"/>
  <p:tag name="PICTUREFILESIZE" val="331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tiny&#10;Here is something.&#10;\end{document}&#10;"/>
  <p:tag name="FILENAME" val="TP_tmp"/>
  <p:tag name="FORMAT" val="emf"/>
  <p:tag name="RES" val="1200"/>
  <p:tag name="BLEND" val="0"/>
  <p:tag name="TRANSPARENT" val="0"/>
  <p:tag name="TBUG" val="0"/>
  <p:tag name="ALLOWFS" val="1"/>
  <p:tag name="MAGNIFICATION" val="2000"/>
  <p:tag name="ORIGWIDTH" val="1"/>
  <p:tag name="PICTUREFILESIZE" val="22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1,.1,0.8}&#10;\begin{document}&#10;\scriptsize&#10;$$&#10;\left(\matrix{\mbox{differential}\cr\mbox{strain}\cr\mbox{sensitivity}}\right)&#10;\simeq3\times10^{-23}&#10;$$&#10;\begin{center}&#10;from $10\,$Hz to $10^3\,$Hz.&#10;\end{center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9"/>
  <p:tag name="PICTUREFILESIZE" val="4604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25,.5,.25}&#10;\setlength{\textwidth}{8truein}&#10;\begin{document}&#10;\scriptsize&#10;\begin{center}&#10;{\bf Problem}&#10;\end{center}&#10;\vspace{-12pt}&#10;Given $\tau$ and $R$, a decoherence rate $\Gamma$, and a marginal ``cost'' &#10;$c$ for each nonclassical photon, what is the best strategy for estimating &#10;frequency $\omega=\phi/T$?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77"/>
  <p:tag name="PICTUREFILESIZE" val="14575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mathsymbols.tex&#10;\usepackage{color}&#10;\color[rgb]{.5,0,.5}&#10;\setlength{\textwidth}{8truein}&#10;\begin{document}&#10;\scriptsize&#10;The answer has been worked out (in the case $c=0$) for squeezed-state &#10;optical interferometry and for Ramsey interferometry with phase decoherence:  &#10;The quantum resources---extended coherent evolution and entanglement---are &#10;useful only if $\Gamma\tau\lsim1$ and $R\tau\gg 1$.  Other situations await &#10;analysis.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78"/>
  <p:tag name="PICTUREFILESIZE" val="24456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,0,1}&#10;\setlength{\textwidth}{8truein}&#10;\begin{document}&#10;\scriptsize&#10;\noindent&#10;\begin{center}&#10;{\bf Resources}&#10;\end{center}&#10;\vspace{-18pt}&#10;\begin{itemize}&#10;\item Overall measurement time $\tau$ or inverse bandwidth (the ``{\it classical\/} serial resource'')&#10;\vspace{-18pt}&#10;\item Coherent interaction time $T$ for an individual probe (the ``\hbox{\it quantum\/} serial resource'')&#10;\vspace{-18pt}&#10;\item Rate $R$ at which systems can be deployed &#10;($R\tau=n$ is the ``\hbox{\it classical\/} parallel resource'')&#10;\vspace{-18pt}&#10;\item Entanglement within each probe consisting of $N$ systems &#10;($N$ is the ``{\it quantum\/} parallel resource'') &#10;\end{itemize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65"/>
  <p:tag name="PICTUREFILESIZE" val="23397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\lstick{|S\rangle}      &amp;\multigate{2}{V}   &amp;\multigate{2}{U_\phi=e^{-ih\phi}}  &amp;\multigate{3}{W}   &amp;\measure{M}    &amp;\cw\\&#10;\lstick{|S\rangle}      &amp;\ghost{V}          &amp;\ghost{U_\phi=e^{-ih\phi}}         &amp;\ghost{W}          &amp;\measure{M}    &amp;\cw\\&#10;\lstick{|S\rangle}      &amp;\ghost{V}          &amp;\ghost{U_\phi=e^{-ih\phi}}         &amp;\ghost{W}          &amp;\measure{M}    &amp;\cw\\&#10;\lstick{\mbox{ancilla}} &amp;\qw                &amp;\qw                                &amp;\ghost{W}          &amp;\measure{M}    &amp;\cw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548"/>
  <p:tag name="ORIGWIDTH" val="369"/>
  <p:tag name="PICTUREFILESIZE" val="3310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Delta\phi\ge{1\over2\Delta h}\ge{1\over||h||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146"/>
  <p:tag name="PICTUREFILESIZE" val="79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={1\over N^k(\Lambda^k-\lambda^k)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120"/>
  <p:tag name="PICTUREFILESIZE" val="665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h=\left(\sum_{j=1}^N h_j\right)^{\!k}=&#10;\underbrace{\sum_{j_1,\ldots,j_k}h_{j_1}h_{j_2}\cdots h_{j_k}}_%&#10;{\mbox{$\displaystyle{N^k}$ terms in sum}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340"/>
  <p:tag name="ORIGWIDTH" val="281"/>
  <p:tag name="PICTUREFILESIZE" val="277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{1\over\sqrt2}(e^{-iN\phi/2}|000\rangle+e^{iN\phi/2}|111\rangle)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083"/>
  <p:tag name="ORIGWIDTH" val="252"/>
  <p:tag name="PICTUREFILESIZE" val="1482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||h||=N^k(\Lambda^k-\lambda^k)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340"/>
  <p:tag name="ORIGWIDTH" val="150"/>
  <p:tag name="PICTUREFILESIZE" val="69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\lstick{|S\rangle}      &amp;\multigate{2}{U_\phi=e^{-ih\phi}}&amp;\measure{M}    &amp;\cw\\&#10;\lstick{|S\rangle}      &amp;\ghost{U_\phi=e^{-ih\phi}}         &amp;\measure{M}    &amp;\cw\\&#10;\lstick{|S\rangle}      &amp;\ghost{U_\phi=e^{-ih\phi}}         &amp;\measure{M}    &amp;\cw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688"/>
  <p:tag name="ORIGWIDTH" val="224"/>
  <p:tag name="PICTUREFILESIZE" val="2109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Delta\phi\sim{1\over N^{k-1/2}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106"/>
  <p:tag name="PICTUREFILESIZE" val="623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h=\left(\sum_{j=1}^N Z_j/2\right)^{\!k}=J_z^k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845"/>
  <p:tag name="ORIGWIDTH" val="180"/>
  <p:tag name="PICTUREFILESIZE" val="1457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1.0,0,0}&#10;\begin{document}&#10;\scriptsize&#10;\begin{eqnarray}&#10;&amp;&amp;\chi_1 n_1^2+\chi_2 n_2^2+2\chi_{12}n_1n_2\nonumber\\&#10;&amp;&amp;\quad=\textstyle{{1\over4}}(\chi_1+\chi_2+2\chi_{12})N^2\nonumber\\&#10;&amp;&amp;\qquad+(\chi_1-\chi_2)NJ_z\nonumber\\&#10;&amp;&amp;\qquad+(\chi_1+\chi_2-2\chi_{12})J_z^2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513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1.0,0,0}&#10;\begin{document}&#10;\scriptsize&#10;\begin{eqnarray}&#10;\chi_1 n_1+\chi_2 n_2&#10;&amp;=&amp;\textstyle{{1\over2}}(\chi_1+\chi_2)N\nonumber\\&#10;&amp;&amp;\;+(\underbrace{\chi_1-\chi_2}_{\textstyle{\equiv\phi}})J_z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317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1.0,0,0}&#10;\begin{document}&#10;\scriptsize&#10;$\Delta\phi=1/\sqrt 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73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1.0,0,0}&#10;\begin{document}&#10;\scriptsize&#10;$N=n_1+n_2\;,\quad J_z=\textstyle{{1\over2}(n_1-n_2)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515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1.0,0,0}&#10;\begin{document}&#10;\scriptsize&#10;$\Delta\phi=1/N^{3/2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0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1.0,0,0}&#10;\begin{document}&#10;\scriptsize&#10;\begin{eqnarray}&#10;&amp;&amp;\chi_1 n_1^2+\chi_2 n_2^2+2\chi_{12}n_1n_2\nonumber\\&#10;&amp;&amp;\quad=\textstyle{{1\over4}}(\chi_1+\chi_2+2\chi_{12})N^2\nonumber\\&#10;&amp;&amp;\qquad+(\underbrace{\chi_1-\chi_2}_{\textstyle{\equiv\phi}})NJ_z\nonumber\\&#10;&amp;&amp;\qquad+(\underbrace{\chi_1+\chi_2-2\chi_{12}}_{\textstyle{=0}})J_z^2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610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{1\over\sqrt2}(|000\rangle+|111\rangle)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055"/>
  <p:tag name="ORIGWIDTH" val="151"/>
  <p:tag name="PICTUREFILESIZE" val="775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1.0,0,0}&#10;\begin{document}&#10;\scriptsize&#10;$\Delta\phi=1/N^{3/2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0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5,0,.5}&#10;\setlength{\textwidth}{5.25truein}&#10;\begin{document}&#10;\scriptsize&#10;\begin{center}&#10;{\bf Nonlinear BEC Ramsey interferometer}&#10;\end{center}&#10;&#10;${}^{87}$Rb atoms cooled to spatial ground state in hyperfine level&#10;$|F=1;M_F=-1\rangle$.  Other relevant hyperfine level is&#10;$|F=2;M_F=1\rangle$, which sees the same trapping potential.&#10;&#10;\begin{itemize}&#10;\item&#10;$\pi/2$ transition.&#10;&#10;\item&#10;Atoms in $|1\rangle$ see nonlinear phase shift&#10;${1\over2}(g_{11}n_1^2+g_{12}n_1n_2)$, and atoms in $|2\rangle$&#10;see nonlinear phase shift ${1\over2}(g_{12}n_1n_2+g_{22}n_2^2)$,&#10;where $g_{jk}=4\pi{\mkern1mu\raise.55ex\hbox{-}\mkern-8mu h}^2&#10;a_{jk}/m$.&#10;&#10;\item&#10;$\pi/2$ transition.&#10;&#10;\item&#10;Measure number of atoms in $|1\rangle$ and $|2\rangle$.&#10;\end{itemize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40388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,0,1}&#10;\setlength{\textwidth}{8truein}&#10;\begin{document}&#10;\scriptsize&#10;$$&#10;a_{11}=100.40a_0\;,\quad a_{22}=95.00a_0\;,\quad a_{12}=97.66a_0&#10;$$&#10;$$&#10;\textstyle{1\over2}(a_{11}-a_{22})=2.70a_0\;,\quad&#10;\textstyle{1\over2}(a_{11}+a_{22})-a_{12}=0.04a_0&#10;$$&#10;\begin{center}&#10;Nearly pure $NJ_z$ coupling to measure $\gamma={1\over2}(g_{11}-g_{22})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8537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N=10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203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N=10^3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27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N=10^4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243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N=10^6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269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pmatrix{\mbox{critical atom}\cr\mbox{number}}=&#10;N_c\simeq1+\frac{r_0}{6a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596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setlength{\textwidth}{7truein}&#10;\begin{document}&#10;\scriptsize&#10;Isotropic, harmonic trap with bare ground-state width $r_0$ 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79"/>
  <p:tag name="PICTUREFILESIZE" val="1925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frac{r_N}{r_0}\sim\left(\frac{N-1}{N_L-1}\right)^{1/5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8"/>
  <p:tag name="PICTUREFILESIZE" val="108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{1\over\sqrt2}(|0\rangle+|1\rangle)|00\rangle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055"/>
  <p:tag name="ORIGWIDTH" val="141"/>
  <p:tag name="PICTUREFILESIZE" val="839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frac{g}{r_N^3}\sim\frac{g}{r_0^3}\left(\frac{N_L-1}{N-1}\right)^{3/5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0"/>
  <p:tag name="PICTUREFILESIZE" val="1323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Delta\gamma\sim1/N^{9/10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2"/>
  <p:tag name="PICTUREFILESIZE" val="601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pmatrix{\mbox{critical atom}\cr\mbox{number}}=&#10;N_c\simeq1+\frac{r_0}{6a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596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setlength{\textwidth}{7truein}&#10;\begin{document}&#10;\scriptsize&#10;Isotropic, harmonic trap with bare ground-state width $r_0$ 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79"/>
  <p:tag name="PICTUREFILESIZE" val="1925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TPhbar}{\mkern1mu\raise.55ex\hbox{-}\mkern-8mu h}&#10;\setlength{\textwidth}{8truein}&#10;\begin{document}&#10;\scriptsize&#10;Anisotropic, nonharmonic trap: $d$ dimensions loosely confined by a &#10;power-law potential $V=\frac{1}{2}kr^q$, with bare ground-state width &#10;$r_0\simeq(\TPhbar^2/mk)^{1/(q+2)}$; $D=3-d$ dimensions tightly &#10;confined in a harmonic potential with bare ground-state width $\rho_0\ll r_0$.  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75"/>
  <p:tag name="PICTUREFILESIZE" val="9016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pmatrix{\mbox{critical atom}\cr\mbox{number}}=&#10;N_L\simeq1+\beta_d\frac{r_0}{a}\!\left(\frac{\rho_0}{r_0}\right)^D\;,&#10;\qquad&#10;\beta_d=\cases{1\;,&amp;$d=1$,\cr\sqrt\pi/4\;,&amp;$d=2$,\cr1/6\;,&amp;$d=3$.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66"/>
  <p:tag name="PICTUREFILESIZE" val="3875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frac{r_N}{r_0}\sim\left(\frac{N-1}{N_L-1}\right)^{1/(d+q)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7"/>
  <p:tag name="PICTUREFILESIZE" val="1243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frac{g}{\rho_0^Dr_N^d}\sim\frac{g}{\rho_0^Dr_0^d}&#10;\left(\frac{N_L-1}{N-1}\right)^{d/(d+q)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7"/>
  <p:tag name="PICTUREFILESIZE" val="1839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Delta\gamma\sim1/N^{(d+3q)/2(d+q)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6"/>
  <p:tag name="PICTUREFILESIZE" val="996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eta=\int d{\bf r}\,|\psi({\bf r})|^4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8"/>
  <p:tag name="PICTUREFILESIZE" val="71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cos(\phi/2)|0\rangle-i\sin(\phi/2)|1\rangle)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055"/>
  <p:tag name="ORIGWIDTH" val="223"/>
  <p:tag name="PICTUREFILESIZE" val="1290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1.0,0,0}&#10;\begin{document}&#10;\scriptsize&#10;$q=10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68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d=1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3"/>
  <p:tag name="PICTUREFILESIZE" val="119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q=4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01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,0,1.0}&#10;\begin{document}&#10;\scriptsize&#10;$q=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18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TPhbar}{\mkern1mu\raise.55ex\hbox{-}\mkern-8mu h}&#10;\setlength{\textwidth}{8truein}&#10;\begin{document}&#10;\scriptsize&#10;Anisotropic, nonharmonic trap: $d$ dimensions loosely confined by a &#10;power-law potential $V=\frac{1}{2}kr^q$, with bare ground-state width &#10;$r_0\simeq(\TPhbar^2/mk)^{1/(q+2)}$; $D=3-d$ dimensions tightly &#10;confined in a harmonic potential with bare ground-state width $\rho_0\ll r_0$.  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75"/>
  <p:tag name="PICTUREFILESIZE" val="9016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pmatrix{\mbox{critical atom}\cr\mbox{number}}=&#10;N_L\simeq1+\beta_d\frac{r_0}{a}\!\left(\frac{\rho_0}{r_0}\right)^D\;,&#10;\qquad&#10;\beta_d=\cases{1\;,&amp;$d=1$,\cr\sqrt\pi/4\;,&amp;$d=2$,\cr1/6\;,&amp;$d=3$.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66"/>
  <p:tag name="PICTUREFILESIZE" val="3875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frac{r_N}{r_0}\sim\left(\frac{N-1}{N_L-1}\right)^{1/(d+q)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7"/>
  <p:tag name="PICTUREFILESIZE" val="1243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frac{g}{\rho_0^Dr_N^d}\sim\frac{g}{\rho_0^Dr_0^d}&#10;\left(\frac{N_L-1}{N-1}\right)^{d/(d+q)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7"/>
  <p:tag name="PICTUREFILESIZE" val="1839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Delta\gamma\sim1/N^{(d+3q)/2(d+q)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6"/>
  <p:tag name="PICTUREFILESIZE" val="996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frac{\tau_{\tiny\mbox{pd}}}{\tau_{\tiny\mbox{int}}}=\sqrt{\frac{2(d+3q)}{d}}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3"/>
  <p:tag name="PICTUREFILESIZE" val="105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{1\over\sqrt2}(e^{-i\phi/2}|0\rangle+e^{i\phi/2}|1\rangle)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055"/>
  <p:tag name="ORIGWIDTH" val="188"/>
  <p:tag name="PICTUREFILESIZE" val="1204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1.0,0,0}&#10;\begin{document}&#10;\scriptsize&#10;$q=10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6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d=1$$&#10;$$N=1\,000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5"/>
  <p:tag name="PICTUREFILESIZE" val="449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q=4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01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,0,1.0}&#10;\begin{document}&#10;\scriptsize&#10;$q=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1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{1\over\sqrt2}(|0\rangle+|1\rangle)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109"/>
  <p:tag name="PICTUREFILESIZE" val="6127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31151</TotalTime>
  <Words>1032</Words>
  <Application>Microsoft Office PowerPoint</Application>
  <PresentationFormat>On-screen Show (4:3)</PresentationFormat>
  <Paragraphs>142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Helvetica</vt:lpstr>
      <vt:lpstr>Comic Sans MS</vt:lpstr>
      <vt:lpstr>Arial Rounded MT Bold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UNM Information Physics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Carlton M. Caves</dc:creator>
  <cp:lastModifiedBy>Carlton M. Caves</cp:lastModifiedBy>
  <cp:revision>766</cp:revision>
  <cp:lastPrinted>2002-04-29T01:11:07Z</cp:lastPrinted>
  <dcterms:created xsi:type="dcterms:W3CDTF">2002-04-29T01:11:07Z</dcterms:created>
  <dcterms:modified xsi:type="dcterms:W3CDTF">2010-06-25T15:01:01Z</dcterms:modified>
</cp:coreProperties>
</file>