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4.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4.xml" ContentType="application/vnd.openxmlformats-officedocument.presentationml.notesSlide+xml"/>
  <Override PartName="/ppt/theme/themeOverride1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4" r:id="rId2"/>
    <p:sldId id="265" r:id="rId3"/>
    <p:sldId id="322" r:id="rId4"/>
    <p:sldId id="323" r:id="rId5"/>
    <p:sldId id="324" r:id="rId6"/>
    <p:sldId id="359" r:id="rId7"/>
    <p:sldId id="325" r:id="rId8"/>
    <p:sldId id="317" r:id="rId9"/>
    <p:sldId id="326" r:id="rId10"/>
    <p:sldId id="327" r:id="rId11"/>
    <p:sldId id="315" r:id="rId12"/>
    <p:sldId id="328" r:id="rId13"/>
    <p:sldId id="329" r:id="rId14"/>
    <p:sldId id="311" r:id="rId15"/>
    <p:sldId id="331" r:id="rId16"/>
    <p:sldId id="330" r:id="rId17"/>
    <p:sldId id="282" r:id="rId18"/>
    <p:sldId id="284" r:id="rId19"/>
    <p:sldId id="285" r:id="rId20"/>
    <p:sldId id="332" r:id="rId21"/>
    <p:sldId id="360" r:id="rId22"/>
    <p:sldId id="361" r:id="rId23"/>
    <p:sldId id="305" r:id="rId24"/>
    <p:sldId id="336" r:id="rId25"/>
    <p:sldId id="337" r:id="rId26"/>
    <p:sldId id="340" r:id="rId27"/>
    <p:sldId id="341" r:id="rId28"/>
    <p:sldId id="312" r:id="rId29"/>
    <p:sldId id="346" r:id="rId30"/>
    <p:sldId id="351" r:id="rId31"/>
    <p:sldId id="350" r:id="rId32"/>
    <p:sldId id="352" r:id="rId33"/>
    <p:sldId id="353" r:id="rId34"/>
    <p:sldId id="355" r:id="rId35"/>
    <p:sldId id="348" r:id="rId36"/>
    <p:sldId id="357" r:id="rId37"/>
    <p:sldId id="358" r:id="rId38"/>
    <p:sldId id="321" r:id="rId39"/>
    <p:sldId id="356" r:id="rId40"/>
    <p:sldId id="342" r:id="rId41"/>
    <p:sldId id="344" r:id="rId42"/>
    <p:sldId id="343" r:id="rId43"/>
    <p:sldId id="345" r:id="rId44"/>
  </p:sldIdLst>
  <p:sldSz cx="9144000" cy="6858000" type="screen4x3"/>
  <p:notesSz cx="6858000" cy="9144000"/>
  <p:custDataLst>
    <p:tags r:id="rId47"/>
  </p:custDataLst>
  <p:defaultTextStyle>
    <a:defPPr>
      <a:defRPr lang="en-US"/>
    </a:defPPr>
    <a:lvl1pPr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1pPr>
    <a:lvl2pPr marL="4572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2pPr>
    <a:lvl3pPr marL="9144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3pPr>
    <a:lvl4pPr marL="13716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4pPr>
    <a:lvl5pPr marL="1828800" algn="ctr" rtl="0" eaLnBrk="0" fontAlgn="base" hangingPunct="0">
      <a:spcBef>
        <a:spcPct val="0"/>
      </a:spcBef>
      <a:spcAft>
        <a:spcPct val="0"/>
      </a:spcAft>
      <a:defRPr sz="2000" b="1" kern="1200">
        <a:solidFill>
          <a:srgbClr val="0033CC"/>
        </a:solidFill>
        <a:latin typeface="Copperplate Gothic Light" pitchFamily="34" charset="0"/>
        <a:ea typeface="+mn-ea"/>
        <a:cs typeface="+mn-cs"/>
      </a:defRPr>
    </a:lvl5pPr>
    <a:lvl6pPr marL="2286000" algn="l" defTabSz="914400" rtl="0" eaLnBrk="1" latinLnBrk="0" hangingPunct="1">
      <a:defRPr sz="2000" b="1" kern="1200">
        <a:solidFill>
          <a:srgbClr val="0033CC"/>
        </a:solidFill>
        <a:latin typeface="Copperplate Gothic Light" pitchFamily="34" charset="0"/>
        <a:ea typeface="+mn-ea"/>
        <a:cs typeface="+mn-cs"/>
      </a:defRPr>
    </a:lvl6pPr>
    <a:lvl7pPr marL="2743200" algn="l" defTabSz="914400" rtl="0" eaLnBrk="1" latinLnBrk="0" hangingPunct="1">
      <a:defRPr sz="2000" b="1" kern="1200">
        <a:solidFill>
          <a:srgbClr val="0033CC"/>
        </a:solidFill>
        <a:latin typeface="Copperplate Gothic Light" pitchFamily="34" charset="0"/>
        <a:ea typeface="+mn-ea"/>
        <a:cs typeface="+mn-cs"/>
      </a:defRPr>
    </a:lvl7pPr>
    <a:lvl8pPr marL="3200400" algn="l" defTabSz="914400" rtl="0" eaLnBrk="1" latinLnBrk="0" hangingPunct="1">
      <a:defRPr sz="2000" b="1" kern="1200">
        <a:solidFill>
          <a:srgbClr val="0033CC"/>
        </a:solidFill>
        <a:latin typeface="Copperplate Gothic Light" pitchFamily="34" charset="0"/>
        <a:ea typeface="+mn-ea"/>
        <a:cs typeface="+mn-cs"/>
      </a:defRPr>
    </a:lvl8pPr>
    <a:lvl9pPr marL="3657600" algn="l" defTabSz="914400" rtl="0" eaLnBrk="1" latinLnBrk="0" hangingPunct="1">
      <a:defRPr sz="2000" b="1" kern="1200">
        <a:solidFill>
          <a:srgbClr val="0033CC"/>
        </a:solidFill>
        <a:latin typeface="Copperplate Gothic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0099"/>
    <a:srgbClr val="996633"/>
    <a:srgbClr val="33CC33"/>
    <a:srgbClr val="6699FF"/>
    <a:srgbClr val="FF0066"/>
    <a:srgbClr val="B2B2B2"/>
    <a:srgbClr val="CC6600"/>
    <a:srgbClr val="DDDDD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5" autoAdjust="0"/>
    <p:restoredTop sz="95062" autoAdjust="0"/>
  </p:normalViewPr>
  <p:slideViewPr>
    <p:cSldViewPr snapToGrid="0">
      <p:cViewPr varScale="1">
        <p:scale>
          <a:sx n="63" d="100"/>
          <a:sy n="63" d="100"/>
        </p:scale>
        <p:origin x="1506" y="6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1962"/>
    </p:cViewPr>
  </p:sorterViewPr>
  <p:notesViewPr>
    <p:cSldViewPr snapToGrid="0">
      <p:cViewPr varScale="1">
        <p:scale>
          <a:sx n="55" d="100"/>
          <a:sy n="55" d="100"/>
        </p:scale>
        <p:origin x="-18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Helvetica" pitchFamily="34" charset="0"/>
              </a:defRPr>
            </a:lvl1pPr>
          </a:lstStyle>
          <a:p>
            <a:endParaRPr lang="en-US" dirty="0">
              <a:latin typeface="Calibri" pitchFamily="34" charset="0"/>
            </a:endParaRPr>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Helvetica" pitchFamily="34" charset="0"/>
              </a:defRPr>
            </a:lvl1pPr>
          </a:lstStyle>
          <a:p>
            <a:endParaRPr lang="en-US" dirty="0">
              <a:latin typeface="Calibri" pitchFamily="34" charset="0"/>
            </a:endParaRPr>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Helvetica" pitchFamily="34" charset="0"/>
              </a:defRPr>
            </a:lvl1pPr>
          </a:lstStyle>
          <a:p>
            <a:endParaRPr lang="en-US" dirty="0">
              <a:latin typeface="Calibri" pitchFamily="34" charset="0"/>
            </a:endParaRPr>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Helvetica" pitchFamily="34" charset="0"/>
              </a:defRPr>
            </a:lvl1pPr>
          </a:lstStyle>
          <a:p>
            <a:fld id="{98A3CA22-46E4-4C87-A068-615341D2794B}" type="slidenum">
              <a:rPr lang="en-US">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281037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Calibri" pitchFamily="34" charset="0"/>
              </a:defRPr>
            </a:lvl1pPr>
          </a:lstStyle>
          <a:p>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Calibri" pitchFamily="34" charset="0"/>
              </a:defRPr>
            </a:lvl1pPr>
          </a:lstStyle>
          <a:p>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Calibri" pitchFamily="34" charset="0"/>
              </a:defRPr>
            </a:lvl1pPr>
          </a:lstStyle>
          <a:p>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Calibri" pitchFamily="34" charset="0"/>
              </a:defRPr>
            </a:lvl1pPr>
          </a:lstStyle>
          <a:p>
            <a:fld id="{3654ADC9-8999-47E4-92E7-0BE47585FD29}" type="slidenum">
              <a:rPr lang="en-US" smtClean="0"/>
              <a:pPr/>
              <a:t>‹#›</a:t>
            </a:fld>
            <a:endParaRPr lang="en-US" dirty="0"/>
          </a:p>
        </p:txBody>
      </p:sp>
    </p:spTree>
    <p:extLst>
      <p:ext uri="{BB962C8B-B14F-4D97-AF65-F5344CB8AC3E}">
        <p14:creationId xmlns:p14="http://schemas.microsoft.com/office/powerpoint/2010/main" val="1846618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B67B8-266E-460F-B8A8-5C11D6EFAFB6}" type="slidenum">
              <a:rPr lang="en-US"/>
              <a:pPr/>
              <a:t>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10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0FDAE-B3EC-4726-9A08-D94A555A6B4E}" type="slidenum">
              <a:rPr lang="en-US"/>
              <a:pPr/>
              <a:t>11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12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13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726B1-38E7-4444-9E85-8796BA849A90}" type="slidenum">
              <a:rPr lang="en-US"/>
              <a:pPr/>
              <a:t>14</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15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56CE1-34E0-4F2C-9B78-F78776A95AF2}" type="slidenum">
              <a:rPr lang="en-US"/>
              <a:pPr/>
              <a:t>16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3194A-EB14-464F-B64B-E44D8A911A13}" type="slidenum">
              <a:rPr lang="en-US"/>
              <a:pPr/>
              <a:t>17</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B1391-4B86-4B6A-860B-AEF77EA334F5}" type="slidenum">
              <a:rPr lang="en-US"/>
              <a:pPr/>
              <a:t>18</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9D2F4-45ED-4BCF-B744-D25239F67FED}" type="slidenum">
              <a:rPr lang="en-US"/>
              <a:pPr/>
              <a:t>19</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D7DCA-156F-4398-BA8B-1375A6FBDB63}" type="slidenum">
              <a:rPr lang="en-US"/>
              <a:pPr/>
              <a:t>20</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36502-42C4-4DB9-BEFD-ECC222E4392E}" type="slidenum">
              <a:rPr lang="en-US"/>
              <a:pPr/>
              <a:t>21</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6608A-2B62-47A2-BD09-FE0EBC4DCE6F}" type="slidenum">
              <a:rPr lang="en-US"/>
              <a:pPr/>
              <a:t>22</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F69EB-5AE2-46C2-B5AF-F92492039793}" type="slidenum">
              <a:rPr lang="en-US"/>
              <a:pPr/>
              <a:t>23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3194A-EB14-464F-B64B-E44D8A911A13}" type="slidenum">
              <a:rPr lang="en-US"/>
              <a:pPr/>
              <a:t>24</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3194A-EB14-464F-B64B-E44D8A911A13}" type="slidenum">
              <a:rPr lang="en-US"/>
              <a:pPr/>
              <a:t>25</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3194A-EB14-464F-B64B-E44D8A911A13}" type="slidenum">
              <a:rPr lang="en-US"/>
              <a:pPr/>
              <a:t>26</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27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37CD9-5DB3-4DFF-A4C7-B08863ED853A}" type="slidenum">
              <a:rPr lang="en-US"/>
              <a:pPr/>
              <a:t>28</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5D99A-58A7-4DC9-8FA3-5207238116FF}" type="slidenum">
              <a:rPr lang="en-US"/>
              <a:pPr/>
              <a:t>29</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54ADC9-8999-47E4-92E7-0BE47585FD2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54ADC9-8999-47E4-92E7-0BE47585FD2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54ADC9-8999-47E4-92E7-0BE47585FD2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54ADC9-8999-47E4-92E7-0BE47585FD2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54ADC9-8999-47E4-92E7-0BE47585FD2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35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95C01-2B6B-4807-AAB4-28CB3E353AF9}" type="slidenum">
              <a:rPr lang="en-US"/>
              <a:pPr/>
              <a:t>36</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B592-BFDD-42F1-BC67-F0B962EA969C}" type="slidenum">
              <a:rPr lang="en-US"/>
              <a:pPr/>
              <a:t>37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38</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88B2D-96F7-480C-9AEB-EF1A23FE82B6}" type="slidenum">
              <a:rPr lang="en-US"/>
              <a:pPr/>
              <a:t>39</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3ADA5-F5A3-4EFA-BA4E-F9C50E4F5021}" type="slidenum">
              <a:rPr lang="en-US"/>
              <a:pPr/>
              <a:t>40</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3194A-EB14-464F-B64B-E44D8A911A13}" type="slidenum">
              <a:rPr lang="en-US"/>
              <a:pPr/>
              <a:t>41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5E9B1-1E13-4CE1-B060-B453EBE3F495}" type="slidenum">
              <a:rPr lang="en-US"/>
              <a:pPr/>
              <a:t>42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D45DE-83E3-4E71-B380-FEB475170B11}" type="slidenum">
              <a:rPr lang="en-US"/>
              <a:pPr/>
              <a:t>43</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0FDAE-B3EC-4726-9A08-D94A555A6B4E}" type="slidenum">
              <a:rPr lang="en-US"/>
              <a:pPr/>
              <a:t>8</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3A17E-296B-476B-8E32-F753AB23B96B}" type="slidenum">
              <a:rPr lang="en-US"/>
              <a:pPr/>
              <a:t>9</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0A35E2-7524-480E-BC20-62445C0B18D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1F9376-5EF7-487F-A252-77B45C704AB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C974A-E1A4-4111-9668-0FFF5A3D70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5402B1-1B2D-47C9-90C7-5A6F74BBCF0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7DCA59-36B5-41A3-B5F4-144168AB35F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675405-EA02-42D9-A1F1-1A386604D8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921BE2-8541-4887-87F4-C0E01103FE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B288F2-36EA-4008-8D55-83227F8A21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F764286-4EF2-4829-AD17-F473058D8A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22D094-ABCF-4245-90E3-1CB8617D56E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D78D84-E67B-4F2E-9A9B-1DB0EED60A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defRPr>
            </a:lvl1pPr>
          </a:lstStyle>
          <a:p>
            <a:fld id="{AF74E70D-8110-4E44-8F0D-67F6A1355B8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http://info.phys.unm.edu/~caves" TargetMode="External"/><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29.xml"/><Relationship Id="rId7"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6.jpe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30.xml"/><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1.xml"/><Relationship Id="rId7" Type="http://schemas.openxmlformats.org/officeDocument/2006/relationships/image" Target="../media/image4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7.pn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4.xml"/><Relationship Id="rId7" Type="http://schemas.openxmlformats.org/officeDocument/2006/relationships/image" Target="../media/image5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2.xml"/><Relationship Id="rId5" Type="http://schemas.openxmlformats.org/officeDocument/2006/relationships/slideLayout" Target="../slideLayouts/slideLayout7.xml"/><Relationship Id="rId10" Type="http://schemas.openxmlformats.org/officeDocument/2006/relationships/image" Target="../media/image49.png"/><Relationship Id="rId4" Type="http://schemas.openxmlformats.org/officeDocument/2006/relationships/tags" Target="../tags/tag15.xml"/><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8.xml"/><Relationship Id="rId7" Type="http://schemas.openxmlformats.org/officeDocument/2006/relationships/notesSlide" Target="../notesSlides/notesSlide34.xml"/><Relationship Id="rId12" Type="http://schemas.openxmlformats.org/officeDocument/2006/relationships/image" Target="../media/image51.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tags" Target="../tags/tag20.xml"/><Relationship Id="rId10" Type="http://schemas.openxmlformats.org/officeDocument/2006/relationships/image" Target="../media/image49.png"/><Relationship Id="rId4" Type="http://schemas.openxmlformats.org/officeDocument/2006/relationships/tags" Target="../tags/tag19.xml"/><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slide" Target="slide40.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7.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slide" Target="slide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10.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tags" Target="../tags/tag4.xml"/><Relationship Id="rId1" Type="http://schemas.openxmlformats.org/officeDocument/2006/relationships/themeOverride" Target="../theme/themeOverride6.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pic>
        <p:nvPicPr>
          <p:cNvPr id="14" name="Picture 2" descr="C:\Documents and Settings\Carlton Caves\My Documents\My Pictures\Oz07-08\Tassie08\David Thompson's pictures\T1072_RJ MDBR_satM.jpg"/>
          <p:cNvPicPr>
            <a:picLocks noChangeAspect="1" noChangeArrowheads="1"/>
          </p:cNvPicPr>
          <p:nvPr/>
        </p:nvPicPr>
        <p:blipFill>
          <a:blip r:embed="rId4" cstate="print"/>
          <a:srcRect/>
          <a:stretch>
            <a:fillRect/>
          </a:stretch>
        </p:blipFill>
        <p:spPr bwMode="auto">
          <a:xfrm>
            <a:off x="2736" y="3846286"/>
            <a:ext cx="4569263" cy="3011715"/>
          </a:xfrm>
          <a:prstGeom prst="rect">
            <a:avLst/>
          </a:prstGeom>
          <a:noFill/>
          <a:ln w="9525">
            <a:noFill/>
            <a:miter lim="800000"/>
            <a:headEnd/>
            <a:tailEnd/>
          </a:ln>
        </p:spPr>
      </p:pic>
      <p:sp>
        <p:nvSpPr>
          <p:cNvPr id="108554" name="Text Box 10"/>
          <p:cNvSpPr txBox="1">
            <a:spLocks noChangeArrowheads="1"/>
          </p:cNvSpPr>
          <p:nvPr/>
        </p:nvSpPr>
        <p:spPr bwMode="auto">
          <a:xfrm>
            <a:off x="-14288" y="-453"/>
            <a:ext cx="9144001" cy="1077218"/>
          </a:xfrm>
          <a:prstGeom prst="rect">
            <a:avLst/>
          </a:prstGeom>
          <a:noFill/>
          <a:ln w="9525">
            <a:noFill/>
            <a:miter lim="800000"/>
            <a:headEnd/>
            <a:tailEnd/>
          </a:ln>
          <a:effectLst/>
        </p:spPr>
        <p:txBody>
          <a:bodyPr>
            <a:spAutoFit/>
          </a:bodyPr>
          <a:lstStyle/>
          <a:p>
            <a:pPr eaLnBrk="1" hangingPunct="1"/>
            <a:r>
              <a:rPr lang="en-US" sz="3200" dirty="0">
                <a:solidFill>
                  <a:srgbClr val="996600"/>
                </a:solidFill>
                <a:latin typeface="Comic Sans MS" pitchFamily="66" charset="0"/>
              </a:rPr>
              <a:t>What the #$*! Do We (K)now!? </a:t>
            </a:r>
          </a:p>
          <a:p>
            <a:pPr eaLnBrk="1" hangingPunct="1"/>
            <a:r>
              <a:rPr lang="en-US" sz="3200" dirty="0">
                <a:solidFill>
                  <a:srgbClr val="996600"/>
                </a:solidFill>
                <a:latin typeface="Comic Sans MS" pitchFamily="66" charset="0"/>
              </a:rPr>
              <a:t>about Quantum Mechanics</a:t>
            </a:r>
            <a:r>
              <a:rPr lang="en-US" sz="3200" dirty="0">
                <a:latin typeface="Comic Sans MS" pitchFamily="66" charset="0"/>
              </a:rPr>
              <a:t> </a:t>
            </a:r>
          </a:p>
        </p:txBody>
      </p:sp>
      <p:pic>
        <p:nvPicPr>
          <p:cNvPr id="108566" name="Picture 22" descr="aspens"/>
          <p:cNvPicPr>
            <a:picLocks noChangeAspect="1" noChangeArrowheads="1"/>
          </p:cNvPicPr>
          <p:nvPr/>
        </p:nvPicPr>
        <p:blipFill>
          <a:blip r:embed="rId5" cstate="print"/>
          <a:srcRect/>
          <a:stretch>
            <a:fillRect/>
          </a:stretch>
        </p:blipFill>
        <p:spPr bwMode="auto">
          <a:xfrm>
            <a:off x="4528457" y="3836648"/>
            <a:ext cx="4615542" cy="3022940"/>
          </a:xfrm>
          <a:prstGeom prst="rect">
            <a:avLst/>
          </a:prstGeom>
          <a:noFill/>
        </p:spPr>
      </p:pic>
      <p:sp>
        <p:nvSpPr>
          <p:cNvPr id="108567" name="Text Box 23"/>
          <p:cNvSpPr txBox="1">
            <a:spLocks noChangeArrowheads="1"/>
          </p:cNvSpPr>
          <p:nvPr/>
        </p:nvSpPr>
        <p:spPr bwMode="auto">
          <a:xfrm>
            <a:off x="-102281" y="3820433"/>
            <a:ext cx="3309937" cy="646331"/>
          </a:xfrm>
          <a:prstGeom prst="rect">
            <a:avLst/>
          </a:prstGeom>
          <a:noFill/>
          <a:ln w="28575">
            <a:noFill/>
            <a:miter lim="800000"/>
            <a:headEnd/>
            <a:tailEnd/>
          </a:ln>
          <a:effectLst/>
        </p:spPr>
        <p:txBody>
          <a:bodyPr wrap="square">
            <a:spAutoFit/>
          </a:bodyPr>
          <a:lstStyle/>
          <a:p>
            <a:r>
              <a:rPr lang="en-US" sz="1800" dirty="0">
                <a:solidFill>
                  <a:schemeClr val="tx1"/>
                </a:solidFill>
                <a:latin typeface="Comic Sans MS" pitchFamily="66" charset="0"/>
              </a:rPr>
              <a:t>View from Cape </a:t>
            </a:r>
            <a:r>
              <a:rPr lang="en-US" sz="1800" dirty="0" err="1">
                <a:solidFill>
                  <a:schemeClr val="tx1"/>
                </a:solidFill>
                <a:latin typeface="Comic Sans MS" pitchFamily="66" charset="0"/>
              </a:rPr>
              <a:t>Hauy</a:t>
            </a:r>
            <a:endParaRPr lang="en-US" sz="1800" dirty="0">
              <a:solidFill>
                <a:schemeClr val="tx1"/>
              </a:solidFill>
              <a:latin typeface="Comic Sans MS" pitchFamily="66" charset="0"/>
            </a:endParaRPr>
          </a:p>
          <a:p>
            <a:r>
              <a:rPr lang="en-US" sz="1800" dirty="0">
                <a:solidFill>
                  <a:schemeClr val="tx1"/>
                </a:solidFill>
                <a:latin typeface="Comic Sans MS" pitchFamily="66" charset="0"/>
              </a:rPr>
              <a:t>Tasman </a:t>
            </a:r>
            <a:r>
              <a:rPr lang="en-US" sz="1800" dirty="0" err="1">
                <a:solidFill>
                  <a:schemeClr val="tx1"/>
                </a:solidFill>
                <a:latin typeface="Comic Sans MS" pitchFamily="66" charset="0"/>
              </a:rPr>
              <a:t>Peninsula,Tasmania</a:t>
            </a:r>
            <a:endParaRPr lang="en-US" sz="1800" dirty="0">
              <a:solidFill>
                <a:schemeClr val="tx1"/>
              </a:solidFill>
              <a:latin typeface="Comic Sans MS" pitchFamily="66" charset="0"/>
            </a:endParaRPr>
          </a:p>
        </p:txBody>
      </p:sp>
      <p:sp>
        <p:nvSpPr>
          <p:cNvPr id="108568" name="Text Box 24"/>
          <p:cNvSpPr txBox="1">
            <a:spLocks noChangeArrowheads="1"/>
          </p:cNvSpPr>
          <p:nvPr/>
        </p:nvSpPr>
        <p:spPr bwMode="auto">
          <a:xfrm>
            <a:off x="4494834" y="3788002"/>
            <a:ext cx="4411785" cy="646331"/>
          </a:xfrm>
          <a:prstGeom prst="rect">
            <a:avLst/>
          </a:prstGeom>
          <a:noFill/>
          <a:ln w="28575">
            <a:noFill/>
            <a:miter lim="800000"/>
            <a:headEnd/>
            <a:tailEnd/>
          </a:ln>
          <a:effectLst/>
        </p:spPr>
        <p:txBody>
          <a:bodyPr wrap="none">
            <a:spAutoFit/>
          </a:bodyPr>
          <a:lstStyle/>
          <a:p>
            <a:r>
              <a:rPr lang="en-US" sz="1800" dirty="0">
                <a:solidFill>
                  <a:schemeClr val="tx1"/>
                </a:solidFill>
                <a:latin typeface="Comic Sans MS" pitchFamily="66" charset="0"/>
              </a:rPr>
              <a:t>Aspens in the Sangre de Cristo Range</a:t>
            </a:r>
          </a:p>
          <a:p>
            <a:r>
              <a:rPr lang="en-US" sz="1800" dirty="0">
                <a:solidFill>
                  <a:schemeClr val="tx1"/>
                </a:solidFill>
                <a:latin typeface="Comic Sans MS" pitchFamily="66" charset="0"/>
              </a:rPr>
              <a:t>Northern New Mexico</a:t>
            </a:r>
          </a:p>
        </p:txBody>
      </p:sp>
      <p:sp>
        <p:nvSpPr>
          <p:cNvPr id="108564" name="Text Box 20"/>
          <p:cNvSpPr txBox="1">
            <a:spLocks noChangeArrowheads="1"/>
          </p:cNvSpPr>
          <p:nvPr/>
        </p:nvSpPr>
        <p:spPr bwMode="auto">
          <a:xfrm>
            <a:off x="1095828" y="1079049"/>
            <a:ext cx="6929438" cy="1569660"/>
          </a:xfrm>
          <a:prstGeom prst="rect">
            <a:avLst/>
          </a:prstGeom>
          <a:noFill/>
          <a:ln w="28575">
            <a:noFill/>
            <a:miter lim="800000"/>
            <a:headEnd/>
            <a:tailEnd/>
          </a:ln>
          <a:effectLst/>
        </p:spPr>
        <p:txBody>
          <a:bodyPr>
            <a:spAutoFit/>
          </a:bodyPr>
          <a:lstStyle/>
          <a:p>
            <a:pPr marL="609600" indent="-609600" eaLnBrk="1" hangingPunct="1"/>
            <a:r>
              <a:rPr lang="en-US" sz="2400" i="1" dirty="0">
                <a:solidFill>
                  <a:schemeClr val="tx1"/>
                </a:solidFill>
                <a:latin typeface="Calibri" pitchFamily="34" charset="0"/>
              </a:rPr>
              <a:t>Carlton M. Caves</a:t>
            </a:r>
          </a:p>
          <a:p>
            <a:pPr marL="609600" indent="-609600" eaLnBrk="1" hangingPunct="1"/>
            <a:r>
              <a:rPr lang="en-US" sz="2400" i="1" dirty="0">
                <a:solidFill>
                  <a:schemeClr val="tx1"/>
                </a:solidFill>
                <a:latin typeface="Calibri" pitchFamily="34" charset="0"/>
              </a:rPr>
              <a:t>Center for Quantum Information and Control</a:t>
            </a:r>
          </a:p>
          <a:p>
            <a:pPr marL="609600" indent="-609600" eaLnBrk="1" hangingPunct="1"/>
            <a:r>
              <a:rPr lang="en-US" sz="2400" i="1" dirty="0">
                <a:solidFill>
                  <a:schemeClr val="tx1"/>
                </a:solidFill>
                <a:latin typeface="Calibri" pitchFamily="34" charset="0"/>
              </a:rPr>
              <a:t>University of New Mexico</a:t>
            </a:r>
          </a:p>
          <a:p>
            <a:pPr marL="609600" indent="-609600" eaLnBrk="1" hangingPunct="1"/>
            <a:r>
              <a:rPr lang="en-US" sz="2400" i="1" dirty="0">
                <a:solidFill>
                  <a:srgbClr val="006600"/>
                </a:solidFill>
                <a:latin typeface="Calibri" pitchFamily="34" charset="0"/>
                <a:hlinkClick r:id="rId6"/>
              </a:rPr>
              <a:t>http://info.phys.unm.edu/~caves</a:t>
            </a:r>
            <a:endParaRPr lang="en-US" sz="1000" dirty="0">
              <a:solidFill>
                <a:schemeClr val="tx1"/>
              </a:solidFill>
              <a:latin typeface="Calibri" pitchFamily="34" charset="0"/>
            </a:endParaRPr>
          </a:p>
        </p:txBody>
      </p:sp>
      <p:grpSp>
        <p:nvGrpSpPr>
          <p:cNvPr id="17" name="Group 16"/>
          <p:cNvGrpSpPr/>
          <p:nvPr/>
        </p:nvGrpSpPr>
        <p:grpSpPr>
          <a:xfrm>
            <a:off x="428625" y="2719662"/>
            <a:ext cx="8286750" cy="1127760"/>
            <a:chOff x="428625" y="5448300"/>
            <a:chExt cx="8286750" cy="1409700"/>
          </a:xfrm>
        </p:grpSpPr>
        <p:pic>
          <p:nvPicPr>
            <p:cNvPr id="18" name="Picture 2" descr="C:\Documents and Settings\Carlton Caves\My Documents\My Stuff 2\talks\graphics\cquicsandias.jpg"/>
            <p:cNvPicPr>
              <a:picLocks noChangeAspect="1" noChangeArrowheads="1"/>
            </p:cNvPicPr>
            <p:nvPr/>
          </p:nvPicPr>
          <p:blipFill>
            <a:blip r:embed="rId7" cstate="print"/>
            <a:srcRect/>
            <a:stretch>
              <a:fillRect/>
            </a:stretch>
          </p:blipFill>
          <p:spPr bwMode="auto">
            <a:xfrm>
              <a:off x="428625" y="5448300"/>
              <a:ext cx="8286750" cy="1409700"/>
            </a:xfrm>
            <a:prstGeom prst="rect">
              <a:avLst/>
            </a:prstGeom>
            <a:noFill/>
          </p:spPr>
        </p:pic>
        <p:pic>
          <p:nvPicPr>
            <p:cNvPr id="19" name="Picture 3" descr="C:\Documents and Settings\Carlton Caves\My Documents\My Stuff 2\talks\graphics\cquiclogo.png"/>
            <p:cNvPicPr>
              <a:picLocks noChangeAspect="1" noChangeArrowheads="1"/>
            </p:cNvPicPr>
            <p:nvPr/>
          </p:nvPicPr>
          <p:blipFill>
            <a:blip r:embed="rId8" cstate="print"/>
            <a:srcRect/>
            <a:stretch>
              <a:fillRect/>
            </a:stretch>
          </p:blipFill>
          <p:spPr bwMode="auto">
            <a:xfrm>
              <a:off x="457200" y="5468256"/>
              <a:ext cx="914400" cy="1358900"/>
            </a:xfrm>
            <a:prstGeom prst="rect">
              <a:avLst/>
            </a:prstGeom>
            <a:noFill/>
          </p:spPr>
        </p:pic>
        <p:pic>
          <p:nvPicPr>
            <p:cNvPr id="20" name="Picture 4" descr="C:\Documents and Settings\Carlton Caves\My Documents\My Stuff 2\talks\graphics\cquicletters.png"/>
            <p:cNvPicPr>
              <a:picLocks noChangeAspect="1" noChangeArrowheads="1"/>
            </p:cNvPicPr>
            <p:nvPr/>
          </p:nvPicPr>
          <p:blipFill>
            <a:blip r:embed="rId9" cstate="print"/>
            <a:srcRect/>
            <a:stretch>
              <a:fillRect/>
            </a:stretch>
          </p:blipFill>
          <p:spPr bwMode="auto">
            <a:xfrm>
              <a:off x="1600200" y="5486400"/>
              <a:ext cx="2378869" cy="714375"/>
            </a:xfrm>
            <a:prstGeom prst="rect">
              <a:avLst/>
            </a:prstGeom>
            <a:noFill/>
          </p:spPr>
        </p:pic>
        <p:sp>
          <p:nvSpPr>
            <p:cNvPr id="21" name="TextBox 20"/>
            <p:cNvSpPr txBox="1"/>
            <p:nvPr/>
          </p:nvSpPr>
          <p:spPr>
            <a:xfrm>
              <a:off x="3352800" y="5583405"/>
              <a:ext cx="4959114" cy="400110"/>
            </a:xfrm>
            <a:prstGeom prst="rect">
              <a:avLst/>
            </a:prstGeom>
            <a:noFill/>
          </p:spPr>
          <p:txBody>
            <a:bodyPr wrap="none" rtlCol="0">
              <a:spAutoFit/>
            </a:bodyPr>
            <a:lstStyle/>
            <a:p>
              <a:r>
                <a:rPr lang="en-US" b="1" dirty="0">
                  <a:solidFill>
                    <a:srgbClr val="000099"/>
                  </a:solidFill>
                  <a:latin typeface="Calibri" pitchFamily="34" charset="0"/>
                </a:rPr>
                <a:t>Center for Quantum Information and Control</a:t>
              </a:r>
            </a:p>
          </p:txBody>
        </p:sp>
      </p:gr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293261" y="43543"/>
            <a:ext cx="4528457" cy="707886"/>
          </a:xfrm>
          <a:prstGeom prst="rect">
            <a:avLst/>
          </a:prstGeom>
          <a:noFill/>
          <a:ln w="28575">
            <a:noFill/>
            <a:miter lim="800000"/>
            <a:headEnd/>
            <a:tailEnd/>
          </a:ln>
          <a:effectLst/>
        </p:spPr>
        <p:txBody>
          <a:bodyPr wrap="square">
            <a:spAutoFit/>
          </a:bodyPr>
          <a:lstStyle/>
          <a:p>
            <a:pPr eaLnBrk="1" hangingPunct="1"/>
            <a:r>
              <a:rPr lang="en-US" sz="4000" dirty="0">
                <a:solidFill>
                  <a:srgbClr val="996633"/>
                </a:solidFill>
                <a:latin typeface="Calibri" pitchFamily="34" charset="0"/>
              </a:rPr>
              <a:t>Perfect correlation </a:t>
            </a:r>
            <a:endParaRPr lang="en-US" sz="4000" b="0" dirty="0">
              <a:solidFill>
                <a:schemeClr val="tx1"/>
              </a:solidFill>
              <a:latin typeface="Calibri" pitchFamily="34" charset="0"/>
            </a:endParaRPr>
          </a:p>
        </p:txBody>
      </p:sp>
      <p:sp>
        <p:nvSpPr>
          <p:cNvPr id="6" name="TextBox 5"/>
          <p:cNvSpPr txBox="1"/>
          <p:nvPr/>
        </p:nvSpPr>
        <p:spPr>
          <a:xfrm>
            <a:off x="1153544" y="827338"/>
            <a:ext cx="2416970" cy="5324535"/>
          </a:xfrm>
          <a:prstGeom prst="rect">
            <a:avLst/>
          </a:prstGeom>
          <a:noFill/>
        </p:spPr>
        <p:txBody>
          <a:bodyPr wrap="square" rtlCol="0">
            <a:spAutoFit/>
          </a:bodyPr>
          <a:lstStyle/>
          <a:p>
            <a:pPr algn="l"/>
            <a:r>
              <a:rPr lang="en-US" sz="3200" dirty="0">
                <a:latin typeface="Calibri" pitchFamily="34" charset="0"/>
              </a:rPr>
              <a:t>Left foot</a:t>
            </a:r>
            <a:r>
              <a:rPr lang="en-US" sz="2800" dirty="0">
                <a:latin typeface="Calibri" pitchFamily="34" charset="0"/>
              </a:rPr>
              <a:t>	</a:t>
            </a:r>
            <a:endParaRPr lang="en-US" sz="3200" dirty="0">
              <a:solidFill>
                <a:srgbClr val="008000"/>
              </a:solidFill>
              <a:latin typeface="Calibri" pitchFamily="34" charset="0"/>
            </a:endParaRPr>
          </a:p>
          <a:p>
            <a:pPr algn="l"/>
            <a:endParaRPr lang="en-US" sz="2800" dirty="0">
              <a:latin typeface="Calibri" pitchFamily="34" charset="0"/>
            </a:endParaRPr>
          </a:p>
          <a:p>
            <a:pPr algn="l"/>
            <a:r>
              <a:rPr lang="en-US" sz="2800" dirty="0">
                <a:latin typeface="Calibri" pitchFamily="34" charset="0"/>
              </a:rPr>
              <a:t>Cowboy boot </a:t>
            </a:r>
          </a:p>
          <a:p>
            <a:pPr algn="l"/>
            <a:endParaRPr lang="en-US" sz="2800" dirty="0">
              <a:latin typeface="Calibri" pitchFamily="34" charset="0"/>
            </a:endParaRPr>
          </a:p>
          <a:p>
            <a:pPr algn="l"/>
            <a:endParaRPr lang="en-US" sz="2800" dirty="0">
              <a:latin typeface="Calibri" pitchFamily="34" charset="0"/>
            </a:endParaRPr>
          </a:p>
          <a:p>
            <a:pPr algn="l"/>
            <a:r>
              <a:rPr lang="en-US" sz="2800" dirty="0">
                <a:latin typeface="Calibri" pitchFamily="34" charset="0"/>
              </a:rPr>
              <a:t>Sandal</a:t>
            </a:r>
            <a:endParaRPr lang="en-US" sz="2800" dirty="0">
              <a:solidFill>
                <a:srgbClr val="008000"/>
              </a:solidFill>
              <a:latin typeface="Calibri" pitchFamily="34" charset="0"/>
            </a:endParaRPr>
          </a:p>
          <a:p>
            <a:pPr algn="l"/>
            <a:endParaRPr lang="en-US" sz="2800" dirty="0">
              <a:latin typeface="Calibri" pitchFamily="34" charset="0"/>
            </a:endParaRPr>
          </a:p>
          <a:p>
            <a:pPr algn="l"/>
            <a:endParaRPr lang="en-US" sz="2800" dirty="0">
              <a:latin typeface="Calibri" pitchFamily="34" charset="0"/>
            </a:endParaRPr>
          </a:p>
          <a:p>
            <a:pPr algn="l"/>
            <a:r>
              <a:rPr lang="en-US" sz="2800" dirty="0">
                <a:latin typeface="Calibri" pitchFamily="34" charset="0"/>
              </a:rPr>
              <a:t>Biking shoe	</a:t>
            </a:r>
            <a:endParaRPr lang="en-US" sz="2800" dirty="0">
              <a:solidFill>
                <a:srgbClr val="008000"/>
              </a:solidFill>
              <a:latin typeface="Calibri" pitchFamily="34" charset="0"/>
            </a:endParaRPr>
          </a:p>
          <a:p>
            <a:pPr algn="l"/>
            <a:endParaRPr lang="en-US" sz="2800" dirty="0">
              <a:solidFill>
                <a:srgbClr val="008000"/>
              </a:solidFill>
              <a:latin typeface="Calibri" pitchFamily="34" charset="0"/>
            </a:endParaRPr>
          </a:p>
          <a:p>
            <a:pPr algn="l"/>
            <a:endParaRPr lang="en-US" sz="2800" dirty="0">
              <a:solidFill>
                <a:srgbClr val="008000"/>
              </a:solidFill>
              <a:latin typeface="Calibri" pitchFamily="34" charset="0"/>
            </a:endParaRPr>
          </a:p>
          <a:p>
            <a:pPr algn="l"/>
            <a:r>
              <a:rPr lang="en-US" sz="2800" dirty="0">
                <a:latin typeface="Calibri" pitchFamily="34" charset="0"/>
              </a:rPr>
              <a:t>Ski boot</a:t>
            </a:r>
          </a:p>
        </p:txBody>
      </p:sp>
      <p:pic>
        <p:nvPicPr>
          <p:cNvPr id="2050" name="Picture 2"/>
          <p:cNvPicPr>
            <a:picLocks noChangeAspect="1" noChangeArrowheads="1"/>
          </p:cNvPicPr>
          <p:nvPr/>
        </p:nvPicPr>
        <p:blipFill>
          <a:blip r:embed="rId4" cstate="print"/>
          <a:srcRect/>
          <a:stretch>
            <a:fillRect/>
          </a:stretch>
        </p:blipFill>
        <p:spPr bwMode="auto">
          <a:xfrm>
            <a:off x="4059420" y="5094522"/>
            <a:ext cx="937321" cy="1255487"/>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001590" y="3970121"/>
            <a:ext cx="1040657" cy="105703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06258" y="2699656"/>
            <a:ext cx="853627" cy="1133928"/>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4066189" y="1388049"/>
            <a:ext cx="925226" cy="1147401"/>
          </a:xfrm>
          <a:prstGeom prst="rect">
            <a:avLst/>
          </a:prstGeom>
          <a:noFill/>
          <a:ln w="9525">
            <a:noFill/>
            <a:miter lim="800000"/>
            <a:headEnd/>
            <a:tailEnd/>
          </a:ln>
        </p:spPr>
      </p:pic>
      <p:sp>
        <p:nvSpPr>
          <p:cNvPr id="8" name="TextBox 7"/>
          <p:cNvSpPr txBox="1"/>
          <p:nvPr/>
        </p:nvSpPr>
        <p:spPr>
          <a:xfrm>
            <a:off x="5877854" y="820084"/>
            <a:ext cx="2453269" cy="5324535"/>
          </a:xfrm>
          <a:prstGeom prst="rect">
            <a:avLst/>
          </a:prstGeom>
          <a:noFill/>
        </p:spPr>
        <p:txBody>
          <a:bodyPr wrap="square" rtlCol="0">
            <a:spAutoFit/>
          </a:bodyPr>
          <a:lstStyle/>
          <a:p>
            <a:pPr algn="l"/>
            <a:r>
              <a:rPr lang="en-US" sz="3200" dirty="0">
                <a:solidFill>
                  <a:srgbClr val="008000"/>
                </a:solidFill>
                <a:latin typeface="Calibri" pitchFamily="34" charset="0"/>
              </a:rPr>
              <a:t>Right foot</a:t>
            </a:r>
          </a:p>
          <a:p>
            <a:pPr algn="l"/>
            <a:endParaRPr lang="en-US" sz="2800" dirty="0">
              <a:latin typeface="Calibri" pitchFamily="34" charset="0"/>
            </a:endParaRPr>
          </a:p>
          <a:p>
            <a:pPr algn="l"/>
            <a:r>
              <a:rPr lang="en-US" sz="2800" dirty="0">
                <a:solidFill>
                  <a:srgbClr val="008000"/>
                </a:solidFill>
                <a:latin typeface="Calibri" pitchFamily="34" charset="0"/>
              </a:rPr>
              <a:t>Cowboy boot</a:t>
            </a:r>
            <a:r>
              <a:rPr lang="en-US" sz="2800" dirty="0">
                <a:latin typeface="Calibri" pitchFamily="34" charset="0"/>
              </a:rPr>
              <a:t> </a:t>
            </a:r>
          </a:p>
          <a:p>
            <a:pPr algn="l"/>
            <a:endParaRPr lang="en-US" sz="2800" dirty="0">
              <a:latin typeface="Calibri" pitchFamily="34" charset="0"/>
            </a:endParaRPr>
          </a:p>
          <a:p>
            <a:pPr algn="l"/>
            <a:endParaRPr lang="en-US" sz="2800" dirty="0">
              <a:latin typeface="Calibri" pitchFamily="34" charset="0"/>
            </a:endParaRPr>
          </a:p>
          <a:p>
            <a:pPr algn="l"/>
            <a:r>
              <a:rPr lang="en-US" sz="2800" dirty="0">
                <a:solidFill>
                  <a:srgbClr val="008000"/>
                </a:solidFill>
                <a:latin typeface="Calibri" pitchFamily="34" charset="0"/>
              </a:rPr>
              <a:t>Sandal</a:t>
            </a:r>
          </a:p>
          <a:p>
            <a:pPr algn="l"/>
            <a:endParaRPr lang="en-US" sz="2800" dirty="0">
              <a:latin typeface="Calibri" pitchFamily="34" charset="0"/>
            </a:endParaRPr>
          </a:p>
          <a:p>
            <a:pPr algn="l"/>
            <a:endParaRPr lang="en-US" sz="2800" dirty="0">
              <a:latin typeface="Calibri" pitchFamily="34" charset="0"/>
            </a:endParaRPr>
          </a:p>
          <a:p>
            <a:pPr algn="l"/>
            <a:r>
              <a:rPr lang="en-US" sz="2800" dirty="0">
                <a:solidFill>
                  <a:srgbClr val="008000"/>
                </a:solidFill>
                <a:latin typeface="Calibri" pitchFamily="34" charset="0"/>
              </a:rPr>
              <a:t>Biking shoe</a:t>
            </a:r>
          </a:p>
          <a:p>
            <a:pPr algn="l"/>
            <a:endParaRPr lang="en-US" sz="2800" dirty="0">
              <a:solidFill>
                <a:srgbClr val="008000"/>
              </a:solidFill>
              <a:latin typeface="Calibri" pitchFamily="34" charset="0"/>
            </a:endParaRPr>
          </a:p>
          <a:p>
            <a:pPr algn="l"/>
            <a:endParaRPr lang="en-US" sz="2800" dirty="0">
              <a:solidFill>
                <a:srgbClr val="008000"/>
              </a:solidFill>
              <a:latin typeface="Calibri" pitchFamily="34" charset="0"/>
            </a:endParaRPr>
          </a:p>
          <a:p>
            <a:pPr algn="l"/>
            <a:r>
              <a:rPr lang="en-US" sz="2800" dirty="0">
                <a:solidFill>
                  <a:srgbClr val="008000"/>
                </a:solidFill>
                <a:latin typeface="Calibri" pitchFamily="34" charset="0"/>
              </a:rPr>
              <a:t>Ski boot</a:t>
            </a:r>
            <a:endParaRPr lang="en-US" sz="2800" dirty="0">
              <a:latin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3" name="Picture 6" descr="DSC0100edit"/>
          <p:cNvPicPr>
            <a:picLocks noChangeAspect="1" noChangeArrowheads="1"/>
          </p:cNvPicPr>
          <p:nvPr/>
        </p:nvPicPr>
        <p:blipFill>
          <a:blip r:embed="rId3" cstate="print"/>
          <a:srcRect/>
          <a:stretch>
            <a:fillRect/>
          </a:stretch>
        </p:blipFill>
        <p:spPr bwMode="auto">
          <a:xfrm>
            <a:off x="3777315" y="7257"/>
            <a:ext cx="5148936" cy="6865248"/>
          </a:xfrm>
          <a:prstGeom prst="rect">
            <a:avLst/>
          </a:prstGeom>
          <a:noFill/>
        </p:spPr>
      </p:pic>
      <p:sp>
        <p:nvSpPr>
          <p:cNvPr id="4" name="Text Box 24"/>
          <p:cNvSpPr txBox="1">
            <a:spLocks noChangeArrowheads="1"/>
          </p:cNvSpPr>
          <p:nvPr/>
        </p:nvSpPr>
        <p:spPr bwMode="auto">
          <a:xfrm>
            <a:off x="1733053" y="5965190"/>
            <a:ext cx="1829348" cy="646331"/>
          </a:xfrm>
          <a:prstGeom prst="rect">
            <a:avLst/>
          </a:prstGeom>
          <a:noFill/>
          <a:ln w="28575">
            <a:noFill/>
            <a:miter lim="800000"/>
            <a:headEnd/>
            <a:tailEnd/>
          </a:ln>
          <a:effectLst/>
        </p:spPr>
        <p:txBody>
          <a:bodyPr wrap="none">
            <a:spAutoFit/>
          </a:bodyPr>
          <a:lstStyle/>
          <a:p>
            <a:r>
              <a:rPr lang="en-US" sz="1800" dirty="0" err="1">
                <a:solidFill>
                  <a:schemeClr val="tx1"/>
                </a:solidFill>
                <a:latin typeface="Comic Sans MS" pitchFamily="66" charset="0"/>
              </a:rPr>
              <a:t>Oljeto</a:t>
            </a:r>
            <a:r>
              <a:rPr lang="en-US" sz="1800" dirty="0">
                <a:solidFill>
                  <a:schemeClr val="tx1"/>
                </a:solidFill>
                <a:latin typeface="Comic Sans MS" pitchFamily="66" charset="0"/>
              </a:rPr>
              <a:t> Wash</a:t>
            </a:r>
          </a:p>
          <a:p>
            <a:r>
              <a:rPr lang="en-US" sz="1800" dirty="0">
                <a:solidFill>
                  <a:schemeClr val="tx1"/>
                </a:solidFill>
                <a:latin typeface="Comic Sans MS" pitchFamily="66" charset="0"/>
              </a:rPr>
              <a:t>Southern Utah</a:t>
            </a:r>
          </a:p>
        </p:txBody>
      </p:sp>
      <p:sp>
        <p:nvSpPr>
          <p:cNvPr id="5" name="Text Box 24"/>
          <p:cNvSpPr txBox="1">
            <a:spLocks noChangeArrowheads="1"/>
          </p:cNvSpPr>
          <p:nvPr/>
        </p:nvSpPr>
        <p:spPr bwMode="auto">
          <a:xfrm>
            <a:off x="72567" y="137824"/>
            <a:ext cx="3614061" cy="1323439"/>
          </a:xfrm>
          <a:prstGeom prst="rect">
            <a:avLst/>
          </a:prstGeom>
          <a:noFill/>
          <a:ln w="28575">
            <a:solidFill>
              <a:schemeClr val="tx1"/>
            </a:solidFill>
            <a:miter lim="800000"/>
            <a:headEnd/>
            <a:tailEnd/>
          </a:ln>
          <a:effectLst/>
        </p:spPr>
        <p:txBody>
          <a:bodyPr wrap="square">
            <a:spAutoFit/>
          </a:bodyPr>
          <a:lstStyle/>
          <a:p>
            <a:r>
              <a:rPr lang="en-US" dirty="0">
                <a:solidFill>
                  <a:schemeClr val="tx1"/>
                </a:solidFill>
                <a:latin typeface="Comic Sans MS" pitchFamily="66" charset="0"/>
              </a:rPr>
              <a:t>A correlation is an association between things.  It’s perfect when the association always occurs.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307775" y="58057"/>
            <a:ext cx="4528457" cy="646331"/>
          </a:xfrm>
          <a:prstGeom prst="rect">
            <a:avLst/>
          </a:prstGeom>
          <a:noFill/>
          <a:ln w="28575">
            <a:noFill/>
            <a:miter lim="800000"/>
            <a:headEnd/>
            <a:tailEnd/>
          </a:ln>
          <a:effectLst/>
        </p:spPr>
        <p:txBody>
          <a:bodyPr wrap="square">
            <a:spAutoFit/>
          </a:bodyPr>
          <a:lstStyle/>
          <a:p>
            <a:pPr eaLnBrk="1" hangingPunct="1"/>
            <a:r>
              <a:rPr lang="en-US" sz="3600" dirty="0">
                <a:solidFill>
                  <a:srgbClr val="996633"/>
                </a:solidFill>
                <a:latin typeface="Calibri" pitchFamily="34" charset="0"/>
              </a:rPr>
              <a:t>A correlation game</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grpSp>
        <p:nvGrpSpPr>
          <p:cNvPr id="14" name="Group 13"/>
          <p:cNvGrpSpPr/>
          <p:nvPr/>
        </p:nvGrpSpPr>
        <p:grpSpPr>
          <a:xfrm>
            <a:off x="304785" y="711228"/>
            <a:ext cx="8636010" cy="4060417"/>
            <a:chOff x="304785" y="711228"/>
            <a:chExt cx="8636010" cy="4060417"/>
          </a:xfrm>
        </p:grpSpPr>
        <p:sp>
          <p:nvSpPr>
            <p:cNvPr id="9" name="Rectangle 8"/>
            <p:cNvSpPr/>
            <p:nvPr/>
          </p:nvSpPr>
          <p:spPr>
            <a:xfrm>
              <a:off x="6052454" y="3571316"/>
              <a:ext cx="2888341" cy="1200329"/>
            </a:xfrm>
            <a:prstGeom prst="rect">
              <a:avLst/>
            </a:prstGeom>
          </p:spPr>
          <p:txBody>
            <a:bodyPr wrap="square">
              <a:spAutoFit/>
            </a:bodyPr>
            <a:lstStyle/>
            <a:p>
              <a:pPr algn="l"/>
              <a:r>
                <a:rPr lang="en-US" sz="1800" b="0" dirty="0">
                  <a:solidFill>
                    <a:schemeClr val="tx1"/>
                  </a:solidFill>
                  <a:latin typeface="Calibri" pitchFamily="34" charset="0"/>
                </a:rPr>
                <a:t>Sculpture, in Bismarck, North </a:t>
              </a:r>
              <a:r>
                <a:rPr lang="en-US" sz="1800" b="0" dirty="0" err="1">
                  <a:solidFill>
                    <a:schemeClr val="tx1"/>
                  </a:solidFill>
                  <a:latin typeface="Calibri" pitchFamily="34" charset="0"/>
                </a:rPr>
                <a:t>Dakota,of</a:t>
              </a:r>
              <a:r>
                <a:rPr lang="en-US" sz="1800" b="0" dirty="0">
                  <a:solidFill>
                    <a:schemeClr val="tx1"/>
                  </a:solidFill>
                  <a:latin typeface="Calibri" pitchFamily="34" charset="0"/>
                </a:rPr>
                <a:t> Sacagawea and her baby, Jean-</a:t>
              </a:r>
              <a:r>
                <a:rPr lang="en-US" sz="1800" b="0" dirty="0" err="1">
                  <a:solidFill>
                    <a:schemeClr val="tx1"/>
                  </a:solidFill>
                  <a:latin typeface="Calibri" pitchFamily="34" charset="0"/>
                </a:rPr>
                <a:t>Baptiste</a:t>
              </a:r>
              <a:r>
                <a:rPr lang="en-US" sz="1800" b="0" dirty="0">
                  <a:solidFill>
                    <a:schemeClr val="tx1"/>
                  </a:solidFill>
                  <a:latin typeface="Calibri" pitchFamily="34" charset="0"/>
                </a:rPr>
                <a:t> Charbonneau.</a:t>
              </a:r>
            </a:p>
          </p:txBody>
        </p:sp>
        <p:sp>
          <p:nvSpPr>
            <p:cNvPr id="11" name="TextBox 10"/>
            <p:cNvSpPr txBox="1"/>
            <p:nvPr/>
          </p:nvSpPr>
          <p:spPr>
            <a:xfrm>
              <a:off x="304785" y="711228"/>
              <a:ext cx="5660586" cy="1938992"/>
            </a:xfrm>
            <a:prstGeom prst="rect">
              <a:avLst/>
            </a:prstGeom>
            <a:noFill/>
          </p:spPr>
          <p:txBody>
            <a:bodyPr wrap="square" rtlCol="0">
              <a:spAutoFit/>
            </a:bodyPr>
            <a:lstStyle/>
            <a:p>
              <a:pPr algn="l"/>
              <a:r>
                <a:rPr lang="en-US" b="0" dirty="0">
                  <a:latin typeface="Calibri" pitchFamily="34" charset="0"/>
                </a:rPr>
                <a:t>Sacagawea was a Lemhi Shoshone woman, who accompanied the Lewis and Clark Expedition, acting as an interpreter and guide, in their exploration of the Western United States. She traveled thousands of miles from North Dakota to the Pacific Ocean between 1804 and 1806.</a:t>
              </a:r>
            </a:p>
          </p:txBody>
        </p:sp>
        <p:pic>
          <p:nvPicPr>
            <p:cNvPr id="3076" name="Picture 4"/>
            <p:cNvPicPr>
              <a:picLocks noChangeAspect="1" noChangeArrowheads="1"/>
            </p:cNvPicPr>
            <p:nvPr/>
          </p:nvPicPr>
          <p:blipFill>
            <a:blip r:embed="rId4" cstate="print"/>
            <a:srcRect/>
            <a:stretch>
              <a:fillRect/>
            </a:stretch>
          </p:blipFill>
          <p:spPr bwMode="auto">
            <a:xfrm>
              <a:off x="6325507" y="790838"/>
              <a:ext cx="2295979" cy="2796920"/>
            </a:xfrm>
            <a:prstGeom prst="rect">
              <a:avLst/>
            </a:prstGeom>
            <a:noFill/>
            <a:ln w="9525">
              <a:noFill/>
              <a:miter lim="800000"/>
              <a:headEnd/>
              <a:tailEnd/>
            </a:ln>
          </p:spPr>
        </p:pic>
      </p:grpSp>
      <p:grpSp>
        <p:nvGrpSpPr>
          <p:cNvPr id="17" name="Group 16"/>
          <p:cNvGrpSpPr/>
          <p:nvPr/>
        </p:nvGrpSpPr>
        <p:grpSpPr>
          <a:xfrm>
            <a:off x="407093" y="2743204"/>
            <a:ext cx="8490163" cy="3867667"/>
            <a:chOff x="407093" y="2743204"/>
            <a:chExt cx="8490163" cy="3867667"/>
          </a:xfrm>
        </p:grpSpPr>
        <p:sp>
          <p:nvSpPr>
            <p:cNvPr id="13" name="TextBox 12"/>
            <p:cNvSpPr txBox="1"/>
            <p:nvPr/>
          </p:nvSpPr>
          <p:spPr>
            <a:xfrm>
              <a:off x="5036469" y="5021955"/>
              <a:ext cx="3860787" cy="1200329"/>
            </a:xfrm>
            <a:prstGeom prst="rect">
              <a:avLst/>
            </a:prstGeom>
            <a:noFill/>
          </p:spPr>
          <p:txBody>
            <a:bodyPr wrap="square" rtlCol="0">
              <a:spAutoFit/>
            </a:bodyPr>
            <a:lstStyle/>
            <a:p>
              <a:pPr algn="l"/>
              <a:r>
                <a:rPr lang="en-US" sz="1800" b="0" dirty="0">
                  <a:solidFill>
                    <a:schemeClr val="tx1"/>
                  </a:solidFill>
                  <a:latin typeface="Calibri" pitchFamily="34" charset="0"/>
                </a:rPr>
                <a:t>The face on the coin was modeled on a Shoshone-Bannock woman named </a:t>
              </a:r>
              <a:r>
                <a:rPr lang="en-US" sz="1800" b="0" dirty="0" err="1">
                  <a:solidFill>
                    <a:schemeClr val="tx1"/>
                  </a:solidFill>
                  <a:latin typeface="Calibri" pitchFamily="34" charset="0"/>
                </a:rPr>
                <a:t>Randy'L</a:t>
              </a:r>
              <a:r>
                <a:rPr lang="en-US" sz="1800" b="0" dirty="0">
                  <a:solidFill>
                    <a:schemeClr val="tx1"/>
                  </a:solidFill>
                  <a:latin typeface="Calibri" pitchFamily="34" charset="0"/>
                </a:rPr>
                <a:t> He-</a:t>
              </a:r>
              <a:r>
                <a:rPr lang="en-US" sz="1800" b="0" dirty="0" err="1">
                  <a:solidFill>
                    <a:schemeClr val="tx1"/>
                  </a:solidFill>
                  <a:latin typeface="Calibri" pitchFamily="34" charset="0"/>
                </a:rPr>
                <a:t>dow</a:t>
              </a:r>
              <a:r>
                <a:rPr lang="en-US" sz="1800" b="0" dirty="0">
                  <a:solidFill>
                    <a:schemeClr val="tx1"/>
                  </a:solidFill>
                  <a:latin typeface="Calibri" pitchFamily="34" charset="0"/>
                </a:rPr>
                <a:t> Teton, then a student at the University of New Mexico.</a:t>
              </a:r>
            </a:p>
          </p:txBody>
        </p:sp>
        <p:grpSp>
          <p:nvGrpSpPr>
            <p:cNvPr id="12" name="Group 11"/>
            <p:cNvGrpSpPr/>
            <p:nvPr/>
          </p:nvGrpSpPr>
          <p:grpSpPr>
            <a:xfrm>
              <a:off x="407093" y="2743204"/>
              <a:ext cx="4491310" cy="3867667"/>
              <a:chOff x="407093" y="2743204"/>
              <a:chExt cx="4491310" cy="3867667"/>
            </a:xfrm>
          </p:grpSpPr>
          <p:pic>
            <p:nvPicPr>
              <p:cNvPr id="3077" name="Picture 5"/>
              <p:cNvPicPr>
                <a:picLocks noChangeAspect="1" noChangeArrowheads="1"/>
              </p:cNvPicPr>
              <p:nvPr/>
            </p:nvPicPr>
            <p:blipFill>
              <a:blip r:embed="rId5" cstate="print"/>
              <a:srcRect/>
              <a:stretch>
                <a:fillRect/>
              </a:stretch>
            </p:blipFill>
            <p:spPr bwMode="auto">
              <a:xfrm>
                <a:off x="407093" y="3251202"/>
                <a:ext cx="4491310" cy="2303236"/>
              </a:xfrm>
              <a:prstGeom prst="rect">
                <a:avLst/>
              </a:prstGeom>
              <a:noFill/>
              <a:ln w="9525">
                <a:noFill/>
                <a:miter lim="800000"/>
                <a:headEnd/>
                <a:tailEnd/>
              </a:ln>
            </p:spPr>
          </p:pic>
          <p:sp>
            <p:nvSpPr>
              <p:cNvPr id="15" name="TextBox 14"/>
              <p:cNvSpPr txBox="1"/>
              <p:nvPr/>
            </p:nvSpPr>
            <p:spPr>
              <a:xfrm>
                <a:off x="1195458" y="2743204"/>
                <a:ext cx="2914580" cy="400110"/>
              </a:xfrm>
              <a:prstGeom prst="rect">
                <a:avLst/>
              </a:prstGeom>
              <a:noFill/>
            </p:spPr>
            <p:txBody>
              <a:bodyPr wrap="none" rtlCol="0">
                <a:spAutoFit/>
              </a:bodyPr>
              <a:lstStyle/>
              <a:p>
                <a:r>
                  <a:rPr lang="en-US" dirty="0">
                    <a:solidFill>
                      <a:srgbClr val="006600"/>
                    </a:solidFill>
                    <a:latin typeface="Comic Sans MS" pitchFamily="66" charset="0"/>
                  </a:rPr>
                  <a:t>Sacagawea 1US$ coin</a:t>
                </a:r>
              </a:p>
            </p:txBody>
          </p:sp>
          <p:sp>
            <p:nvSpPr>
              <p:cNvPr id="16" name="TextBox 15"/>
              <p:cNvSpPr txBox="1"/>
              <p:nvPr/>
            </p:nvSpPr>
            <p:spPr>
              <a:xfrm>
                <a:off x="861232" y="5595208"/>
                <a:ext cx="3583032" cy="1015663"/>
              </a:xfrm>
              <a:prstGeom prst="rect">
                <a:avLst/>
              </a:prstGeom>
              <a:noFill/>
            </p:spPr>
            <p:txBody>
              <a:bodyPr wrap="none" rtlCol="0">
                <a:spAutoFit/>
              </a:bodyPr>
              <a:lstStyle/>
              <a:p>
                <a:pPr algn="l"/>
                <a:r>
                  <a:rPr lang="en-US" dirty="0">
                    <a:solidFill>
                      <a:srgbClr val="006600"/>
                    </a:solidFill>
                    <a:latin typeface="Comic Sans MS" pitchFamily="66" charset="0"/>
                  </a:rPr>
                  <a:t>Heads			Tails</a:t>
                </a:r>
              </a:p>
              <a:p>
                <a:pPr algn="l"/>
                <a:r>
                  <a:rPr lang="en-US" dirty="0">
                    <a:solidFill>
                      <a:srgbClr val="006600"/>
                    </a:solidFill>
                    <a:latin typeface="Comic Sans MS" pitchFamily="66" charset="0"/>
                  </a:rPr>
                  <a:t>0	     Bit		1</a:t>
                </a:r>
              </a:p>
              <a:p>
                <a:pPr algn="l"/>
                <a:r>
                  <a:rPr lang="en-US" dirty="0">
                    <a:solidFill>
                      <a:srgbClr val="006600"/>
                    </a:solidFill>
                    <a:latin typeface="Comic Sans MS" pitchFamily="66" charset="0"/>
                  </a:rPr>
                  <a:t>Up			Down</a:t>
                </a: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307775" y="1"/>
            <a:ext cx="4528457" cy="646331"/>
          </a:xfrm>
          <a:prstGeom prst="rect">
            <a:avLst/>
          </a:prstGeom>
          <a:noFill/>
          <a:ln w="28575">
            <a:noFill/>
            <a:miter lim="800000"/>
            <a:headEnd/>
            <a:tailEnd/>
          </a:ln>
          <a:effectLst/>
        </p:spPr>
        <p:txBody>
          <a:bodyPr wrap="square">
            <a:spAutoFit/>
          </a:bodyPr>
          <a:lstStyle/>
          <a:p>
            <a:pPr eaLnBrk="1" hangingPunct="1"/>
            <a:r>
              <a:rPr lang="en-US" sz="3600" dirty="0">
                <a:solidFill>
                  <a:srgbClr val="996633"/>
                </a:solidFill>
                <a:latin typeface="Calibri" pitchFamily="34" charset="0"/>
              </a:rPr>
              <a:t>A correlation game</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sp>
        <p:nvSpPr>
          <p:cNvPr id="14" name="TextBox 13"/>
          <p:cNvSpPr txBox="1"/>
          <p:nvPr/>
        </p:nvSpPr>
        <p:spPr>
          <a:xfrm>
            <a:off x="1088573" y="812826"/>
            <a:ext cx="6966857" cy="1384995"/>
          </a:xfrm>
          <a:prstGeom prst="rect">
            <a:avLst/>
          </a:prstGeom>
          <a:noFill/>
          <a:ln w="28575">
            <a:solidFill>
              <a:srgbClr val="0033CC"/>
            </a:solidFill>
          </a:ln>
        </p:spPr>
        <p:txBody>
          <a:bodyPr wrap="square" rtlCol="0">
            <a:spAutoFit/>
          </a:bodyPr>
          <a:lstStyle/>
          <a:p>
            <a:pPr algn="l"/>
            <a:r>
              <a:rPr lang="en-US" sz="2800" dirty="0">
                <a:latin typeface="Calibri" pitchFamily="34" charset="0"/>
              </a:rPr>
              <a:t>Correlations between coins held by Alice and Bob can be used to “teleport” the state of Victor’s coin to Bob. </a:t>
            </a:r>
          </a:p>
        </p:txBody>
      </p:sp>
      <p:sp>
        <p:nvSpPr>
          <p:cNvPr id="8" name="TextBox 7"/>
          <p:cNvSpPr txBox="1"/>
          <p:nvPr/>
        </p:nvSpPr>
        <p:spPr>
          <a:xfrm>
            <a:off x="4876806" y="2793990"/>
            <a:ext cx="4165596" cy="3477875"/>
          </a:xfrm>
          <a:prstGeom prst="rect">
            <a:avLst/>
          </a:prstGeom>
          <a:noFill/>
          <a:ln w="28575">
            <a:solidFill>
              <a:srgbClr val="008000"/>
            </a:solidFill>
          </a:ln>
        </p:spPr>
        <p:txBody>
          <a:bodyPr wrap="square" rtlCol="0">
            <a:spAutoFit/>
          </a:bodyPr>
          <a:lstStyle/>
          <a:p>
            <a:pPr marL="514350" indent="-514350" algn="l">
              <a:buAutoNum type="arabicPeriod"/>
            </a:pPr>
            <a:r>
              <a:rPr lang="en-US" sz="2200" dirty="0">
                <a:solidFill>
                  <a:srgbClr val="008000"/>
                </a:solidFill>
                <a:latin typeface="Calibri" pitchFamily="34" charset="0"/>
              </a:rPr>
              <a:t>Alice only needs to know that her and Bob’s coins are correlated, not whether they are both heads or both tails.  </a:t>
            </a:r>
          </a:p>
          <a:p>
            <a:pPr marL="514350" indent="-514350" algn="l">
              <a:buAutoNum type="arabicPeriod"/>
            </a:pPr>
            <a:r>
              <a:rPr lang="en-US" sz="2200" dirty="0">
                <a:solidFill>
                  <a:srgbClr val="008000"/>
                </a:solidFill>
                <a:latin typeface="Calibri" pitchFamily="34" charset="0"/>
              </a:rPr>
              <a:t>Alice doesn’t need to determine whether Victor’s coin is heads or tails.  </a:t>
            </a:r>
          </a:p>
          <a:p>
            <a:pPr marL="514350" indent="-514350" algn="l">
              <a:buAutoNum type="arabicPeriod"/>
            </a:pPr>
            <a:r>
              <a:rPr lang="en-US" sz="2200" dirty="0">
                <a:solidFill>
                  <a:srgbClr val="008000"/>
                </a:solidFill>
                <a:latin typeface="Calibri" pitchFamily="34" charset="0"/>
              </a:rPr>
              <a:t>The message she sends to Bob doesn’t reveal whether Victor’s coin is heads or tails. </a:t>
            </a:r>
          </a:p>
        </p:txBody>
      </p:sp>
      <p:grpSp>
        <p:nvGrpSpPr>
          <p:cNvPr id="9" name="Group 8"/>
          <p:cNvGrpSpPr/>
          <p:nvPr/>
        </p:nvGrpSpPr>
        <p:grpSpPr>
          <a:xfrm>
            <a:off x="232925" y="2743204"/>
            <a:ext cx="4491310" cy="3867667"/>
            <a:chOff x="407093" y="2743204"/>
            <a:chExt cx="4491310" cy="3867667"/>
          </a:xfrm>
        </p:grpSpPr>
        <p:pic>
          <p:nvPicPr>
            <p:cNvPr id="10" name="Picture 5"/>
            <p:cNvPicPr>
              <a:picLocks noChangeAspect="1" noChangeArrowheads="1"/>
            </p:cNvPicPr>
            <p:nvPr/>
          </p:nvPicPr>
          <p:blipFill>
            <a:blip r:embed="rId4" cstate="print"/>
            <a:srcRect/>
            <a:stretch>
              <a:fillRect/>
            </a:stretch>
          </p:blipFill>
          <p:spPr bwMode="auto">
            <a:xfrm>
              <a:off x="407093" y="3251202"/>
              <a:ext cx="4491310" cy="2303236"/>
            </a:xfrm>
            <a:prstGeom prst="rect">
              <a:avLst/>
            </a:prstGeom>
            <a:noFill/>
            <a:ln w="9525">
              <a:noFill/>
              <a:miter lim="800000"/>
              <a:headEnd/>
              <a:tailEnd/>
            </a:ln>
          </p:spPr>
        </p:pic>
        <p:sp>
          <p:nvSpPr>
            <p:cNvPr id="11" name="TextBox 10"/>
            <p:cNvSpPr txBox="1"/>
            <p:nvPr/>
          </p:nvSpPr>
          <p:spPr>
            <a:xfrm>
              <a:off x="1195458" y="2743204"/>
              <a:ext cx="2914580" cy="400110"/>
            </a:xfrm>
            <a:prstGeom prst="rect">
              <a:avLst/>
            </a:prstGeom>
            <a:noFill/>
          </p:spPr>
          <p:txBody>
            <a:bodyPr wrap="none" rtlCol="0">
              <a:spAutoFit/>
            </a:bodyPr>
            <a:lstStyle/>
            <a:p>
              <a:r>
                <a:rPr lang="en-US" dirty="0">
                  <a:solidFill>
                    <a:srgbClr val="006600"/>
                  </a:solidFill>
                  <a:latin typeface="Comic Sans MS" pitchFamily="66" charset="0"/>
                </a:rPr>
                <a:t>Sacagawea 1US$ coin</a:t>
              </a:r>
            </a:p>
          </p:txBody>
        </p:sp>
        <p:sp>
          <p:nvSpPr>
            <p:cNvPr id="12" name="TextBox 11"/>
            <p:cNvSpPr txBox="1"/>
            <p:nvPr/>
          </p:nvSpPr>
          <p:spPr>
            <a:xfrm>
              <a:off x="861232" y="5595208"/>
              <a:ext cx="3583032" cy="1015663"/>
            </a:xfrm>
            <a:prstGeom prst="rect">
              <a:avLst/>
            </a:prstGeom>
            <a:noFill/>
          </p:spPr>
          <p:txBody>
            <a:bodyPr wrap="none" rtlCol="0">
              <a:spAutoFit/>
            </a:bodyPr>
            <a:lstStyle/>
            <a:p>
              <a:pPr algn="l"/>
              <a:r>
                <a:rPr lang="en-US" dirty="0">
                  <a:solidFill>
                    <a:srgbClr val="006600"/>
                  </a:solidFill>
                  <a:latin typeface="Comic Sans MS" pitchFamily="66" charset="0"/>
                </a:rPr>
                <a:t>Heads			Tails</a:t>
              </a:r>
            </a:p>
            <a:p>
              <a:pPr algn="l"/>
              <a:r>
                <a:rPr lang="en-US" dirty="0">
                  <a:solidFill>
                    <a:srgbClr val="006600"/>
                  </a:solidFill>
                  <a:latin typeface="Comic Sans MS" pitchFamily="66" charset="0"/>
                </a:rPr>
                <a:t>0	     Bit		1</a:t>
              </a:r>
            </a:p>
            <a:p>
              <a:pPr algn="l"/>
              <a:r>
                <a:rPr lang="en-US" dirty="0">
                  <a:solidFill>
                    <a:srgbClr val="006600"/>
                  </a:solidFill>
                  <a:latin typeface="Comic Sans MS" pitchFamily="66" charset="0"/>
                </a:rPr>
                <a:t>Up			Down</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6600"/>
        </a:solidFill>
        <a:effectLst/>
      </p:bgPr>
    </p:bg>
    <p:spTree>
      <p:nvGrpSpPr>
        <p:cNvPr id="1" name=""/>
        <p:cNvGrpSpPr/>
        <p:nvPr/>
      </p:nvGrpSpPr>
      <p:grpSpPr>
        <a:xfrm>
          <a:off x="0" y="0"/>
          <a:ext cx="0" cy="0"/>
          <a:chOff x="0" y="0"/>
          <a:chExt cx="0" cy="0"/>
        </a:xfrm>
      </p:grpSpPr>
      <p:pic>
        <p:nvPicPr>
          <p:cNvPr id="175106" name="Picture 2" descr="DSCN0952Copy"/>
          <p:cNvPicPr>
            <a:picLocks noChangeAspect="1" noChangeArrowheads="1"/>
          </p:cNvPicPr>
          <p:nvPr/>
        </p:nvPicPr>
        <p:blipFill>
          <a:blip r:embed="rId3" cstate="print"/>
          <a:srcRect/>
          <a:stretch>
            <a:fillRect/>
          </a:stretch>
        </p:blipFill>
        <p:spPr bwMode="auto">
          <a:xfrm>
            <a:off x="435425" y="-1"/>
            <a:ext cx="5529944" cy="6912819"/>
          </a:xfrm>
          <a:prstGeom prst="rect">
            <a:avLst/>
          </a:prstGeom>
          <a:noFill/>
          <a:effectLst>
            <a:outerShdw dist="35921" dir="2700000" algn="ctr" rotWithShape="0">
              <a:srgbClr val="808080"/>
            </a:outerShdw>
          </a:effectLst>
        </p:spPr>
      </p:pic>
      <p:sp>
        <p:nvSpPr>
          <p:cNvPr id="175107" name="Text Box 3"/>
          <p:cNvSpPr txBox="1">
            <a:spLocks noChangeArrowheads="1"/>
          </p:cNvSpPr>
          <p:nvPr/>
        </p:nvSpPr>
        <p:spPr bwMode="auto">
          <a:xfrm>
            <a:off x="6037475" y="5356454"/>
            <a:ext cx="3039615" cy="1323439"/>
          </a:xfrm>
          <a:prstGeom prst="rect">
            <a:avLst/>
          </a:prstGeom>
          <a:noFill/>
          <a:ln w="19050" algn="ctr">
            <a:noFill/>
            <a:miter lim="800000"/>
            <a:headEnd/>
            <a:tailEnd/>
          </a:ln>
          <a:effectLst/>
        </p:spPr>
        <p:txBody>
          <a:bodyPr wrap="none">
            <a:spAutoFit/>
          </a:bodyPr>
          <a:lstStyle/>
          <a:p>
            <a:r>
              <a:rPr lang="en-US" dirty="0">
                <a:solidFill>
                  <a:schemeClr val="tx1"/>
                </a:solidFill>
                <a:latin typeface="Comic Sans MS" pitchFamily="66" charset="0"/>
              </a:rPr>
              <a:t>Echidna Gorge</a:t>
            </a:r>
          </a:p>
          <a:p>
            <a:r>
              <a:rPr lang="en-US" dirty="0">
                <a:solidFill>
                  <a:schemeClr val="tx1"/>
                </a:solidFill>
                <a:latin typeface="Comic Sans MS" pitchFamily="66" charset="0"/>
              </a:rPr>
              <a:t>Bungle </a:t>
            </a:r>
            <a:r>
              <a:rPr lang="en-US" dirty="0" err="1">
                <a:solidFill>
                  <a:schemeClr val="tx1"/>
                </a:solidFill>
                <a:latin typeface="Comic Sans MS" pitchFamily="66" charset="0"/>
              </a:rPr>
              <a:t>Bungle</a:t>
            </a:r>
            <a:r>
              <a:rPr lang="en-US" dirty="0">
                <a:solidFill>
                  <a:schemeClr val="tx1"/>
                </a:solidFill>
                <a:latin typeface="Comic Sans MS" pitchFamily="66" charset="0"/>
              </a:rPr>
              <a:t> Range</a:t>
            </a:r>
          </a:p>
          <a:p>
            <a:r>
              <a:rPr lang="en-US" dirty="0" err="1">
                <a:solidFill>
                  <a:schemeClr val="tx1"/>
                </a:solidFill>
                <a:latin typeface="Comic Sans MS" pitchFamily="66" charset="0"/>
              </a:rPr>
              <a:t>Purnululu</a:t>
            </a:r>
            <a:r>
              <a:rPr lang="en-US" dirty="0">
                <a:solidFill>
                  <a:schemeClr val="tx1"/>
                </a:solidFill>
                <a:latin typeface="Comic Sans MS" pitchFamily="66" charset="0"/>
              </a:rPr>
              <a:t> National Park</a:t>
            </a:r>
          </a:p>
          <a:p>
            <a:r>
              <a:rPr lang="en-US" dirty="0">
                <a:solidFill>
                  <a:schemeClr val="tx1"/>
                </a:solidFill>
                <a:latin typeface="Comic Sans MS" pitchFamily="66" charset="0"/>
              </a:rPr>
              <a:t>Western Australia</a:t>
            </a:r>
          </a:p>
        </p:txBody>
      </p:sp>
      <p:sp>
        <p:nvSpPr>
          <p:cNvPr id="4" name="Text Box 3"/>
          <p:cNvSpPr txBox="1">
            <a:spLocks noChangeArrowheads="1"/>
          </p:cNvSpPr>
          <p:nvPr/>
        </p:nvSpPr>
        <p:spPr bwMode="auto">
          <a:xfrm>
            <a:off x="6081457" y="167702"/>
            <a:ext cx="2917396" cy="1323439"/>
          </a:xfrm>
          <a:prstGeom prst="rect">
            <a:avLst/>
          </a:prstGeom>
          <a:noFill/>
          <a:ln w="28575" algn="ctr">
            <a:solidFill>
              <a:schemeClr val="tx1"/>
            </a:solidFill>
            <a:miter lim="800000"/>
            <a:headEnd/>
            <a:tailEnd/>
          </a:ln>
          <a:effectLst/>
        </p:spPr>
        <p:txBody>
          <a:bodyPr wrap="square">
            <a:spAutoFit/>
          </a:bodyPr>
          <a:lstStyle/>
          <a:p>
            <a:r>
              <a:rPr lang="en-US" dirty="0">
                <a:solidFill>
                  <a:schemeClr val="tx1"/>
                </a:solidFill>
                <a:latin typeface="Comic Sans MS" pitchFamily="66" charset="0"/>
              </a:rPr>
              <a:t>Correlations can be used to send information without actually sending 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508039" y="624103"/>
            <a:ext cx="4383273" cy="707886"/>
          </a:xfrm>
          <a:prstGeom prst="rect">
            <a:avLst/>
          </a:prstGeom>
          <a:noFill/>
          <a:ln w="28575">
            <a:noFill/>
            <a:miter lim="800000"/>
            <a:headEnd/>
            <a:tailEnd/>
          </a:ln>
          <a:effectLst/>
        </p:spPr>
        <p:txBody>
          <a:bodyPr wrap="square">
            <a:spAutoFit/>
          </a:bodyPr>
          <a:lstStyle/>
          <a:p>
            <a:pPr eaLnBrk="1" hangingPunct="1"/>
            <a:r>
              <a:rPr lang="en-US" sz="4000" dirty="0">
                <a:solidFill>
                  <a:srgbClr val="996633"/>
                </a:solidFill>
                <a:latin typeface="Calibri" pitchFamily="34" charset="0"/>
              </a:rPr>
              <a:t>Polarization of light </a:t>
            </a:r>
            <a:endParaRPr lang="en-US" sz="4000" b="0" dirty="0">
              <a:solidFill>
                <a:schemeClr val="tx1"/>
              </a:solidFill>
              <a:latin typeface="Calibri" pitchFamily="34" charset="0"/>
            </a:endParaRPr>
          </a:p>
        </p:txBody>
      </p:sp>
      <p:grpSp>
        <p:nvGrpSpPr>
          <p:cNvPr id="13" name="Group 12"/>
          <p:cNvGrpSpPr/>
          <p:nvPr/>
        </p:nvGrpSpPr>
        <p:grpSpPr>
          <a:xfrm>
            <a:off x="4903944" y="332013"/>
            <a:ext cx="3886265" cy="1932216"/>
            <a:chOff x="4903944" y="332013"/>
            <a:chExt cx="3886265" cy="1932216"/>
          </a:xfrm>
        </p:grpSpPr>
        <p:pic>
          <p:nvPicPr>
            <p:cNvPr id="1026" name="Picture 2" descr="C:\Documents and Settings\Carlton Caves\My Documents\My Stuff 2\talks\graphics\polarizationfigure2.jpg"/>
            <p:cNvPicPr>
              <a:picLocks noChangeAspect="1" noChangeArrowheads="1"/>
            </p:cNvPicPr>
            <p:nvPr/>
          </p:nvPicPr>
          <p:blipFill>
            <a:blip r:embed="rId4" cstate="print"/>
            <a:srcRect/>
            <a:stretch>
              <a:fillRect/>
            </a:stretch>
          </p:blipFill>
          <p:spPr bwMode="auto">
            <a:xfrm>
              <a:off x="4903944" y="332013"/>
              <a:ext cx="3886265" cy="1932216"/>
            </a:xfrm>
            <a:prstGeom prst="rect">
              <a:avLst/>
            </a:prstGeom>
            <a:noFill/>
          </p:spPr>
        </p:pic>
        <p:sp>
          <p:nvSpPr>
            <p:cNvPr id="12" name="Rectangle 11"/>
            <p:cNvSpPr/>
            <p:nvPr/>
          </p:nvSpPr>
          <p:spPr bwMode="auto">
            <a:xfrm>
              <a:off x="6400802" y="2017487"/>
              <a:ext cx="740229" cy="217714"/>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0033CC"/>
                </a:solidFill>
                <a:effectLst/>
                <a:latin typeface="Copperplate Gothic Light" pitchFamily="34" charset="0"/>
              </a:endParaRPr>
            </a:p>
          </p:txBody>
        </p:sp>
      </p:grpSp>
      <p:grpSp>
        <p:nvGrpSpPr>
          <p:cNvPr id="19" name="Group 18"/>
          <p:cNvGrpSpPr/>
          <p:nvPr/>
        </p:nvGrpSpPr>
        <p:grpSpPr>
          <a:xfrm>
            <a:off x="201840" y="1707242"/>
            <a:ext cx="5981700" cy="4908485"/>
            <a:chOff x="201840" y="1707242"/>
            <a:chExt cx="5981700" cy="4908485"/>
          </a:xfrm>
        </p:grpSpPr>
        <p:sp>
          <p:nvSpPr>
            <p:cNvPr id="16" name="TextBox 15"/>
            <p:cNvSpPr txBox="1"/>
            <p:nvPr/>
          </p:nvSpPr>
          <p:spPr>
            <a:xfrm>
              <a:off x="305037" y="6154062"/>
              <a:ext cx="2767809" cy="461665"/>
            </a:xfrm>
            <a:prstGeom prst="rect">
              <a:avLst/>
            </a:prstGeom>
            <a:noFill/>
          </p:spPr>
          <p:txBody>
            <a:bodyPr wrap="none" rtlCol="0">
              <a:spAutoFit/>
            </a:bodyPr>
            <a:lstStyle/>
            <a:p>
              <a:r>
                <a:rPr lang="en-US" sz="2400" dirty="0">
                  <a:latin typeface="+mn-lt"/>
                </a:rPr>
                <a:t>No polarized glasses</a:t>
              </a:r>
            </a:p>
          </p:txBody>
        </p:sp>
        <p:sp>
          <p:nvSpPr>
            <p:cNvPr id="17" name="TextBox 16"/>
            <p:cNvSpPr txBox="1"/>
            <p:nvPr/>
          </p:nvSpPr>
          <p:spPr>
            <a:xfrm>
              <a:off x="3479958" y="6154062"/>
              <a:ext cx="2325253" cy="461665"/>
            </a:xfrm>
            <a:prstGeom prst="rect">
              <a:avLst/>
            </a:prstGeom>
            <a:noFill/>
          </p:spPr>
          <p:txBody>
            <a:bodyPr wrap="none" rtlCol="0">
              <a:spAutoFit/>
            </a:bodyPr>
            <a:lstStyle/>
            <a:p>
              <a:r>
                <a:rPr lang="en-US" sz="2400" dirty="0">
                  <a:latin typeface="+mn-lt"/>
                </a:rPr>
                <a:t>Polarized glasses</a:t>
              </a:r>
            </a:p>
          </p:txBody>
        </p:sp>
        <p:pic>
          <p:nvPicPr>
            <p:cNvPr id="1028" name="Picture 4" descr="C:\Documents and Settings\Carlton Caves\My Documents\My Stuff 2\talks\graphics\polarized3.jpg"/>
            <p:cNvPicPr>
              <a:picLocks noChangeAspect="1" noChangeArrowheads="1"/>
            </p:cNvPicPr>
            <p:nvPr/>
          </p:nvPicPr>
          <p:blipFill>
            <a:blip r:embed="rId5" cstate="print"/>
            <a:srcRect/>
            <a:stretch>
              <a:fillRect/>
            </a:stretch>
          </p:blipFill>
          <p:spPr bwMode="auto">
            <a:xfrm>
              <a:off x="201840" y="1707242"/>
              <a:ext cx="5981700" cy="4394200"/>
            </a:xfrm>
            <a:prstGeom prst="rect">
              <a:avLst/>
            </a:prstGeom>
            <a:noFill/>
          </p:spPr>
        </p:pic>
      </p:grpSp>
      <p:grpSp>
        <p:nvGrpSpPr>
          <p:cNvPr id="14" name="Group 13"/>
          <p:cNvGrpSpPr/>
          <p:nvPr/>
        </p:nvGrpSpPr>
        <p:grpSpPr>
          <a:xfrm>
            <a:off x="6461808" y="3352805"/>
            <a:ext cx="2391908" cy="2654976"/>
            <a:chOff x="6360210" y="3352805"/>
            <a:chExt cx="2391908" cy="2654976"/>
          </a:xfrm>
        </p:grpSpPr>
        <p:pic>
          <p:nvPicPr>
            <p:cNvPr id="1029" name="Picture 5"/>
            <p:cNvPicPr>
              <a:picLocks noChangeAspect="1" noChangeArrowheads="1"/>
            </p:cNvPicPr>
            <p:nvPr/>
          </p:nvPicPr>
          <p:blipFill>
            <a:blip r:embed="rId6" cstate="print"/>
            <a:srcRect/>
            <a:stretch>
              <a:fillRect/>
            </a:stretch>
          </p:blipFill>
          <p:spPr bwMode="auto">
            <a:xfrm>
              <a:off x="6360210" y="4067340"/>
              <a:ext cx="2391908" cy="1940441"/>
            </a:xfrm>
            <a:prstGeom prst="rect">
              <a:avLst/>
            </a:prstGeom>
            <a:noFill/>
            <a:ln w="9525">
              <a:noFill/>
              <a:miter lim="800000"/>
              <a:headEnd/>
              <a:tailEnd/>
            </a:ln>
          </p:spPr>
        </p:pic>
        <p:sp>
          <p:nvSpPr>
            <p:cNvPr id="11" name="TextBox 10"/>
            <p:cNvSpPr txBox="1"/>
            <p:nvPr/>
          </p:nvSpPr>
          <p:spPr>
            <a:xfrm>
              <a:off x="6473373" y="3352805"/>
              <a:ext cx="2101406" cy="707886"/>
            </a:xfrm>
            <a:prstGeom prst="rect">
              <a:avLst/>
            </a:prstGeom>
            <a:noFill/>
          </p:spPr>
          <p:txBody>
            <a:bodyPr wrap="square" rtlCol="0">
              <a:spAutoFit/>
            </a:bodyPr>
            <a:lstStyle/>
            <a:p>
              <a:r>
                <a:rPr lang="en-US" b="0" dirty="0">
                  <a:solidFill>
                    <a:srgbClr val="008000"/>
                  </a:solidFill>
                  <a:latin typeface="Comic Sans MS" pitchFamily="66" charset="0"/>
                </a:rPr>
                <a:t>A source of polarized light</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73556" y="212274"/>
            <a:ext cx="6038553" cy="1200329"/>
          </a:xfrm>
          <a:prstGeom prst="rect">
            <a:avLst/>
          </a:prstGeom>
          <a:noFill/>
          <a:ln w="28575">
            <a:noFill/>
            <a:miter lim="800000"/>
            <a:headEnd/>
            <a:tailEnd/>
          </a:ln>
          <a:effectLst/>
        </p:spPr>
        <p:txBody>
          <a:bodyPr wrap="square">
            <a:spAutoFit/>
          </a:bodyPr>
          <a:lstStyle/>
          <a:p>
            <a:r>
              <a:rPr lang="en-US" sz="3600" dirty="0">
                <a:solidFill>
                  <a:srgbClr val="996600"/>
                </a:solidFill>
                <a:latin typeface="Calibri" pitchFamily="34" charset="0"/>
              </a:rPr>
              <a:t>Polarization of a single photon (particle of light)</a:t>
            </a:r>
          </a:p>
        </p:txBody>
      </p:sp>
      <p:sp>
        <p:nvSpPr>
          <p:cNvPr id="144391" name="Line 7"/>
          <p:cNvSpPr>
            <a:spLocks noChangeShapeType="1"/>
          </p:cNvSpPr>
          <p:nvPr/>
        </p:nvSpPr>
        <p:spPr bwMode="auto">
          <a:xfrm>
            <a:off x="1132110" y="2393954"/>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4392" name="Oval 8"/>
          <p:cNvSpPr>
            <a:spLocks noChangeArrowheads="1"/>
          </p:cNvSpPr>
          <p:nvPr/>
        </p:nvSpPr>
        <p:spPr bwMode="auto">
          <a:xfrm>
            <a:off x="965423" y="2247904"/>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sp>
        <p:nvSpPr>
          <p:cNvPr id="144393" name="Text Box 9"/>
          <p:cNvSpPr txBox="1">
            <a:spLocks noChangeArrowheads="1"/>
          </p:cNvSpPr>
          <p:nvPr/>
        </p:nvSpPr>
        <p:spPr bwMode="auto">
          <a:xfrm>
            <a:off x="417590" y="2782892"/>
            <a:ext cx="1395703"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a:t>
            </a:r>
          </a:p>
        </p:txBody>
      </p:sp>
      <p:sp>
        <p:nvSpPr>
          <p:cNvPr id="144407" name="Text Box 23"/>
          <p:cNvSpPr txBox="1">
            <a:spLocks noChangeArrowheads="1"/>
          </p:cNvSpPr>
          <p:nvPr/>
        </p:nvSpPr>
        <p:spPr bwMode="auto">
          <a:xfrm>
            <a:off x="4996781" y="3759204"/>
            <a:ext cx="3125984" cy="523220"/>
          </a:xfrm>
          <a:prstGeom prst="rect">
            <a:avLst/>
          </a:prstGeom>
          <a:noFill/>
          <a:ln w="28575">
            <a:noFill/>
            <a:miter lim="800000"/>
            <a:headEnd/>
            <a:tailEnd/>
          </a:ln>
          <a:effectLst/>
        </p:spPr>
        <p:txBody>
          <a:bodyPr wrap="none">
            <a:spAutoFit/>
          </a:bodyPr>
          <a:lstStyle/>
          <a:p>
            <a:r>
              <a:rPr lang="en-US" sz="2800" dirty="0">
                <a:solidFill>
                  <a:srgbClr val="990099"/>
                </a:solidFill>
                <a:latin typeface="Calibri" pitchFamily="34" charset="0"/>
                <a:cs typeface="Helvetica" pitchFamily="34" charset="0"/>
              </a:rPr>
              <a:t>Photon polarization</a:t>
            </a:r>
          </a:p>
        </p:txBody>
      </p:sp>
      <p:grpSp>
        <p:nvGrpSpPr>
          <p:cNvPr id="3" name="Group 28"/>
          <p:cNvGrpSpPr>
            <a:grpSpLocks/>
          </p:cNvGrpSpPr>
          <p:nvPr/>
        </p:nvGrpSpPr>
        <p:grpSpPr bwMode="auto">
          <a:xfrm>
            <a:off x="5416773" y="1204917"/>
            <a:ext cx="2286000" cy="2286000"/>
            <a:chOff x="3275" y="887"/>
            <a:chExt cx="1440" cy="1440"/>
          </a:xfrm>
        </p:grpSpPr>
        <p:grpSp>
          <p:nvGrpSpPr>
            <p:cNvPr id="4" name="Group 3"/>
            <p:cNvGrpSpPr>
              <a:grpSpLocks/>
            </p:cNvGrpSpPr>
            <p:nvPr/>
          </p:nvGrpSpPr>
          <p:grpSpPr bwMode="auto">
            <a:xfrm>
              <a:off x="3275" y="887"/>
              <a:ext cx="1440" cy="1440"/>
              <a:chOff x="3273" y="887"/>
              <a:chExt cx="1440" cy="1440"/>
            </a:xfrm>
          </p:grpSpPr>
          <p:sp>
            <p:nvSpPr>
              <p:cNvPr id="144388" name="Line 4"/>
              <p:cNvSpPr>
                <a:spLocks noChangeShapeType="1"/>
              </p:cNvSpPr>
              <p:nvPr/>
            </p:nvSpPr>
            <p:spPr bwMode="auto">
              <a:xfrm>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4389" name="Line 5"/>
              <p:cNvSpPr>
                <a:spLocks noChangeShapeType="1"/>
              </p:cNvSpPr>
              <p:nvPr/>
            </p:nvSpPr>
            <p:spPr bwMode="auto">
              <a:xfrm rot="16200000">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4390" name="Oval 6"/>
              <p:cNvSpPr>
                <a:spLocks noChangeArrowheads="1"/>
              </p:cNvSpPr>
              <p:nvPr/>
            </p:nvSpPr>
            <p:spPr bwMode="auto">
              <a:xfrm>
                <a:off x="3892" y="1511"/>
                <a:ext cx="201" cy="192"/>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grpSp>
          <p:nvGrpSpPr>
            <p:cNvPr id="5" name="Group 17"/>
            <p:cNvGrpSpPr>
              <a:grpSpLocks/>
            </p:cNvGrpSpPr>
            <p:nvPr/>
          </p:nvGrpSpPr>
          <p:grpSpPr bwMode="auto">
            <a:xfrm>
              <a:off x="3989" y="1590"/>
              <a:ext cx="565" cy="368"/>
              <a:chOff x="3984" y="1770"/>
              <a:chExt cx="565" cy="368"/>
            </a:xfrm>
          </p:grpSpPr>
          <p:sp>
            <p:nvSpPr>
              <p:cNvPr id="144402" name="Line 18"/>
              <p:cNvSpPr>
                <a:spLocks noChangeShapeType="1"/>
              </p:cNvSpPr>
              <p:nvPr/>
            </p:nvSpPr>
            <p:spPr bwMode="auto">
              <a:xfrm>
                <a:off x="3984" y="1786"/>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4403" name="Text Box 19"/>
              <p:cNvSpPr txBox="1">
                <a:spLocks noChangeArrowheads="1"/>
              </p:cNvSpPr>
              <p:nvPr/>
            </p:nvSpPr>
            <p:spPr bwMode="auto">
              <a:xfrm>
                <a:off x="4301" y="177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6" name="Group 20"/>
            <p:cNvGrpSpPr>
              <a:grpSpLocks/>
            </p:cNvGrpSpPr>
            <p:nvPr/>
          </p:nvGrpSpPr>
          <p:grpSpPr bwMode="auto">
            <a:xfrm>
              <a:off x="3726" y="966"/>
              <a:ext cx="272" cy="648"/>
              <a:chOff x="3722" y="975"/>
              <a:chExt cx="272" cy="648"/>
            </a:xfrm>
          </p:grpSpPr>
          <p:sp>
            <p:nvSpPr>
              <p:cNvPr id="144405" name="Line 21"/>
              <p:cNvSpPr>
                <a:spLocks noChangeShapeType="1"/>
              </p:cNvSpPr>
              <p:nvPr/>
            </p:nvSpPr>
            <p:spPr bwMode="auto">
              <a:xfrm rot="16200000">
                <a:off x="3749" y="1379"/>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4406" name="Text Box 22"/>
              <p:cNvSpPr txBox="1">
                <a:spLocks noChangeArrowheads="1"/>
              </p:cNvSpPr>
              <p:nvPr/>
            </p:nvSpPr>
            <p:spPr bwMode="auto">
              <a:xfrm>
                <a:off x="3722" y="975"/>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282667" y="125190"/>
            <a:ext cx="4390690" cy="707886"/>
          </a:xfrm>
          <a:prstGeom prst="rect">
            <a:avLst/>
          </a:prstGeom>
          <a:noFill/>
          <a:ln w="28575">
            <a:noFill/>
            <a:miter lim="800000"/>
            <a:headEnd/>
            <a:tailEnd/>
          </a:ln>
          <a:effectLst/>
        </p:spPr>
        <p:txBody>
          <a:bodyPr wrap="none">
            <a:spAutoFit/>
          </a:bodyPr>
          <a:lstStyle/>
          <a:p>
            <a:r>
              <a:rPr lang="en-US" sz="4000" dirty="0">
                <a:solidFill>
                  <a:srgbClr val="996600"/>
                </a:solidFill>
                <a:latin typeface="Calibri" pitchFamily="34" charset="0"/>
              </a:rPr>
              <a:t>Photon polarization</a:t>
            </a:r>
          </a:p>
        </p:txBody>
      </p:sp>
      <p:grpSp>
        <p:nvGrpSpPr>
          <p:cNvPr id="143386" name="Group 26"/>
          <p:cNvGrpSpPr>
            <a:grpSpLocks/>
          </p:cNvGrpSpPr>
          <p:nvPr/>
        </p:nvGrpSpPr>
        <p:grpSpPr bwMode="auto">
          <a:xfrm>
            <a:off x="5152346" y="1625823"/>
            <a:ext cx="2286000" cy="2286000"/>
            <a:chOff x="3273" y="887"/>
            <a:chExt cx="1440" cy="1440"/>
          </a:xfrm>
        </p:grpSpPr>
        <p:sp>
          <p:nvSpPr>
            <p:cNvPr id="143367" name="Line 7"/>
            <p:cNvSpPr>
              <a:spLocks noChangeShapeType="1"/>
            </p:cNvSpPr>
            <p:nvPr/>
          </p:nvSpPr>
          <p:spPr bwMode="auto">
            <a:xfrm>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3368" name="Line 8"/>
            <p:cNvSpPr>
              <a:spLocks noChangeShapeType="1"/>
            </p:cNvSpPr>
            <p:nvPr/>
          </p:nvSpPr>
          <p:spPr bwMode="auto">
            <a:xfrm rot="16200000">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3369" name="Oval 9"/>
            <p:cNvSpPr>
              <a:spLocks noChangeArrowheads="1"/>
            </p:cNvSpPr>
            <p:nvPr/>
          </p:nvSpPr>
          <p:spPr bwMode="auto">
            <a:xfrm>
              <a:off x="3892" y="1511"/>
              <a:ext cx="201" cy="192"/>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143365" name="Line 5"/>
          <p:cNvSpPr>
            <a:spLocks noChangeShapeType="1"/>
          </p:cNvSpPr>
          <p:nvPr/>
        </p:nvSpPr>
        <p:spPr bwMode="auto">
          <a:xfrm>
            <a:off x="914400" y="2800346"/>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66" name="Oval 6"/>
          <p:cNvSpPr>
            <a:spLocks noChangeArrowheads="1"/>
          </p:cNvSpPr>
          <p:nvPr/>
        </p:nvSpPr>
        <p:spPr bwMode="auto">
          <a:xfrm>
            <a:off x="747713" y="2654296"/>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sp>
        <p:nvSpPr>
          <p:cNvPr id="143371" name="Text Box 11"/>
          <p:cNvSpPr txBox="1">
            <a:spLocks noChangeArrowheads="1"/>
          </p:cNvSpPr>
          <p:nvPr/>
        </p:nvSpPr>
        <p:spPr bwMode="auto">
          <a:xfrm>
            <a:off x="199880" y="3189284"/>
            <a:ext cx="1395703"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a:t>
            </a:r>
          </a:p>
        </p:txBody>
      </p:sp>
      <p:grpSp>
        <p:nvGrpSpPr>
          <p:cNvPr id="143399" name="Group 39"/>
          <p:cNvGrpSpPr>
            <a:grpSpLocks/>
          </p:cNvGrpSpPr>
          <p:nvPr/>
        </p:nvGrpSpPr>
        <p:grpSpPr bwMode="auto">
          <a:xfrm>
            <a:off x="6079445" y="2741835"/>
            <a:ext cx="1098550" cy="3009901"/>
            <a:chOff x="3857" y="1590"/>
            <a:chExt cx="692" cy="1896"/>
          </a:xfrm>
        </p:grpSpPr>
        <p:grpSp>
          <p:nvGrpSpPr>
            <p:cNvPr id="143384" name="Group 24"/>
            <p:cNvGrpSpPr>
              <a:grpSpLocks/>
            </p:cNvGrpSpPr>
            <p:nvPr/>
          </p:nvGrpSpPr>
          <p:grpSpPr bwMode="auto">
            <a:xfrm>
              <a:off x="3984" y="1590"/>
              <a:ext cx="565" cy="368"/>
              <a:chOff x="3984" y="1770"/>
              <a:chExt cx="565" cy="368"/>
            </a:xfrm>
          </p:grpSpPr>
          <p:sp>
            <p:nvSpPr>
              <p:cNvPr id="143373" name="Line 13"/>
              <p:cNvSpPr>
                <a:spLocks noChangeShapeType="1"/>
              </p:cNvSpPr>
              <p:nvPr/>
            </p:nvSpPr>
            <p:spPr bwMode="auto">
              <a:xfrm>
                <a:off x="3984" y="1786"/>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81" name="Text Box 21"/>
              <p:cNvSpPr txBox="1">
                <a:spLocks noChangeArrowheads="1"/>
              </p:cNvSpPr>
              <p:nvPr/>
            </p:nvSpPr>
            <p:spPr bwMode="auto">
              <a:xfrm>
                <a:off x="4301" y="177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143398" name="Group 38"/>
            <p:cNvGrpSpPr>
              <a:grpSpLocks/>
            </p:cNvGrpSpPr>
            <p:nvPr/>
          </p:nvGrpSpPr>
          <p:grpSpPr bwMode="auto">
            <a:xfrm>
              <a:off x="3857" y="2724"/>
              <a:ext cx="264" cy="762"/>
              <a:chOff x="3857" y="3219"/>
              <a:chExt cx="264" cy="762"/>
            </a:xfrm>
          </p:grpSpPr>
          <p:sp>
            <p:nvSpPr>
              <p:cNvPr id="143374" name="Text Box 14"/>
              <p:cNvSpPr txBox="1">
                <a:spLocks noChangeArrowheads="1"/>
              </p:cNvSpPr>
              <p:nvPr/>
            </p:nvSpPr>
            <p:spPr bwMode="auto">
              <a:xfrm>
                <a:off x="3865" y="3222"/>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43375" name="Group 15"/>
              <p:cNvGrpSpPr>
                <a:grpSpLocks/>
              </p:cNvGrpSpPr>
              <p:nvPr/>
            </p:nvGrpSpPr>
            <p:grpSpPr bwMode="auto">
              <a:xfrm>
                <a:off x="3857" y="3219"/>
                <a:ext cx="264" cy="375"/>
                <a:chOff x="554" y="1575"/>
                <a:chExt cx="264" cy="375"/>
              </a:xfrm>
            </p:grpSpPr>
            <p:sp>
              <p:nvSpPr>
                <p:cNvPr id="143376" name="Line 1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7" name="Line 1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8" name="Line 1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9" name="Line 1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3380" name="Text Box 20"/>
              <p:cNvSpPr txBox="1">
                <a:spLocks noChangeArrowheads="1"/>
              </p:cNvSpPr>
              <p:nvPr/>
            </p:nvSpPr>
            <p:spPr bwMode="auto">
              <a:xfrm>
                <a:off x="3931" y="3248"/>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3388" name="Text Box 28"/>
              <p:cNvSpPr txBox="1">
                <a:spLocks noChangeArrowheads="1"/>
              </p:cNvSpPr>
              <p:nvPr/>
            </p:nvSpPr>
            <p:spPr bwMode="auto">
              <a:xfrm>
                <a:off x="3863" y="3613"/>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grpSp>
      </p:grpSp>
      <p:grpSp>
        <p:nvGrpSpPr>
          <p:cNvPr id="143401" name="Group 41"/>
          <p:cNvGrpSpPr>
            <a:grpSpLocks/>
          </p:cNvGrpSpPr>
          <p:nvPr/>
        </p:nvGrpSpPr>
        <p:grpSpPr bwMode="auto">
          <a:xfrm>
            <a:off x="5865138" y="1765523"/>
            <a:ext cx="628650" cy="3995738"/>
            <a:chOff x="3722" y="975"/>
            <a:chExt cx="396" cy="2517"/>
          </a:xfrm>
        </p:grpSpPr>
        <p:grpSp>
          <p:nvGrpSpPr>
            <p:cNvPr id="143385" name="Group 25"/>
            <p:cNvGrpSpPr>
              <a:grpSpLocks/>
            </p:cNvGrpSpPr>
            <p:nvPr/>
          </p:nvGrpSpPr>
          <p:grpSpPr bwMode="auto">
            <a:xfrm>
              <a:off x="3722" y="975"/>
              <a:ext cx="272" cy="648"/>
              <a:chOff x="3722" y="975"/>
              <a:chExt cx="272" cy="648"/>
            </a:xfrm>
          </p:grpSpPr>
          <p:sp>
            <p:nvSpPr>
              <p:cNvPr id="143382" name="Line 22"/>
              <p:cNvSpPr>
                <a:spLocks noChangeShapeType="1"/>
              </p:cNvSpPr>
              <p:nvPr/>
            </p:nvSpPr>
            <p:spPr bwMode="auto">
              <a:xfrm rot="16200000">
                <a:off x="3749" y="1379"/>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83" name="Text Box 23"/>
              <p:cNvSpPr txBox="1">
                <a:spLocks noChangeArrowheads="1"/>
              </p:cNvSpPr>
              <p:nvPr/>
            </p:nvSpPr>
            <p:spPr bwMode="auto">
              <a:xfrm>
                <a:off x="3722" y="975"/>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grpSp>
          <p:nvGrpSpPr>
            <p:cNvPr id="143400" name="Group 40"/>
            <p:cNvGrpSpPr>
              <a:grpSpLocks/>
            </p:cNvGrpSpPr>
            <p:nvPr/>
          </p:nvGrpSpPr>
          <p:grpSpPr bwMode="auto">
            <a:xfrm>
              <a:off x="3854" y="2730"/>
              <a:ext cx="264" cy="762"/>
              <a:chOff x="3170" y="2397"/>
              <a:chExt cx="264" cy="762"/>
            </a:xfrm>
          </p:grpSpPr>
          <p:sp>
            <p:nvSpPr>
              <p:cNvPr id="143390" name="Text Box 30"/>
              <p:cNvSpPr txBox="1">
                <a:spLocks noChangeArrowheads="1"/>
              </p:cNvSpPr>
              <p:nvPr/>
            </p:nvSpPr>
            <p:spPr bwMode="auto">
              <a:xfrm>
                <a:off x="3178" y="240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143391" name="Group 31"/>
              <p:cNvGrpSpPr>
                <a:grpSpLocks/>
              </p:cNvGrpSpPr>
              <p:nvPr/>
            </p:nvGrpSpPr>
            <p:grpSpPr bwMode="auto">
              <a:xfrm>
                <a:off x="3170" y="2397"/>
                <a:ext cx="264" cy="375"/>
                <a:chOff x="554" y="1575"/>
                <a:chExt cx="264" cy="375"/>
              </a:xfrm>
            </p:grpSpPr>
            <p:sp>
              <p:nvSpPr>
                <p:cNvPr id="143392" name="Line 32"/>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3" name="Line 33"/>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4" name="Line 34"/>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5" name="Line 35"/>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3396" name="Text Box 36"/>
              <p:cNvSpPr txBox="1">
                <a:spLocks noChangeArrowheads="1"/>
              </p:cNvSpPr>
              <p:nvPr/>
            </p:nvSpPr>
            <p:spPr bwMode="auto">
              <a:xfrm>
                <a:off x="3244" y="2426"/>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3397" name="Text Box 37"/>
              <p:cNvSpPr txBox="1">
                <a:spLocks noChangeArrowheads="1"/>
              </p:cNvSpPr>
              <p:nvPr/>
            </p:nvSpPr>
            <p:spPr bwMode="auto">
              <a:xfrm>
                <a:off x="3176" y="2791"/>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grpSp>
      </p:grpSp>
      <p:sp>
        <p:nvSpPr>
          <p:cNvPr id="36" name="TextBox 35"/>
          <p:cNvSpPr txBox="1"/>
          <p:nvPr/>
        </p:nvSpPr>
        <p:spPr>
          <a:xfrm>
            <a:off x="5036823" y="870871"/>
            <a:ext cx="2535310" cy="584775"/>
          </a:xfrm>
          <a:prstGeom prst="rect">
            <a:avLst/>
          </a:prstGeom>
          <a:noFill/>
          <a:ln w="28575">
            <a:solidFill>
              <a:srgbClr val="008000"/>
            </a:solidFill>
          </a:ln>
        </p:spPr>
        <p:txBody>
          <a:bodyPr wrap="none" rtlCol="0">
            <a:spAutoFit/>
          </a:bodyPr>
          <a:lstStyle/>
          <a:p>
            <a:r>
              <a:rPr lang="en-US" sz="3200" dirty="0">
                <a:solidFill>
                  <a:srgbClr val="008000"/>
                </a:solidFill>
                <a:latin typeface="+mn-lt"/>
              </a:rPr>
              <a:t>X polarization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99"/>
                                        </p:tgtEl>
                                        <p:attrNameLst>
                                          <p:attrName>style.visibility</p:attrName>
                                        </p:attrNameLst>
                                      </p:cBhvr>
                                      <p:to>
                                        <p:strVal val="visible"/>
                                      </p:to>
                                    </p:set>
                                  </p:childTnLst>
                                  <p:subTnLst>
                                    <p:set>
                                      <p:cBhvr override="childStyle">
                                        <p:cTn dur="1" fill="hold" display="0" masterRel="nextClick" afterEffect="1"/>
                                        <p:tgtEl>
                                          <p:spTgt spid="14339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145411" name="Group 3"/>
          <p:cNvGrpSpPr>
            <a:grpSpLocks/>
          </p:cNvGrpSpPr>
          <p:nvPr/>
        </p:nvGrpSpPr>
        <p:grpSpPr bwMode="auto">
          <a:xfrm>
            <a:off x="5152346" y="1611309"/>
            <a:ext cx="2286000" cy="2286000"/>
            <a:chOff x="3273" y="887"/>
            <a:chExt cx="1440" cy="1440"/>
          </a:xfrm>
        </p:grpSpPr>
        <p:sp>
          <p:nvSpPr>
            <p:cNvPr id="145412" name="Line 4"/>
            <p:cNvSpPr>
              <a:spLocks noChangeShapeType="1"/>
            </p:cNvSpPr>
            <p:nvPr/>
          </p:nvSpPr>
          <p:spPr bwMode="auto">
            <a:xfrm>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5413" name="Line 5"/>
            <p:cNvSpPr>
              <a:spLocks noChangeShapeType="1"/>
            </p:cNvSpPr>
            <p:nvPr/>
          </p:nvSpPr>
          <p:spPr bwMode="auto">
            <a:xfrm rot="16200000">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5414" name="Oval 6"/>
            <p:cNvSpPr>
              <a:spLocks noChangeArrowheads="1"/>
            </p:cNvSpPr>
            <p:nvPr/>
          </p:nvSpPr>
          <p:spPr bwMode="auto">
            <a:xfrm>
              <a:off x="3892" y="1511"/>
              <a:ext cx="201" cy="192"/>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145415" name="Line 7"/>
          <p:cNvSpPr>
            <a:spLocks noChangeShapeType="1"/>
          </p:cNvSpPr>
          <p:nvPr/>
        </p:nvSpPr>
        <p:spPr bwMode="auto">
          <a:xfrm>
            <a:off x="914400" y="2408468"/>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5416" name="Oval 8"/>
          <p:cNvSpPr>
            <a:spLocks noChangeArrowheads="1"/>
          </p:cNvSpPr>
          <p:nvPr/>
        </p:nvSpPr>
        <p:spPr bwMode="auto">
          <a:xfrm>
            <a:off x="747713" y="2262418"/>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sp>
        <p:nvSpPr>
          <p:cNvPr id="145417" name="Text Box 9"/>
          <p:cNvSpPr txBox="1">
            <a:spLocks noChangeArrowheads="1"/>
          </p:cNvSpPr>
          <p:nvPr/>
        </p:nvSpPr>
        <p:spPr bwMode="auto">
          <a:xfrm>
            <a:off x="199880" y="2797406"/>
            <a:ext cx="1395703"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a:t>
            </a:r>
          </a:p>
        </p:txBody>
      </p:sp>
      <p:grpSp>
        <p:nvGrpSpPr>
          <p:cNvPr id="145446" name="Group 38"/>
          <p:cNvGrpSpPr>
            <a:grpSpLocks/>
          </p:cNvGrpSpPr>
          <p:nvPr/>
        </p:nvGrpSpPr>
        <p:grpSpPr bwMode="auto">
          <a:xfrm>
            <a:off x="6079445" y="1984371"/>
            <a:ext cx="1184275" cy="3752851"/>
            <a:chOff x="3857" y="1122"/>
            <a:chExt cx="746" cy="2364"/>
          </a:xfrm>
        </p:grpSpPr>
        <p:grpSp>
          <p:nvGrpSpPr>
            <p:cNvPr id="145445" name="Group 37"/>
            <p:cNvGrpSpPr>
              <a:grpSpLocks/>
            </p:cNvGrpSpPr>
            <p:nvPr/>
          </p:nvGrpSpPr>
          <p:grpSpPr bwMode="auto">
            <a:xfrm>
              <a:off x="3921" y="1122"/>
              <a:ext cx="682" cy="368"/>
              <a:chOff x="3984" y="1113"/>
              <a:chExt cx="682" cy="368"/>
            </a:xfrm>
          </p:grpSpPr>
          <p:sp>
            <p:nvSpPr>
              <p:cNvPr id="145420" name="Line 12"/>
              <p:cNvSpPr>
                <a:spLocks noChangeShapeType="1"/>
              </p:cNvSpPr>
              <p:nvPr/>
            </p:nvSpPr>
            <p:spPr bwMode="auto">
              <a:xfrm rot="18900000">
                <a:off x="3984" y="1426"/>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5421" name="Text Box 13"/>
              <p:cNvSpPr txBox="1">
                <a:spLocks noChangeArrowheads="1"/>
              </p:cNvSpPr>
              <p:nvPr/>
            </p:nvSpPr>
            <p:spPr bwMode="auto">
              <a:xfrm>
                <a:off x="4418" y="1113"/>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145422" name="Group 14"/>
            <p:cNvGrpSpPr>
              <a:grpSpLocks/>
            </p:cNvGrpSpPr>
            <p:nvPr/>
          </p:nvGrpSpPr>
          <p:grpSpPr bwMode="auto">
            <a:xfrm>
              <a:off x="3857" y="2724"/>
              <a:ext cx="264" cy="762"/>
              <a:chOff x="3857" y="3219"/>
              <a:chExt cx="264" cy="762"/>
            </a:xfrm>
          </p:grpSpPr>
          <p:sp>
            <p:nvSpPr>
              <p:cNvPr id="145423" name="Text Box 15"/>
              <p:cNvSpPr txBox="1">
                <a:spLocks noChangeArrowheads="1"/>
              </p:cNvSpPr>
              <p:nvPr/>
            </p:nvSpPr>
            <p:spPr bwMode="auto">
              <a:xfrm>
                <a:off x="3865" y="3222"/>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45424" name="Group 16"/>
              <p:cNvGrpSpPr>
                <a:grpSpLocks/>
              </p:cNvGrpSpPr>
              <p:nvPr/>
            </p:nvGrpSpPr>
            <p:grpSpPr bwMode="auto">
              <a:xfrm>
                <a:off x="3857" y="3219"/>
                <a:ext cx="264" cy="375"/>
                <a:chOff x="554" y="1575"/>
                <a:chExt cx="264" cy="375"/>
              </a:xfrm>
            </p:grpSpPr>
            <p:sp>
              <p:nvSpPr>
                <p:cNvPr id="145425" name="Line 17"/>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5426" name="Line 18"/>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5427" name="Line 19"/>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5428" name="Line 20"/>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5429" name="Text Box 21"/>
              <p:cNvSpPr txBox="1">
                <a:spLocks noChangeArrowheads="1"/>
              </p:cNvSpPr>
              <p:nvPr/>
            </p:nvSpPr>
            <p:spPr bwMode="auto">
              <a:xfrm>
                <a:off x="3931" y="3248"/>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5430" name="Text Box 22"/>
              <p:cNvSpPr txBox="1">
                <a:spLocks noChangeArrowheads="1"/>
              </p:cNvSpPr>
              <p:nvPr/>
            </p:nvSpPr>
            <p:spPr bwMode="auto">
              <a:xfrm>
                <a:off x="3867" y="3613"/>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grpSp>
        <p:nvGrpSpPr>
          <p:cNvPr id="145447" name="Group 39"/>
          <p:cNvGrpSpPr>
            <a:grpSpLocks/>
          </p:cNvGrpSpPr>
          <p:nvPr/>
        </p:nvGrpSpPr>
        <p:grpSpPr bwMode="auto">
          <a:xfrm>
            <a:off x="5379361" y="1879596"/>
            <a:ext cx="1114425" cy="3867151"/>
            <a:chOff x="3416" y="1056"/>
            <a:chExt cx="702" cy="2436"/>
          </a:xfrm>
        </p:grpSpPr>
        <p:grpSp>
          <p:nvGrpSpPr>
            <p:cNvPr id="145444" name="Group 36"/>
            <p:cNvGrpSpPr>
              <a:grpSpLocks/>
            </p:cNvGrpSpPr>
            <p:nvPr/>
          </p:nvGrpSpPr>
          <p:grpSpPr bwMode="auto">
            <a:xfrm>
              <a:off x="3416" y="1056"/>
              <a:ext cx="407" cy="621"/>
              <a:chOff x="2750" y="1056"/>
              <a:chExt cx="407" cy="621"/>
            </a:xfrm>
          </p:grpSpPr>
          <p:sp>
            <p:nvSpPr>
              <p:cNvPr id="145433" name="Line 25"/>
              <p:cNvSpPr>
                <a:spLocks noChangeShapeType="1"/>
              </p:cNvSpPr>
              <p:nvPr/>
            </p:nvSpPr>
            <p:spPr bwMode="auto">
              <a:xfrm rot="13500000">
                <a:off x="2912" y="1433"/>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5434" name="Text Box 26"/>
              <p:cNvSpPr txBox="1">
                <a:spLocks noChangeArrowheads="1"/>
              </p:cNvSpPr>
              <p:nvPr/>
            </p:nvSpPr>
            <p:spPr bwMode="auto">
              <a:xfrm>
                <a:off x="2750" y="1056"/>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grpSp>
          <p:nvGrpSpPr>
            <p:cNvPr id="145435" name="Group 27"/>
            <p:cNvGrpSpPr>
              <a:grpSpLocks/>
            </p:cNvGrpSpPr>
            <p:nvPr/>
          </p:nvGrpSpPr>
          <p:grpSpPr bwMode="auto">
            <a:xfrm>
              <a:off x="3854" y="2730"/>
              <a:ext cx="264" cy="762"/>
              <a:chOff x="3170" y="2397"/>
              <a:chExt cx="264" cy="762"/>
            </a:xfrm>
          </p:grpSpPr>
          <p:sp>
            <p:nvSpPr>
              <p:cNvPr id="145436" name="Text Box 28"/>
              <p:cNvSpPr txBox="1">
                <a:spLocks noChangeArrowheads="1"/>
              </p:cNvSpPr>
              <p:nvPr/>
            </p:nvSpPr>
            <p:spPr bwMode="auto">
              <a:xfrm>
                <a:off x="3178" y="240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145437" name="Group 29"/>
              <p:cNvGrpSpPr>
                <a:grpSpLocks/>
              </p:cNvGrpSpPr>
              <p:nvPr/>
            </p:nvGrpSpPr>
            <p:grpSpPr bwMode="auto">
              <a:xfrm>
                <a:off x="3170" y="2397"/>
                <a:ext cx="264" cy="375"/>
                <a:chOff x="554" y="1575"/>
                <a:chExt cx="264" cy="375"/>
              </a:xfrm>
            </p:grpSpPr>
            <p:sp>
              <p:nvSpPr>
                <p:cNvPr id="145438" name="Line 30"/>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5439" name="Line 31"/>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5440" name="Line 32"/>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5441" name="Line 33"/>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5442" name="Text Box 34"/>
              <p:cNvSpPr txBox="1">
                <a:spLocks noChangeArrowheads="1"/>
              </p:cNvSpPr>
              <p:nvPr/>
            </p:nvSpPr>
            <p:spPr bwMode="auto">
              <a:xfrm>
                <a:off x="3244" y="2426"/>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5443" name="Text Box 35"/>
              <p:cNvSpPr txBox="1">
                <a:spLocks noChangeArrowheads="1"/>
              </p:cNvSpPr>
              <p:nvPr/>
            </p:nvSpPr>
            <p:spPr bwMode="auto">
              <a:xfrm>
                <a:off x="3180" y="2791"/>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sp>
        <p:nvSpPr>
          <p:cNvPr id="37" name="TextBox 36"/>
          <p:cNvSpPr txBox="1"/>
          <p:nvPr/>
        </p:nvSpPr>
        <p:spPr>
          <a:xfrm>
            <a:off x="5043236" y="856357"/>
            <a:ext cx="2522485" cy="584775"/>
          </a:xfrm>
          <a:prstGeom prst="rect">
            <a:avLst/>
          </a:prstGeom>
          <a:noFill/>
          <a:ln w="28575">
            <a:solidFill>
              <a:srgbClr val="008000"/>
            </a:solidFill>
          </a:ln>
        </p:spPr>
        <p:txBody>
          <a:bodyPr wrap="none" rtlCol="0">
            <a:spAutoFit/>
          </a:bodyPr>
          <a:lstStyle/>
          <a:p>
            <a:r>
              <a:rPr lang="en-US" sz="3200" dirty="0">
                <a:solidFill>
                  <a:srgbClr val="008000"/>
                </a:solidFill>
                <a:latin typeface="+mn-lt"/>
              </a:rPr>
              <a:t>Y polarization</a:t>
            </a:r>
          </a:p>
        </p:txBody>
      </p:sp>
      <p:grpSp>
        <p:nvGrpSpPr>
          <p:cNvPr id="58" name="Group 57"/>
          <p:cNvGrpSpPr/>
          <p:nvPr/>
        </p:nvGrpSpPr>
        <p:grpSpPr>
          <a:xfrm>
            <a:off x="192147" y="3949632"/>
            <a:ext cx="4789453" cy="3009037"/>
            <a:chOff x="453399" y="3949632"/>
            <a:chExt cx="4789453" cy="3009037"/>
          </a:xfrm>
        </p:grpSpPr>
        <p:sp>
          <p:nvSpPr>
            <p:cNvPr id="40" name="Rectangle 2"/>
            <p:cNvSpPr>
              <a:spLocks noChangeArrowheads="1"/>
            </p:cNvSpPr>
            <p:nvPr/>
          </p:nvSpPr>
          <p:spPr bwMode="auto">
            <a:xfrm>
              <a:off x="453399" y="3949632"/>
              <a:ext cx="4789453" cy="1569660"/>
            </a:xfrm>
            <a:prstGeom prst="rect">
              <a:avLst/>
            </a:prstGeom>
            <a:noFill/>
            <a:ln w="28575">
              <a:solidFill>
                <a:srgbClr val="996633"/>
              </a:solidFill>
              <a:miter lim="800000"/>
              <a:headEnd/>
              <a:tailEnd/>
            </a:ln>
            <a:effectLst/>
          </p:spPr>
          <p:txBody>
            <a:bodyPr wrap="none">
              <a:spAutoFit/>
            </a:bodyPr>
            <a:lstStyle/>
            <a:p>
              <a:r>
                <a:rPr lang="en-US" sz="3200" dirty="0">
                  <a:solidFill>
                    <a:srgbClr val="996600"/>
                  </a:solidFill>
                  <a:latin typeface="Calibri" pitchFamily="34" charset="0"/>
                </a:rPr>
                <a:t>Quantum coin </a:t>
              </a:r>
            </a:p>
            <a:p>
              <a:r>
                <a:rPr lang="en-US" sz="3200" dirty="0">
                  <a:solidFill>
                    <a:srgbClr val="996600"/>
                  </a:solidFill>
                  <a:latin typeface="Calibri" pitchFamily="34" charset="0"/>
                </a:rPr>
                <a:t>Two-state quantum system</a:t>
              </a:r>
            </a:p>
            <a:p>
              <a:r>
                <a:rPr lang="en-US" sz="3200" dirty="0" err="1">
                  <a:solidFill>
                    <a:srgbClr val="996600"/>
                  </a:solidFill>
                  <a:latin typeface="Calibri" pitchFamily="34" charset="0"/>
                </a:rPr>
                <a:t>Qubit</a:t>
              </a:r>
              <a:endParaRPr lang="en-US" sz="3200" dirty="0">
                <a:solidFill>
                  <a:srgbClr val="996600"/>
                </a:solidFill>
                <a:latin typeface="Calibri" pitchFamily="34" charset="0"/>
              </a:endParaRPr>
            </a:p>
          </p:txBody>
        </p:sp>
        <p:grpSp>
          <p:nvGrpSpPr>
            <p:cNvPr id="57" name="Group 56"/>
            <p:cNvGrpSpPr/>
            <p:nvPr/>
          </p:nvGrpSpPr>
          <p:grpSpPr>
            <a:xfrm>
              <a:off x="2281772" y="5720419"/>
              <a:ext cx="857477" cy="1238250"/>
              <a:chOff x="8159942" y="4457701"/>
              <a:chExt cx="857477" cy="1238250"/>
            </a:xfrm>
          </p:grpSpPr>
          <p:sp>
            <p:nvSpPr>
              <p:cNvPr id="39" name="Text Box 84"/>
              <p:cNvSpPr txBox="1">
                <a:spLocks noChangeArrowheads="1"/>
              </p:cNvSpPr>
              <p:nvPr/>
            </p:nvSpPr>
            <p:spPr bwMode="auto">
              <a:xfrm>
                <a:off x="8217092" y="4462463"/>
                <a:ext cx="344488" cy="584200"/>
              </a:xfrm>
              <a:prstGeom prst="rect">
                <a:avLst/>
              </a:prstGeom>
              <a:noFill/>
              <a:ln w="28575">
                <a:noFill/>
                <a:miter lim="800000"/>
                <a:headEnd/>
                <a:tailEnd/>
              </a:ln>
              <a:effectLst/>
            </p:spPr>
            <p:txBody>
              <a:bodyPr wrap="none">
                <a:spAutoFit/>
              </a:bodyPr>
              <a:lstStyle/>
              <a:p>
                <a:r>
                  <a:rPr lang="en-US" sz="3200" b="0" dirty="0">
                    <a:latin typeface="Calibri" pitchFamily="34" charset="0"/>
                  </a:rPr>
                  <a:t>s</a:t>
                </a:r>
              </a:p>
            </p:txBody>
          </p:sp>
          <p:grpSp>
            <p:nvGrpSpPr>
              <p:cNvPr id="42" name="Group 85"/>
              <p:cNvGrpSpPr>
                <a:grpSpLocks/>
              </p:cNvGrpSpPr>
              <p:nvPr/>
            </p:nvGrpSpPr>
            <p:grpSpPr bwMode="auto">
              <a:xfrm>
                <a:off x="8166292" y="4457701"/>
                <a:ext cx="419100" cy="595313"/>
                <a:chOff x="554" y="1575"/>
                <a:chExt cx="264" cy="375"/>
              </a:xfrm>
            </p:grpSpPr>
            <p:sp>
              <p:nvSpPr>
                <p:cNvPr id="50" name="Line 8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1" name="Line 8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2" name="Line 8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3" name="Line 8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46" name="Line 91"/>
              <p:cNvSpPr>
                <a:spLocks noChangeShapeType="1"/>
              </p:cNvSpPr>
              <p:nvPr/>
            </p:nvSpPr>
            <p:spPr bwMode="auto">
              <a:xfrm rot="5400000" flipV="1">
                <a:off x="8802425" y="4270713"/>
                <a:ext cx="0" cy="399367"/>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7" name="Line 92"/>
              <p:cNvSpPr>
                <a:spLocks noChangeShapeType="1"/>
              </p:cNvSpPr>
              <p:nvPr/>
            </p:nvSpPr>
            <p:spPr bwMode="auto">
              <a:xfrm>
                <a:off x="9017419" y="4463013"/>
                <a:ext cx="0" cy="585011"/>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8" name="Line 93"/>
              <p:cNvSpPr>
                <a:spLocks noChangeShapeType="1"/>
              </p:cNvSpPr>
              <p:nvPr/>
            </p:nvSpPr>
            <p:spPr bwMode="auto">
              <a:xfrm>
                <a:off x="8603082" y="4463013"/>
                <a:ext cx="0" cy="585011"/>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9" name="Line 94"/>
              <p:cNvSpPr>
                <a:spLocks noChangeShapeType="1"/>
              </p:cNvSpPr>
              <p:nvPr/>
            </p:nvSpPr>
            <p:spPr bwMode="auto">
              <a:xfrm rot="16200000" flipV="1">
                <a:off x="8806282" y="4829224"/>
                <a:ext cx="0" cy="40640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4" name="Text Box 95"/>
              <p:cNvSpPr txBox="1">
                <a:spLocks noChangeArrowheads="1"/>
              </p:cNvSpPr>
              <p:nvPr/>
            </p:nvSpPr>
            <p:spPr bwMode="auto">
              <a:xfrm>
                <a:off x="8256780" y="4503738"/>
                <a:ext cx="184150" cy="396875"/>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45" name="Text Box 96"/>
              <p:cNvSpPr txBox="1">
                <a:spLocks noChangeArrowheads="1"/>
              </p:cNvSpPr>
              <p:nvPr/>
            </p:nvSpPr>
            <p:spPr bwMode="auto">
              <a:xfrm>
                <a:off x="8636038" y="4457701"/>
                <a:ext cx="327334" cy="584775"/>
              </a:xfrm>
              <a:prstGeom prst="rect">
                <a:avLst/>
              </a:prstGeom>
              <a:noFill/>
              <a:ln w="28575">
                <a:noFill/>
                <a:miter lim="800000"/>
                <a:headEnd/>
                <a:tailEnd/>
              </a:ln>
              <a:effectLst/>
            </p:spPr>
            <p:txBody>
              <a:bodyPr wrap="none">
                <a:spAutoFit/>
              </a:bodyPr>
              <a:lstStyle/>
              <a:p>
                <a:r>
                  <a:rPr lang="en-US" sz="3200" b="0" dirty="0">
                    <a:latin typeface="Calibri" pitchFamily="34" charset="0"/>
                  </a:rPr>
                  <a:t>r</a:t>
                </a:r>
              </a:p>
            </p:txBody>
          </p:sp>
          <p:sp>
            <p:nvSpPr>
              <p:cNvPr id="55" name="Text Box 98"/>
              <p:cNvSpPr txBox="1">
                <a:spLocks noChangeArrowheads="1"/>
              </p:cNvSpPr>
              <p:nvPr/>
            </p:nvSpPr>
            <p:spPr bwMode="auto">
              <a:xfrm>
                <a:off x="8159942" y="5097463"/>
                <a:ext cx="398463" cy="584200"/>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56" name="Text Box 99"/>
              <p:cNvSpPr txBox="1">
                <a:spLocks noChangeArrowheads="1"/>
              </p:cNvSpPr>
              <p:nvPr/>
            </p:nvSpPr>
            <p:spPr bwMode="auto">
              <a:xfrm>
                <a:off x="8604442" y="5111751"/>
                <a:ext cx="385763" cy="584200"/>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sp>
        <p:nvSpPr>
          <p:cNvPr id="54" name="Rectangle 4"/>
          <p:cNvSpPr>
            <a:spLocks noChangeArrowheads="1"/>
          </p:cNvSpPr>
          <p:nvPr/>
        </p:nvSpPr>
        <p:spPr bwMode="auto">
          <a:xfrm>
            <a:off x="282667" y="125190"/>
            <a:ext cx="4390690" cy="707886"/>
          </a:xfrm>
          <a:prstGeom prst="rect">
            <a:avLst/>
          </a:prstGeom>
          <a:noFill/>
          <a:ln w="28575">
            <a:noFill/>
            <a:miter lim="800000"/>
            <a:headEnd/>
            <a:tailEnd/>
          </a:ln>
          <a:effectLst/>
        </p:spPr>
        <p:txBody>
          <a:bodyPr wrap="none">
            <a:spAutoFit/>
          </a:bodyPr>
          <a:lstStyle/>
          <a:p>
            <a:r>
              <a:rPr lang="en-US" sz="4000" dirty="0">
                <a:solidFill>
                  <a:srgbClr val="996600"/>
                </a:solidFill>
                <a:latin typeface="Calibri" pitchFamily="34" charset="0"/>
              </a:rPr>
              <a:t>Photon polarization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5446"/>
                                        </p:tgtEl>
                                        <p:attrNameLst>
                                          <p:attrName>style.visibility</p:attrName>
                                        </p:attrNameLst>
                                      </p:cBhvr>
                                      <p:to>
                                        <p:strVal val="visible"/>
                                      </p:to>
                                    </p:set>
                                  </p:childTnLst>
                                  <p:subTnLst>
                                    <p:set>
                                      <p:cBhvr override="childStyle">
                                        <p:cTn dur="1" fill="hold" display="0" masterRel="nextClick" afterEffect="1"/>
                                        <p:tgtEl>
                                          <p:spTgt spid="14544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147459" name="Group 3"/>
          <p:cNvGrpSpPr>
            <a:grpSpLocks/>
          </p:cNvGrpSpPr>
          <p:nvPr/>
        </p:nvGrpSpPr>
        <p:grpSpPr bwMode="auto">
          <a:xfrm>
            <a:off x="5553075" y="1408113"/>
            <a:ext cx="2286000" cy="2286000"/>
            <a:chOff x="3273" y="887"/>
            <a:chExt cx="1440" cy="1440"/>
          </a:xfrm>
        </p:grpSpPr>
        <p:sp>
          <p:nvSpPr>
            <p:cNvPr id="147460" name="Line 4"/>
            <p:cNvSpPr>
              <a:spLocks noChangeShapeType="1"/>
            </p:cNvSpPr>
            <p:nvPr/>
          </p:nvSpPr>
          <p:spPr bwMode="auto">
            <a:xfrm>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7461" name="Line 5"/>
            <p:cNvSpPr>
              <a:spLocks noChangeShapeType="1"/>
            </p:cNvSpPr>
            <p:nvPr/>
          </p:nvSpPr>
          <p:spPr bwMode="auto">
            <a:xfrm rot="16200000">
              <a:off x="3273" y="1607"/>
              <a:ext cx="144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7462" name="Oval 6"/>
            <p:cNvSpPr>
              <a:spLocks noChangeArrowheads="1"/>
            </p:cNvSpPr>
            <p:nvPr/>
          </p:nvSpPr>
          <p:spPr bwMode="auto">
            <a:xfrm>
              <a:off x="3892" y="1511"/>
              <a:ext cx="201" cy="192"/>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147463" name="Line 7"/>
          <p:cNvSpPr>
            <a:spLocks noChangeShapeType="1"/>
          </p:cNvSpPr>
          <p:nvPr/>
        </p:nvSpPr>
        <p:spPr bwMode="auto">
          <a:xfrm>
            <a:off x="1371600" y="2597150"/>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7464" name="Oval 8"/>
          <p:cNvSpPr>
            <a:spLocks noChangeArrowheads="1"/>
          </p:cNvSpPr>
          <p:nvPr/>
        </p:nvSpPr>
        <p:spPr bwMode="auto">
          <a:xfrm>
            <a:off x="1204913" y="2451100"/>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sp>
        <p:nvSpPr>
          <p:cNvPr id="147465" name="Text Box 9"/>
          <p:cNvSpPr txBox="1">
            <a:spLocks noChangeArrowheads="1"/>
          </p:cNvSpPr>
          <p:nvPr/>
        </p:nvSpPr>
        <p:spPr bwMode="auto">
          <a:xfrm>
            <a:off x="657080" y="2986088"/>
            <a:ext cx="1395703"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a:t>
            </a:r>
          </a:p>
        </p:txBody>
      </p:sp>
      <p:grpSp>
        <p:nvGrpSpPr>
          <p:cNvPr id="147556" name="Group 100"/>
          <p:cNvGrpSpPr>
            <a:grpSpLocks/>
          </p:cNvGrpSpPr>
          <p:nvPr/>
        </p:nvGrpSpPr>
        <p:grpSpPr bwMode="auto">
          <a:xfrm>
            <a:off x="6265865" y="2524125"/>
            <a:ext cx="1312863" cy="3024189"/>
            <a:chOff x="3722" y="1590"/>
            <a:chExt cx="827" cy="1905"/>
          </a:xfrm>
        </p:grpSpPr>
        <p:grpSp>
          <p:nvGrpSpPr>
            <p:cNvPr id="147492" name="Group 36"/>
            <p:cNvGrpSpPr>
              <a:grpSpLocks/>
            </p:cNvGrpSpPr>
            <p:nvPr/>
          </p:nvGrpSpPr>
          <p:grpSpPr bwMode="auto">
            <a:xfrm>
              <a:off x="3722" y="2727"/>
              <a:ext cx="531" cy="378"/>
              <a:chOff x="2367" y="1800"/>
              <a:chExt cx="531" cy="378"/>
            </a:xfrm>
          </p:grpSpPr>
          <p:sp>
            <p:nvSpPr>
              <p:cNvPr id="147493" name="Text Box 37"/>
              <p:cNvSpPr txBox="1">
                <a:spLocks noChangeArrowheads="1"/>
              </p:cNvSpPr>
              <p:nvPr/>
            </p:nvSpPr>
            <p:spPr bwMode="auto">
              <a:xfrm>
                <a:off x="2384" y="1806"/>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47494" name="Group 38"/>
              <p:cNvGrpSpPr>
                <a:grpSpLocks/>
              </p:cNvGrpSpPr>
              <p:nvPr/>
            </p:nvGrpSpPr>
            <p:grpSpPr bwMode="auto">
              <a:xfrm>
                <a:off x="2367" y="1803"/>
                <a:ext cx="264" cy="375"/>
                <a:chOff x="554" y="1575"/>
                <a:chExt cx="264" cy="375"/>
              </a:xfrm>
            </p:grpSpPr>
            <p:sp>
              <p:nvSpPr>
                <p:cNvPr id="147495" name="Line 39"/>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496" name="Line 40"/>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497" name="Line 41"/>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498" name="Line 42"/>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7499" name="Text Box 43"/>
              <p:cNvSpPr txBox="1">
                <a:spLocks noChangeArrowheads="1"/>
              </p:cNvSpPr>
              <p:nvPr/>
            </p:nvSpPr>
            <p:spPr bwMode="auto">
              <a:xfrm>
                <a:off x="2424" y="1832"/>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7500" name="Text Box 44"/>
              <p:cNvSpPr txBox="1">
                <a:spLocks noChangeArrowheads="1"/>
              </p:cNvSpPr>
              <p:nvPr/>
            </p:nvSpPr>
            <p:spPr bwMode="auto">
              <a:xfrm>
                <a:off x="2672" y="1803"/>
                <a:ext cx="206" cy="368"/>
              </a:xfrm>
              <a:prstGeom prst="rect">
                <a:avLst/>
              </a:prstGeom>
              <a:noFill/>
              <a:ln w="28575">
                <a:noFill/>
                <a:miter lim="800000"/>
                <a:headEnd/>
                <a:tailEnd/>
              </a:ln>
              <a:effectLst/>
            </p:spPr>
            <p:txBody>
              <a:bodyPr wrap="none">
                <a:spAutoFit/>
              </a:bodyPr>
              <a:lstStyle/>
              <a:p>
                <a:r>
                  <a:rPr lang="en-US" sz="3200" b="0" dirty="0">
                    <a:latin typeface="Calibri" pitchFamily="34" charset="0"/>
                  </a:rPr>
                  <a:t>r</a:t>
                </a:r>
              </a:p>
            </p:txBody>
          </p:sp>
          <p:grpSp>
            <p:nvGrpSpPr>
              <p:cNvPr id="147501" name="Group 45"/>
              <p:cNvGrpSpPr>
                <a:grpSpLocks/>
              </p:cNvGrpSpPr>
              <p:nvPr/>
            </p:nvGrpSpPr>
            <p:grpSpPr bwMode="auto">
              <a:xfrm>
                <a:off x="2634" y="1800"/>
                <a:ext cx="264" cy="375"/>
                <a:chOff x="554" y="1575"/>
                <a:chExt cx="264" cy="375"/>
              </a:xfrm>
            </p:grpSpPr>
            <p:sp>
              <p:nvSpPr>
                <p:cNvPr id="147502" name="Line 4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03" name="Line 4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04" name="Line 4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05" name="Line 4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7506" name="Text Box 50"/>
              <p:cNvSpPr txBox="1">
                <a:spLocks noChangeArrowheads="1"/>
              </p:cNvSpPr>
              <p:nvPr/>
            </p:nvSpPr>
            <p:spPr bwMode="auto">
              <a:xfrm>
                <a:off x="2700" y="1829"/>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grpSp>
        <p:grpSp>
          <p:nvGrpSpPr>
            <p:cNvPr id="147507" name="Group 51"/>
            <p:cNvGrpSpPr>
              <a:grpSpLocks/>
            </p:cNvGrpSpPr>
            <p:nvPr/>
          </p:nvGrpSpPr>
          <p:grpSpPr bwMode="auto">
            <a:xfrm>
              <a:off x="3725" y="3109"/>
              <a:ext cx="523" cy="386"/>
              <a:chOff x="2600" y="1426"/>
              <a:chExt cx="523" cy="386"/>
            </a:xfrm>
          </p:grpSpPr>
          <p:sp>
            <p:nvSpPr>
              <p:cNvPr id="147508" name="Text Box 52"/>
              <p:cNvSpPr txBox="1">
                <a:spLocks noChangeArrowheads="1"/>
              </p:cNvSpPr>
              <p:nvPr/>
            </p:nvSpPr>
            <p:spPr bwMode="auto">
              <a:xfrm>
                <a:off x="2600" y="1426"/>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147509" name="Text Box 53"/>
              <p:cNvSpPr txBox="1">
                <a:spLocks noChangeArrowheads="1"/>
              </p:cNvSpPr>
              <p:nvPr/>
            </p:nvSpPr>
            <p:spPr bwMode="auto">
              <a:xfrm>
                <a:off x="2880" y="1444"/>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nvGrpSpPr>
            <p:cNvPr id="147512" name="Group 56"/>
            <p:cNvGrpSpPr>
              <a:grpSpLocks/>
            </p:cNvGrpSpPr>
            <p:nvPr/>
          </p:nvGrpSpPr>
          <p:grpSpPr bwMode="auto">
            <a:xfrm>
              <a:off x="3984" y="1590"/>
              <a:ext cx="565" cy="368"/>
              <a:chOff x="3984" y="1770"/>
              <a:chExt cx="565" cy="368"/>
            </a:xfrm>
          </p:grpSpPr>
          <p:sp>
            <p:nvSpPr>
              <p:cNvPr id="147513" name="Line 57"/>
              <p:cNvSpPr>
                <a:spLocks noChangeShapeType="1"/>
              </p:cNvSpPr>
              <p:nvPr/>
            </p:nvSpPr>
            <p:spPr bwMode="auto">
              <a:xfrm>
                <a:off x="3984" y="1786"/>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7514" name="Text Box 58"/>
              <p:cNvSpPr txBox="1">
                <a:spLocks noChangeArrowheads="1"/>
              </p:cNvSpPr>
              <p:nvPr/>
            </p:nvSpPr>
            <p:spPr bwMode="auto">
              <a:xfrm>
                <a:off x="4301" y="177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grpSp>
        <p:nvGrpSpPr>
          <p:cNvPr id="147557" name="Group 101"/>
          <p:cNvGrpSpPr>
            <a:grpSpLocks/>
          </p:cNvGrpSpPr>
          <p:nvPr/>
        </p:nvGrpSpPr>
        <p:grpSpPr bwMode="auto">
          <a:xfrm>
            <a:off x="5780087" y="1676400"/>
            <a:ext cx="1328738" cy="3867151"/>
            <a:chOff x="3416" y="1056"/>
            <a:chExt cx="837" cy="2436"/>
          </a:xfrm>
        </p:grpSpPr>
        <p:grpSp>
          <p:nvGrpSpPr>
            <p:cNvPr id="147480" name="Group 24"/>
            <p:cNvGrpSpPr>
              <a:grpSpLocks/>
            </p:cNvGrpSpPr>
            <p:nvPr/>
          </p:nvGrpSpPr>
          <p:grpSpPr bwMode="auto">
            <a:xfrm>
              <a:off x="3416" y="1056"/>
              <a:ext cx="407" cy="621"/>
              <a:chOff x="2750" y="1056"/>
              <a:chExt cx="407" cy="621"/>
            </a:xfrm>
          </p:grpSpPr>
          <p:sp>
            <p:nvSpPr>
              <p:cNvPr id="147481" name="Line 25"/>
              <p:cNvSpPr>
                <a:spLocks noChangeShapeType="1"/>
              </p:cNvSpPr>
              <p:nvPr/>
            </p:nvSpPr>
            <p:spPr bwMode="auto">
              <a:xfrm rot="13500000">
                <a:off x="2912" y="1433"/>
                <a:ext cx="489"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7482" name="Text Box 26"/>
              <p:cNvSpPr txBox="1">
                <a:spLocks noChangeArrowheads="1"/>
              </p:cNvSpPr>
              <p:nvPr/>
            </p:nvSpPr>
            <p:spPr bwMode="auto">
              <a:xfrm>
                <a:off x="2750" y="1056"/>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grpSp>
          <p:nvGrpSpPr>
            <p:cNvPr id="147539" name="Group 83"/>
            <p:cNvGrpSpPr>
              <a:grpSpLocks/>
            </p:cNvGrpSpPr>
            <p:nvPr/>
          </p:nvGrpSpPr>
          <p:grpSpPr bwMode="auto">
            <a:xfrm>
              <a:off x="3726" y="2511"/>
              <a:ext cx="527" cy="582"/>
              <a:chOff x="3375" y="1593"/>
              <a:chExt cx="527" cy="582"/>
            </a:xfrm>
          </p:grpSpPr>
          <p:sp>
            <p:nvSpPr>
              <p:cNvPr id="147540" name="Text Box 84"/>
              <p:cNvSpPr txBox="1">
                <a:spLocks noChangeArrowheads="1"/>
              </p:cNvSpPr>
              <p:nvPr/>
            </p:nvSpPr>
            <p:spPr bwMode="auto">
              <a:xfrm>
                <a:off x="3407" y="1797"/>
                <a:ext cx="217" cy="368"/>
              </a:xfrm>
              <a:prstGeom prst="rect">
                <a:avLst/>
              </a:prstGeom>
              <a:noFill/>
              <a:ln w="28575">
                <a:noFill/>
                <a:miter lim="800000"/>
                <a:headEnd/>
                <a:tailEnd/>
              </a:ln>
              <a:effectLst/>
            </p:spPr>
            <p:txBody>
              <a:bodyPr wrap="none">
                <a:spAutoFit/>
              </a:bodyPr>
              <a:lstStyle/>
              <a:p>
                <a:r>
                  <a:rPr lang="en-US" sz="3200" b="0" dirty="0">
                    <a:latin typeface="Calibri" pitchFamily="34" charset="0"/>
                  </a:rPr>
                  <a:t>s</a:t>
                </a:r>
              </a:p>
            </p:txBody>
          </p:sp>
          <p:grpSp>
            <p:nvGrpSpPr>
              <p:cNvPr id="147541" name="Group 85"/>
              <p:cNvGrpSpPr>
                <a:grpSpLocks/>
              </p:cNvGrpSpPr>
              <p:nvPr/>
            </p:nvGrpSpPr>
            <p:grpSpPr bwMode="auto">
              <a:xfrm>
                <a:off x="3375" y="1794"/>
                <a:ext cx="264" cy="375"/>
                <a:chOff x="554" y="1575"/>
                <a:chExt cx="264" cy="375"/>
              </a:xfrm>
            </p:grpSpPr>
            <p:sp>
              <p:nvSpPr>
                <p:cNvPr id="147542" name="Line 8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43" name="Line 8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44" name="Line 8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45" name="Line 8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147546" name="Group 90"/>
              <p:cNvGrpSpPr>
                <a:grpSpLocks/>
              </p:cNvGrpSpPr>
              <p:nvPr/>
            </p:nvGrpSpPr>
            <p:grpSpPr bwMode="auto">
              <a:xfrm>
                <a:off x="3641" y="1593"/>
                <a:ext cx="261" cy="582"/>
                <a:chOff x="563" y="1365"/>
                <a:chExt cx="261" cy="582"/>
              </a:xfrm>
            </p:grpSpPr>
            <p:sp>
              <p:nvSpPr>
                <p:cNvPr id="147547" name="Line 91"/>
                <p:cNvSpPr>
                  <a:spLocks noChangeShapeType="1"/>
                </p:cNvSpPr>
                <p:nvPr/>
              </p:nvSpPr>
              <p:spPr bwMode="auto">
                <a:xfrm rot="2700000" flipV="1">
                  <a:off x="652" y="1365"/>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48" name="Line 92"/>
                <p:cNvSpPr>
                  <a:spLocks noChangeShapeType="1"/>
                </p:cNvSpPr>
                <p:nvPr/>
              </p:nvSpPr>
              <p:spPr bwMode="auto">
                <a:xfrm>
                  <a:off x="824" y="1572"/>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49" name="Line 93"/>
                <p:cNvSpPr>
                  <a:spLocks noChangeShapeType="1"/>
                </p:cNvSpPr>
                <p:nvPr/>
              </p:nvSpPr>
              <p:spPr bwMode="auto">
                <a:xfrm>
                  <a:off x="563" y="1572"/>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7550" name="Line 94"/>
                <p:cNvSpPr>
                  <a:spLocks noChangeShapeType="1"/>
                </p:cNvSpPr>
                <p:nvPr/>
              </p:nvSpPr>
              <p:spPr bwMode="auto">
                <a:xfrm rot="16200000" flipV="1">
                  <a:off x="691" y="1809"/>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7551" name="Text Box 95"/>
              <p:cNvSpPr txBox="1">
                <a:spLocks noChangeArrowheads="1"/>
              </p:cNvSpPr>
              <p:nvPr/>
            </p:nvSpPr>
            <p:spPr bwMode="auto">
              <a:xfrm>
                <a:off x="3432" y="1823"/>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7552" name="Text Box 96"/>
              <p:cNvSpPr txBox="1">
                <a:spLocks noChangeArrowheads="1"/>
              </p:cNvSpPr>
              <p:nvPr/>
            </p:nvSpPr>
            <p:spPr bwMode="auto">
              <a:xfrm>
                <a:off x="3650" y="1794"/>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grpSp>
          <p:nvGrpSpPr>
            <p:cNvPr id="147553" name="Group 97"/>
            <p:cNvGrpSpPr>
              <a:grpSpLocks/>
            </p:cNvGrpSpPr>
            <p:nvPr/>
          </p:nvGrpSpPr>
          <p:grpSpPr bwMode="auto">
            <a:xfrm>
              <a:off x="3722" y="3115"/>
              <a:ext cx="523" cy="377"/>
              <a:chOff x="2600" y="1426"/>
              <a:chExt cx="523" cy="377"/>
            </a:xfrm>
          </p:grpSpPr>
          <p:sp>
            <p:nvSpPr>
              <p:cNvPr id="147554" name="Text Box 98"/>
              <p:cNvSpPr txBox="1">
                <a:spLocks noChangeArrowheads="1"/>
              </p:cNvSpPr>
              <p:nvPr/>
            </p:nvSpPr>
            <p:spPr bwMode="auto">
              <a:xfrm>
                <a:off x="2600" y="1426"/>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147555" name="Text Box 99"/>
              <p:cNvSpPr txBox="1">
                <a:spLocks noChangeArrowheads="1"/>
              </p:cNvSpPr>
              <p:nvPr/>
            </p:nvSpPr>
            <p:spPr bwMode="auto">
              <a:xfrm>
                <a:off x="2880" y="1435"/>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sp>
        <p:nvSpPr>
          <p:cNvPr id="147558" name="Text Box 102"/>
          <p:cNvSpPr txBox="1">
            <a:spLocks noChangeArrowheads="1"/>
          </p:cNvSpPr>
          <p:nvPr/>
        </p:nvSpPr>
        <p:spPr bwMode="auto">
          <a:xfrm>
            <a:off x="548135" y="4221163"/>
            <a:ext cx="5155975" cy="1938992"/>
          </a:xfrm>
          <a:prstGeom prst="rect">
            <a:avLst/>
          </a:prstGeom>
          <a:noFill/>
          <a:ln w="28575">
            <a:solidFill>
              <a:srgbClr val="008000"/>
            </a:solidFill>
            <a:miter lim="800000"/>
            <a:headEnd/>
            <a:tailEnd/>
          </a:ln>
          <a:effectLst/>
        </p:spPr>
        <p:txBody>
          <a:bodyPr wrap="square">
            <a:spAutoFit/>
          </a:bodyPr>
          <a:lstStyle/>
          <a:p>
            <a:pPr marL="457200" indent="-457200"/>
            <a:r>
              <a:rPr lang="en-US" sz="2400" dirty="0">
                <a:solidFill>
                  <a:srgbClr val="008000"/>
                </a:solidFill>
                <a:latin typeface="Calibri" pitchFamily="34" charset="0"/>
              </a:rPr>
              <a:t>Quantum rules</a:t>
            </a:r>
          </a:p>
          <a:p>
            <a:pPr marL="457200" indent="-457200" algn="l">
              <a:buFontTx/>
              <a:buAutoNum type="arabicPeriod"/>
            </a:pPr>
            <a:r>
              <a:rPr lang="en-US" sz="2400" b="0" dirty="0">
                <a:solidFill>
                  <a:srgbClr val="008000"/>
                </a:solidFill>
                <a:latin typeface="Calibri" pitchFamily="34" charset="0"/>
              </a:rPr>
              <a:t>Only one polarization at a time can be prepared or measured.</a:t>
            </a:r>
          </a:p>
          <a:p>
            <a:pPr marL="457200" indent="-457200" algn="l">
              <a:buFontTx/>
              <a:buAutoNum type="arabicPeriod"/>
            </a:pPr>
            <a:r>
              <a:rPr lang="en-US" sz="2400" b="0" dirty="0">
                <a:solidFill>
                  <a:srgbClr val="008000"/>
                </a:solidFill>
                <a:latin typeface="Calibri" pitchFamily="34" charset="0"/>
              </a:rPr>
              <a:t>When one polarization is measured, the other is randomized.</a:t>
            </a:r>
          </a:p>
        </p:txBody>
      </p:sp>
      <p:sp>
        <p:nvSpPr>
          <p:cNvPr id="55" name="Rectangle 4"/>
          <p:cNvSpPr>
            <a:spLocks noChangeArrowheads="1"/>
          </p:cNvSpPr>
          <p:nvPr/>
        </p:nvSpPr>
        <p:spPr bwMode="auto">
          <a:xfrm>
            <a:off x="434573" y="241302"/>
            <a:ext cx="3970767" cy="1754326"/>
          </a:xfrm>
          <a:prstGeom prst="rect">
            <a:avLst/>
          </a:prstGeom>
          <a:noFill/>
          <a:ln w="28575">
            <a:noFill/>
            <a:miter lim="800000"/>
            <a:headEnd/>
            <a:tailEnd/>
          </a:ln>
          <a:effectLst/>
        </p:spPr>
        <p:txBody>
          <a:bodyPr wrap="none">
            <a:spAutoFit/>
          </a:bodyPr>
          <a:lstStyle/>
          <a:p>
            <a:r>
              <a:rPr lang="en-US" sz="3600" dirty="0">
                <a:solidFill>
                  <a:srgbClr val="996600"/>
                </a:solidFill>
                <a:latin typeface="Calibri" pitchFamily="34" charset="0"/>
              </a:rPr>
              <a:t>Quantum coin </a:t>
            </a:r>
          </a:p>
          <a:p>
            <a:r>
              <a:rPr lang="en-US" sz="3600" dirty="0">
                <a:solidFill>
                  <a:srgbClr val="996600"/>
                </a:solidFill>
                <a:latin typeface="Calibri" pitchFamily="34" charset="0"/>
              </a:rPr>
              <a:t>Photon polarization</a:t>
            </a:r>
          </a:p>
          <a:p>
            <a:r>
              <a:rPr lang="en-US" sz="3600" dirty="0" err="1">
                <a:solidFill>
                  <a:srgbClr val="996600"/>
                </a:solidFill>
                <a:latin typeface="Calibri" pitchFamily="34" charset="0"/>
              </a:rPr>
              <a:t>Qubit</a:t>
            </a:r>
            <a:endParaRPr lang="en-US" sz="3600" dirty="0">
              <a:solidFill>
                <a:srgbClr val="9966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7556"/>
                                        </p:tgtEl>
                                        <p:attrNameLst>
                                          <p:attrName>style.visibility</p:attrName>
                                        </p:attrNameLst>
                                      </p:cBhvr>
                                      <p:to>
                                        <p:strVal val="visible"/>
                                      </p:to>
                                    </p:set>
                                  </p:childTnLst>
                                  <p:subTnLst>
                                    <p:set>
                                      <p:cBhvr override="childStyle">
                                        <p:cTn dur="1" fill="hold" display="0" masterRel="nextClick" afterEffect="1"/>
                                        <p:tgtEl>
                                          <p:spTgt spid="14755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4840427" y="5041580"/>
            <a:ext cx="4230948" cy="1569660"/>
          </a:xfrm>
          <a:prstGeom prst="rect">
            <a:avLst/>
          </a:prstGeom>
          <a:noFill/>
          <a:ln w="28575">
            <a:solidFill>
              <a:srgbClr val="996600"/>
            </a:solidFill>
            <a:miter lim="800000"/>
            <a:headEnd/>
            <a:tailEnd/>
          </a:ln>
          <a:effectLst/>
        </p:spPr>
        <p:txBody>
          <a:bodyPr wrap="square">
            <a:spAutoFit/>
          </a:bodyPr>
          <a:lstStyle/>
          <a:p>
            <a:pPr eaLnBrk="1" hangingPunct="1"/>
            <a:r>
              <a:rPr lang="en-US" sz="3200" dirty="0">
                <a:solidFill>
                  <a:srgbClr val="996633"/>
                </a:solidFill>
                <a:latin typeface="Calibri" pitchFamily="34" charset="0"/>
              </a:rPr>
              <a:t>And that magic is described by quantum mechanics</a:t>
            </a:r>
            <a:r>
              <a:rPr lang="en-US" sz="2800" dirty="0">
                <a:solidFill>
                  <a:srgbClr val="996633"/>
                </a:solidFill>
                <a:latin typeface="Calibri" pitchFamily="34" charset="0"/>
              </a:rPr>
              <a:t>.</a:t>
            </a:r>
            <a:endParaRPr lang="en-US" sz="2800" b="0" dirty="0">
              <a:solidFill>
                <a:schemeClr val="tx1"/>
              </a:solidFill>
              <a:latin typeface="Calibri" pitchFamily="34" charset="0"/>
            </a:endParaRPr>
          </a:p>
        </p:txBody>
      </p:sp>
      <p:sp>
        <p:nvSpPr>
          <p:cNvPr id="124931" name="Text Box 3"/>
          <p:cNvSpPr txBox="1">
            <a:spLocks noChangeArrowheads="1"/>
          </p:cNvSpPr>
          <p:nvPr/>
        </p:nvSpPr>
        <p:spPr bwMode="auto">
          <a:xfrm>
            <a:off x="87088" y="317270"/>
            <a:ext cx="5094509" cy="1077218"/>
          </a:xfrm>
          <a:prstGeom prst="rect">
            <a:avLst/>
          </a:prstGeom>
          <a:noFill/>
          <a:ln w="28575">
            <a:solidFill>
              <a:srgbClr val="996600"/>
            </a:solidFill>
            <a:miter lim="800000"/>
            <a:headEnd/>
            <a:tailEnd/>
          </a:ln>
          <a:effectLst/>
        </p:spPr>
        <p:txBody>
          <a:bodyPr wrap="square">
            <a:spAutoFit/>
          </a:bodyPr>
          <a:lstStyle/>
          <a:p>
            <a:pPr eaLnBrk="1" hangingPunct="1"/>
            <a:r>
              <a:rPr lang="en-US" sz="3200" dirty="0">
                <a:solidFill>
                  <a:srgbClr val="996633"/>
                </a:solidFill>
                <a:latin typeface="Calibri" pitchFamily="34" charset="0"/>
              </a:rPr>
              <a:t>There is magic in the world of the very small.</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grpSp>
        <p:nvGrpSpPr>
          <p:cNvPr id="124954" name="Group 26"/>
          <p:cNvGrpSpPr>
            <a:grpSpLocks/>
          </p:cNvGrpSpPr>
          <p:nvPr/>
        </p:nvGrpSpPr>
        <p:grpSpPr bwMode="auto">
          <a:xfrm>
            <a:off x="400866" y="2065792"/>
            <a:ext cx="4535261" cy="3784262"/>
            <a:chOff x="3660" y="131"/>
            <a:chExt cx="2351" cy="1982"/>
          </a:xfrm>
        </p:grpSpPr>
        <p:pic>
          <p:nvPicPr>
            <p:cNvPr id="124946" name="Picture 18" descr="mcgonegal"/>
            <p:cNvPicPr>
              <a:picLocks noChangeAspect="1" noChangeArrowheads="1"/>
            </p:cNvPicPr>
            <p:nvPr/>
          </p:nvPicPr>
          <p:blipFill>
            <a:blip r:embed="rId4" cstate="print"/>
            <a:srcRect/>
            <a:stretch>
              <a:fillRect/>
            </a:stretch>
          </p:blipFill>
          <p:spPr bwMode="auto">
            <a:xfrm>
              <a:off x="3836" y="131"/>
              <a:ext cx="1532" cy="1251"/>
            </a:xfrm>
            <a:prstGeom prst="rect">
              <a:avLst/>
            </a:prstGeom>
            <a:noFill/>
          </p:spPr>
        </p:pic>
        <p:sp>
          <p:nvSpPr>
            <p:cNvPr id="124948" name="AutoShape 20"/>
            <p:cNvSpPr>
              <a:spLocks noChangeArrowheads="1"/>
            </p:cNvSpPr>
            <p:nvPr/>
          </p:nvSpPr>
          <p:spPr bwMode="auto">
            <a:xfrm>
              <a:off x="3660" y="1339"/>
              <a:ext cx="2351" cy="774"/>
            </a:xfrm>
            <a:prstGeom prst="wedgeRoundRectCallout">
              <a:avLst>
                <a:gd name="adj1" fmla="val -14481"/>
                <a:gd name="adj2" fmla="val -106021"/>
                <a:gd name="adj3" fmla="val 16667"/>
              </a:avLst>
            </a:prstGeom>
            <a:solidFill>
              <a:schemeClr val="bg1"/>
            </a:solidFill>
            <a:ln w="28575">
              <a:solidFill>
                <a:schemeClr val="tx1"/>
              </a:solidFill>
              <a:miter lim="800000"/>
              <a:headEnd/>
              <a:tailEnd/>
            </a:ln>
            <a:effectLst/>
          </p:spPr>
          <p:txBody>
            <a:bodyPr/>
            <a:lstStyle/>
            <a:p>
              <a:r>
                <a:rPr lang="en-US" dirty="0">
                  <a:solidFill>
                    <a:schemeClr val="tx1"/>
                  </a:solidFill>
                  <a:latin typeface="Comic Sans MS" pitchFamily="66" charset="0"/>
                </a:rPr>
                <a:t>I don’t care if you are at Hogwarts, Harry.  You can’t violate the uncertainty principle.  Fifty points from Gryffindor. </a:t>
              </a:r>
            </a:p>
            <a:p>
              <a:endParaRPr lang="en-US" sz="1600" dirty="0">
                <a:latin typeface="Comic Sans MS" pitchFamily="66" charset="0"/>
              </a:endParaRPr>
            </a:p>
          </p:txBody>
        </p:sp>
      </p:grpSp>
      <p:grpSp>
        <p:nvGrpSpPr>
          <p:cNvPr id="124953" name="Group 25"/>
          <p:cNvGrpSpPr>
            <a:grpSpLocks/>
          </p:cNvGrpSpPr>
          <p:nvPr/>
        </p:nvGrpSpPr>
        <p:grpSpPr bwMode="auto">
          <a:xfrm>
            <a:off x="5007301" y="643419"/>
            <a:ext cx="3868131" cy="3928604"/>
            <a:chOff x="3530" y="2389"/>
            <a:chExt cx="1922" cy="1816"/>
          </a:xfrm>
        </p:grpSpPr>
        <p:pic>
          <p:nvPicPr>
            <p:cNvPr id="124949" name="Picture 21" descr="dumbledore"/>
            <p:cNvPicPr>
              <a:picLocks noChangeAspect="1" noChangeArrowheads="1"/>
            </p:cNvPicPr>
            <p:nvPr/>
          </p:nvPicPr>
          <p:blipFill>
            <a:blip r:embed="rId5" cstate="print"/>
            <a:srcRect/>
            <a:stretch>
              <a:fillRect/>
            </a:stretch>
          </p:blipFill>
          <p:spPr bwMode="auto">
            <a:xfrm>
              <a:off x="3752" y="2945"/>
              <a:ext cx="1700" cy="1260"/>
            </a:xfrm>
            <a:prstGeom prst="rect">
              <a:avLst/>
            </a:prstGeom>
            <a:noFill/>
          </p:spPr>
        </p:pic>
        <p:sp>
          <p:nvSpPr>
            <p:cNvPr id="124950" name="AutoShape 22"/>
            <p:cNvSpPr>
              <a:spLocks noChangeArrowheads="1"/>
            </p:cNvSpPr>
            <p:nvPr/>
          </p:nvSpPr>
          <p:spPr bwMode="auto">
            <a:xfrm>
              <a:off x="3530" y="2389"/>
              <a:ext cx="1688" cy="554"/>
            </a:xfrm>
            <a:prstGeom prst="wedgeRoundRectCallout">
              <a:avLst>
                <a:gd name="adj1" fmla="val -1470"/>
                <a:gd name="adj2" fmla="val 137561"/>
                <a:gd name="adj3" fmla="val 16667"/>
              </a:avLst>
            </a:prstGeom>
            <a:solidFill>
              <a:schemeClr val="bg1"/>
            </a:solidFill>
            <a:ln w="28575">
              <a:solidFill>
                <a:schemeClr val="tx1"/>
              </a:solidFill>
              <a:miter lim="800000"/>
              <a:headEnd/>
              <a:tailEnd/>
            </a:ln>
            <a:effectLst/>
          </p:spPr>
          <p:txBody>
            <a:bodyPr/>
            <a:lstStyle/>
            <a:p>
              <a:r>
                <a:rPr lang="en-US" dirty="0">
                  <a:solidFill>
                    <a:schemeClr val="tx1"/>
                  </a:solidFill>
                  <a:latin typeface="Comic Sans MS" pitchFamily="66" charset="0"/>
                </a:rPr>
                <a:t>Use your quantum mechanics, Harry.  Feel the quantum reality.</a:t>
              </a:r>
            </a:p>
            <a:p>
              <a:endParaRPr lang="en-US" sz="1600" dirty="0">
                <a:latin typeface="Comic Sans MS" pitchFamily="66" charset="0"/>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24954"/>
                                        </p:tgtEl>
                                        <p:attrNameLst>
                                          <p:attrName>style.visibility</p:attrName>
                                        </p:attrNameLst>
                                      </p:cBhvr>
                                      <p:to>
                                        <p:strVal val="visible"/>
                                      </p:to>
                                    </p:set>
                                    <p:anim calcmode="lin" valueType="num">
                                      <p:cBhvr>
                                        <p:cTn id="13" dur="500" fill="hold"/>
                                        <p:tgtEl>
                                          <p:spTgt spid="124954"/>
                                        </p:tgtEl>
                                        <p:attrNameLst>
                                          <p:attrName>ppt_w</p:attrName>
                                        </p:attrNameLst>
                                      </p:cBhvr>
                                      <p:tavLst>
                                        <p:tav tm="0">
                                          <p:val>
                                            <p:fltVal val="0"/>
                                          </p:val>
                                        </p:tav>
                                        <p:tav tm="100000">
                                          <p:val>
                                            <p:strVal val="#ppt_w"/>
                                          </p:val>
                                        </p:tav>
                                      </p:tavLst>
                                    </p:anim>
                                    <p:anim calcmode="lin" valueType="num">
                                      <p:cBhvr>
                                        <p:cTn id="14" dur="500" fill="hold"/>
                                        <p:tgtEl>
                                          <p:spTgt spid="124954"/>
                                        </p:tgtEl>
                                        <p:attrNameLst>
                                          <p:attrName>ppt_h</p:attrName>
                                        </p:attrNameLst>
                                      </p:cBhvr>
                                      <p:tavLst>
                                        <p:tav tm="0">
                                          <p:val>
                                            <p:fltVal val="0"/>
                                          </p:val>
                                        </p:tav>
                                        <p:tav tm="100000">
                                          <p:val>
                                            <p:strVal val="#ppt_h"/>
                                          </p:val>
                                        </p:tav>
                                      </p:tavLst>
                                    </p:anim>
                                    <p:anim calcmode="lin" valueType="num">
                                      <p:cBhvr>
                                        <p:cTn id="15" dur="500" fill="hold"/>
                                        <p:tgtEl>
                                          <p:spTgt spid="124954"/>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1249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4953"/>
                                        </p:tgtEl>
                                        <p:attrNameLst>
                                          <p:attrName>style.visibility</p:attrName>
                                        </p:attrNameLst>
                                      </p:cBhvr>
                                      <p:to>
                                        <p:strVal val="visible"/>
                                      </p:to>
                                    </p:set>
                                    <p:animEffect transition="in" filter="dissolve">
                                      <p:cBhvr>
                                        <p:cTn id="21" dur="5000"/>
                                        <p:tgtEl>
                                          <p:spTgt spid="124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65996"/>
            <a:ext cx="9144000" cy="584775"/>
          </a:xfrm>
          <a:prstGeom prst="rect">
            <a:avLst/>
          </a:prstGeom>
          <a:noFill/>
          <a:ln w="9525">
            <a:noFill/>
            <a:miter lim="800000"/>
            <a:headEnd/>
            <a:tailEnd/>
          </a:ln>
          <a:effectLst/>
        </p:spPr>
        <p:txBody>
          <a:bodyPr>
            <a:spAutoFit/>
          </a:bodyPr>
          <a:lstStyle/>
          <a:p>
            <a:pPr eaLnBrk="1" hangingPunct="1"/>
            <a:r>
              <a:rPr lang="en-US" sz="2800" dirty="0">
                <a:solidFill>
                  <a:srgbClr val="996600"/>
                </a:solidFill>
                <a:latin typeface="Calibri" pitchFamily="34" charset="0"/>
              </a:rPr>
              <a:t> </a:t>
            </a:r>
            <a:r>
              <a:rPr lang="en-US" sz="3200" dirty="0">
                <a:solidFill>
                  <a:srgbClr val="996600"/>
                </a:solidFill>
                <a:latin typeface="Calibri" pitchFamily="34" charset="0"/>
              </a:rPr>
              <a:t>Classical bit vs. </a:t>
            </a:r>
            <a:r>
              <a:rPr lang="en-US" sz="3200" dirty="0" err="1">
                <a:solidFill>
                  <a:srgbClr val="996600"/>
                </a:solidFill>
                <a:latin typeface="Calibri" pitchFamily="34" charset="0"/>
              </a:rPr>
              <a:t>qubit</a:t>
            </a:r>
            <a:endParaRPr lang="en-US" sz="3200" dirty="0">
              <a:solidFill>
                <a:srgbClr val="996600"/>
              </a:solidFill>
              <a:latin typeface="Calibri" pitchFamily="34" charset="0"/>
            </a:endParaRPr>
          </a:p>
        </p:txBody>
      </p:sp>
      <p:grpSp>
        <p:nvGrpSpPr>
          <p:cNvPr id="48" name="Group 47"/>
          <p:cNvGrpSpPr/>
          <p:nvPr/>
        </p:nvGrpSpPr>
        <p:grpSpPr>
          <a:xfrm>
            <a:off x="224750" y="693287"/>
            <a:ext cx="5937250" cy="2328864"/>
            <a:chOff x="471488" y="707801"/>
            <a:chExt cx="5937250" cy="2328864"/>
          </a:xfrm>
        </p:grpSpPr>
        <p:grpSp>
          <p:nvGrpSpPr>
            <p:cNvPr id="2" name="Group 8"/>
            <p:cNvGrpSpPr>
              <a:grpSpLocks/>
            </p:cNvGrpSpPr>
            <p:nvPr/>
          </p:nvGrpSpPr>
          <p:grpSpPr bwMode="auto">
            <a:xfrm>
              <a:off x="952500" y="1263427"/>
              <a:ext cx="5456238" cy="1773238"/>
              <a:chOff x="442" y="1404"/>
              <a:chExt cx="3437" cy="1117"/>
            </a:xfrm>
          </p:grpSpPr>
          <p:sp>
            <p:nvSpPr>
              <p:cNvPr id="153609" name="Text Box 9"/>
              <p:cNvSpPr txBox="1">
                <a:spLocks noChangeArrowheads="1"/>
              </p:cNvSpPr>
              <p:nvPr/>
            </p:nvSpPr>
            <p:spPr bwMode="auto">
              <a:xfrm>
                <a:off x="442" y="1404"/>
                <a:ext cx="2540" cy="291"/>
              </a:xfrm>
              <a:prstGeom prst="rect">
                <a:avLst/>
              </a:prstGeom>
              <a:noFill/>
              <a:ln w="9525">
                <a:noFill/>
                <a:miter lim="800000"/>
                <a:headEnd/>
                <a:tailEnd/>
              </a:ln>
              <a:effectLst/>
            </p:spPr>
            <p:txBody>
              <a:bodyPr wrap="none">
                <a:spAutoFit/>
              </a:bodyPr>
              <a:lstStyle/>
              <a:p>
                <a:pPr algn="l" eaLnBrk="1" hangingPunct="1"/>
                <a:r>
                  <a:rPr lang="en-US" sz="2400" dirty="0">
                    <a:latin typeface="Calibri" pitchFamily="34" charset="0"/>
                  </a:rPr>
                  <a:t>A few </a:t>
                </a:r>
                <a:r>
                  <a:rPr lang="en-US" sz="2400" dirty="0">
                    <a:solidFill>
                      <a:srgbClr val="008000"/>
                    </a:solidFill>
                    <a:latin typeface="Calibri" pitchFamily="34" charset="0"/>
                  </a:rPr>
                  <a:t>electrons</a:t>
                </a:r>
                <a:r>
                  <a:rPr lang="en-US" sz="2400" dirty="0">
                    <a:latin typeface="Calibri" pitchFamily="34" charset="0"/>
                  </a:rPr>
                  <a:t> on a capacitor</a:t>
                </a:r>
              </a:p>
            </p:txBody>
          </p:sp>
          <p:sp>
            <p:nvSpPr>
              <p:cNvPr id="153610" name="Text Box 10"/>
              <p:cNvSpPr txBox="1">
                <a:spLocks noChangeArrowheads="1"/>
              </p:cNvSpPr>
              <p:nvPr/>
            </p:nvSpPr>
            <p:spPr bwMode="auto">
              <a:xfrm>
                <a:off x="442" y="1679"/>
                <a:ext cx="1985" cy="291"/>
              </a:xfrm>
              <a:prstGeom prst="rect">
                <a:avLst/>
              </a:prstGeom>
              <a:noFill/>
              <a:ln w="9525">
                <a:noFill/>
                <a:miter lim="800000"/>
                <a:headEnd/>
                <a:tailEnd/>
              </a:ln>
              <a:effectLst/>
            </p:spPr>
            <p:txBody>
              <a:bodyPr wrap="none">
                <a:spAutoFit/>
              </a:bodyPr>
              <a:lstStyle/>
              <a:p>
                <a:pPr algn="l" eaLnBrk="1" hangingPunct="1"/>
                <a:r>
                  <a:rPr lang="en-US" sz="2400" dirty="0">
                    <a:latin typeface="Calibri" pitchFamily="34" charset="0"/>
                  </a:rPr>
                  <a:t>A </a:t>
                </a:r>
                <a:r>
                  <a:rPr lang="en-US" sz="2400" dirty="0">
                    <a:solidFill>
                      <a:srgbClr val="008000"/>
                    </a:solidFill>
                    <a:latin typeface="Calibri" pitchFamily="34" charset="0"/>
                  </a:rPr>
                  <a:t>pit</a:t>
                </a:r>
                <a:r>
                  <a:rPr lang="en-US" sz="2400" dirty="0">
                    <a:latin typeface="Calibri" pitchFamily="34" charset="0"/>
                  </a:rPr>
                  <a:t> on a compact disk</a:t>
                </a:r>
              </a:p>
            </p:txBody>
          </p:sp>
          <p:sp>
            <p:nvSpPr>
              <p:cNvPr id="153611" name="Text Box 11"/>
              <p:cNvSpPr txBox="1">
                <a:spLocks noChangeArrowheads="1"/>
              </p:cNvSpPr>
              <p:nvPr/>
            </p:nvSpPr>
            <p:spPr bwMode="auto">
              <a:xfrm>
                <a:off x="442" y="1954"/>
                <a:ext cx="2361" cy="291"/>
              </a:xfrm>
              <a:prstGeom prst="rect">
                <a:avLst/>
              </a:prstGeom>
              <a:noFill/>
              <a:ln w="9525">
                <a:noFill/>
                <a:miter lim="800000"/>
                <a:headEnd/>
                <a:tailEnd/>
              </a:ln>
              <a:effectLst/>
            </p:spPr>
            <p:txBody>
              <a:bodyPr wrap="none">
                <a:spAutoFit/>
              </a:bodyPr>
              <a:lstStyle/>
              <a:p>
                <a:pPr algn="l" eaLnBrk="1" hangingPunct="1"/>
                <a:r>
                  <a:rPr lang="en-US" sz="2400" dirty="0">
                    <a:latin typeface="Calibri" pitchFamily="34" charset="0"/>
                  </a:rPr>
                  <a:t>A </a:t>
                </a:r>
                <a:r>
                  <a:rPr lang="en-US" sz="2400" dirty="0">
                    <a:solidFill>
                      <a:srgbClr val="008000"/>
                    </a:solidFill>
                    <a:latin typeface="Calibri" pitchFamily="34" charset="0"/>
                  </a:rPr>
                  <a:t>0</a:t>
                </a:r>
                <a:r>
                  <a:rPr lang="en-US" sz="2400" dirty="0">
                    <a:latin typeface="Calibri" pitchFamily="34" charset="0"/>
                  </a:rPr>
                  <a:t> or </a:t>
                </a:r>
                <a:r>
                  <a:rPr lang="en-US" sz="2400" dirty="0">
                    <a:solidFill>
                      <a:srgbClr val="008000"/>
                    </a:solidFill>
                    <a:latin typeface="Calibri" pitchFamily="34" charset="0"/>
                  </a:rPr>
                  <a:t>1</a:t>
                </a:r>
                <a:r>
                  <a:rPr lang="en-US" sz="2400" dirty="0">
                    <a:latin typeface="Calibri" pitchFamily="34" charset="0"/>
                  </a:rPr>
                  <a:t> on the printed page</a:t>
                </a:r>
              </a:p>
            </p:txBody>
          </p:sp>
          <p:sp>
            <p:nvSpPr>
              <p:cNvPr id="153612" name="Text Box 12"/>
              <p:cNvSpPr txBox="1">
                <a:spLocks noChangeArrowheads="1"/>
              </p:cNvSpPr>
              <p:nvPr/>
            </p:nvSpPr>
            <p:spPr bwMode="auto">
              <a:xfrm>
                <a:off x="442" y="2230"/>
                <a:ext cx="3437" cy="291"/>
              </a:xfrm>
              <a:prstGeom prst="rect">
                <a:avLst/>
              </a:prstGeom>
              <a:noFill/>
              <a:ln w="9525">
                <a:noFill/>
                <a:miter lim="800000"/>
                <a:headEnd/>
                <a:tailEnd/>
              </a:ln>
              <a:effectLst/>
            </p:spPr>
            <p:txBody>
              <a:bodyPr wrap="none">
                <a:spAutoFit/>
              </a:bodyPr>
              <a:lstStyle/>
              <a:p>
                <a:pPr algn="l" eaLnBrk="1" hangingPunct="1"/>
                <a:r>
                  <a:rPr lang="en-US" sz="2400" dirty="0">
                    <a:latin typeface="Calibri" pitchFamily="34" charset="0"/>
                  </a:rPr>
                  <a:t>A </a:t>
                </a:r>
                <a:r>
                  <a:rPr lang="en-US" sz="2400" dirty="0">
                    <a:solidFill>
                      <a:srgbClr val="008000"/>
                    </a:solidFill>
                    <a:latin typeface="Calibri" pitchFamily="34" charset="0"/>
                  </a:rPr>
                  <a:t>smoke signal</a:t>
                </a:r>
                <a:r>
                  <a:rPr lang="en-US" sz="2400" dirty="0">
                    <a:latin typeface="Calibri" pitchFamily="34" charset="0"/>
                  </a:rPr>
                  <a:t> rising from a distant mesa</a:t>
                </a:r>
              </a:p>
            </p:txBody>
          </p:sp>
        </p:grpSp>
        <p:sp>
          <p:nvSpPr>
            <p:cNvPr id="153613" name="Text Box 13"/>
            <p:cNvSpPr txBox="1">
              <a:spLocks noChangeArrowheads="1"/>
            </p:cNvSpPr>
            <p:nvPr/>
          </p:nvSpPr>
          <p:spPr bwMode="auto">
            <a:xfrm>
              <a:off x="471488" y="707801"/>
              <a:ext cx="4914551" cy="523220"/>
            </a:xfrm>
            <a:prstGeom prst="rect">
              <a:avLst/>
            </a:prstGeom>
            <a:noFill/>
            <a:ln w="28575">
              <a:noFill/>
              <a:miter lim="800000"/>
              <a:headEnd/>
              <a:tailEnd/>
            </a:ln>
            <a:effectLst/>
          </p:spPr>
          <p:txBody>
            <a:bodyPr wrap="none">
              <a:spAutoFit/>
            </a:bodyPr>
            <a:lstStyle/>
            <a:p>
              <a:pPr algn="l"/>
              <a:r>
                <a:rPr lang="en-US" sz="2800" dirty="0">
                  <a:solidFill>
                    <a:srgbClr val="990099"/>
                  </a:solidFill>
                  <a:latin typeface="Calibri" pitchFamily="34" charset="0"/>
                </a:rPr>
                <a:t>A classical bit is either on or off.</a:t>
              </a:r>
            </a:p>
          </p:txBody>
        </p:sp>
      </p:grpSp>
      <p:sp>
        <p:nvSpPr>
          <p:cNvPr id="153614" name="Text Box 14"/>
          <p:cNvSpPr txBox="1">
            <a:spLocks noChangeArrowheads="1"/>
          </p:cNvSpPr>
          <p:nvPr/>
        </p:nvSpPr>
        <p:spPr bwMode="auto">
          <a:xfrm>
            <a:off x="229730" y="3170927"/>
            <a:ext cx="7045711" cy="523220"/>
          </a:xfrm>
          <a:prstGeom prst="rect">
            <a:avLst/>
          </a:prstGeom>
          <a:noFill/>
          <a:ln w="28575">
            <a:noFill/>
            <a:miter lim="800000"/>
            <a:headEnd/>
            <a:tailEnd/>
          </a:ln>
          <a:effectLst/>
        </p:spPr>
        <p:txBody>
          <a:bodyPr wrap="none">
            <a:spAutoFit/>
          </a:bodyPr>
          <a:lstStyle/>
          <a:p>
            <a:pPr algn="l"/>
            <a:r>
              <a:rPr lang="en-US" sz="2800" dirty="0">
                <a:solidFill>
                  <a:srgbClr val="990099"/>
                </a:solidFill>
                <a:latin typeface="Calibri" pitchFamily="34" charset="0"/>
              </a:rPr>
              <a:t>A </a:t>
            </a:r>
            <a:r>
              <a:rPr lang="en-US" sz="2800" dirty="0" err="1">
                <a:solidFill>
                  <a:srgbClr val="990099"/>
                </a:solidFill>
                <a:latin typeface="Calibri" pitchFamily="34" charset="0"/>
              </a:rPr>
              <a:t>qubit</a:t>
            </a:r>
            <a:r>
              <a:rPr lang="en-US" sz="2800" dirty="0">
                <a:solidFill>
                  <a:srgbClr val="990099"/>
                </a:solidFill>
                <a:latin typeface="Calibri" pitchFamily="34" charset="0"/>
              </a:rPr>
              <a:t> has a continuum of on-off properties.</a:t>
            </a:r>
          </a:p>
        </p:txBody>
      </p:sp>
      <p:grpSp>
        <p:nvGrpSpPr>
          <p:cNvPr id="4" name="Group 74"/>
          <p:cNvGrpSpPr>
            <a:grpSpLocks/>
          </p:cNvGrpSpPr>
          <p:nvPr/>
        </p:nvGrpSpPr>
        <p:grpSpPr bwMode="auto">
          <a:xfrm>
            <a:off x="2263048" y="3905007"/>
            <a:ext cx="2154871" cy="1730544"/>
            <a:chOff x="832" y="3196"/>
            <a:chExt cx="758" cy="643"/>
          </a:xfrm>
        </p:grpSpPr>
        <p:sp>
          <p:nvSpPr>
            <p:cNvPr id="153637" name="Oval 37"/>
            <p:cNvSpPr>
              <a:spLocks noChangeArrowheads="1"/>
            </p:cNvSpPr>
            <p:nvPr/>
          </p:nvSpPr>
          <p:spPr bwMode="auto">
            <a:xfrm>
              <a:off x="832" y="3590"/>
              <a:ext cx="201" cy="192"/>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nvGrpSpPr>
            <p:cNvPr id="5" name="Group 70"/>
            <p:cNvGrpSpPr>
              <a:grpSpLocks/>
            </p:cNvGrpSpPr>
            <p:nvPr/>
          </p:nvGrpSpPr>
          <p:grpSpPr bwMode="auto">
            <a:xfrm>
              <a:off x="939" y="3196"/>
              <a:ext cx="651" cy="643"/>
              <a:chOff x="3764" y="837"/>
              <a:chExt cx="651" cy="643"/>
            </a:xfrm>
          </p:grpSpPr>
          <p:grpSp>
            <p:nvGrpSpPr>
              <p:cNvPr id="6" name="Group 63"/>
              <p:cNvGrpSpPr>
                <a:grpSpLocks/>
              </p:cNvGrpSpPr>
              <p:nvPr/>
            </p:nvGrpSpPr>
            <p:grpSpPr bwMode="auto">
              <a:xfrm>
                <a:off x="3764" y="837"/>
                <a:ext cx="489" cy="495"/>
                <a:chOff x="3764" y="837"/>
                <a:chExt cx="489" cy="495"/>
              </a:xfrm>
            </p:grpSpPr>
            <p:sp>
              <p:nvSpPr>
                <p:cNvPr id="153640" name="Line 40"/>
                <p:cNvSpPr>
                  <a:spLocks noChangeShapeType="1"/>
                </p:cNvSpPr>
                <p:nvPr/>
              </p:nvSpPr>
              <p:spPr bwMode="auto">
                <a:xfrm>
                  <a:off x="3764" y="1332"/>
                  <a:ext cx="489" cy="0"/>
                </a:xfrm>
                <a:prstGeom prst="line">
                  <a:avLst/>
                </a:prstGeom>
                <a:noFill/>
                <a:ln w="38100">
                  <a:solidFill>
                    <a:srgbClr val="008000"/>
                  </a:solidFill>
                  <a:round/>
                  <a:headEnd/>
                  <a:tailEnd type="triangle" w="med" len="med"/>
                </a:ln>
                <a:effectLst/>
              </p:spPr>
              <p:txBody>
                <a:bodyPr/>
                <a:lstStyle/>
                <a:p>
                  <a:endParaRPr lang="en-US" dirty="0">
                    <a:latin typeface="Calibri" pitchFamily="34" charset="0"/>
                  </a:endParaRPr>
                </a:p>
              </p:txBody>
            </p:sp>
            <p:sp>
              <p:nvSpPr>
                <p:cNvPr id="153643" name="Line 43"/>
                <p:cNvSpPr>
                  <a:spLocks noChangeShapeType="1"/>
                </p:cNvSpPr>
                <p:nvPr/>
              </p:nvSpPr>
              <p:spPr bwMode="auto">
                <a:xfrm rot="16200000">
                  <a:off x="3524" y="1082"/>
                  <a:ext cx="489" cy="0"/>
                </a:xfrm>
                <a:prstGeom prst="line">
                  <a:avLst/>
                </a:prstGeom>
                <a:noFill/>
                <a:ln w="38100">
                  <a:solidFill>
                    <a:srgbClr val="008000"/>
                  </a:solidFill>
                  <a:round/>
                  <a:headEnd/>
                  <a:tailEnd type="triangle" w="med" len="med"/>
                </a:ln>
                <a:effectLst/>
              </p:spPr>
              <p:txBody>
                <a:bodyPr/>
                <a:lstStyle/>
                <a:p>
                  <a:endParaRPr lang="en-US" dirty="0">
                    <a:latin typeface="Calibri" pitchFamily="34" charset="0"/>
                  </a:endParaRPr>
                </a:p>
              </p:txBody>
            </p:sp>
          </p:grpSp>
          <p:sp>
            <p:nvSpPr>
              <p:cNvPr id="153645" name="Text Box 45"/>
              <p:cNvSpPr txBox="1">
                <a:spLocks noChangeArrowheads="1"/>
              </p:cNvSpPr>
              <p:nvPr/>
            </p:nvSpPr>
            <p:spPr bwMode="auto">
              <a:xfrm>
                <a:off x="4182" y="1286"/>
                <a:ext cx="233" cy="194"/>
              </a:xfrm>
              <a:prstGeom prst="rect">
                <a:avLst/>
              </a:prstGeom>
              <a:noFill/>
              <a:ln w="28575">
                <a:noFill/>
                <a:miter lim="800000"/>
                <a:headEnd/>
                <a:tailEnd/>
              </a:ln>
              <a:effectLst/>
            </p:spPr>
            <p:txBody>
              <a:bodyPr wrap="square">
                <a:spAutoFit/>
              </a:bodyPr>
              <a:lstStyle/>
              <a:p>
                <a:r>
                  <a:rPr lang="en-US" sz="2800" b="0" dirty="0">
                    <a:solidFill>
                      <a:srgbClr val="008000"/>
                    </a:solidFill>
                    <a:latin typeface="Calibri" pitchFamily="34" charset="0"/>
                  </a:rPr>
                  <a:t>X</a:t>
                </a:r>
              </a:p>
            </p:txBody>
          </p:sp>
        </p:grpSp>
      </p:grpSp>
      <p:grpSp>
        <p:nvGrpSpPr>
          <p:cNvPr id="7" name="Group 71"/>
          <p:cNvGrpSpPr>
            <a:grpSpLocks/>
          </p:cNvGrpSpPr>
          <p:nvPr/>
        </p:nvGrpSpPr>
        <p:grpSpPr bwMode="auto">
          <a:xfrm>
            <a:off x="2109535" y="4004581"/>
            <a:ext cx="1927443" cy="1410272"/>
            <a:chOff x="1291" y="3233"/>
            <a:chExt cx="678" cy="524"/>
          </a:xfrm>
        </p:grpSpPr>
        <p:sp>
          <p:nvSpPr>
            <p:cNvPr id="153646" name="Text Box 46"/>
            <p:cNvSpPr txBox="1">
              <a:spLocks noChangeArrowheads="1"/>
            </p:cNvSpPr>
            <p:nvPr/>
          </p:nvSpPr>
          <p:spPr bwMode="auto">
            <a:xfrm>
              <a:off x="1743" y="3233"/>
              <a:ext cx="226" cy="194"/>
            </a:xfrm>
            <a:prstGeom prst="rect">
              <a:avLst/>
            </a:prstGeom>
            <a:noFill/>
            <a:ln w="28575">
              <a:noFill/>
              <a:miter lim="800000"/>
              <a:headEnd/>
              <a:tailEnd/>
            </a:ln>
            <a:effectLst/>
          </p:spPr>
          <p:txBody>
            <a:bodyPr wrap="square">
              <a:spAutoFit/>
            </a:bodyPr>
            <a:lstStyle/>
            <a:p>
              <a:r>
                <a:rPr lang="en-US" sz="2800" b="0" dirty="0">
                  <a:solidFill>
                    <a:schemeClr val="accent2"/>
                  </a:solidFill>
                  <a:latin typeface="Calibri" pitchFamily="34" charset="0"/>
                </a:rPr>
                <a:t>Y</a:t>
              </a:r>
            </a:p>
          </p:txBody>
        </p:sp>
        <p:sp>
          <p:nvSpPr>
            <p:cNvPr id="153656" name="Line 56"/>
            <p:cNvSpPr>
              <a:spLocks noChangeShapeType="1"/>
            </p:cNvSpPr>
            <p:nvPr/>
          </p:nvSpPr>
          <p:spPr bwMode="auto">
            <a:xfrm rot="18900000">
              <a:off x="1382" y="3513"/>
              <a:ext cx="489" cy="0"/>
            </a:xfrm>
            <a:prstGeom prst="line">
              <a:avLst/>
            </a:prstGeom>
            <a:noFill/>
            <a:ln w="38100">
              <a:solidFill>
                <a:schemeClr val="accent2"/>
              </a:solidFill>
              <a:round/>
              <a:headEnd/>
              <a:tailEnd type="triangle" w="med" len="med"/>
            </a:ln>
            <a:effectLst/>
          </p:spPr>
          <p:txBody>
            <a:bodyPr/>
            <a:lstStyle/>
            <a:p>
              <a:endParaRPr lang="en-US" dirty="0">
                <a:latin typeface="Calibri" pitchFamily="34" charset="0"/>
              </a:endParaRPr>
            </a:p>
          </p:txBody>
        </p:sp>
        <p:sp>
          <p:nvSpPr>
            <p:cNvPr id="153657" name="Line 57"/>
            <p:cNvSpPr>
              <a:spLocks noChangeShapeType="1"/>
            </p:cNvSpPr>
            <p:nvPr/>
          </p:nvSpPr>
          <p:spPr bwMode="auto">
            <a:xfrm rot="13500000">
              <a:off x="1046" y="3513"/>
              <a:ext cx="489" cy="0"/>
            </a:xfrm>
            <a:prstGeom prst="line">
              <a:avLst/>
            </a:prstGeom>
            <a:noFill/>
            <a:ln w="38100">
              <a:solidFill>
                <a:srgbClr val="0033CC"/>
              </a:solidFill>
              <a:round/>
              <a:headEnd/>
              <a:tailEnd type="triangle" w="med" len="med"/>
            </a:ln>
            <a:effectLst/>
          </p:spPr>
          <p:txBody>
            <a:bodyPr/>
            <a:lstStyle/>
            <a:p>
              <a:endParaRPr lang="en-US" dirty="0">
                <a:latin typeface="Calibri" pitchFamily="34" charset="0"/>
              </a:endParaRPr>
            </a:p>
          </p:txBody>
        </p:sp>
      </p:grpSp>
      <p:grpSp>
        <p:nvGrpSpPr>
          <p:cNvPr id="8" name="Group 72"/>
          <p:cNvGrpSpPr>
            <a:grpSpLocks/>
          </p:cNvGrpSpPr>
          <p:nvPr/>
        </p:nvGrpSpPr>
        <p:grpSpPr bwMode="auto">
          <a:xfrm>
            <a:off x="2277284" y="3695072"/>
            <a:ext cx="2106545" cy="1342986"/>
            <a:chOff x="4439" y="750"/>
            <a:chExt cx="741" cy="499"/>
          </a:xfrm>
        </p:grpSpPr>
        <p:sp>
          <p:nvSpPr>
            <p:cNvPr id="153660" name="Text Box 60"/>
            <p:cNvSpPr txBox="1">
              <a:spLocks noChangeArrowheads="1"/>
            </p:cNvSpPr>
            <p:nvPr/>
          </p:nvSpPr>
          <p:spPr bwMode="auto">
            <a:xfrm>
              <a:off x="4918" y="1038"/>
              <a:ext cx="262" cy="194"/>
            </a:xfrm>
            <a:prstGeom prst="rect">
              <a:avLst/>
            </a:prstGeom>
            <a:noFill/>
            <a:ln w="28575">
              <a:noFill/>
              <a:miter lim="800000"/>
              <a:headEnd/>
              <a:tailEnd/>
            </a:ln>
            <a:effectLst/>
          </p:spPr>
          <p:txBody>
            <a:bodyPr wrap="square">
              <a:spAutoFit/>
            </a:bodyPr>
            <a:lstStyle/>
            <a:p>
              <a:r>
                <a:rPr lang="en-US" sz="2800" b="0" dirty="0">
                  <a:solidFill>
                    <a:srgbClr val="990099"/>
                  </a:solidFill>
                  <a:latin typeface="Calibri" pitchFamily="34" charset="0"/>
                </a:rPr>
                <a:t>U</a:t>
              </a:r>
            </a:p>
          </p:txBody>
        </p:sp>
        <p:grpSp>
          <p:nvGrpSpPr>
            <p:cNvPr id="9" name="Group 64"/>
            <p:cNvGrpSpPr>
              <a:grpSpLocks/>
            </p:cNvGrpSpPr>
            <p:nvPr/>
          </p:nvGrpSpPr>
          <p:grpSpPr bwMode="auto">
            <a:xfrm rot="20280000">
              <a:off x="4439" y="750"/>
              <a:ext cx="489" cy="499"/>
              <a:chOff x="3774" y="840"/>
              <a:chExt cx="489" cy="499"/>
            </a:xfrm>
          </p:grpSpPr>
          <p:sp>
            <p:nvSpPr>
              <p:cNvPr id="153665" name="Line 65"/>
              <p:cNvSpPr>
                <a:spLocks noChangeShapeType="1"/>
              </p:cNvSpPr>
              <p:nvPr/>
            </p:nvSpPr>
            <p:spPr bwMode="auto">
              <a:xfrm>
                <a:off x="3774" y="1339"/>
                <a:ext cx="489" cy="0"/>
              </a:xfrm>
              <a:prstGeom prst="line">
                <a:avLst/>
              </a:prstGeom>
              <a:noFill/>
              <a:ln w="38100">
                <a:solidFill>
                  <a:srgbClr val="990099"/>
                </a:solidFill>
                <a:round/>
                <a:headEnd/>
                <a:tailEnd type="triangle" w="med" len="med"/>
              </a:ln>
              <a:effectLst/>
            </p:spPr>
            <p:txBody>
              <a:bodyPr/>
              <a:lstStyle/>
              <a:p>
                <a:endParaRPr lang="en-US" dirty="0">
                  <a:latin typeface="Calibri" pitchFamily="34" charset="0"/>
                </a:endParaRPr>
              </a:p>
            </p:txBody>
          </p:sp>
          <p:sp>
            <p:nvSpPr>
              <p:cNvPr id="153666" name="Line 66"/>
              <p:cNvSpPr>
                <a:spLocks noChangeShapeType="1"/>
              </p:cNvSpPr>
              <p:nvPr/>
            </p:nvSpPr>
            <p:spPr bwMode="auto">
              <a:xfrm rot="16200000">
                <a:off x="3533" y="1085"/>
                <a:ext cx="489" cy="0"/>
              </a:xfrm>
              <a:prstGeom prst="line">
                <a:avLst/>
              </a:prstGeom>
              <a:noFill/>
              <a:ln w="38100">
                <a:solidFill>
                  <a:srgbClr val="990099"/>
                </a:solidFill>
                <a:round/>
                <a:headEnd/>
                <a:tailEnd type="triangle" w="med" len="med"/>
              </a:ln>
              <a:effectLst/>
            </p:spPr>
            <p:txBody>
              <a:bodyPr/>
              <a:lstStyle/>
              <a:p>
                <a:endParaRPr lang="en-US" dirty="0">
                  <a:latin typeface="Calibri" pitchFamily="34" charset="0"/>
                </a:endParaRPr>
              </a:p>
            </p:txBody>
          </p:sp>
        </p:grpSp>
      </p:grpSp>
      <p:grpSp>
        <p:nvGrpSpPr>
          <p:cNvPr id="12" name="Group 73"/>
          <p:cNvGrpSpPr>
            <a:grpSpLocks/>
          </p:cNvGrpSpPr>
          <p:nvPr/>
        </p:nvGrpSpPr>
        <p:grpSpPr bwMode="auto">
          <a:xfrm>
            <a:off x="1484090" y="3657398"/>
            <a:ext cx="2086637" cy="1364516"/>
            <a:chOff x="4764" y="297"/>
            <a:chExt cx="734" cy="507"/>
          </a:xfrm>
        </p:grpSpPr>
        <p:sp>
          <p:nvSpPr>
            <p:cNvPr id="153661" name="Text Box 61"/>
            <p:cNvSpPr txBox="1">
              <a:spLocks noChangeArrowheads="1"/>
            </p:cNvSpPr>
            <p:nvPr/>
          </p:nvSpPr>
          <p:spPr bwMode="auto">
            <a:xfrm>
              <a:off x="5253" y="297"/>
              <a:ext cx="245" cy="194"/>
            </a:xfrm>
            <a:prstGeom prst="rect">
              <a:avLst/>
            </a:prstGeom>
            <a:noFill/>
            <a:ln w="28575">
              <a:noFill/>
              <a:miter lim="800000"/>
              <a:headEnd/>
              <a:tailEnd/>
            </a:ln>
            <a:effectLst/>
          </p:spPr>
          <p:txBody>
            <a:bodyPr wrap="square">
              <a:spAutoFit/>
            </a:bodyPr>
            <a:lstStyle/>
            <a:p>
              <a:r>
                <a:rPr lang="en-US" sz="2800" b="0" dirty="0">
                  <a:solidFill>
                    <a:srgbClr val="996600"/>
                  </a:solidFill>
                  <a:latin typeface="Calibri" pitchFamily="34" charset="0"/>
                </a:rPr>
                <a:t>V</a:t>
              </a:r>
            </a:p>
          </p:txBody>
        </p:sp>
        <p:grpSp>
          <p:nvGrpSpPr>
            <p:cNvPr id="13" name="Group 67"/>
            <p:cNvGrpSpPr>
              <a:grpSpLocks/>
            </p:cNvGrpSpPr>
            <p:nvPr/>
          </p:nvGrpSpPr>
          <p:grpSpPr bwMode="auto">
            <a:xfrm rot="17580000">
              <a:off x="4763" y="309"/>
              <a:ext cx="496" cy="494"/>
              <a:chOff x="3770" y="822"/>
              <a:chExt cx="496" cy="494"/>
            </a:xfrm>
          </p:grpSpPr>
          <p:sp>
            <p:nvSpPr>
              <p:cNvPr id="153668" name="Line 68"/>
              <p:cNvSpPr>
                <a:spLocks noChangeShapeType="1"/>
              </p:cNvSpPr>
              <p:nvPr/>
            </p:nvSpPr>
            <p:spPr bwMode="auto">
              <a:xfrm>
                <a:off x="3777" y="1316"/>
                <a:ext cx="489" cy="0"/>
              </a:xfrm>
              <a:prstGeom prst="line">
                <a:avLst/>
              </a:prstGeom>
              <a:noFill/>
              <a:ln w="38100">
                <a:solidFill>
                  <a:srgbClr val="996600"/>
                </a:solidFill>
                <a:round/>
                <a:headEnd/>
                <a:tailEnd type="triangle" w="med" len="med"/>
              </a:ln>
              <a:effectLst/>
            </p:spPr>
            <p:txBody>
              <a:bodyPr/>
              <a:lstStyle/>
              <a:p>
                <a:endParaRPr lang="en-US" dirty="0">
                  <a:latin typeface="Calibri" pitchFamily="34" charset="0"/>
                </a:endParaRPr>
              </a:p>
            </p:txBody>
          </p:sp>
          <p:sp>
            <p:nvSpPr>
              <p:cNvPr id="153669" name="Line 69"/>
              <p:cNvSpPr>
                <a:spLocks noChangeShapeType="1"/>
              </p:cNvSpPr>
              <p:nvPr/>
            </p:nvSpPr>
            <p:spPr bwMode="auto">
              <a:xfrm rot="16200000">
                <a:off x="3525" y="1067"/>
                <a:ext cx="489" cy="0"/>
              </a:xfrm>
              <a:prstGeom prst="line">
                <a:avLst/>
              </a:prstGeom>
              <a:noFill/>
              <a:ln w="38100">
                <a:solidFill>
                  <a:srgbClr val="996600"/>
                </a:solidFill>
                <a:round/>
                <a:headEnd/>
                <a:tailEnd type="triangle" w="med" len="med"/>
              </a:ln>
              <a:effectLst/>
            </p:spPr>
            <p:txBody>
              <a:bodyPr/>
              <a:lstStyle/>
              <a:p>
                <a:endParaRPr lang="en-US" dirty="0">
                  <a:latin typeface="Calibri" pitchFamily="34" charset="0"/>
                </a:endParaRPr>
              </a:p>
            </p:txBody>
          </p:sp>
        </p:grpSp>
      </p:grpSp>
      <p:sp>
        <p:nvSpPr>
          <p:cNvPr id="153692" name="Text Box 92"/>
          <p:cNvSpPr txBox="1">
            <a:spLocks noChangeArrowheads="1"/>
          </p:cNvSpPr>
          <p:nvPr/>
        </p:nvSpPr>
        <p:spPr bwMode="auto">
          <a:xfrm>
            <a:off x="343552" y="5774205"/>
            <a:ext cx="4228453" cy="954107"/>
          </a:xfrm>
          <a:prstGeom prst="rect">
            <a:avLst/>
          </a:prstGeom>
          <a:noFill/>
          <a:ln w="28575">
            <a:noFill/>
            <a:miter lim="800000"/>
            <a:headEnd/>
            <a:tailEnd/>
          </a:ln>
          <a:effectLst/>
        </p:spPr>
        <p:txBody>
          <a:bodyPr wrap="square">
            <a:spAutoFit/>
          </a:bodyPr>
          <a:lstStyle/>
          <a:p>
            <a:r>
              <a:rPr lang="en-US" sz="1800" dirty="0">
                <a:solidFill>
                  <a:srgbClr val="990099"/>
                </a:solidFill>
                <a:latin typeface="Calibri" pitchFamily="34" charset="0"/>
              </a:rPr>
              <a:t> </a:t>
            </a:r>
            <a:r>
              <a:rPr lang="en-US" sz="2800" dirty="0">
                <a:solidFill>
                  <a:srgbClr val="990099"/>
                </a:solidFill>
                <a:latin typeface="Calibri" pitchFamily="34" charset="0"/>
              </a:rPr>
              <a:t>continuum of one-bit coins (linear polarizations)</a:t>
            </a:r>
          </a:p>
        </p:txBody>
      </p:sp>
      <p:sp>
        <p:nvSpPr>
          <p:cNvPr id="34" name="TextBox 33"/>
          <p:cNvSpPr txBox="1"/>
          <p:nvPr/>
        </p:nvSpPr>
        <p:spPr>
          <a:xfrm>
            <a:off x="4905825" y="4064009"/>
            <a:ext cx="4020458" cy="2246769"/>
          </a:xfrm>
          <a:prstGeom prst="rect">
            <a:avLst/>
          </a:prstGeom>
          <a:noFill/>
          <a:ln w="28575">
            <a:solidFill>
              <a:srgbClr val="FF0000"/>
            </a:solidFill>
          </a:ln>
        </p:spPr>
        <p:txBody>
          <a:bodyPr wrap="square" rtlCol="0">
            <a:spAutoFit/>
          </a:bodyPr>
          <a:lstStyle/>
          <a:p>
            <a:pPr algn="l"/>
            <a:r>
              <a:rPr lang="en-US" sz="2800" dirty="0">
                <a:solidFill>
                  <a:srgbClr val="FF0000"/>
                </a:solidFill>
                <a:latin typeface="+mn-lt"/>
              </a:rPr>
              <a:t>A </a:t>
            </a:r>
            <a:r>
              <a:rPr lang="en-US" sz="2800" i="1" dirty="0">
                <a:solidFill>
                  <a:srgbClr val="FF0000"/>
                </a:solidFill>
                <a:latin typeface="+mn-lt"/>
              </a:rPr>
              <a:t>quantum state </a:t>
            </a:r>
            <a:r>
              <a:rPr lang="en-US" sz="2800" dirty="0">
                <a:solidFill>
                  <a:srgbClr val="FF0000"/>
                </a:solidFill>
                <a:latin typeface="+mn-lt"/>
              </a:rPr>
              <a:t>tells you the odds for getting 0 or 1 when you examine any of  these one-bit coins (linear polarizations).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92"/>
                                        </p:tgtEl>
                                        <p:attrNameLst>
                                          <p:attrName>style.visibility</p:attrName>
                                        </p:attrNameLst>
                                      </p:cBhvr>
                                      <p:to>
                                        <p:strVal val="visible"/>
                                      </p:to>
                                    </p:set>
                                    <p:anim calcmode="lin" valueType="num">
                                      <p:cBhvr additive="base">
                                        <p:cTn id="19" dur="500" fill="hold"/>
                                        <p:tgtEl>
                                          <p:spTgt spid="153692"/>
                                        </p:tgtEl>
                                        <p:attrNameLst>
                                          <p:attrName>ppt_x</p:attrName>
                                        </p:attrNameLst>
                                      </p:cBhvr>
                                      <p:tavLst>
                                        <p:tav tm="0">
                                          <p:val>
                                            <p:strVal val="#ppt_x"/>
                                          </p:val>
                                        </p:tav>
                                        <p:tav tm="100000">
                                          <p:val>
                                            <p:strVal val="#ppt_x"/>
                                          </p:val>
                                        </p:tav>
                                      </p:tavLst>
                                    </p:anim>
                                    <p:anim calcmode="lin" valueType="num">
                                      <p:cBhvr additive="base">
                                        <p:cTn id="20" dur="500" fill="hold"/>
                                        <p:tgtEl>
                                          <p:spTgt spid="1536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882406" y="241302"/>
            <a:ext cx="7364901" cy="646331"/>
          </a:xfrm>
          <a:prstGeom prst="rect">
            <a:avLst/>
          </a:prstGeom>
          <a:noFill/>
          <a:ln w="28575">
            <a:noFill/>
            <a:miter lim="800000"/>
            <a:headEnd/>
            <a:tailEnd/>
          </a:ln>
          <a:effectLst/>
        </p:spPr>
        <p:txBody>
          <a:bodyPr wrap="none">
            <a:spAutoFit/>
          </a:bodyPr>
          <a:lstStyle/>
          <a:p>
            <a:r>
              <a:rPr lang="en-US" sz="3600" dirty="0">
                <a:solidFill>
                  <a:srgbClr val="996600"/>
                </a:solidFill>
                <a:latin typeface="Calibri" pitchFamily="34" charset="0"/>
              </a:rPr>
              <a:t>What happened to Planck’s constant</a:t>
            </a:r>
            <a:r>
              <a:rPr lang="en-US" sz="3200" dirty="0">
                <a:solidFill>
                  <a:srgbClr val="996600"/>
                </a:solidFill>
                <a:latin typeface="Calibri" pitchFamily="34" charset="0"/>
              </a:rPr>
              <a:t>?</a:t>
            </a:r>
          </a:p>
        </p:txBody>
      </p:sp>
      <p:sp>
        <p:nvSpPr>
          <p:cNvPr id="150534" name="Text Box 6"/>
          <p:cNvSpPr txBox="1">
            <a:spLocks noChangeArrowheads="1"/>
          </p:cNvSpPr>
          <p:nvPr/>
        </p:nvSpPr>
        <p:spPr bwMode="auto">
          <a:xfrm>
            <a:off x="3444874" y="1067255"/>
            <a:ext cx="5002439" cy="1938992"/>
          </a:xfrm>
          <a:prstGeom prst="rect">
            <a:avLst/>
          </a:prstGeom>
          <a:noFill/>
          <a:ln w="28575">
            <a:noFill/>
            <a:miter lim="800000"/>
            <a:headEnd/>
            <a:tailEnd/>
          </a:ln>
          <a:effectLst/>
        </p:spPr>
        <p:txBody>
          <a:bodyPr wrap="square">
            <a:spAutoFit/>
          </a:bodyPr>
          <a:lstStyle/>
          <a:p>
            <a:pPr algn="l"/>
            <a:r>
              <a:rPr lang="en-US" sz="2400" dirty="0">
                <a:latin typeface="Calibri" pitchFamily="34" charset="0"/>
              </a:rPr>
              <a:t>Planck initiated the study of quantum mechanics when he announced in 1900 the results of his theoretical research into the radiation and absorption of a “black body.”  </a:t>
            </a:r>
          </a:p>
        </p:txBody>
      </p:sp>
      <p:pic>
        <p:nvPicPr>
          <p:cNvPr id="3" name="Picture 2" descr="txp_fi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516054" y="3246436"/>
            <a:ext cx="5055118" cy="330708"/>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50539" name="Text Box 11"/>
          <p:cNvSpPr txBox="1">
            <a:spLocks noChangeArrowheads="1"/>
          </p:cNvSpPr>
          <p:nvPr/>
        </p:nvSpPr>
        <p:spPr bwMode="auto">
          <a:xfrm>
            <a:off x="3444875" y="3890738"/>
            <a:ext cx="5292725" cy="1938992"/>
          </a:xfrm>
          <a:prstGeom prst="rect">
            <a:avLst/>
          </a:prstGeom>
          <a:noFill/>
          <a:ln w="28575">
            <a:noFill/>
            <a:miter lim="800000"/>
            <a:headEnd/>
            <a:tailEnd/>
          </a:ln>
          <a:effectLst/>
        </p:spPr>
        <p:txBody>
          <a:bodyPr wrap="square">
            <a:spAutoFit/>
          </a:bodyPr>
          <a:lstStyle/>
          <a:p>
            <a:pPr algn="l"/>
            <a:r>
              <a:rPr lang="en-US" sz="2400" dirty="0">
                <a:latin typeface="Calibri" pitchFamily="34" charset="0"/>
              </a:rPr>
              <a:t>Planck’s constant is the scale on which physical phenomena are discrete (or grainy); for example, photons are the expression of the discreteness of the electromagnetic field.  </a:t>
            </a:r>
          </a:p>
        </p:txBody>
      </p:sp>
      <p:grpSp>
        <p:nvGrpSpPr>
          <p:cNvPr id="2" name="Group 7"/>
          <p:cNvGrpSpPr/>
          <p:nvPr/>
        </p:nvGrpSpPr>
        <p:grpSpPr>
          <a:xfrm>
            <a:off x="500844" y="1637388"/>
            <a:ext cx="2509056" cy="3582432"/>
            <a:chOff x="500844" y="1390650"/>
            <a:chExt cx="2509056" cy="3582432"/>
          </a:xfrm>
        </p:grpSpPr>
        <p:pic>
          <p:nvPicPr>
            <p:cNvPr id="150533" name="Picture 5" descr="Planck"/>
            <p:cNvPicPr>
              <a:picLocks noChangeAspect="1" noChangeArrowheads="1"/>
            </p:cNvPicPr>
            <p:nvPr/>
          </p:nvPicPr>
          <p:blipFill>
            <a:blip r:embed="rId5" cstate="print"/>
            <a:srcRect/>
            <a:stretch>
              <a:fillRect/>
            </a:stretch>
          </p:blipFill>
          <p:spPr bwMode="auto">
            <a:xfrm>
              <a:off x="512763" y="1390650"/>
              <a:ext cx="2497137" cy="3036888"/>
            </a:xfrm>
            <a:prstGeom prst="rect">
              <a:avLst/>
            </a:prstGeom>
            <a:noFill/>
          </p:spPr>
        </p:pic>
        <p:sp>
          <p:nvSpPr>
            <p:cNvPr id="150540" name="Text Box 12"/>
            <p:cNvSpPr txBox="1">
              <a:spLocks noChangeArrowheads="1"/>
            </p:cNvSpPr>
            <p:nvPr/>
          </p:nvSpPr>
          <p:spPr bwMode="auto">
            <a:xfrm>
              <a:off x="500844" y="4603750"/>
              <a:ext cx="2484463" cy="369332"/>
            </a:xfrm>
            <a:prstGeom prst="rect">
              <a:avLst/>
            </a:prstGeom>
            <a:noFill/>
            <a:ln w="28575">
              <a:noFill/>
              <a:miter lim="800000"/>
              <a:headEnd/>
              <a:tailEnd/>
            </a:ln>
            <a:effectLst/>
          </p:spPr>
          <p:txBody>
            <a:bodyPr wrap="none">
              <a:spAutoFit/>
            </a:bodyPr>
            <a:lstStyle/>
            <a:p>
              <a:r>
                <a:rPr lang="en-US" sz="1800" dirty="0">
                  <a:solidFill>
                    <a:schemeClr val="tx1"/>
                  </a:solidFill>
                  <a:latin typeface="Calibri" pitchFamily="34" charset="0"/>
                </a:rPr>
                <a:t>Max Planck (1858-1947)</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22587" y="170769"/>
            <a:ext cx="3923575" cy="523220"/>
          </a:xfrm>
          <a:prstGeom prst="rect">
            <a:avLst/>
          </a:prstGeom>
          <a:noFill/>
          <a:ln w="28575">
            <a:noFill/>
            <a:miter lim="800000"/>
            <a:headEnd/>
            <a:tailEnd/>
          </a:ln>
          <a:effectLst/>
        </p:spPr>
        <p:txBody>
          <a:bodyPr wrap="none">
            <a:spAutoFit/>
          </a:bodyPr>
          <a:lstStyle/>
          <a:p>
            <a:r>
              <a:rPr lang="en-US" sz="2800" dirty="0">
                <a:solidFill>
                  <a:srgbClr val="996600"/>
                </a:solidFill>
                <a:latin typeface="Calibri" pitchFamily="34" charset="0"/>
              </a:rPr>
              <a:t>World of classical physics</a:t>
            </a:r>
          </a:p>
        </p:txBody>
      </p:sp>
      <p:sp>
        <p:nvSpPr>
          <p:cNvPr id="173059" name="Rectangle 3"/>
          <p:cNvSpPr>
            <a:spLocks noChangeArrowheads="1"/>
          </p:cNvSpPr>
          <p:nvPr/>
        </p:nvSpPr>
        <p:spPr bwMode="auto">
          <a:xfrm>
            <a:off x="5130556" y="170769"/>
            <a:ext cx="4008020" cy="523220"/>
          </a:xfrm>
          <a:prstGeom prst="rect">
            <a:avLst/>
          </a:prstGeom>
          <a:noFill/>
          <a:ln w="28575">
            <a:noFill/>
            <a:miter lim="800000"/>
            <a:headEnd/>
            <a:tailEnd/>
          </a:ln>
          <a:effectLst/>
        </p:spPr>
        <p:txBody>
          <a:bodyPr wrap="none">
            <a:spAutoFit/>
          </a:bodyPr>
          <a:lstStyle/>
          <a:p>
            <a:r>
              <a:rPr lang="en-US" sz="2800" dirty="0">
                <a:solidFill>
                  <a:srgbClr val="996600"/>
                </a:solidFill>
                <a:latin typeface="Calibri" pitchFamily="34" charset="0"/>
              </a:rPr>
              <a:t>World of quantum phy</a:t>
            </a:r>
            <a:r>
              <a:rPr lang="en-US" sz="2400" dirty="0">
                <a:solidFill>
                  <a:srgbClr val="996600"/>
                </a:solidFill>
                <a:latin typeface="Calibri" pitchFamily="34" charset="0"/>
              </a:rPr>
              <a:t>sics</a:t>
            </a:r>
          </a:p>
        </p:txBody>
      </p:sp>
      <p:sp>
        <p:nvSpPr>
          <p:cNvPr id="173060" name="Text Box 4"/>
          <p:cNvSpPr txBox="1">
            <a:spLocks noChangeArrowheads="1"/>
          </p:cNvSpPr>
          <p:nvPr/>
        </p:nvSpPr>
        <p:spPr bwMode="auto">
          <a:xfrm>
            <a:off x="130626" y="1393362"/>
            <a:ext cx="3382963" cy="954107"/>
          </a:xfrm>
          <a:prstGeom prst="rect">
            <a:avLst/>
          </a:prstGeom>
          <a:noFill/>
          <a:ln w="28575">
            <a:solidFill>
              <a:schemeClr val="accent2"/>
            </a:solidFill>
            <a:miter lim="800000"/>
            <a:headEnd/>
            <a:tailEnd/>
          </a:ln>
          <a:effectLst/>
        </p:spPr>
        <p:txBody>
          <a:bodyPr wrap="square">
            <a:spAutoFit/>
          </a:bodyPr>
          <a:lstStyle/>
          <a:p>
            <a:r>
              <a:rPr lang="en-US" sz="2800" dirty="0">
                <a:latin typeface="Calibri" pitchFamily="34" charset="0"/>
              </a:rPr>
              <a:t>Continuous, smooth</a:t>
            </a:r>
          </a:p>
          <a:p>
            <a:r>
              <a:rPr lang="en-US" sz="2800" dirty="0">
                <a:latin typeface="Calibri" pitchFamily="34" charset="0"/>
              </a:rPr>
              <a:t>(analogue)</a:t>
            </a:r>
          </a:p>
        </p:txBody>
      </p:sp>
      <p:sp>
        <p:nvSpPr>
          <p:cNvPr id="173061" name="Text Box 5"/>
          <p:cNvSpPr txBox="1">
            <a:spLocks noChangeArrowheads="1"/>
          </p:cNvSpPr>
          <p:nvPr/>
        </p:nvSpPr>
        <p:spPr bwMode="auto">
          <a:xfrm>
            <a:off x="6035896" y="1394950"/>
            <a:ext cx="2544762" cy="954107"/>
          </a:xfrm>
          <a:prstGeom prst="rect">
            <a:avLst/>
          </a:prstGeom>
          <a:noFill/>
          <a:ln w="28575">
            <a:solidFill>
              <a:schemeClr val="accent2"/>
            </a:solidFill>
            <a:miter lim="800000"/>
            <a:headEnd/>
            <a:tailEnd/>
          </a:ln>
          <a:effectLst/>
        </p:spPr>
        <p:txBody>
          <a:bodyPr>
            <a:spAutoFit/>
          </a:bodyPr>
          <a:lstStyle/>
          <a:p>
            <a:r>
              <a:rPr lang="en-US" sz="2800" dirty="0">
                <a:latin typeface="Calibri" pitchFamily="34" charset="0"/>
              </a:rPr>
              <a:t>Discrete, grainy</a:t>
            </a:r>
          </a:p>
          <a:p>
            <a:r>
              <a:rPr lang="en-US" sz="2800" dirty="0">
                <a:latin typeface="Calibri" pitchFamily="34" charset="0"/>
              </a:rPr>
              <a:t>(digital)</a:t>
            </a:r>
          </a:p>
        </p:txBody>
      </p:sp>
      <p:grpSp>
        <p:nvGrpSpPr>
          <p:cNvPr id="2" name="Group 19"/>
          <p:cNvGrpSpPr>
            <a:grpSpLocks/>
          </p:cNvGrpSpPr>
          <p:nvPr/>
        </p:nvGrpSpPr>
        <p:grpSpPr bwMode="auto">
          <a:xfrm>
            <a:off x="3467440" y="879013"/>
            <a:ext cx="2193926" cy="2571750"/>
            <a:chOff x="2275" y="738"/>
            <a:chExt cx="1382" cy="1620"/>
          </a:xfrm>
        </p:grpSpPr>
        <p:pic>
          <p:nvPicPr>
            <p:cNvPr id="173063" name="Picture 7" descr="mcgonegal"/>
            <p:cNvPicPr>
              <a:picLocks noChangeAspect="1" noChangeArrowheads="1"/>
            </p:cNvPicPr>
            <p:nvPr/>
          </p:nvPicPr>
          <p:blipFill>
            <a:blip r:embed="rId3" cstate="print"/>
            <a:srcRect/>
            <a:stretch>
              <a:fillRect/>
            </a:stretch>
          </p:blipFill>
          <p:spPr bwMode="auto">
            <a:xfrm>
              <a:off x="2491" y="738"/>
              <a:ext cx="946" cy="807"/>
            </a:xfrm>
            <a:prstGeom prst="rect">
              <a:avLst/>
            </a:prstGeom>
            <a:noFill/>
          </p:spPr>
        </p:pic>
        <p:sp>
          <p:nvSpPr>
            <p:cNvPr id="173064" name="AutoShape 8"/>
            <p:cNvSpPr>
              <a:spLocks noChangeArrowheads="1"/>
            </p:cNvSpPr>
            <p:nvPr/>
          </p:nvSpPr>
          <p:spPr bwMode="auto">
            <a:xfrm>
              <a:off x="2275" y="1557"/>
              <a:ext cx="1382" cy="801"/>
            </a:xfrm>
            <a:prstGeom prst="wedgeRoundRectCallout">
              <a:avLst>
                <a:gd name="adj1" fmla="val -2778"/>
                <a:gd name="adj2" fmla="val -83583"/>
                <a:gd name="adj3" fmla="val 16667"/>
              </a:avLst>
            </a:prstGeom>
            <a:solidFill>
              <a:schemeClr val="bg1"/>
            </a:solidFill>
            <a:ln w="28575">
              <a:solidFill>
                <a:schemeClr val="tx1"/>
              </a:solidFill>
              <a:miter lim="800000"/>
              <a:headEnd/>
              <a:tailEnd/>
            </a:ln>
            <a:effectLst/>
          </p:spPr>
          <p:txBody>
            <a:bodyPr/>
            <a:lstStyle/>
            <a:p>
              <a:r>
                <a:rPr lang="en-US" sz="1600" dirty="0">
                  <a:solidFill>
                    <a:schemeClr val="tx1"/>
                  </a:solidFill>
                  <a:latin typeface="Calibri" pitchFamily="34" charset="0"/>
                </a:rPr>
                <a:t>I don’t care if you are at Hogwarts, Harry.  You can’t violate the uncertainty principle.</a:t>
              </a:r>
            </a:p>
          </p:txBody>
        </p:sp>
      </p:grpSp>
      <p:grpSp>
        <p:nvGrpSpPr>
          <p:cNvPr id="3" name="Group 15"/>
          <p:cNvGrpSpPr/>
          <p:nvPr/>
        </p:nvGrpSpPr>
        <p:grpSpPr>
          <a:xfrm>
            <a:off x="564013" y="3689563"/>
            <a:ext cx="8123008" cy="2814933"/>
            <a:chOff x="564013" y="3486367"/>
            <a:chExt cx="8123008" cy="2814933"/>
          </a:xfrm>
        </p:grpSpPr>
        <p:sp>
          <p:nvSpPr>
            <p:cNvPr id="173066" name="Text Box 10"/>
            <p:cNvSpPr txBox="1">
              <a:spLocks noChangeArrowheads="1"/>
            </p:cNvSpPr>
            <p:nvPr/>
          </p:nvSpPr>
          <p:spPr bwMode="auto">
            <a:xfrm>
              <a:off x="564013" y="4748880"/>
              <a:ext cx="2516188" cy="954087"/>
            </a:xfrm>
            <a:prstGeom prst="rect">
              <a:avLst/>
            </a:prstGeom>
            <a:noFill/>
            <a:ln w="28575">
              <a:solidFill>
                <a:schemeClr val="accent2"/>
              </a:solidFill>
              <a:miter lim="800000"/>
              <a:headEnd/>
              <a:tailEnd/>
            </a:ln>
            <a:effectLst/>
          </p:spPr>
          <p:txBody>
            <a:bodyPr>
              <a:spAutoFit/>
            </a:bodyPr>
            <a:lstStyle/>
            <a:p>
              <a:r>
                <a:rPr lang="en-US" sz="2800" dirty="0">
                  <a:latin typeface="Calibri" pitchFamily="34" charset="0"/>
                </a:rPr>
                <a:t>Digital devices </a:t>
              </a:r>
            </a:p>
            <a:p>
              <a:r>
                <a:rPr lang="en-US" sz="2800" dirty="0">
                  <a:latin typeface="Calibri" pitchFamily="34" charset="0"/>
                </a:rPr>
                <a:t>(on-off)</a:t>
              </a:r>
            </a:p>
          </p:txBody>
        </p:sp>
        <p:sp>
          <p:nvSpPr>
            <p:cNvPr id="173067" name="Text Box 11"/>
            <p:cNvSpPr txBox="1">
              <a:spLocks noChangeArrowheads="1"/>
            </p:cNvSpPr>
            <p:nvPr/>
          </p:nvSpPr>
          <p:spPr bwMode="auto">
            <a:xfrm>
              <a:off x="5929533" y="4750468"/>
              <a:ext cx="2757488" cy="954087"/>
            </a:xfrm>
            <a:prstGeom prst="rect">
              <a:avLst/>
            </a:prstGeom>
            <a:noFill/>
            <a:ln w="28575">
              <a:solidFill>
                <a:schemeClr val="accent2"/>
              </a:solidFill>
              <a:miter lim="800000"/>
              <a:headEnd/>
              <a:tailEnd/>
            </a:ln>
            <a:effectLst/>
          </p:spPr>
          <p:txBody>
            <a:bodyPr>
              <a:spAutoFit/>
            </a:bodyPr>
            <a:lstStyle/>
            <a:p>
              <a:r>
                <a:rPr lang="en-US" sz="2800" dirty="0">
                  <a:latin typeface="Calibri" pitchFamily="34" charset="0"/>
                </a:rPr>
                <a:t>Continuum of digital properties</a:t>
              </a:r>
            </a:p>
          </p:txBody>
        </p:sp>
        <p:sp>
          <p:nvSpPr>
            <p:cNvPr id="173068" name="Text Box 12"/>
            <p:cNvSpPr txBox="1">
              <a:spLocks noChangeArrowheads="1"/>
            </p:cNvSpPr>
            <p:nvPr/>
          </p:nvSpPr>
          <p:spPr bwMode="auto">
            <a:xfrm>
              <a:off x="1844675" y="3486367"/>
              <a:ext cx="5457825" cy="523875"/>
            </a:xfrm>
            <a:prstGeom prst="rect">
              <a:avLst/>
            </a:prstGeom>
            <a:noFill/>
            <a:ln w="28575">
              <a:noFill/>
              <a:miter lim="800000"/>
              <a:headEnd/>
              <a:tailEnd/>
            </a:ln>
            <a:effectLst/>
          </p:spPr>
          <p:txBody>
            <a:bodyPr wrap="none">
              <a:spAutoFit/>
            </a:bodyPr>
            <a:lstStyle/>
            <a:p>
              <a:r>
                <a:rPr lang="en-US" sz="2800" dirty="0">
                  <a:solidFill>
                    <a:srgbClr val="990099"/>
                  </a:solidFill>
                  <a:latin typeface="Calibri" pitchFamily="34" charset="0"/>
                </a:rPr>
                <a:t>Information-processing perspective</a:t>
              </a:r>
            </a:p>
          </p:txBody>
        </p:sp>
        <p:grpSp>
          <p:nvGrpSpPr>
            <p:cNvPr id="4" name="Group 14"/>
            <p:cNvGrpSpPr/>
            <p:nvPr/>
          </p:nvGrpSpPr>
          <p:grpSpPr>
            <a:xfrm>
              <a:off x="3395663" y="4061494"/>
              <a:ext cx="2337480" cy="2239806"/>
              <a:chOff x="3395663" y="3974410"/>
              <a:chExt cx="2337480" cy="2239806"/>
            </a:xfrm>
          </p:grpSpPr>
          <p:pic>
            <p:nvPicPr>
              <p:cNvPr id="173070" name="Picture 14" descr="dumbledore"/>
              <p:cNvPicPr>
                <a:picLocks noChangeAspect="1" noChangeArrowheads="1"/>
              </p:cNvPicPr>
              <p:nvPr/>
            </p:nvPicPr>
            <p:blipFill>
              <a:blip r:embed="rId4" cstate="print"/>
              <a:srcRect/>
              <a:stretch>
                <a:fillRect/>
              </a:stretch>
            </p:blipFill>
            <p:spPr bwMode="auto">
              <a:xfrm>
                <a:off x="3696837" y="4897883"/>
                <a:ext cx="1818592" cy="1316333"/>
              </a:xfrm>
              <a:prstGeom prst="rect">
                <a:avLst/>
              </a:prstGeom>
              <a:noFill/>
            </p:spPr>
          </p:pic>
          <p:sp>
            <p:nvSpPr>
              <p:cNvPr id="173071" name="AutoShape 15"/>
              <p:cNvSpPr>
                <a:spLocks noChangeArrowheads="1"/>
              </p:cNvSpPr>
              <p:nvPr/>
            </p:nvSpPr>
            <p:spPr bwMode="auto">
              <a:xfrm>
                <a:off x="3395663" y="3974410"/>
                <a:ext cx="2337480" cy="945934"/>
              </a:xfrm>
              <a:prstGeom prst="wedgeRoundRectCallout">
                <a:avLst>
                  <a:gd name="adj1" fmla="val 5706"/>
                  <a:gd name="adj2" fmla="val 115136"/>
                  <a:gd name="adj3" fmla="val 16667"/>
                </a:avLst>
              </a:prstGeom>
              <a:solidFill>
                <a:schemeClr val="bg1"/>
              </a:solidFill>
              <a:ln w="28575">
                <a:solidFill>
                  <a:schemeClr val="tx1"/>
                </a:solidFill>
                <a:miter lim="800000"/>
                <a:headEnd/>
                <a:tailEnd/>
              </a:ln>
              <a:effectLst/>
            </p:spPr>
            <p:txBody>
              <a:bodyPr/>
              <a:lstStyle/>
              <a:p>
                <a:r>
                  <a:rPr lang="en-US" sz="1600" dirty="0">
                    <a:solidFill>
                      <a:schemeClr val="tx1"/>
                    </a:solidFill>
                    <a:latin typeface="Calibri" pitchFamily="34" charset="0"/>
                  </a:rPr>
                  <a:t>Use your quantum mechanics, Harry.  Feel the quantum reality.</a:t>
                </a:r>
              </a:p>
              <a:p>
                <a:endParaRPr lang="en-US" sz="1200" dirty="0">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44405" y="0"/>
            <a:ext cx="9349025" cy="6843486"/>
          </a:xfrm>
          <a:prstGeom prst="rect">
            <a:avLst/>
          </a:prstGeom>
          <a:noFill/>
          <a:ln w="9525">
            <a:noFill/>
            <a:miter lim="800000"/>
            <a:headEnd/>
            <a:tailEnd/>
          </a:ln>
        </p:spPr>
      </p:pic>
      <p:sp>
        <p:nvSpPr>
          <p:cNvPr id="3" name="Text Box 3"/>
          <p:cNvSpPr txBox="1">
            <a:spLocks noChangeArrowheads="1"/>
          </p:cNvSpPr>
          <p:nvPr/>
        </p:nvSpPr>
        <p:spPr bwMode="auto">
          <a:xfrm>
            <a:off x="31147" y="3034105"/>
            <a:ext cx="4398961" cy="1015663"/>
          </a:xfrm>
          <a:prstGeom prst="rect">
            <a:avLst/>
          </a:prstGeom>
          <a:noFill/>
          <a:ln w="19050" algn="ctr">
            <a:noFill/>
            <a:miter lim="800000"/>
            <a:headEnd/>
            <a:tailEnd/>
          </a:ln>
          <a:effectLst/>
        </p:spPr>
        <p:txBody>
          <a:bodyPr wrap="none">
            <a:spAutoFit/>
          </a:bodyPr>
          <a:lstStyle/>
          <a:p>
            <a:r>
              <a:rPr lang="en-US" dirty="0">
                <a:solidFill>
                  <a:schemeClr val="tx1"/>
                </a:solidFill>
                <a:latin typeface="Comic Sans MS" pitchFamily="66" charset="0"/>
              </a:rPr>
              <a:t>Tent Rocks</a:t>
            </a:r>
          </a:p>
          <a:p>
            <a:r>
              <a:rPr lang="en-US" dirty="0">
                <a:solidFill>
                  <a:schemeClr val="tx1"/>
                </a:solidFill>
                <a:latin typeface="Comic Sans MS" pitchFamily="66" charset="0"/>
              </a:rPr>
              <a:t>Kasha-</a:t>
            </a:r>
            <a:r>
              <a:rPr lang="en-US" dirty="0" err="1">
                <a:solidFill>
                  <a:schemeClr val="tx1"/>
                </a:solidFill>
                <a:latin typeface="Comic Sans MS" pitchFamily="66" charset="0"/>
              </a:rPr>
              <a:t>Katuwe</a:t>
            </a:r>
            <a:r>
              <a:rPr lang="en-US" dirty="0">
                <a:solidFill>
                  <a:schemeClr val="tx1"/>
                </a:solidFill>
                <a:latin typeface="Comic Sans MS" pitchFamily="66" charset="0"/>
              </a:rPr>
              <a:t> National Monument</a:t>
            </a:r>
          </a:p>
          <a:p>
            <a:r>
              <a:rPr lang="en-US" dirty="0">
                <a:solidFill>
                  <a:schemeClr val="tx1"/>
                </a:solidFill>
                <a:latin typeface="Comic Sans MS" pitchFamily="66" charset="0"/>
              </a:rPr>
              <a:t>Northern New Mexico</a:t>
            </a:r>
          </a:p>
        </p:txBody>
      </p:sp>
      <p:sp>
        <p:nvSpPr>
          <p:cNvPr id="4" name="Text Box 3"/>
          <p:cNvSpPr txBox="1">
            <a:spLocks noChangeArrowheads="1"/>
          </p:cNvSpPr>
          <p:nvPr/>
        </p:nvSpPr>
        <p:spPr bwMode="auto">
          <a:xfrm>
            <a:off x="3688080" y="88489"/>
            <a:ext cx="5334718" cy="1631216"/>
          </a:xfrm>
          <a:prstGeom prst="rect">
            <a:avLst/>
          </a:prstGeom>
          <a:noFill/>
          <a:ln w="28575" algn="ctr">
            <a:solidFill>
              <a:schemeClr val="tx1"/>
            </a:solidFill>
            <a:miter lim="800000"/>
            <a:headEnd/>
            <a:tailEnd/>
          </a:ln>
          <a:effectLst/>
        </p:spPr>
        <p:txBody>
          <a:bodyPr wrap="square">
            <a:spAutoFit/>
          </a:bodyPr>
          <a:lstStyle/>
          <a:p>
            <a:r>
              <a:rPr lang="en-US" dirty="0">
                <a:solidFill>
                  <a:schemeClr val="tx1"/>
                </a:solidFill>
                <a:latin typeface="Comic Sans MS" pitchFamily="66" charset="0"/>
              </a:rPr>
              <a:t>A </a:t>
            </a:r>
            <a:r>
              <a:rPr lang="en-US" dirty="0" err="1">
                <a:solidFill>
                  <a:schemeClr val="tx1"/>
                </a:solidFill>
                <a:latin typeface="Comic Sans MS" pitchFamily="66" charset="0"/>
              </a:rPr>
              <a:t>qubit</a:t>
            </a:r>
            <a:r>
              <a:rPr lang="en-US" dirty="0">
                <a:solidFill>
                  <a:schemeClr val="tx1"/>
                </a:solidFill>
                <a:latin typeface="Comic Sans MS" pitchFamily="66" charset="0"/>
              </a:rPr>
              <a:t> (photon polarization) is a whole bunch of one-bit coins, but we will only need the two coins corresponding to X and Y polarization.  A quantum state gives the odds for each of these coins.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742" y="96162"/>
            <a:ext cx="4551118" cy="1200329"/>
          </a:xfrm>
          <a:prstGeom prst="rect">
            <a:avLst/>
          </a:prstGeom>
          <a:noFill/>
          <a:ln w="28575">
            <a:noFill/>
            <a:miter lim="800000"/>
            <a:headEnd/>
            <a:tailEnd/>
          </a:ln>
          <a:effectLst/>
        </p:spPr>
        <p:txBody>
          <a:bodyPr wrap="none">
            <a:spAutoFit/>
          </a:bodyPr>
          <a:lstStyle/>
          <a:p>
            <a:r>
              <a:rPr lang="en-US" sz="3600" dirty="0">
                <a:solidFill>
                  <a:srgbClr val="996600"/>
                </a:solidFill>
                <a:latin typeface="Calibri" pitchFamily="34" charset="0"/>
              </a:rPr>
              <a:t>Entanglement (at last):</a:t>
            </a:r>
          </a:p>
          <a:p>
            <a:r>
              <a:rPr lang="en-US" sz="3600" dirty="0">
                <a:solidFill>
                  <a:srgbClr val="996600"/>
                </a:solidFill>
                <a:latin typeface="Calibri" pitchFamily="34" charset="0"/>
              </a:rPr>
              <a:t>quantum correlations</a:t>
            </a:r>
          </a:p>
        </p:txBody>
      </p:sp>
      <p:grpSp>
        <p:nvGrpSpPr>
          <p:cNvPr id="2" name="Group 39"/>
          <p:cNvGrpSpPr/>
          <p:nvPr/>
        </p:nvGrpSpPr>
        <p:grpSpPr>
          <a:xfrm rot="1800000" flipV="1">
            <a:off x="2503907" y="4686256"/>
            <a:ext cx="3011487" cy="304800"/>
            <a:chOff x="5319623" y="1914082"/>
            <a:chExt cx="3011487" cy="304800"/>
          </a:xfrm>
        </p:grpSpPr>
        <p:sp>
          <p:nvSpPr>
            <p:cNvPr id="143365" name="Line 5"/>
            <p:cNvSpPr>
              <a:spLocks noChangeShapeType="1"/>
            </p:cNvSpPr>
            <p:nvPr/>
          </p:nvSpPr>
          <p:spPr bwMode="auto">
            <a:xfrm>
              <a:off x="5486310" y="206013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66" name="Oval 6"/>
            <p:cNvSpPr>
              <a:spLocks noChangeArrowheads="1"/>
            </p:cNvSpPr>
            <p:nvPr/>
          </p:nvSpPr>
          <p:spPr bwMode="auto">
            <a:xfrm>
              <a:off x="5319623" y="191408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grpSp>
        <p:nvGrpSpPr>
          <p:cNvPr id="3" name="Group 50"/>
          <p:cNvGrpSpPr/>
          <p:nvPr/>
        </p:nvGrpSpPr>
        <p:grpSpPr>
          <a:xfrm>
            <a:off x="5428112" y="958179"/>
            <a:ext cx="2286000" cy="2286000"/>
            <a:chOff x="5457140" y="769497"/>
            <a:chExt cx="2286000" cy="2286000"/>
          </a:xfrm>
        </p:grpSpPr>
        <p:sp>
          <p:nvSpPr>
            <p:cNvPr id="143368" name="Line 8"/>
            <p:cNvSpPr>
              <a:spLocks noChangeShapeType="1"/>
            </p:cNvSpPr>
            <p:nvPr/>
          </p:nvSpPr>
          <p:spPr bwMode="auto">
            <a:xfrm rot="16200000">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3367" name="Line 7"/>
            <p:cNvSpPr>
              <a:spLocks noChangeShapeType="1"/>
            </p:cNvSpPr>
            <p:nvPr/>
          </p:nvSpPr>
          <p:spPr bwMode="auto">
            <a:xfrm>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3369" name="Oval 9"/>
            <p:cNvSpPr>
              <a:spLocks noChangeArrowheads="1"/>
            </p:cNvSpPr>
            <p:nvPr/>
          </p:nvSpPr>
          <p:spPr bwMode="auto">
            <a:xfrm>
              <a:off x="6439803" y="1760097"/>
              <a:ext cx="319088"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36" name="TextBox 35"/>
          <p:cNvSpPr txBox="1"/>
          <p:nvPr/>
        </p:nvSpPr>
        <p:spPr>
          <a:xfrm>
            <a:off x="5748074" y="3541512"/>
            <a:ext cx="2535309" cy="584775"/>
          </a:xfrm>
          <a:prstGeom prst="rect">
            <a:avLst/>
          </a:prstGeom>
          <a:noFill/>
          <a:ln w="28575">
            <a:solidFill>
              <a:srgbClr val="008000"/>
            </a:solidFill>
          </a:ln>
        </p:spPr>
        <p:txBody>
          <a:bodyPr wrap="none" rtlCol="0">
            <a:spAutoFit/>
          </a:bodyPr>
          <a:lstStyle/>
          <a:p>
            <a:r>
              <a:rPr lang="en-US" sz="3200" dirty="0">
                <a:solidFill>
                  <a:srgbClr val="008000"/>
                </a:solidFill>
                <a:latin typeface="+mn-lt"/>
              </a:rPr>
              <a:t>X polarization</a:t>
            </a:r>
          </a:p>
        </p:txBody>
      </p:sp>
      <p:grpSp>
        <p:nvGrpSpPr>
          <p:cNvPr id="4" name="Group 40"/>
          <p:cNvGrpSpPr/>
          <p:nvPr/>
        </p:nvGrpSpPr>
        <p:grpSpPr>
          <a:xfrm rot="-1800000">
            <a:off x="2496653" y="2748640"/>
            <a:ext cx="3011487" cy="304800"/>
            <a:chOff x="2162831" y="1921342"/>
            <a:chExt cx="3011487" cy="304800"/>
          </a:xfrm>
        </p:grpSpPr>
        <p:sp>
          <p:nvSpPr>
            <p:cNvPr id="37" name="Line 5"/>
            <p:cNvSpPr>
              <a:spLocks noChangeShapeType="1"/>
            </p:cNvSpPr>
            <p:nvPr/>
          </p:nvSpPr>
          <p:spPr bwMode="auto">
            <a:xfrm>
              <a:off x="2329518" y="206739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38" name="Oval 6"/>
            <p:cNvSpPr>
              <a:spLocks noChangeArrowheads="1"/>
            </p:cNvSpPr>
            <p:nvPr/>
          </p:nvSpPr>
          <p:spPr bwMode="auto">
            <a:xfrm>
              <a:off x="2162831" y="192134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grpSp>
        <p:nvGrpSpPr>
          <p:cNvPr id="81" name="Group 80"/>
          <p:cNvGrpSpPr/>
          <p:nvPr/>
        </p:nvGrpSpPr>
        <p:grpSpPr>
          <a:xfrm>
            <a:off x="2654463" y="2107994"/>
            <a:ext cx="1725922" cy="3610958"/>
            <a:chOff x="2654463" y="1890284"/>
            <a:chExt cx="1725922" cy="3610958"/>
          </a:xfrm>
        </p:grpSpPr>
        <p:sp>
          <p:nvSpPr>
            <p:cNvPr id="143371" name="Text Box 11"/>
            <p:cNvSpPr txBox="1">
              <a:spLocks noChangeArrowheads="1"/>
            </p:cNvSpPr>
            <p:nvPr/>
          </p:nvSpPr>
          <p:spPr bwMode="auto">
            <a:xfrm>
              <a:off x="2654463" y="4916467"/>
              <a:ext cx="1711495"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B</a:t>
              </a:r>
            </a:p>
          </p:txBody>
        </p:sp>
        <p:sp>
          <p:nvSpPr>
            <p:cNvPr id="39" name="Text Box 11"/>
            <p:cNvSpPr txBox="1">
              <a:spLocks noChangeArrowheads="1"/>
            </p:cNvSpPr>
            <p:nvPr/>
          </p:nvSpPr>
          <p:spPr bwMode="auto">
            <a:xfrm>
              <a:off x="2654463" y="1890284"/>
              <a:ext cx="1725922"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A</a:t>
              </a:r>
            </a:p>
          </p:txBody>
        </p:sp>
      </p:grpSp>
      <p:sp>
        <p:nvSpPr>
          <p:cNvPr id="42" name="TextBox 41"/>
          <p:cNvSpPr txBox="1"/>
          <p:nvPr/>
        </p:nvSpPr>
        <p:spPr>
          <a:xfrm>
            <a:off x="101598" y="3396341"/>
            <a:ext cx="2481943" cy="954107"/>
          </a:xfrm>
          <a:prstGeom prst="rect">
            <a:avLst/>
          </a:prstGeom>
          <a:noFill/>
          <a:ln w="28575">
            <a:solidFill>
              <a:srgbClr val="0033CC"/>
            </a:solidFill>
          </a:ln>
        </p:spPr>
        <p:txBody>
          <a:bodyPr wrap="square" rtlCol="0">
            <a:spAutoFit/>
          </a:bodyPr>
          <a:lstStyle/>
          <a:p>
            <a:r>
              <a:rPr lang="en-US" sz="2800" dirty="0">
                <a:latin typeface="+mn-lt"/>
              </a:rPr>
              <a:t>Parametric </a:t>
            </a:r>
            <a:r>
              <a:rPr lang="en-US" sz="2800" dirty="0" err="1">
                <a:latin typeface="+mn-lt"/>
              </a:rPr>
              <a:t>downconverter</a:t>
            </a:r>
            <a:endParaRPr lang="en-US" sz="2800" dirty="0">
              <a:latin typeface="+mn-lt"/>
            </a:endParaRPr>
          </a:p>
        </p:txBody>
      </p:sp>
      <p:grpSp>
        <p:nvGrpSpPr>
          <p:cNvPr id="5" name="Group 181"/>
          <p:cNvGrpSpPr/>
          <p:nvPr/>
        </p:nvGrpSpPr>
        <p:grpSpPr>
          <a:xfrm>
            <a:off x="5435372" y="4477827"/>
            <a:ext cx="2286000" cy="2286000"/>
            <a:chOff x="5457140" y="769497"/>
            <a:chExt cx="2286000" cy="2286000"/>
          </a:xfrm>
        </p:grpSpPr>
        <p:sp>
          <p:nvSpPr>
            <p:cNvPr id="183" name="Line 8"/>
            <p:cNvSpPr>
              <a:spLocks noChangeShapeType="1"/>
            </p:cNvSpPr>
            <p:nvPr/>
          </p:nvSpPr>
          <p:spPr bwMode="auto">
            <a:xfrm rot="16200000">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84" name="Line 7"/>
            <p:cNvSpPr>
              <a:spLocks noChangeShapeType="1"/>
            </p:cNvSpPr>
            <p:nvPr/>
          </p:nvSpPr>
          <p:spPr bwMode="auto">
            <a:xfrm>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85" name="Oval 9"/>
            <p:cNvSpPr>
              <a:spLocks noChangeArrowheads="1"/>
            </p:cNvSpPr>
            <p:nvPr/>
          </p:nvSpPr>
          <p:spPr bwMode="auto">
            <a:xfrm>
              <a:off x="6439803" y="1760097"/>
              <a:ext cx="319088"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grpSp>
        <p:nvGrpSpPr>
          <p:cNvPr id="6" name="Group 227"/>
          <p:cNvGrpSpPr/>
          <p:nvPr/>
        </p:nvGrpSpPr>
        <p:grpSpPr>
          <a:xfrm>
            <a:off x="6556824" y="1523153"/>
            <a:ext cx="1995455" cy="4729324"/>
            <a:chOff x="6556824" y="1305443"/>
            <a:chExt cx="1995455" cy="4729324"/>
          </a:xfrm>
        </p:grpSpPr>
        <p:grpSp>
          <p:nvGrpSpPr>
            <p:cNvPr id="7" name="Group 199"/>
            <p:cNvGrpSpPr/>
            <p:nvPr/>
          </p:nvGrpSpPr>
          <p:grpSpPr>
            <a:xfrm>
              <a:off x="6556824" y="1305443"/>
              <a:ext cx="1988195" cy="1209676"/>
              <a:chOff x="6556824" y="2408507"/>
              <a:chExt cx="1988195" cy="1209676"/>
            </a:xfrm>
          </p:grpSpPr>
          <p:grpSp>
            <p:nvGrpSpPr>
              <p:cNvPr id="8" name="Group 198"/>
              <p:cNvGrpSpPr/>
              <p:nvPr/>
            </p:nvGrpSpPr>
            <p:grpSpPr>
              <a:xfrm>
                <a:off x="6556824" y="2959545"/>
                <a:ext cx="896938" cy="584200"/>
                <a:chOff x="6556824" y="2959545"/>
                <a:chExt cx="896938" cy="584200"/>
              </a:xfrm>
            </p:grpSpPr>
            <p:sp>
              <p:nvSpPr>
                <p:cNvPr id="143373" name="Line 13"/>
                <p:cNvSpPr>
                  <a:spLocks noChangeShapeType="1"/>
                </p:cNvSpPr>
                <p:nvPr/>
              </p:nvSpPr>
              <p:spPr bwMode="auto">
                <a:xfrm>
                  <a:off x="6556824" y="2984945"/>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81" name="Text Box 21"/>
                <p:cNvSpPr txBox="1">
                  <a:spLocks noChangeArrowheads="1"/>
                </p:cNvSpPr>
                <p:nvPr/>
              </p:nvSpPr>
              <p:spPr bwMode="auto">
                <a:xfrm>
                  <a:off x="7060062" y="2959545"/>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9" name="Group 38"/>
              <p:cNvGrpSpPr>
                <a:grpSpLocks/>
              </p:cNvGrpSpPr>
              <p:nvPr/>
            </p:nvGrpSpPr>
            <p:grpSpPr bwMode="auto">
              <a:xfrm>
                <a:off x="8125919" y="2408507"/>
                <a:ext cx="419100" cy="1209676"/>
                <a:chOff x="3857" y="3219"/>
                <a:chExt cx="264" cy="762"/>
              </a:xfrm>
            </p:grpSpPr>
            <p:sp>
              <p:nvSpPr>
                <p:cNvPr id="143374" name="Text Box 14"/>
                <p:cNvSpPr txBox="1">
                  <a:spLocks noChangeArrowheads="1"/>
                </p:cNvSpPr>
                <p:nvPr/>
              </p:nvSpPr>
              <p:spPr bwMode="auto">
                <a:xfrm>
                  <a:off x="3865" y="3222"/>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0" name="Group 15"/>
                <p:cNvGrpSpPr>
                  <a:grpSpLocks/>
                </p:cNvGrpSpPr>
                <p:nvPr/>
              </p:nvGrpSpPr>
              <p:grpSpPr bwMode="auto">
                <a:xfrm>
                  <a:off x="3857" y="3219"/>
                  <a:ext cx="264" cy="375"/>
                  <a:chOff x="554" y="1575"/>
                  <a:chExt cx="264" cy="375"/>
                </a:xfrm>
              </p:grpSpPr>
              <p:sp>
                <p:nvSpPr>
                  <p:cNvPr id="143376" name="Line 1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7" name="Line 1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8" name="Line 1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9" name="Line 1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3380" name="Text Box 20"/>
                <p:cNvSpPr txBox="1">
                  <a:spLocks noChangeArrowheads="1"/>
                </p:cNvSpPr>
                <p:nvPr/>
              </p:nvSpPr>
              <p:spPr bwMode="auto">
                <a:xfrm>
                  <a:off x="3931" y="3248"/>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3388" name="Text Box 28"/>
                <p:cNvSpPr txBox="1">
                  <a:spLocks noChangeArrowheads="1"/>
                </p:cNvSpPr>
                <p:nvPr/>
              </p:nvSpPr>
              <p:spPr bwMode="auto">
                <a:xfrm>
                  <a:off x="3863" y="3613"/>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grpSp>
        </p:grpSp>
        <p:grpSp>
          <p:nvGrpSpPr>
            <p:cNvPr id="11" name="Group 200"/>
            <p:cNvGrpSpPr/>
            <p:nvPr/>
          </p:nvGrpSpPr>
          <p:grpSpPr>
            <a:xfrm>
              <a:off x="6564084" y="4825091"/>
              <a:ext cx="1988195" cy="1209676"/>
              <a:chOff x="6556824" y="2408507"/>
              <a:chExt cx="1988195" cy="1209676"/>
            </a:xfrm>
          </p:grpSpPr>
          <p:grpSp>
            <p:nvGrpSpPr>
              <p:cNvPr id="12" name="Group 198"/>
              <p:cNvGrpSpPr/>
              <p:nvPr/>
            </p:nvGrpSpPr>
            <p:grpSpPr>
              <a:xfrm>
                <a:off x="6556824" y="2959545"/>
                <a:ext cx="896938" cy="584200"/>
                <a:chOff x="6556824" y="2959545"/>
                <a:chExt cx="896938" cy="584200"/>
              </a:xfrm>
            </p:grpSpPr>
            <p:sp>
              <p:nvSpPr>
                <p:cNvPr id="212" name="Line 13"/>
                <p:cNvSpPr>
                  <a:spLocks noChangeShapeType="1"/>
                </p:cNvSpPr>
                <p:nvPr/>
              </p:nvSpPr>
              <p:spPr bwMode="auto">
                <a:xfrm>
                  <a:off x="6556824" y="2984945"/>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213" name="Text Box 21"/>
                <p:cNvSpPr txBox="1">
                  <a:spLocks noChangeArrowheads="1"/>
                </p:cNvSpPr>
                <p:nvPr/>
              </p:nvSpPr>
              <p:spPr bwMode="auto">
                <a:xfrm>
                  <a:off x="7060062" y="2959545"/>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13" name="Group 38"/>
              <p:cNvGrpSpPr>
                <a:grpSpLocks/>
              </p:cNvGrpSpPr>
              <p:nvPr/>
            </p:nvGrpSpPr>
            <p:grpSpPr bwMode="auto">
              <a:xfrm>
                <a:off x="8125949" y="2408507"/>
                <a:ext cx="419102" cy="1209676"/>
                <a:chOff x="3857" y="3219"/>
                <a:chExt cx="264" cy="762"/>
              </a:xfrm>
            </p:grpSpPr>
            <p:sp>
              <p:nvSpPr>
                <p:cNvPr id="204" name="Text Box 14"/>
                <p:cNvSpPr txBox="1">
                  <a:spLocks noChangeArrowheads="1"/>
                </p:cNvSpPr>
                <p:nvPr/>
              </p:nvSpPr>
              <p:spPr bwMode="auto">
                <a:xfrm>
                  <a:off x="3865" y="3222"/>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4" name="Group 15"/>
                <p:cNvGrpSpPr>
                  <a:grpSpLocks/>
                </p:cNvGrpSpPr>
                <p:nvPr/>
              </p:nvGrpSpPr>
              <p:grpSpPr bwMode="auto">
                <a:xfrm>
                  <a:off x="3857" y="3219"/>
                  <a:ext cx="264" cy="375"/>
                  <a:chOff x="554" y="1575"/>
                  <a:chExt cx="264" cy="375"/>
                </a:xfrm>
              </p:grpSpPr>
              <p:sp>
                <p:nvSpPr>
                  <p:cNvPr id="208" name="Line 1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09" name="Line 1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10" name="Line 1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11" name="Line 1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206" name="Text Box 20"/>
                <p:cNvSpPr txBox="1">
                  <a:spLocks noChangeArrowheads="1"/>
                </p:cNvSpPr>
                <p:nvPr/>
              </p:nvSpPr>
              <p:spPr bwMode="auto">
                <a:xfrm>
                  <a:off x="3931" y="3248"/>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207" name="Text Box 28"/>
                <p:cNvSpPr txBox="1">
                  <a:spLocks noChangeArrowheads="1"/>
                </p:cNvSpPr>
                <p:nvPr/>
              </p:nvSpPr>
              <p:spPr bwMode="auto">
                <a:xfrm>
                  <a:off x="3863" y="3613"/>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grpSp>
        </p:grpSp>
      </p:grpSp>
      <p:grpSp>
        <p:nvGrpSpPr>
          <p:cNvPr id="15" name="Group 267"/>
          <p:cNvGrpSpPr/>
          <p:nvPr/>
        </p:nvGrpSpPr>
        <p:grpSpPr>
          <a:xfrm>
            <a:off x="6140904" y="1097880"/>
            <a:ext cx="2406618" cy="5149603"/>
            <a:chOff x="4849158" y="880170"/>
            <a:chExt cx="2406618" cy="5149603"/>
          </a:xfrm>
        </p:grpSpPr>
        <p:grpSp>
          <p:nvGrpSpPr>
            <p:cNvPr id="16" name="Group 254"/>
            <p:cNvGrpSpPr/>
            <p:nvPr/>
          </p:nvGrpSpPr>
          <p:grpSpPr>
            <a:xfrm>
              <a:off x="4849158" y="880170"/>
              <a:ext cx="2399358" cy="1629955"/>
              <a:chOff x="8753424" y="880170"/>
              <a:chExt cx="2399358" cy="1629955"/>
            </a:xfrm>
          </p:grpSpPr>
          <p:sp>
            <p:nvSpPr>
              <p:cNvPr id="143382" name="Line 22"/>
              <p:cNvSpPr>
                <a:spLocks noChangeShapeType="1"/>
              </p:cNvSpPr>
              <p:nvPr/>
            </p:nvSpPr>
            <p:spPr bwMode="auto">
              <a:xfrm rot="16200000">
                <a:off x="8796286" y="1507233"/>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83" name="Text Box 23"/>
              <p:cNvSpPr txBox="1">
                <a:spLocks noChangeArrowheads="1"/>
              </p:cNvSpPr>
              <p:nvPr/>
            </p:nvSpPr>
            <p:spPr bwMode="auto">
              <a:xfrm>
                <a:off x="8753424" y="880170"/>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17" name="Group 40"/>
              <p:cNvGrpSpPr>
                <a:grpSpLocks/>
              </p:cNvGrpSpPr>
              <p:nvPr/>
            </p:nvGrpSpPr>
            <p:grpSpPr bwMode="auto">
              <a:xfrm>
                <a:off x="10733682" y="1300450"/>
                <a:ext cx="419100" cy="1209675"/>
                <a:chOff x="3170" y="2397"/>
                <a:chExt cx="264" cy="762"/>
              </a:xfrm>
            </p:grpSpPr>
            <p:sp>
              <p:nvSpPr>
                <p:cNvPr id="143390" name="Text Box 30"/>
                <p:cNvSpPr txBox="1">
                  <a:spLocks noChangeArrowheads="1"/>
                </p:cNvSpPr>
                <p:nvPr/>
              </p:nvSpPr>
              <p:spPr bwMode="auto">
                <a:xfrm>
                  <a:off x="3178" y="240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18" name="Group 31"/>
                <p:cNvGrpSpPr>
                  <a:grpSpLocks/>
                </p:cNvGrpSpPr>
                <p:nvPr/>
              </p:nvGrpSpPr>
              <p:grpSpPr bwMode="auto">
                <a:xfrm>
                  <a:off x="3170" y="2397"/>
                  <a:ext cx="264" cy="375"/>
                  <a:chOff x="554" y="1575"/>
                  <a:chExt cx="264" cy="375"/>
                </a:xfrm>
              </p:grpSpPr>
              <p:sp>
                <p:nvSpPr>
                  <p:cNvPr id="143392" name="Line 32"/>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3" name="Line 33"/>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4" name="Line 34"/>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5" name="Line 35"/>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3396" name="Text Box 36"/>
                <p:cNvSpPr txBox="1">
                  <a:spLocks noChangeArrowheads="1"/>
                </p:cNvSpPr>
                <p:nvPr/>
              </p:nvSpPr>
              <p:spPr bwMode="auto">
                <a:xfrm>
                  <a:off x="3244" y="2426"/>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3397" name="Text Box 37"/>
                <p:cNvSpPr txBox="1">
                  <a:spLocks noChangeArrowheads="1"/>
                </p:cNvSpPr>
                <p:nvPr/>
              </p:nvSpPr>
              <p:spPr bwMode="auto">
                <a:xfrm>
                  <a:off x="3176" y="2791"/>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grpSp>
        </p:grpSp>
        <p:grpSp>
          <p:nvGrpSpPr>
            <p:cNvPr id="19" name="Group 255"/>
            <p:cNvGrpSpPr/>
            <p:nvPr/>
          </p:nvGrpSpPr>
          <p:grpSpPr>
            <a:xfrm>
              <a:off x="4856418" y="4399818"/>
              <a:ext cx="2399358" cy="1629955"/>
              <a:chOff x="8753424" y="880170"/>
              <a:chExt cx="2399358" cy="1629955"/>
            </a:xfrm>
          </p:grpSpPr>
          <p:sp>
            <p:nvSpPr>
              <p:cNvPr id="257" name="Line 22"/>
              <p:cNvSpPr>
                <a:spLocks noChangeShapeType="1"/>
              </p:cNvSpPr>
              <p:nvPr/>
            </p:nvSpPr>
            <p:spPr bwMode="auto">
              <a:xfrm rot="16200000">
                <a:off x="8796286" y="1507233"/>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258" name="Text Box 23"/>
              <p:cNvSpPr txBox="1">
                <a:spLocks noChangeArrowheads="1"/>
              </p:cNvSpPr>
              <p:nvPr/>
            </p:nvSpPr>
            <p:spPr bwMode="auto">
              <a:xfrm>
                <a:off x="8753424" y="880170"/>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20" name="Group 40"/>
              <p:cNvGrpSpPr>
                <a:grpSpLocks/>
              </p:cNvGrpSpPr>
              <p:nvPr/>
            </p:nvGrpSpPr>
            <p:grpSpPr bwMode="auto">
              <a:xfrm>
                <a:off x="10733705" y="1300454"/>
                <a:ext cx="419102" cy="1209676"/>
                <a:chOff x="3170" y="2397"/>
                <a:chExt cx="264" cy="762"/>
              </a:xfrm>
            </p:grpSpPr>
            <p:sp>
              <p:nvSpPr>
                <p:cNvPr id="260" name="Text Box 30"/>
                <p:cNvSpPr txBox="1">
                  <a:spLocks noChangeArrowheads="1"/>
                </p:cNvSpPr>
                <p:nvPr/>
              </p:nvSpPr>
              <p:spPr bwMode="auto">
                <a:xfrm>
                  <a:off x="3178" y="240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21" name="Group 31"/>
                <p:cNvGrpSpPr>
                  <a:grpSpLocks/>
                </p:cNvGrpSpPr>
                <p:nvPr/>
              </p:nvGrpSpPr>
              <p:grpSpPr bwMode="auto">
                <a:xfrm>
                  <a:off x="3170" y="2397"/>
                  <a:ext cx="264" cy="375"/>
                  <a:chOff x="554" y="1575"/>
                  <a:chExt cx="264" cy="375"/>
                </a:xfrm>
              </p:grpSpPr>
              <p:sp>
                <p:nvSpPr>
                  <p:cNvPr id="264" name="Line 32"/>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5" name="Line 33"/>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6" name="Line 34"/>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7" name="Line 35"/>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262" name="Text Box 36"/>
                <p:cNvSpPr txBox="1">
                  <a:spLocks noChangeArrowheads="1"/>
                </p:cNvSpPr>
                <p:nvPr/>
              </p:nvSpPr>
              <p:spPr bwMode="auto">
                <a:xfrm>
                  <a:off x="3244" y="2426"/>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263" name="Text Box 37"/>
                <p:cNvSpPr txBox="1">
                  <a:spLocks noChangeArrowheads="1"/>
                </p:cNvSpPr>
                <p:nvPr/>
              </p:nvSpPr>
              <p:spPr bwMode="auto">
                <a:xfrm>
                  <a:off x="3176" y="2791"/>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grpSp>
        </p:grpSp>
      </p:grpSp>
      <p:sp>
        <p:nvSpPr>
          <p:cNvPr id="73" name="TextBox 72"/>
          <p:cNvSpPr txBox="1"/>
          <p:nvPr/>
        </p:nvSpPr>
        <p:spPr>
          <a:xfrm>
            <a:off x="3120582" y="3410858"/>
            <a:ext cx="2409361" cy="954107"/>
          </a:xfrm>
          <a:prstGeom prst="rect">
            <a:avLst/>
          </a:prstGeom>
          <a:noFill/>
        </p:spPr>
        <p:txBody>
          <a:bodyPr wrap="square" rtlCol="0">
            <a:spAutoFit/>
          </a:bodyPr>
          <a:lstStyle/>
          <a:p>
            <a:r>
              <a:rPr lang="en-US" sz="2800" b="0" dirty="0">
                <a:latin typeface="+mn-lt"/>
              </a:rPr>
              <a:t>Bell entangled quantum state</a:t>
            </a:r>
          </a:p>
        </p:txBody>
      </p:sp>
      <p:sp>
        <p:nvSpPr>
          <p:cNvPr id="74" name="TextBox 73"/>
          <p:cNvSpPr txBox="1"/>
          <p:nvPr/>
        </p:nvSpPr>
        <p:spPr>
          <a:xfrm>
            <a:off x="4852707" y="116121"/>
            <a:ext cx="4062690" cy="707886"/>
          </a:xfrm>
          <a:prstGeom prst="rect">
            <a:avLst/>
          </a:prstGeom>
          <a:noFill/>
          <a:ln w="28575">
            <a:solidFill>
              <a:srgbClr val="990099"/>
            </a:solidFill>
          </a:ln>
        </p:spPr>
        <p:txBody>
          <a:bodyPr wrap="square" rtlCol="0">
            <a:spAutoFit/>
          </a:bodyPr>
          <a:lstStyle/>
          <a:p>
            <a:r>
              <a:rPr lang="en-US" b="0" dirty="0">
                <a:solidFill>
                  <a:srgbClr val="990099"/>
                </a:solidFill>
                <a:latin typeface="+mj-lt"/>
              </a:rPr>
              <a:t>Perfect correlation, with the two results, 00 or 11, being equally likely.</a:t>
            </a:r>
          </a:p>
        </p:txBody>
      </p:sp>
      <p:grpSp>
        <p:nvGrpSpPr>
          <p:cNvPr id="75" name="Group 57"/>
          <p:cNvGrpSpPr>
            <a:grpSpLocks/>
          </p:cNvGrpSpPr>
          <p:nvPr/>
        </p:nvGrpSpPr>
        <p:grpSpPr bwMode="auto">
          <a:xfrm>
            <a:off x="1612948" y="1629009"/>
            <a:ext cx="931863" cy="1723792"/>
            <a:chOff x="514" y="1430"/>
            <a:chExt cx="587" cy="1009"/>
          </a:xfrm>
        </p:grpSpPr>
        <p:pic>
          <p:nvPicPr>
            <p:cNvPr id="76" name="Picture 17" descr="Alice"/>
            <p:cNvPicPr>
              <a:picLocks noChangeAspect="1" noChangeArrowheads="1"/>
            </p:cNvPicPr>
            <p:nvPr/>
          </p:nvPicPr>
          <p:blipFill>
            <a:blip r:embed="rId4" cstate="print"/>
            <a:srcRect/>
            <a:stretch>
              <a:fillRect/>
            </a:stretch>
          </p:blipFill>
          <p:spPr bwMode="auto">
            <a:xfrm>
              <a:off x="514" y="1430"/>
              <a:ext cx="587" cy="754"/>
            </a:xfrm>
            <a:prstGeom prst="rect">
              <a:avLst/>
            </a:prstGeom>
            <a:noFill/>
          </p:spPr>
        </p:pic>
        <p:sp>
          <p:nvSpPr>
            <p:cNvPr id="77" name="Text Box 42"/>
            <p:cNvSpPr txBox="1">
              <a:spLocks noChangeArrowheads="1"/>
            </p:cNvSpPr>
            <p:nvPr/>
          </p:nvSpPr>
          <p:spPr bwMode="auto">
            <a:xfrm>
              <a:off x="560" y="2148"/>
              <a:ext cx="496"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Alice</a:t>
              </a:r>
            </a:p>
          </p:txBody>
        </p:sp>
      </p:grpSp>
      <p:grpSp>
        <p:nvGrpSpPr>
          <p:cNvPr id="78" name="Group 58"/>
          <p:cNvGrpSpPr>
            <a:grpSpLocks/>
          </p:cNvGrpSpPr>
          <p:nvPr/>
        </p:nvGrpSpPr>
        <p:grpSpPr bwMode="auto">
          <a:xfrm>
            <a:off x="1612948" y="4932365"/>
            <a:ext cx="909638" cy="1577975"/>
            <a:chOff x="4556" y="1442"/>
            <a:chExt cx="573" cy="994"/>
          </a:xfrm>
        </p:grpSpPr>
        <p:sp>
          <p:nvSpPr>
            <p:cNvPr id="79" name="Text Box 47"/>
            <p:cNvSpPr txBox="1">
              <a:spLocks noChangeArrowheads="1"/>
            </p:cNvSpPr>
            <p:nvPr/>
          </p:nvSpPr>
          <p:spPr bwMode="auto">
            <a:xfrm>
              <a:off x="4630" y="2145"/>
              <a:ext cx="425"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Bob</a:t>
              </a:r>
            </a:p>
          </p:txBody>
        </p:sp>
        <p:pic>
          <p:nvPicPr>
            <p:cNvPr id="80" name="Picture 48" descr="Bob"/>
            <p:cNvPicPr>
              <a:picLocks noChangeAspect="1" noChangeArrowheads="1"/>
            </p:cNvPicPr>
            <p:nvPr/>
          </p:nvPicPr>
          <p:blipFill>
            <a:blip r:embed="rId5" cstate="print"/>
            <a:srcRect/>
            <a:stretch>
              <a:fillRect/>
            </a:stretch>
          </p:blipFill>
          <p:spPr bwMode="auto">
            <a:xfrm>
              <a:off x="4556" y="1442"/>
              <a:ext cx="573" cy="741"/>
            </a:xfrm>
            <a:prstGeom prst="rect">
              <a:avLst/>
            </a:prstGeom>
            <a:noFill/>
          </p:spPr>
        </p:pic>
      </p:grpSp>
      <p:pic>
        <p:nvPicPr>
          <p:cNvPr id="83" name="Picture 82" descr="txp_fi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bwMode="auto">
          <a:xfrm>
            <a:off x="3285423" y="3517903"/>
            <a:ext cx="2114084" cy="63992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decel="50000" fill="hold">
                                          <p:stCondLst>
                                            <p:cond delay="0"/>
                                          </p:stCondLst>
                                        </p:cTn>
                                        <p:tgtEl>
                                          <p:spTgt spid="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5"/>
                                        </p:tgtEl>
                                        <p:attrNameLst>
                                          <p:attrName>ppt_w</p:attrName>
                                        </p:attrNameLst>
                                      </p:cBhvr>
                                      <p:tavLst>
                                        <p:tav tm="0">
                                          <p:val>
                                            <p:strVal val="#ppt_w*.05"/>
                                          </p:val>
                                        </p:tav>
                                        <p:tav tm="100000">
                                          <p:val>
                                            <p:strVal val="#ppt_w"/>
                                          </p:val>
                                        </p:tav>
                                      </p:tavLst>
                                    </p:anim>
                                    <p:anim calcmode="lin" valueType="num">
                                      <p:cBhvr>
                                        <p:cTn id="10" dur="1000" fill="hold"/>
                                        <p:tgtEl>
                                          <p:spTgt spid="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2000"/>
                                        <p:tgtEl>
                                          <p:spTgt spid="78"/>
                                        </p:tgtEl>
                                      </p:cBhvr>
                                    </p:animEffect>
                                    <p:anim calcmode="lin" valueType="num">
                                      <p:cBhvr>
                                        <p:cTn id="20" dur="2000" fill="hold"/>
                                        <p:tgtEl>
                                          <p:spTgt spid="78"/>
                                        </p:tgtEl>
                                        <p:attrNameLst>
                                          <p:attrName>style.rotation</p:attrName>
                                        </p:attrNameLst>
                                      </p:cBhvr>
                                      <p:tavLst>
                                        <p:tav tm="0">
                                          <p:val>
                                            <p:fltVal val="720"/>
                                          </p:val>
                                        </p:tav>
                                        <p:tav tm="100000">
                                          <p:val>
                                            <p:fltVal val="0"/>
                                          </p:val>
                                        </p:tav>
                                      </p:tavLst>
                                    </p:anim>
                                    <p:anim calcmode="lin" valueType="num">
                                      <p:cBhvr>
                                        <p:cTn id="21" dur="2000" fill="hold"/>
                                        <p:tgtEl>
                                          <p:spTgt spid="78"/>
                                        </p:tgtEl>
                                        <p:attrNameLst>
                                          <p:attrName>ppt_h</p:attrName>
                                        </p:attrNameLst>
                                      </p:cBhvr>
                                      <p:tavLst>
                                        <p:tav tm="0">
                                          <p:val>
                                            <p:fltVal val="0"/>
                                          </p:val>
                                        </p:tav>
                                        <p:tav tm="100000">
                                          <p:val>
                                            <p:strVal val="#ppt_h"/>
                                          </p:val>
                                        </p:tav>
                                      </p:tavLst>
                                    </p:anim>
                                    <p:anim calcmode="lin" valueType="num">
                                      <p:cBhvr>
                                        <p:cTn id="22" dur="2000" fill="hold"/>
                                        <p:tgtEl>
                                          <p:spTgt spid="7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2" name="Group 39"/>
          <p:cNvGrpSpPr/>
          <p:nvPr/>
        </p:nvGrpSpPr>
        <p:grpSpPr>
          <a:xfrm rot="1800000" flipV="1">
            <a:off x="2503907" y="4671742"/>
            <a:ext cx="3011487" cy="304800"/>
            <a:chOff x="5319623" y="1914082"/>
            <a:chExt cx="3011487" cy="304800"/>
          </a:xfrm>
        </p:grpSpPr>
        <p:sp>
          <p:nvSpPr>
            <p:cNvPr id="143365" name="Line 5"/>
            <p:cNvSpPr>
              <a:spLocks noChangeShapeType="1"/>
            </p:cNvSpPr>
            <p:nvPr/>
          </p:nvSpPr>
          <p:spPr bwMode="auto">
            <a:xfrm>
              <a:off x="5486310" y="206013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66" name="Oval 6"/>
            <p:cNvSpPr>
              <a:spLocks noChangeArrowheads="1"/>
            </p:cNvSpPr>
            <p:nvPr/>
          </p:nvSpPr>
          <p:spPr bwMode="auto">
            <a:xfrm>
              <a:off x="5319623" y="191408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grpSp>
        <p:nvGrpSpPr>
          <p:cNvPr id="3" name="Group 50"/>
          <p:cNvGrpSpPr/>
          <p:nvPr/>
        </p:nvGrpSpPr>
        <p:grpSpPr>
          <a:xfrm>
            <a:off x="5428112" y="943665"/>
            <a:ext cx="2286000" cy="2286000"/>
            <a:chOff x="5457140" y="769497"/>
            <a:chExt cx="2286000" cy="2286000"/>
          </a:xfrm>
        </p:grpSpPr>
        <p:sp>
          <p:nvSpPr>
            <p:cNvPr id="143368" name="Line 8"/>
            <p:cNvSpPr>
              <a:spLocks noChangeShapeType="1"/>
            </p:cNvSpPr>
            <p:nvPr/>
          </p:nvSpPr>
          <p:spPr bwMode="auto">
            <a:xfrm rot="16200000">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3367" name="Line 7"/>
            <p:cNvSpPr>
              <a:spLocks noChangeShapeType="1"/>
            </p:cNvSpPr>
            <p:nvPr/>
          </p:nvSpPr>
          <p:spPr bwMode="auto">
            <a:xfrm>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43369" name="Oval 9"/>
            <p:cNvSpPr>
              <a:spLocks noChangeArrowheads="1"/>
            </p:cNvSpPr>
            <p:nvPr/>
          </p:nvSpPr>
          <p:spPr bwMode="auto">
            <a:xfrm>
              <a:off x="6439803" y="1760097"/>
              <a:ext cx="319088"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36" name="TextBox 35"/>
          <p:cNvSpPr txBox="1"/>
          <p:nvPr/>
        </p:nvSpPr>
        <p:spPr>
          <a:xfrm>
            <a:off x="5754486" y="3526998"/>
            <a:ext cx="2522485" cy="584775"/>
          </a:xfrm>
          <a:prstGeom prst="rect">
            <a:avLst/>
          </a:prstGeom>
          <a:noFill/>
          <a:ln w="28575">
            <a:solidFill>
              <a:srgbClr val="008000"/>
            </a:solidFill>
          </a:ln>
        </p:spPr>
        <p:txBody>
          <a:bodyPr wrap="none" rtlCol="0">
            <a:spAutoFit/>
          </a:bodyPr>
          <a:lstStyle/>
          <a:p>
            <a:r>
              <a:rPr lang="en-US" sz="3200" dirty="0">
                <a:solidFill>
                  <a:srgbClr val="008000"/>
                </a:solidFill>
                <a:latin typeface="+mn-lt"/>
              </a:rPr>
              <a:t>Y polarization</a:t>
            </a:r>
          </a:p>
        </p:txBody>
      </p:sp>
      <p:grpSp>
        <p:nvGrpSpPr>
          <p:cNvPr id="4" name="Group 40"/>
          <p:cNvGrpSpPr/>
          <p:nvPr/>
        </p:nvGrpSpPr>
        <p:grpSpPr>
          <a:xfrm rot="-1800000">
            <a:off x="2496653" y="2734126"/>
            <a:ext cx="3011487" cy="304800"/>
            <a:chOff x="2162831" y="1921342"/>
            <a:chExt cx="3011487" cy="304800"/>
          </a:xfrm>
        </p:grpSpPr>
        <p:sp>
          <p:nvSpPr>
            <p:cNvPr id="37" name="Line 5"/>
            <p:cNvSpPr>
              <a:spLocks noChangeShapeType="1"/>
            </p:cNvSpPr>
            <p:nvPr/>
          </p:nvSpPr>
          <p:spPr bwMode="auto">
            <a:xfrm>
              <a:off x="2329518" y="206739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38" name="Oval 6"/>
            <p:cNvSpPr>
              <a:spLocks noChangeArrowheads="1"/>
            </p:cNvSpPr>
            <p:nvPr/>
          </p:nvSpPr>
          <p:spPr bwMode="auto">
            <a:xfrm>
              <a:off x="2162831" y="192134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42" name="TextBox 41"/>
          <p:cNvSpPr txBox="1"/>
          <p:nvPr/>
        </p:nvSpPr>
        <p:spPr>
          <a:xfrm>
            <a:off x="101598" y="3381827"/>
            <a:ext cx="2481943" cy="954107"/>
          </a:xfrm>
          <a:prstGeom prst="rect">
            <a:avLst/>
          </a:prstGeom>
          <a:noFill/>
          <a:ln w="28575">
            <a:solidFill>
              <a:srgbClr val="0033CC"/>
            </a:solidFill>
          </a:ln>
        </p:spPr>
        <p:txBody>
          <a:bodyPr wrap="square" rtlCol="0">
            <a:spAutoFit/>
          </a:bodyPr>
          <a:lstStyle/>
          <a:p>
            <a:r>
              <a:rPr lang="en-US" sz="2800" dirty="0">
                <a:latin typeface="+mn-lt"/>
              </a:rPr>
              <a:t>Parametric </a:t>
            </a:r>
            <a:r>
              <a:rPr lang="en-US" sz="2800" dirty="0" err="1">
                <a:latin typeface="+mn-lt"/>
              </a:rPr>
              <a:t>downconverter</a:t>
            </a:r>
            <a:endParaRPr lang="en-US" sz="2800" dirty="0">
              <a:latin typeface="+mn-lt"/>
            </a:endParaRPr>
          </a:p>
        </p:txBody>
      </p:sp>
      <p:grpSp>
        <p:nvGrpSpPr>
          <p:cNvPr id="5" name="Group 181"/>
          <p:cNvGrpSpPr/>
          <p:nvPr/>
        </p:nvGrpSpPr>
        <p:grpSpPr>
          <a:xfrm>
            <a:off x="5435372" y="4463313"/>
            <a:ext cx="2286000" cy="2286000"/>
            <a:chOff x="5457140" y="769497"/>
            <a:chExt cx="2286000" cy="2286000"/>
          </a:xfrm>
        </p:grpSpPr>
        <p:sp>
          <p:nvSpPr>
            <p:cNvPr id="183" name="Line 8"/>
            <p:cNvSpPr>
              <a:spLocks noChangeShapeType="1"/>
            </p:cNvSpPr>
            <p:nvPr/>
          </p:nvSpPr>
          <p:spPr bwMode="auto">
            <a:xfrm rot="16200000">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84" name="Line 7"/>
            <p:cNvSpPr>
              <a:spLocks noChangeShapeType="1"/>
            </p:cNvSpPr>
            <p:nvPr/>
          </p:nvSpPr>
          <p:spPr bwMode="auto">
            <a:xfrm>
              <a:off x="5457140" y="1912497"/>
              <a:ext cx="2286000" cy="0"/>
            </a:xfrm>
            <a:prstGeom prst="line">
              <a:avLst/>
            </a:prstGeom>
            <a:noFill/>
            <a:ln w="19050">
              <a:solidFill>
                <a:schemeClr val="tx1"/>
              </a:solidFill>
              <a:round/>
              <a:headEnd/>
              <a:tailEnd/>
            </a:ln>
            <a:effectLst/>
          </p:spPr>
          <p:txBody>
            <a:bodyPr/>
            <a:lstStyle/>
            <a:p>
              <a:endParaRPr lang="en-US" dirty="0">
                <a:latin typeface="Calibri" pitchFamily="34" charset="0"/>
              </a:endParaRPr>
            </a:p>
          </p:txBody>
        </p:sp>
        <p:sp>
          <p:nvSpPr>
            <p:cNvPr id="185" name="Oval 9"/>
            <p:cNvSpPr>
              <a:spLocks noChangeArrowheads="1"/>
            </p:cNvSpPr>
            <p:nvPr/>
          </p:nvSpPr>
          <p:spPr bwMode="auto">
            <a:xfrm>
              <a:off x="6439803" y="1760097"/>
              <a:ext cx="319088"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grpSp>
        <p:nvGrpSpPr>
          <p:cNvPr id="6" name="Group 227"/>
          <p:cNvGrpSpPr/>
          <p:nvPr/>
        </p:nvGrpSpPr>
        <p:grpSpPr>
          <a:xfrm>
            <a:off x="6469740" y="1217865"/>
            <a:ext cx="2082571" cy="5020098"/>
            <a:chOff x="6469740" y="1014669"/>
            <a:chExt cx="2082571" cy="5020098"/>
          </a:xfrm>
        </p:grpSpPr>
        <p:grpSp>
          <p:nvGrpSpPr>
            <p:cNvPr id="7" name="Group 199"/>
            <p:cNvGrpSpPr/>
            <p:nvPr/>
          </p:nvGrpSpPr>
          <p:grpSpPr>
            <a:xfrm>
              <a:off x="6469740" y="1014669"/>
              <a:ext cx="2075279" cy="1500450"/>
              <a:chOff x="6469740" y="2117733"/>
              <a:chExt cx="2075279" cy="1500450"/>
            </a:xfrm>
          </p:grpSpPr>
          <p:grpSp>
            <p:nvGrpSpPr>
              <p:cNvPr id="8" name="Group 198"/>
              <p:cNvGrpSpPr/>
              <p:nvPr/>
            </p:nvGrpSpPr>
            <p:grpSpPr>
              <a:xfrm>
                <a:off x="6469740" y="2117733"/>
                <a:ext cx="1042078" cy="605960"/>
                <a:chOff x="6469740" y="2117733"/>
                <a:chExt cx="1042078" cy="605960"/>
              </a:xfrm>
            </p:grpSpPr>
            <p:sp>
              <p:nvSpPr>
                <p:cNvPr id="143373" name="Line 13"/>
                <p:cNvSpPr>
                  <a:spLocks noChangeShapeType="1"/>
                </p:cNvSpPr>
                <p:nvPr/>
              </p:nvSpPr>
              <p:spPr bwMode="auto">
                <a:xfrm rot="18900000">
                  <a:off x="6469740" y="2723693"/>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81" name="Text Box 21"/>
                <p:cNvSpPr txBox="1">
                  <a:spLocks noChangeArrowheads="1"/>
                </p:cNvSpPr>
                <p:nvPr/>
              </p:nvSpPr>
              <p:spPr bwMode="auto">
                <a:xfrm>
                  <a:off x="7118118" y="2117733"/>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9" name="Group 38"/>
              <p:cNvGrpSpPr>
                <a:grpSpLocks/>
              </p:cNvGrpSpPr>
              <p:nvPr/>
            </p:nvGrpSpPr>
            <p:grpSpPr bwMode="auto">
              <a:xfrm>
                <a:off x="8125919" y="2408507"/>
                <a:ext cx="419100" cy="1209676"/>
                <a:chOff x="3857" y="3219"/>
                <a:chExt cx="264" cy="762"/>
              </a:xfrm>
            </p:grpSpPr>
            <p:sp>
              <p:nvSpPr>
                <p:cNvPr id="143374" name="Text Box 14"/>
                <p:cNvSpPr txBox="1">
                  <a:spLocks noChangeArrowheads="1"/>
                </p:cNvSpPr>
                <p:nvPr/>
              </p:nvSpPr>
              <p:spPr bwMode="auto">
                <a:xfrm>
                  <a:off x="3865" y="3222"/>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0" name="Group 15"/>
                <p:cNvGrpSpPr>
                  <a:grpSpLocks/>
                </p:cNvGrpSpPr>
                <p:nvPr/>
              </p:nvGrpSpPr>
              <p:grpSpPr bwMode="auto">
                <a:xfrm>
                  <a:off x="3857" y="3219"/>
                  <a:ext cx="264" cy="375"/>
                  <a:chOff x="554" y="1575"/>
                  <a:chExt cx="264" cy="375"/>
                </a:xfrm>
              </p:grpSpPr>
              <p:sp>
                <p:nvSpPr>
                  <p:cNvPr id="143376" name="Line 1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7" name="Line 1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8" name="Line 1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79" name="Line 1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3380" name="Text Box 20"/>
                <p:cNvSpPr txBox="1">
                  <a:spLocks noChangeArrowheads="1"/>
                </p:cNvSpPr>
                <p:nvPr/>
              </p:nvSpPr>
              <p:spPr bwMode="auto">
                <a:xfrm>
                  <a:off x="3931" y="3248"/>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3388" name="Text Box 28"/>
                <p:cNvSpPr txBox="1">
                  <a:spLocks noChangeArrowheads="1"/>
                </p:cNvSpPr>
                <p:nvPr/>
              </p:nvSpPr>
              <p:spPr bwMode="auto">
                <a:xfrm>
                  <a:off x="3867" y="3613"/>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grpSp>
          <p:nvGrpSpPr>
            <p:cNvPr id="11" name="Group 200"/>
            <p:cNvGrpSpPr/>
            <p:nvPr/>
          </p:nvGrpSpPr>
          <p:grpSpPr>
            <a:xfrm>
              <a:off x="6477000" y="4548831"/>
              <a:ext cx="2075311" cy="1485936"/>
              <a:chOff x="6469740" y="2132247"/>
              <a:chExt cx="2075311" cy="1485936"/>
            </a:xfrm>
          </p:grpSpPr>
          <p:grpSp>
            <p:nvGrpSpPr>
              <p:cNvPr id="12" name="Group 198"/>
              <p:cNvGrpSpPr/>
              <p:nvPr/>
            </p:nvGrpSpPr>
            <p:grpSpPr>
              <a:xfrm>
                <a:off x="6469740" y="2132247"/>
                <a:ext cx="1027564" cy="591446"/>
                <a:chOff x="6469740" y="2132247"/>
                <a:chExt cx="1027564" cy="591446"/>
              </a:xfrm>
            </p:grpSpPr>
            <p:sp>
              <p:nvSpPr>
                <p:cNvPr id="212" name="Line 13"/>
                <p:cNvSpPr>
                  <a:spLocks noChangeShapeType="1"/>
                </p:cNvSpPr>
                <p:nvPr/>
              </p:nvSpPr>
              <p:spPr bwMode="auto">
                <a:xfrm rot="18900000">
                  <a:off x="6469740" y="2723693"/>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213" name="Text Box 21"/>
                <p:cNvSpPr txBox="1">
                  <a:spLocks noChangeArrowheads="1"/>
                </p:cNvSpPr>
                <p:nvPr/>
              </p:nvSpPr>
              <p:spPr bwMode="auto">
                <a:xfrm>
                  <a:off x="7103604" y="2132247"/>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grpSp>
            <p:nvGrpSpPr>
              <p:cNvPr id="13" name="Group 38"/>
              <p:cNvGrpSpPr>
                <a:grpSpLocks/>
              </p:cNvGrpSpPr>
              <p:nvPr/>
            </p:nvGrpSpPr>
            <p:grpSpPr bwMode="auto">
              <a:xfrm>
                <a:off x="8125949" y="2408507"/>
                <a:ext cx="419102" cy="1209676"/>
                <a:chOff x="3857" y="3219"/>
                <a:chExt cx="264" cy="762"/>
              </a:xfrm>
            </p:grpSpPr>
            <p:sp>
              <p:nvSpPr>
                <p:cNvPr id="204" name="Text Box 14"/>
                <p:cNvSpPr txBox="1">
                  <a:spLocks noChangeArrowheads="1"/>
                </p:cNvSpPr>
                <p:nvPr/>
              </p:nvSpPr>
              <p:spPr bwMode="auto">
                <a:xfrm>
                  <a:off x="3865" y="3222"/>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0</a:t>
                  </a:r>
                </a:p>
              </p:txBody>
            </p:sp>
            <p:grpSp>
              <p:nvGrpSpPr>
                <p:cNvPr id="14" name="Group 15"/>
                <p:cNvGrpSpPr>
                  <a:grpSpLocks/>
                </p:cNvGrpSpPr>
                <p:nvPr/>
              </p:nvGrpSpPr>
              <p:grpSpPr bwMode="auto">
                <a:xfrm>
                  <a:off x="3857" y="3219"/>
                  <a:ext cx="264" cy="375"/>
                  <a:chOff x="554" y="1575"/>
                  <a:chExt cx="264" cy="375"/>
                </a:xfrm>
              </p:grpSpPr>
              <p:sp>
                <p:nvSpPr>
                  <p:cNvPr id="208" name="Line 16"/>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09" name="Line 17"/>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10" name="Line 18"/>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11" name="Line 19"/>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206" name="Text Box 20"/>
                <p:cNvSpPr txBox="1">
                  <a:spLocks noChangeArrowheads="1"/>
                </p:cNvSpPr>
                <p:nvPr/>
              </p:nvSpPr>
              <p:spPr bwMode="auto">
                <a:xfrm>
                  <a:off x="3931" y="3248"/>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207" name="Text Box 28"/>
                <p:cNvSpPr txBox="1">
                  <a:spLocks noChangeArrowheads="1"/>
                </p:cNvSpPr>
                <p:nvPr/>
              </p:nvSpPr>
              <p:spPr bwMode="auto">
                <a:xfrm>
                  <a:off x="3867" y="3613"/>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grpSp>
      <p:grpSp>
        <p:nvGrpSpPr>
          <p:cNvPr id="15" name="Group 267"/>
          <p:cNvGrpSpPr/>
          <p:nvPr/>
        </p:nvGrpSpPr>
        <p:grpSpPr>
          <a:xfrm>
            <a:off x="5669202" y="1228506"/>
            <a:ext cx="2878345" cy="5004468"/>
            <a:chOff x="4377456" y="1025310"/>
            <a:chExt cx="2878345" cy="5004468"/>
          </a:xfrm>
        </p:grpSpPr>
        <p:grpSp>
          <p:nvGrpSpPr>
            <p:cNvPr id="16" name="Group 254"/>
            <p:cNvGrpSpPr/>
            <p:nvPr/>
          </p:nvGrpSpPr>
          <p:grpSpPr>
            <a:xfrm>
              <a:off x="4384710" y="1025310"/>
              <a:ext cx="2863806" cy="1484815"/>
              <a:chOff x="8288976" y="1025310"/>
              <a:chExt cx="2863806" cy="1484815"/>
            </a:xfrm>
          </p:grpSpPr>
          <p:sp>
            <p:nvSpPr>
              <p:cNvPr id="143382" name="Line 22"/>
              <p:cNvSpPr>
                <a:spLocks noChangeShapeType="1"/>
              </p:cNvSpPr>
              <p:nvPr/>
            </p:nvSpPr>
            <p:spPr bwMode="auto">
              <a:xfrm rot="13500000">
                <a:off x="8535034" y="1608831"/>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83" name="Text Box 23"/>
              <p:cNvSpPr txBox="1">
                <a:spLocks noChangeArrowheads="1"/>
              </p:cNvSpPr>
              <p:nvPr/>
            </p:nvSpPr>
            <p:spPr bwMode="auto">
              <a:xfrm>
                <a:off x="8288976" y="1025310"/>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17" name="Group 40"/>
              <p:cNvGrpSpPr>
                <a:grpSpLocks/>
              </p:cNvGrpSpPr>
              <p:nvPr/>
            </p:nvGrpSpPr>
            <p:grpSpPr bwMode="auto">
              <a:xfrm>
                <a:off x="10733682" y="1300450"/>
                <a:ext cx="419100" cy="1209675"/>
                <a:chOff x="3170" y="2397"/>
                <a:chExt cx="264" cy="762"/>
              </a:xfrm>
            </p:grpSpPr>
            <p:sp>
              <p:nvSpPr>
                <p:cNvPr id="143390" name="Text Box 30"/>
                <p:cNvSpPr txBox="1">
                  <a:spLocks noChangeArrowheads="1"/>
                </p:cNvSpPr>
                <p:nvPr/>
              </p:nvSpPr>
              <p:spPr bwMode="auto">
                <a:xfrm>
                  <a:off x="3178" y="240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18" name="Group 31"/>
                <p:cNvGrpSpPr>
                  <a:grpSpLocks/>
                </p:cNvGrpSpPr>
                <p:nvPr/>
              </p:nvGrpSpPr>
              <p:grpSpPr bwMode="auto">
                <a:xfrm>
                  <a:off x="3170" y="2397"/>
                  <a:ext cx="264" cy="375"/>
                  <a:chOff x="554" y="1575"/>
                  <a:chExt cx="264" cy="375"/>
                </a:xfrm>
              </p:grpSpPr>
              <p:sp>
                <p:nvSpPr>
                  <p:cNvPr id="143392" name="Line 32"/>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3" name="Line 33"/>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4" name="Line 34"/>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3395" name="Line 35"/>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43396" name="Text Box 36"/>
                <p:cNvSpPr txBox="1">
                  <a:spLocks noChangeArrowheads="1"/>
                </p:cNvSpPr>
                <p:nvPr/>
              </p:nvSpPr>
              <p:spPr bwMode="auto">
                <a:xfrm>
                  <a:off x="3244" y="2426"/>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143397" name="Text Box 37"/>
                <p:cNvSpPr txBox="1">
                  <a:spLocks noChangeArrowheads="1"/>
                </p:cNvSpPr>
                <p:nvPr/>
              </p:nvSpPr>
              <p:spPr bwMode="auto">
                <a:xfrm>
                  <a:off x="3180" y="2791"/>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grpSp>
          <p:nvGrpSpPr>
            <p:cNvPr id="19" name="Group 255"/>
            <p:cNvGrpSpPr/>
            <p:nvPr/>
          </p:nvGrpSpPr>
          <p:grpSpPr>
            <a:xfrm>
              <a:off x="4377456" y="4544958"/>
              <a:ext cx="2878345" cy="1484820"/>
              <a:chOff x="8274462" y="1025310"/>
              <a:chExt cx="2878345" cy="1484820"/>
            </a:xfrm>
          </p:grpSpPr>
          <p:sp>
            <p:nvSpPr>
              <p:cNvPr id="257" name="Line 22"/>
              <p:cNvSpPr>
                <a:spLocks noChangeShapeType="1"/>
              </p:cNvSpPr>
              <p:nvPr/>
            </p:nvSpPr>
            <p:spPr bwMode="auto">
              <a:xfrm rot="13500000">
                <a:off x="8520520" y="1594317"/>
                <a:ext cx="776288"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258" name="Text Box 23"/>
              <p:cNvSpPr txBox="1">
                <a:spLocks noChangeArrowheads="1"/>
              </p:cNvSpPr>
              <p:nvPr/>
            </p:nvSpPr>
            <p:spPr bwMode="auto">
              <a:xfrm>
                <a:off x="8274462" y="1025310"/>
                <a:ext cx="393700" cy="584200"/>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20" name="Group 40"/>
              <p:cNvGrpSpPr>
                <a:grpSpLocks/>
              </p:cNvGrpSpPr>
              <p:nvPr/>
            </p:nvGrpSpPr>
            <p:grpSpPr bwMode="auto">
              <a:xfrm>
                <a:off x="10733705" y="1300454"/>
                <a:ext cx="419102" cy="1209676"/>
                <a:chOff x="3170" y="2397"/>
                <a:chExt cx="264" cy="762"/>
              </a:xfrm>
            </p:grpSpPr>
            <p:sp>
              <p:nvSpPr>
                <p:cNvPr id="260" name="Text Box 30"/>
                <p:cNvSpPr txBox="1">
                  <a:spLocks noChangeArrowheads="1"/>
                </p:cNvSpPr>
                <p:nvPr/>
              </p:nvSpPr>
              <p:spPr bwMode="auto">
                <a:xfrm>
                  <a:off x="3178" y="2400"/>
                  <a:ext cx="248" cy="368"/>
                </a:xfrm>
                <a:prstGeom prst="rect">
                  <a:avLst/>
                </a:prstGeom>
                <a:noFill/>
                <a:ln w="28575">
                  <a:noFill/>
                  <a:miter lim="800000"/>
                  <a:headEnd/>
                  <a:tailEnd/>
                </a:ln>
                <a:effectLst/>
              </p:spPr>
              <p:txBody>
                <a:bodyPr wrap="none">
                  <a:spAutoFit/>
                </a:bodyPr>
                <a:lstStyle/>
                <a:p>
                  <a:r>
                    <a:rPr lang="en-US" sz="3200" b="0" dirty="0">
                      <a:latin typeface="Calibri" pitchFamily="34" charset="0"/>
                    </a:rPr>
                    <a:t>1</a:t>
                  </a:r>
                </a:p>
              </p:txBody>
            </p:sp>
            <p:grpSp>
              <p:nvGrpSpPr>
                <p:cNvPr id="21" name="Group 31"/>
                <p:cNvGrpSpPr>
                  <a:grpSpLocks/>
                </p:cNvGrpSpPr>
                <p:nvPr/>
              </p:nvGrpSpPr>
              <p:grpSpPr bwMode="auto">
                <a:xfrm>
                  <a:off x="3170" y="2397"/>
                  <a:ext cx="264" cy="375"/>
                  <a:chOff x="554" y="1575"/>
                  <a:chExt cx="264" cy="375"/>
                </a:xfrm>
              </p:grpSpPr>
              <p:sp>
                <p:nvSpPr>
                  <p:cNvPr id="264" name="Line 32"/>
                  <p:cNvSpPr>
                    <a:spLocks noChangeShapeType="1"/>
                  </p:cNvSpPr>
                  <p:nvPr/>
                </p:nvSpPr>
                <p:spPr bwMode="auto">
                  <a:xfrm>
                    <a:off x="818"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5" name="Line 33"/>
                  <p:cNvSpPr>
                    <a:spLocks noChangeShapeType="1"/>
                  </p:cNvSpPr>
                  <p:nvPr/>
                </p:nvSpPr>
                <p:spPr bwMode="auto">
                  <a:xfrm>
                    <a:off x="557" y="1575"/>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6" name="Line 34"/>
                  <p:cNvSpPr>
                    <a:spLocks noChangeShapeType="1"/>
                  </p:cNvSpPr>
                  <p:nvPr/>
                </p:nvSpPr>
                <p:spPr bwMode="auto">
                  <a:xfrm rot="16200000" flipV="1">
                    <a:off x="685" y="1812"/>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7" name="Line 35"/>
                  <p:cNvSpPr>
                    <a:spLocks noChangeShapeType="1"/>
                  </p:cNvSpPr>
                  <p:nvPr/>
                </p:nvSpPr>
                <p:spPr bwMode="auto">
                  <a:xfrm rot="16200000" flipV="1">
                    <a:off x="682" y="1458"/>
                    <a:ext cx="0" cy="256"/>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262" name="Text Box 36"/>
                <p:cNvSpPr txBox="1">
                  <a:spLocks noChangeArrowheads="1"/>
                </p:cNvSpPr>
                <p:nvPr/>
              </p:nvSpPr>
              <p:spPr bwMode="auto">
                <a:xfrm>
                  <a:off x="3244" y="2426"/>
                  <a:ext cx="116" cy="250"/>
                </a:xfrm>
                <a:prstGeom prst="rect">
                  <a:avLst/>
                </a:prstGeom>
                <a:noFill/>
                <a:ln w="28575">
                  <a:noFill/>
                  <a:miter lim="800000"/>
                  <a:headEnd/>
                  <a:tailEnd/>
                </a:ln>
                <a:effectLst/>
              </p:spPr>
              <p:txBody>
                <a:bodyPr wrap="none">
                  <a:spAutoFit/>
                </a:bodyPr>
                <a:lstStyle/>
                <a:p>
                  <a:endParaRPr lang="en-US" dirty="0">
                    <a:latin typeface="Calibri" pitchFamily="34" charset="0"/>
                  </a:endParaRPr>
                </a:p>
              </p:txBody>
            </p:sp>
            <p:sp>
              <p:nvSpPr>
                <p:cNvPr id="263" name="Text Box 37"/>
                <p:cNvSpPr txBox="1">
                  <a:spLocks noChangeArrowheads="1"/>
                </p:cNvSpPr>
                <p:nvPr/>
              </p:nvSpPr>
              <p:spPr bwMode="auto">
                <a:xfrm>
                  <a:off x="3180" y="2791"/>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grpSp>
        </p:grpSp>
      </p:grpSp>
      <p:sp>
        <p:nvSpPr>
          <p:cNvPr id="75" name="TextBox 74"/>
          <p:cNvSpPr txBox="1"/>
          <p:nvPr/>
        </p:nvSpPr>
        <p:spPr>
          <a:xfrm>
            <a:off x="3120582" y="3396344"/>
            <a:ext cx="2409361" cy="954107"/>
          </a:xfrm>
          <a:prstGeom prst="rect">
            <a:avLst/>
          </a:prstGeom>
          <a:noFill/>
        </p:spPr>
        <p:txBody>
          <a:bodyPr wrap="square" rtlCol="0">
            <a:spAutoFit/>
          </a:bodyPr>
          <a:lstStyle/>
          <a:p>
            <a:r>
              <a:rPr lang="en-US" sz="2800" b="0" dirty="0">
                <a:latin typeface="+mn-lt"/>
              </a:rPr>
              <a:t>Bell entangled quantum state</a:t>
            </a:r>
          </a:p>
        </p:txBody>
      </p:sp>
      <p:sp>
        <p:nvSpPr>
          <p:cNvPr id="77" name="Rectangle 4"/>
          <p:cNvSpPr>
            <a:spLocks noChangeArrowheads="1"/>
          </p:cNvSpPr>
          <p:nvPr/>
        </p:nvSpPr>
        <p:spPr bwMode="auto">
          <a:xfrm>
            <a:off x="-742" y="96162"/>
            <a:ext cx="4551118" cy="1200329"/>
          </a:xfrm>
          <a:prstGeom prst="rect">
            <a:avLst/>
          </a:prstGeom>
          <a:noFill/>
          <a:ln w="28575">
            <a:noFill/>
            <a:miter lim="800000"/>
            <a:headEnd/>
            <a:tailEnd/>
          </a:ln>
          <a:effectLst/>
        </p:spPr>
        <p:txBody>
          <a:bodyPr wrap="none">
            <a:spAutoFit/>
          </a:bodyPr>
          <a:lstStyle/>
          <a:p>
            <a:r>
              <a:rPr lang="en-US" sz="3600" dirty="0">
                <a:solidFill>
                  <a:srgbClr val="996600"/>
                </a:solidFill>
                <a:latin typeface="Calibri" pitchFamily="34" charset="0"/>
              </a:rPr>
              <a:t>Entanglement (at last):</a:t>
            </a:r>
          </a:p>
          <a:p>
            <a:r>
              <a:rPr lang="en-US" sz="3600" dirty="0">
                <a:solidFill>
                  <a:srgbClr val="996600"/>
                </a:solidFill>
                <a:latin typeface="Calibri" pitchFamily="34" charset="0"/>
              </a:rPr>
              <a:t>quantum correlations</a:t>
            </a:r>
          </a:p>
        </p:txBody>
      </p:sp>
      <p:grpSp>
        <p:nvGrpSpPr>
          <p:cNvPr id="78" name="Group 77"/>
          <p:cNvGrpSpPr/>
          <p:nvPr/>
        </p:nvGrpSpPr>
        <p:grpSpPr>
          <a:xfrm>
            <a:off x="2654463" y="2107994"/>
            <a:ext cx="1725922" cy="3610958"/>
            <a:chOff x="2654463" y="1890284"/>
            <a:chExt cx="1725922" cy="3610958"/>
          </a:xfrm>
        </p:grpSpPr>
        <p:sp>
          <p:nvSpPr>
            <p:cNvPr id="79" name="Text Box 11"/>
            <p:cNvSpPr txBox="1">
              <a:spLocks noChangeArrowheads="1"/>
            </p:cNvSpPr>
            <p:nvPr/>
          </p:nvSpPr>
          <p:spPr bwMode="auto">
            <a:xfrm>
              <a:off x="2654463" y="4916467"/>
              <a:ext cx="1711495"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B</a:t>
              </a:r>
            </a:p>
          </p:txBody>
        </p:sp>
        <p:sp>
          <p:nvSpPr>
            <p:cNvPr id="80" name="Text Box 11"/>
            <p:cNvSpPr txBox="1">
              <a:spLocks noChangeArrowheads="1"/>
            </p:cNvSpPr>
            <p:nvPr/>
          </p:nvSpPr>
          <p:spPr bwMode="auto">
            <a:xfrm>
              <a:off x="2654463" y="1890284"/>
              <a:ext cx="1725922"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A</a:t>
              </a:r>
            </a:p>
          </p:txBody>
        </p:sp>
      </p:grpSp>
      <p:grpSp>
        <p:nvGrpSpPr>
          <p:cNvPr id="81" name="Group 57"/>
          <p:cNvGrpSpPr>
            <a:grpSpLocks/>
          </p:cNvGrpSpPr>
          <p:nvPr/>
        </p:nvGrpSpPr>
        <p:grpSpPr bwMode="auto">
          <a:xfrm>
            <a:off x="1612948" y="1629009"/>
            <a:ext cx="931863" cy="1723792"/>
            <a:chOff x="514" y="1430"/>
            <a:chExt cx="587" cy="1009"/>
          </a:xfrm>
        </p:grpSpPr>
        <p:pic>
          <p:nvPicPr>
            <p:cNvPr id="82" name="Picture 17" descr="Alice"/>
            <p:cNvPicPr>
              <a:picLocks noChangeAspect="1" noChangeArrowheads="1"/>
            </p:cNvPicPr>
            <p:nvPr/>
          </p:nvPicPr>
          <p:blipFill>
            <a:blip r:embed="rId3" cstate="print"/>
            <a:srcRect/>
            <a:stretch>
              <a:fillRect/>
            </a:stretch>
          </p:blipFill>
          <p:spPr bwMode="auto">
            <a:xfrm>
              <a:off x="514" y="1430"/>
              <a:ext cx="587" cy="754"/>
            </a:xfrm>
            <a:prstGeom prst="rect">
              <a:avLst/>
            </a:prstGeom>
            <a:noFill/>
          </p:spPr>
        </p:pic>
        <p:sp>
          <p:nvSpPr>
            <p:cNvPr id="83" name="Text Box 42"/>
            <p:cNvSpPr txBox="1">
              <a:spLocks noChangeArrowheads="1"/>
            </p:cNvSpPr>
            <p:nvPr/>
          </p:nvSpPr>
          <p:spPr bwMode="auto">
            <a:xfrm>
              <a:off x="560" y="2148"/>
              <a:ext cx="496"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Alice</a:t>
              </a:r>
            </a:p>
          </p:txBody>
        </p:sp>
      </p:grpSp>
      <p:grpSp>
        <p:nvGrpSpPr>
          <p:cNvPr id="84" name="Group 58"/>
          <p:cNvGrpSpPr>
            <a:grpSpLocks/>
          </p:cNvGrpSpPr>
          <p:nvPr/>
        </p:nvGrpSpPr>
        <p:grpSpPr bwMode="auto">
          <a:xfrm>
            <a:off x="1612948" y="4932365"/>
            <a:ext cx="909638" cy="1577975"/>
            <a:chOff x="4556" y="1442"/>
            <a:chExt cx="573" cy="994"/>
          </a:xfrm>
        </p:grpSpPr>
        <p:sp>
          <p:nvSpPr>
            <p:cNvPr id="85" name="Text Box 47"/>
            <p:cNvSpPr txBox="1">
              <a:spLocks noChangeArrowheads="1"/>
            </p:cNvSpPr>
            <p:nvPr/>
          </p:nvSpPr>
          <p:spPr bwMode="auto">
            <a:xfrm>
              <a:off x="4630" y="2145"/>
              <a:ext cx="425"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Bob</a:t>
              </a:r>
            </a:p>
          </p:txBody>
        </p:sp>
        <p:pic>
          <p:nvPicPr>
            <p:cNvPr id="86" name="Picture 48" descr="Bob"/>
            <p:cNvPicPr>
              <a:picLocks noChangeAspect="1" noChangeArrowheads="1"/>
            </p:cNvPicPr>
            <p:nvPr/>
          </p:nvPicPr>
          <p:blipFill>
            <a:blip r:embed="rId4" cstate="print"/>
            <a:srcRect/>
            <a:stretch>
              <a:fillRect/>
            </a:stretch>
          </p:blipFill>
          <p:spPr bwMode="auto">
            <a:xfrm>
              <a:off x="4556" y="1442"/>
              <a:ext cx="573" cy="741"/>
            </a:xfrm>
            <a:prstGeom prst="rect">
              <a:avLst/>
            </a:prstGeom>
            <a:noFill/>
          </p:spPr>
        </p:pic>
      </p:grpSp>
      <p:sp>
        <p:nvSpPr>
          <p:cNvPr id="87" name="TextBox 86">
            <a:extLst>
              <a:ext uri="{FF2B5EF4-FFF2-40B4-BE49-F238E27FC236}">
                <a16:creationId xmlns:a16="http://schemas.microsoft.com/office/drawing/2014/main" id="{C24BEAAE-5A00-4FEC-8894-7811E8F24AE4}"/>
              </a:ext>
            </a:extLst>
          </p:cNvPr>
          <p:cNvSpPr txBox="1"/>
          <p:nvPr/>
        </p:nvSpPr>
        <p:spPr>
          <a:xfrm>
            <a:off x="4852707" y="116121"/>
            <a:ext cx="4062690" cy="707886"/>
          </a:xfrm>
          <a:prstGeom prst="rect">
            <a:avLst/>
          </a:prstGeom>
          <a:noFill/>
          <a:ln w="28575">
            <a:solidFill>
              <a:srgbClr val="990099"/>
            </a:solidFill>
          </a:ln>
        </p:spPr>
        <p:txBody>
          <a:bodyPr wrap="square" rtlCol="0">
            <a:spAutoFit/>
          </a:bodyPr>
          <a:lstStyle/>
          <a:p>
            <a:r>
              <a:rPr lang="en-US" b="0" dirty="0">
                <a:solidFill>
                  <a:srgbClr val="990099"/>
                </a:solidFill>
                <a:latin typeface="+mj-lt"/>
              </a:rPr>
              <a:t>Perfect correlation, with the two results, 00 or 11, being equally likely.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2208063" y="52620"/>
            <a:ext cx="5890836" cy="1200329"/>
          </a:xfrm>
          <a:prstGeom prst="rect">
            <a:avLst/>
          </a:prstGeom>
          <a:noFill/>
          <a:ln w="28575">
            <a:noFill/>
            <a:miter lim="800000"/>
            <a:headEnd/>
            <a:tailEnd/>
          </a:ln>
          <a:effectLst/>
        </p:spPr>
        <p:txBody>
          <a:bodyPr wrap="square">
            <a:spAutoFit/>
          </a:bodyPr>
          <a:lstStyle/>
          <a:p>
            <a:r>
              <a:rPr lang="en-US" sz="3600" dirty="0">
                <a:solidFill>
                  <a:srgbClr val="996600"/>
                </a:solidFill>
                <a:latin typeface="Calibri" pitchFamily="34" charset="0"/>
              </a:rPr>
              <a:t>A quantum correlation game: Quantum teleportation</a:t>
            </a:r>
          </a:p>
        </p:txBody>
      </p:sp>
      <p:grpSp>
        <p:nvGrpSpPr>
          <p:cNvPr id="2" name="Group 39"/>
          <p:cNvGrpSpPr/>
          <p:nvPr/>
        </p:nvGrpSpPr>
        <p:grpSpPr>
          <a:xfrm rot="1800000" flipV="1">
            <a:off x="1139591" y="5049106"/>
            <a:ext cx="3011487" cy="304800"/>
            <a:chOff x="5319623" y="1914082"/>
            <a:chExt cx="3011487" cy="304800"/>
          </a:xfrm>
        </p:grpSpPr>
        <p:sp>
          <p:nvSpPr>
            <p:cNvPr id="143365" name="Line 5"/>
            <p:cNvSpPr>
              <a:spLocks noChangeShapeType="1"/>
            </p:cNvSpPr>
            <p:nvPr/>
          </p:nvSpPr>
          <p:spPr bwMode="auto">
            <a:xfrm>
              <a:off x="5486310" y="206013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66" name="Oval 6"/>
            <p:cNvSpPr>
              <a:spLocks noChangeArrowheads="1"/>
            </p:cNvSpPr>
            <p:nvPr/>
          </p:nvSpPr>
          <p:spPr bwMode="auto">
            <a:xfrm>
              <a:off x="5319623" y="191408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143371" name="Text Box 11"/>
          <p:cNvSpPr txBox="1">
            <a:spLocks noChangeArrowheads="1"/>
          </p:cNvSpPr>
          <p:nvPr/>
        </p:nvSpPr>
        <p:spPr bwMode="auto">
          <a:xfrm>
            <a:off x="607989" y="5090635"/>
            <a:ext cx="1711495"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B</a:t>
            </a:r>
          </a:p>
        </p:txBody>
      </p:sp>
      <p:grpSp>
        <p:nvGrpSpPr>
          <p:cNvPr id="4" name="Group 40"/>
          <p:cNvGrpSpPr/>
          <p:nvPr/>
        </p:nvGrpSpPr>
        <p:grpSpPr>
          <a:xfrm rot="-1800000">
            <a:off x="1132337" y="3111490"/>
            <a:ext cx="3011487" cy="304800"/>
            <a:chOff x="2162831" y="1921342"/>
            <a:chExt cx="3011487" cy="304800"/>
          </a:xfrm>
        </p:grpSpPr>
        <p:sp>
          <p:nvSpPr>
            <p:cNvPr id="37" name="Line 5"/>
            <p:cNvSpPr>
              <a:spLocks noChangeShapeType="1"/>
            </p:cNvSpPr>
            <p:nvPr/>
          </p:nvSpPr>
          <p:spPr bwMode="auto">
            <a:xfrm>
              <a:off x="2329518" y="206739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38" name="Oval 6"/>
            <p:cNvSpPr>
              <a:spLocks noChangeArrowheads="1"/>
            </p:cNvSpPr>
            <p:nvPr/>
          </p:nvSpPr>
          <p:spPr bwMode="auto">
            <a:xfrm>
              <a:off x="2162831" y="192134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39" name="Text Box 11"/>
          <p:cNvSpPr txBox="1">
            <a:spLocks noChangeArrowheads="1"/>
          </p:cNvSpPr>
          <p:nvPr/>
        </p:nvSpPr>
        <p:spPr bwMode="auto">
          <a:xfrm>
            <a:off x="607989" y="2848208"/>
            <a:ext cx="1725922"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A</a:t>
            </a:r>
          </a:p>
        </p:txBody>
      </p:sp>
      <p:sp>
        <p:nvSpPr>
          <p:cNvPr id="75" name="TextBox 74"/>
          <p:cNvSpPr txBox="1"/>
          <p:nvPr/>
        </p:nvSpPr>
        <p:spPr>
          <a:xfrm>
            <a:off x="1756266" y="3773708"/>
            <a:ext cx="2409361" cy="954107"/>
          </a:xfrm>
          <a:prstGeom prst="rect">
            <a:avLst/>
          </a:prstGeom>
          <a:noFill/>
        </p:spPr>
        <p:txBody>
          <a:bodyPr wrap="square" rtlCol="0">
            <a:spAutoFit/>
          </a:bodyPr>
          <a:lstStyle/>
          <a:p>
            <a:r>
              <a:rPr lang="en-US" sz="2800" b="0" dirty="0">
                <a:latin typeface="+mn-lt"/>
              </a:rPr>
              <a:t>Bell entangled quantum state</a:t>
            </a:r>
          </a:p>
        </p:txBody>
      </p:sp>
      <p:grpSp>
        <p:nvGrpSpPr>
          <p:cNvPr id="74" name="Group 39"/>
          <p:cNvGrpSpPr/>
          <p:nvPr/>
        </p:nvGrpSpPr>
        <p:grpSpPr>
          <a:xfrm rot="1800000" flipV="1">
            <a:off x="1132337" y="1340782"/>
            <a:ext cx="3011487" cy="304800"/>
            <a:chOff x="5319623" y="1914082"/>
            <a:chExt cx="3011487" cy="304800"/>
          </a:xfrm>
        </p:grpSpPr>
        <p:sp>
          <p:nvSpPr>
            <p:cNvPr id="76" name="Line 5"/>
            <p:cNvSpPr>
              <a:spLocks noChangeShapeType="1"/>
            </p:cNvSpPr>
            <p:nvPr/>
          </p:nvSpPr>
          <p:spPr bwMode="auto">
            <a:xfrm>
              <a:off x="5486310" y="206013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77" name="Oval 6"/>
            <p:cNvSpPr>
              <a:spLocks noChangeArrowheads="1"/>
            </p:cNvSpPr>
            <p:nvPr/>
          </p:nvSpPr>
          <p:spPr bwMode="auto">
            <a:xfrm>
              <a:off x="5319623" y="191408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78" name="Text Box 11"/>
          <p:cNvSpPr txBox="1">
            <a:spLocks noChangeArrowheads="1"/>
          </p:cNvSpPr>
          <p:nvPr/>
        </p:nvSpPr>
        <p:spPr bwMode="auto">
          <a:xfrm>
            <a:off x="1321627" y="1730647"/>
            <a:ext cx="1721112"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V</a:t>
            </a:r>
          </a:p>
        </p:txBody>
      </p:sp>
      <p:grpSp>
        <p:nvGrpSpPr>
          <p:cNvPr id="79" name="Group 57"/>
          <p:cNvGrpSpPr>
            <a:grpSpLocks/>
          </p:cNvGrpSpPr>
          <p:nvPr/>
        </p:nvGrpSpPr>
        <p:grpSpPr bwMode="auto">
          <a:xfrm>
            <a:off x="4225468" y="1701579"/>
            <a:ext cx="931863" cy="1723792"/>
            <a:chOff x="514" y="1430"/>
            <a:chExt cx="587" cy="1009"/>
          </a:xfrm>
        </p:grpSpPr>
        <p:pic>
          <p:nvPicPr>
            <p:cNvPr id="80" name="Picture 17" descr="Alice"/>
            <p:cNvPicPr>
              <a:picLocks noChangeAspect="1" noChangeArrowheads="1"/>
            </p:cNvPicPr>
            <p:nvPr/>
          </p:nvPicPr>
          <p:blipFill>
            <a:blip r:embed="rId3" cstate="print"/>
            <a:srcRect/>
            <a:stretch>
              <a:fillRect/>
            </a:stretch>
          </p:blipFill>
          <p:spPr bwMode="auto">
            <a:xfrm>
              <a:off x="514" y="1430"/>
              <a:ext cx="587" cy="754"/>
            </a:xfrm>
            <a:prstGeom prst="rect">
              <a:avLst/>
            </a:prstGeom>
            <a:noFill/>
          </p:spPr>
        </p:pic>
        <p:sp>
          <p:nvSpPr>
            <p:cNvPr id="81" name="Text Box 42"/>
            <p:cNvSpPr txBox="1">
              <a:spLocks noChangeArrowheads="1"/>
            </p:cNvSpPr>
            <p:nvPr/>
          </p:nvSpPr>
          <p:spPr bwMode="auto">
            <a:xfrm>
              <a:off x="560" y="2148"/>
              <a:ext cx="496"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Alice</a:t>
              </a:r>
            </a:p>
          </p:txBody>
        </p:sp>
      </p:grpSp>
      <p:grpSp>
        <p:nvGrpSpPr>
          <p:cNvPr id="82" name="Group 58"/>
          <p:cNvGrpSpPr>
            <a:grpSpLocks/>
          </p:cNvGrpSpPr>
          <p:nvPr/>
        </p:nvGrpSpPr>
        <p:grpSpPr bwMode="auto">
          <a:xfrm>
            <a:off x="4197811" y="5266187"/>
            <a:ext cx="909638" cy="1577975"/>
            <a:chOff x="4556" y="1442"/>
            <a:chExt cx="573" cy="994"/>
          </a:xfrm>
        </p:grpSpPr>
        <p:sp>
          <p:nvSpPr>
            <p:cNvPr id="83" name="Text Box 47"/>
            <p:cNvSpPr txBox="1">
              <a:spLocks noChangeArrowheads="1"/>
            </p:cNvSpPr>
            <p:nvPr/>
          </p:nvSpPr>
          <p:spPr bwMode="auto">
            <a:xfrm>
              <a:off x="4630" y="2145"/>
              <a:ext cx="425"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Bob</a:t>
              </a:r>
            </a:p>
          </p:txBody>
        </p:sp>
        <p:pic>
          <p:nvPicPr>
            <p:cNvPr id="84" name="Picture 48" descr="Bob"/>
            <p:cNvPicPr>
              <a:picLocks noChangeAspect="1" noChangeArrowheads="1"/>
            </p:cNvPicPr>
            <p:nvPr/>
          </p:nvPicPr>
          <p:blipFill>
            <a:blip r:embed="rId4" cstate="print"/>
            <a:srcRect/>
            <a:stretch>
              <a:fillRect/>
            </a:stretch>
          </p:blipFill>
          <p:spPr bwMode="auto">
            <a:xfrm>
              <a:off x="4556" y="1442"/>
              <a:ext cx="573" cy="741"/>
            </a:xfrm>
            <a:prstGeom prst="rect">
              <a:avLst/>
            </a:prstGeom>
            <a:noFill/>
          </p:spPr>
        </p:pic>
      </p:grpSp>
      <p:grpSp>
        <p:nvGrpSpPr>
          <p:cNvPr id="85" name="Group 40"/>
          <p:cNvGrpSpPr>
            <a:grpSpLocks/>
          </p:cNvGrpSpPr>
          <p:nvPr/>
        </p:nvGrpSpPr>
        <p:grpSpPr bwMode="auto">
          <a:xfrm>
            <a:off x="146505" y="231551"/>
            <a:ext cx="928688" cy="1730376"/>
            <a:chOff x="2570" y="2971"/>
            <a:chExt cx="585" cy="1090"/>
          </a:xfrm>
        </p:grpSpPr>
        <p:pic>
          <p:nvPicPr>
            <p:cNvPr id="86" name="Picture 23" descr="Eve"/>
            <p:cNvPicPr>
              <a:picLocks noChangeAspect="1" noChangeArrowheads="1"/>
            </p:cNvPicPr>
            <p:nvPr/>
          </p:nvPicPr>
          <p:blipFill>
            <a:blip r:embed="rId5" cstate="print"/>
            <a:srcRect/>
            <a:stretch>
              <a:fillRect/>
            </a:stretch>
          </p:blipFill>
          <p:spPr bwMode="auto">
            <a:xfrm>
              <a:off x="2586" y="2971"/>
              <a:ext cx="553" cy="832"/>
            </a:xfrm>
            <a:prstGeom prst="rect">
              <a:avLst/>
            </a:prstGeom>
            <a:noFill/>
          </p:spPr>
        </p:pic>
        <p:sp>
          <p:nvSpPr>
            <p:cNvPr id="87" name="Text Box 25"/>
            <p:cNvSpPr txBox="1">
              <a:spLocks noChangeArrowheads="1"/>
            </p:cNvSpPr>
            <p:nvPr/>
          </p:nvSpPr>
          <p:spPr bwMode="auto">
            <a:xfrm>
              <a:off x="2570" y="3770"/>
              <a:ext cx="585"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Victor</a:t>
              </a:r>
            </a:p>
          </p:txBody>
        </p:sp>
      </p:grpSp>
      <p:sp>
        <p:nvSpPr>
          <p:cNvPr id="88" name="TextBox 87"/>
          <p:cNvSpPr txBox="1"/>
          <p:nvPr/>
        </p:nvSpPr>
        <p:spPr>
          <a:xfrm>
            <a:off x="5442857" y="1524011"/>
            <a:ext cx="3468914" cy="1631216"/>
          </a:xfrm>
          <a:prstGeom prst="rect">
            <a:avLst/>
          </a:prstGeom>
          <a:noFill/>
          <a:ln w="28575">
            <a:solidFill>
              <a:srgbClr val="008000"/>
            </a:solidFill>
          </a:ln>
        </p:spPr>
        <p:txBody>
          <a:bodyPr wrap="square" rtlCol="0">
            <a:spAutoFit/>
          </a:bodyPr>
          <a:lstStyle/>
          <a:p>
            <a:pPr algn="l"/>
            <a:r>
              <a:rPr lang="en-US" b="0" dirty="0">
                <a:solidFill>
                  <a:srgbClr val="008000"/>
                </a:solidFill>
                <a:latin typeface="+mn-lt"/>
              </a:rPr>
              <a:t>Alice makes a special four-outcome polarization measurement on V and A and then sends one of four messages (two bits) to Bob.</a:t>
            </a:r>
          </a:p>
        </p:txBody>
      </p:sp>
      <p:grpSp>
        <p:nvGrpSpPr>
          <p:cNvPr id="92" name="Group 91"/>
          <p:cNvGrpSpPr/>
          <p:nvPr/>
        </p:nvGrpSpPr>
        <p:grpSpPr>
          <a:xfrm>
            <a:off x="4644570" y="3454403"/>
            <a:ext cx="1993631" cy="1524000"/>
            <a:chOff x="4644570" y="3454403"/>
            <a:chExt cx="1993631" cy="1524000"/>
          </a:xfrm>
        </p:grpSpPr>
        <p:sp>
          <p:nvSpPr>
            <p:cNvPr id="89" name="TextBox 88"/>
            <p:cNvSpPr txBox="1"/>
            <p:nvPr/>
          </p:nvSpPr>
          <p:spPr>
            <a:xfrm>
              <a:off x="4954727" y="3947885"/>
              <a:ext cx="1683474" cy="461665"/>
            </a:xfrm>
            <a:prstGeom prst="rect">
              <a:avLst/>
            </a:prstGeom>
            <a:noFill/>
            <a:ln w="28575">
              <a:solidFill>
                <a:srgbClr val="990099"/>
              </a:solidFill>
            </a:ln>
          </p:spPr>
          <p:txBody>
            <a:bodyPr wrap="none" rtlCol="0">
              <a:spAutoFit/>
            </a:bodyPr>
            <a:lstStyle/>
            <a:p>
              <a:pPr algn="l"/>
              <a:r>
                <a:rPr lang="en-US" sz="2400" dirty="0">
                  <a:solidFill>
                    <a:srgbClr val="990099"/>
                  </a:solidFill>
                  <a:latin typeface="+mn-lt"/>
                </a:rPr>
                <a:t>Do nothing.</a:t>
              </a:r>
            </a:p>
          </p:txBody>
        </p:sp>
        <p:cxnSp>
          <p:nvCxnSpPr>
            <p:cNvPr id="91" name="Straight Arrow Connector 90"/>
            <p:cNvCxnSpPr/>
            <p:nvPr/>
          </p:nvCxnSpPr>
          <p:spPr bwMode="auto">
            <a:xfrm rot="16200000" flipH="1">
              <a:off x="3889828" y="4209145"/>
              <a:ext cx="1524000" cy="14515"/>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105" name="Group 104"/>
          <p:cNvGrpSpPr/>
          <p:nvPr/>
        </p:nvGrpSpPr>
        <p:grpSpPr>
          <a:xfrm>
            <a:off x="4637316" y="3461663"/>
            <a:ext cx="3514367" cy="1524000"/>
            <a:chOff x="4644570" y="3454403"/>
            <a:chExt cx="3514367" cy="1524000"/>
          </a:xfrm>
        </p:grpSpPr>
        <p:sp>
          <p:nvSpPr>
            <p:cNvPr id="106" name="TextBox 105"/>
            <p:cNvSpPr txBox="1"/>
            <p:nvPr/>
          </p:nvSpPr>
          <p:spPr>
            <a:xfrm>
              <a:off x="4954727" y="3947885"/>
              <a:ext cx="3204210" cy="461665"/>
            </a:xfrm>
            <a:prstGeom prst="rect">
              <a:avLst/>
            </a:prstGeom>
            <a:noFill/>
            <a:ln w="28575">
              <a:solidFill>
                <a:srgbClr val="990099"/>
              </a:solidFill>
            </a:ln>
          </p:spPr>
          <p:txBody>
            <a:bodyPr wrap="none" rtlCol="0">
              <a:spAutoFit/>
            </a:bodyPr>
            <a:lstStyle/>
            <a:p>
              <a:pPr algn="l"/>
              <a:r>
                <a:rPr lang="en-US" sz="2400" dirty="0">
                  <a:solidFill>
                    <a:srgbClr val="990099"/>
                  </a:solidFill>
                  <a:latin typeface="+mn-lt"/>
                </a:rPr>
                <a:t>Flip your X polarization.</a:t>
              </a:r>
            </a:p>
          </p:txBody>
        </p:sp>
        <p:cxnSp>
          <p:nvCxnSpPr>
            <p:cNvPr id="107" name="Straight Arrow Connector 106"/>
            <p:cNvCxnSpPr/>
            <p:nvPr/>
          </p:nvCxnSpPr>
          <p:spPr bwMode="auto">
            <a:xfrm rot="16200000" flipH="1">
              <a:off x="3889828" y="4209145"/>
              <a:ext cx="1524000" cy="14515"/>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108" name="Group 107"/>
          <p:cNvGrpSpPr/>
          <p:nvPr/>
        </p:nvGrpSpPr>
        <p:grpSpPr>
          <a:xfrm>
            <a:off x="4644576" y="3454409"/>
            <a:ext cx="3504749" cy="1524000"/>
            <a:chOff x="4644570" y="3454403"/>
            <a:chExt cx="3504749" cy="1524000"/>
          </a:xfrm>
        </p:grpSpPr>
        <p:sp>
          <p:nvSpPr>
            <p:cNvPr id="109" name="TextBox 108"/>
            <p:cNvSpPr txBox="1"/>
            <p:nvPr/>
          </p:nvSpPr>
          <p:spPr>
            <a:xfrm>
              <a:off x="4954727" y="3947885"/>
              <a:ext cx="3194592" cy="461665"/>
            </a:xfrm>
            <a:prstGeom prst="rect">
              <a:avLst/>
            </a:prstGeom>
            <a:noFill/>
            <a:ln w="28575">
              <a:solidFill>
                <a:srgbClr val="990099"/>
              </a:solidFill>
            </a:ln>
          </p:spPr>
          <p:txBody>
            <a:bodyPr wrap="none" rtlCol="0">
              <a:spAutoFit/>
            </a:bodyPr>
            <a:lstStyle/>
            <a:p>
              <a:pPr algn="l"/>
              <a:r>
                <a:rPr lang="en-US" sz="2400" dirty="0">
                  <a:solidFill>
                    <a:srgbClr val="990099"/>
                  </a:solidFill>
                  <a:latin typeface="+mn-lt"/>
                </a:rPr>
                <a:t>Flip your Y polarization.</a:t>
              </a:r>
            </a:p>
          </p:txBody>
        </p:sp>
        <p:cxnSp>
          <p:nvCxnSpPr>
            <p:cNvPr id="110" name="Straight Arrow Connector 109"/>
            <p:cNvCxnSpPr/>
            <p:nvPr/>
          </p:nvCxnSpPr>
          <p:spPr bwMode="auto">
            <a:xfrm rot="16200000" flipH="1">
              <a:off x="3889828" y="4209145"/>
              <a:ext cx="1524000" cy="14515"/>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grpSp>
        <p:nvGrpSpPr>
          <p:cNvPr id="111" name="Group 110"/>
          <p:cNvGrpSpPr/>
          <p:nvPr/>
        </p:nvGrpSpPr>
        <p:grpSpPr>
          <a:xfrm>
            <a:off x="4637322" y="3461669"/>
            <a:ext cx="4418461" cy="1524000"/>
            <a:chOff x="4644570" y="3454403"/>
            <a:chExt cx="4418461" cy="1524000"/>
          </a:xfrm>
        </p:grpSpPr>
        <p:sp>
          <p:nvSpPr>
            <p:cNvPr id="112" name="TextBox 111"/>
            <p:cNvSpPr txBox="1"/>
            <p:nvPr/>
          </p:nvSpPr>
          <p:spPr>
            <a:xfrm>
              <a:off x="4954727" y="3947885"/>
              <a:ext cx="4108304" cy="461665"/>
            </a:xfrm>
            <a:prstGeom prst="rect">
              <a:avLst/>
            </a:prstGeom>
            <a:noFill/>
            <a:ln w="28575">
              <a:solidFill>
                <a:srgbClr val="990099"/>
              </a:solidFill>
            </a:ln>
          </p:spPr>
          <p:txBody>
            <a:bodyPr wrap="none" rtlCol="0">
              <a:spAutoFit/>
            </a:bodyPr>
            <a:lstStyle/>
            <a:p>
              <a:pPr algn="l"/>
              <a:r>
                <a:rPr lang="en-US" sz="2400" dirty="0">
                  <a:solidFill>
                    <a:srgbClr val="990099"/>
                  </a:solidFill>
                  <a:latin typeface="+mn-lt"/>
                </a:rPr>
                <a:t>Flip your X and Y polarizations.</a:t>
              </a:r>
            </a:p>
          </p:txBody>
        </p:sp>
        <p:cxnSp>
          <p:nvCxnSpPr>
            <p:cNvPr id="113" name="Straight Arrow Connector 112"/>
            <p:cNvCxnSpPr/>
            <p:nvPr/>
          </p:nvCxnSpPr>
          <p:spPr bwMode="auto">
            <a:xfrm rot="16200000" flipH="1">
              <a:off x="3889828" y="4209145"/>
              <a:ext cx="1524000" cy="14515"/>
            </a:xfrm>
            <a:prstGeom prst="straightConnector1">
              <a:avLst/>
            </a:prstGeom>
            <a:solidFill>
              <a:schemeClr val="accent1"/>
            </a:solidFill>
            <a:ln w="28575" cap="flat" cmpd="sng" algn="ctr">
              <a:solidFill>
                <a:srgbClr val="990099"/>
              </a:solidFill>
              <a:prstDash val="solid"/>
              <a:round/>
              <a:headEnd type="none" w="med" len="med"/>
              <a:tailEnd type="arrow"/>
            </a:ln>
            <a:effectLst/>
          </p:spPr>
        </p:cxnSp>
      </p:grpSp>
      <p:sp>
        <p:nvSpPr>
          <p:cNvPr id="114" name="TextBox 113"/>
          <p:cNvSpPr txBox="1"/>
          <p:nvPr/>
        </p:nvSpPr>
        <p:spPr>
          <a:xfrm>
            <a:off x="5428341" y="5377481"/>
            <a:ext cx="3526972" cy="1015663"/>
          </a:xfrm>
          <a:prstGeom prst="rect">
            <a:avLst/>
          </a:prstGeom>
          <a:noFill/>
          <a:ln w="28575">
            <a:solidFill>
              <a:srgbClr val="008000"/>
            </a:solidFill>
          </a:ln>
        </p:spPr>
        <p:txBody>
          <a:bodyPr wrap="square" rtlCol="0">
            <a:spAutoFit/>
          </a:bodyPr>
          <a:lstStyle/>
          <a:p>
            <a:pPr algn="l"/>
            <a:r>
              <a:rPr lang="en-US" b="0" dirty="0">
                <a:solidFill>
                  <a:srgbClr val="008000"/>
                </a:solidFill>
                <a:latin typeface="+mn-lt"/>
              </a:rPr>
              <a:t>Victor runs over to Bob and finds that B now has the same quantum state as V had.</a:t>
            </a:r>
          </a:p>
        </p:txBody>
      </p:sp>
      <p:sp>
        <p:nvSpPr>
          <p:cNvPr id="115" name="TextBox 114"/>
          <p:cNvSpPr txBox="1"/>
          <p:nvPr/>
        </p:nvSpPr>
        <p:spPr>
          <a:xfrm>
            <a:off x="5457371" y="3425351"/>
            <a:ext cx="3454399" cy="1631216"/>
          </a:xfrm>
          <a:prstGeom prst="rect">
            <a:avLst/>
          </a:prstGeom>
          <a:noFill/>
          <a:ln w="28575">
            <a:solidFill>
              <a:srgbClr val="FF0000"/>
            </a:solidFill>
          </a:ln>
        </p:spPr>
        <p:txBody>
          <a:bodyPr wrap="square" rtlCol="0">
            <a:spAutoFit/>
          </a:bodyPr>
          <a:lstStyle/>
          <a:p>
            <a:pPr algn="l"/>
            <a:r>
              <a:rPr lang="en-US" b="0" dirty="0">
                <a:solidFill>
                  <a:srgbClr val="FF0000"/>
                </a:solidFill>
                <a:latin typeface="+mn-lt"/>
              </a:rPr>
              <a:t>Alice never finds out the quantum state of V, the message doesn’t reveal it, and V’s initial quantum state is  destroyed by the game.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subTnLst>
                                    <p:set>
                                      <p:cBhvr override="childStyle">
                                        <p:cTn dur="1" fill="hold" display="0" masterRel="nextClick" afterEffect="1"/>
                                        <p:tgtEl>
                                          <p:spTgt spid="10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childTnLst>
                                  <p:subTnLst>
                                    <p:set>
                                      <p:cBhvr override="childStyle">
                                        <p:cTn dur="1" fill="hold" display="0" masterRel="nextClick" afterEffect="1"/>
                                        <p:tgtEl>
                                          <p:spTgt spid="10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subTnLst>
                                    <p:set>
                                      <p:cBhvr override="childStyle">
                                        <p:cTn dur="1" fill="hold" display="0" masterRel="nextClick" afterEffect="1"/>
                                        <p:tgtEl>
                                          <p:spTgt spid="1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14" grpId="0" animBg="1"/>
      <p:bldP spid="1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1103074" y="-2904"/>
            <a:ext cx="6937829" cy="1200329"/>
          </a:xfrm>
          <a:prstGeom prst="rect">
            <a:avLst/>
          </a:prstGeom>
          <a:noFill/>
          <a:ln w="28575">
            <a:noFill/>
            <a:miter lim="800000"/>
            <a:headEnd/>
            <a:tailEnd/>
          </a:ln>
          <a:effectLst/>
        </p:spPr>
        <p:txBody>
          <a:bodyPr wrap="square">
            <a:spAutoFit/>
          </a:bodyPr>
          <a:lstStyle/>
          <a:p>
            <a:pPr eaLnBrk="1" hangingPunct="1"/>
            <a:r>
              <a:rPr lang="en-US" sz="3600" dirty="0">
                <a:solidFill>
                  <a:srgbClr val="996633"/>
                </a:solidFill>
                <a:latin typeface="Calibri" pitchFamily="34" charset="0"/>
              </a:rPr>
              <a:t>What’s strange about the behavior of quantum systems? </a:t>
            </a:r>
            <a:endParaRPr lang="en-US" sz="3600" b="0" dirty="0">
              <a:solidFill>
                <a:schemeClr val="tx1"/>
              </a:solidFill>
              <a:latin typeface="Calibri" pitchFamily="34" charset="0"/>
            </a:endParaRPr>
          </a:p>
        </p:txBody>
      </p:sp>
      <p:sp>
        <p:nvSpPr>
          <p:cNvPr id="5" name="TextBox 4"/>
          <p:cNvSpPr txBox="1"/>
          <p:nvPr/>
        </p:nvSpPr>
        <p:spPr>
          <a:xfrm>
            <a:off x="1799771" y="1197448"/>
            <a:ext cx="5529943" cy="1200329"/>
          </a:xfrm>
          <a:prstGeom prst="rect">
            <a:avLst/>
          </a:prstGeom>
          <a:noFill/>
          <a:ln w="28575">
            <a:solidFill>
              <a:srgbClr val="990099"/>
            </a:solidFill>
          </a:ln>
        </p:spPr>
        <p:txBody>
          <a:bodyPr wrap="square" rtlCol="0">
            <a:spAutoFit/>
          </a:bodyPr>
          <a:lstStyle/>
          <a:p>
            <a:r>
              <a:rPr lang="en-US" sz="3600" dirty="0">
                <a:solidFill>
                  <a:srgbClr val="990099"/>
                </a:solidFill>
                <a:latin typeface="Calibri" pitchFamily="34" charset="0"/>
              </a:rPr>
              <a:t>Entanglement</a:t>
            </a:r>
          </a:p>
          <a:p>
            <a:r>
              <a:rPr lang="en-US" sz="3600" dirty="0">
                <a:solidFill>
                  <a:srgbClr val="990099"/>
                </a:solidFill>
                <a:latin typeface="Calibri" pitchFamily="34" charset="0"/>
              </a:rPr>
              <a:t>Quantum correlations</a:t>
            </a:r>
          </a:p>
        </p:txBody>
      </p:sp>
      <p:sp>
        <p:nvSpPr>
          <p:cNvPr id="27" name="TextBox 26"/>
          <p:cNvSpPr txBox="1"/>
          <p:nvPr/>
        </p:nvSpPr>
        <p:spPr>
          <a:xfrm>
            <a:off x="810619" y="2704372"/>
            <a:ext cx="7449461" cy="1200329"/>
          </a:xfrm>
          <a:prstGeom prst="rect">
            <a:avLst/>
          </a:prstGeom>
          <a:noFill/>
          <a:ln w="28575">
            <a:solidFill>
              <a:srgbClr val="0033CC"/>
            </a:solidFill>
          </a:ln>
        </p:spPr>
        <p:txBody>
          <a:bodyPr wrap="square" rtlCol="0">
            <a:spAutoFit/>
          </a:bodyPr>
          <a:lstStyle/>
          <a:p>
            <a:r>
              <a:rPr lang="en-US" sz="2400" dirty="0">
                <a:latin typeface="Calibri" pitchFamily="34" charset="0"/>
              </a:rPr>
              <a:t>We cannot account for quantum teleportation in terms of the photons’ having pre-existing polarizations that are discovered by the measurements.  </a:t>
            </a:r>
          </a:p>
        </p:txBody>
      </p:sp>
      <p:sp>
        <p:nvSpPr>
          <p:cNvPr id="16" name="TextBox 15"/>
          <p:cNvSpPr txBox="1"/>
          <p:nvPr/>
        </p:nvSpPr>
        <p:spPr>
          <a:xfrm>
            <a:off x="591460" y="4196055"/>
            <a:ext cx="7927700" cy="2308324"/>
          </a:xfrm>
          <a:prstGeom prst="rect">
            <a:avLst/>
          </a:prstGeom>
          <a:noFill/>
          <a:ln w="28575">
            <a:solidFill>
              <a:srgbClr val="008000"/>
            </a:solidFill>
          </a:ln>
        </p:spPr>
        <p:txBody>
          <a:bodyPr wrap="square" rtlCol="0">
            <a:spAutoFit/>
          </a:bodyPr>
          <a:lstStyle/>
          <a:p>
            <a:r>
              <a:rPr lang="en-US" sz="2400" dirty="0">
                <a:solidFill>
                  <a:srgbClr val="008000"/>
                </a:solidFill>
                <a:latin typeface="Calibri" pitchFamily="34" charset="0"/>
              </a:rPr>
              <a:t>But we haven’t shown that yet.   Everything so far can be explained in terms of two 1-bit coins (for X and Y polarizations).  But to teleport all polarization, not just X and Y, Alice needs to communicate only two bits to Bob; the correlations of all these coins are too strong be explained in terms of coins with pre-existing properties.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anim calcmode="lin" valueType="num">
                                      <p:cBhvr>
                                        <p:cTn id="8" dur="3000" fill="hold"/>
                                        <p:tgtEl>
                                          <p:spTgt spid="27"/>
                                        </p:tgtEl>
                                        <p:attrNameLst>
                                          <p:attrName>style.rotation</p:attrName>
                                        </p:attrNameLst>
                                      </p:cBhvr>
                                      <p:tavLst>
                                        <p:tav tm="0">
                                          <p:val>
                                            <p:fltVal val="720"/>
                                          </p:val>
                                        </p:tav>
                                        <p:tav tm="100000">
                                          <p:val>
                                            <p:fltVal val="0"/>
                                          </p:val>
                                        </p:tav>
                                      </p:tavLst>
                                    </p:anim>
                                    <p:anim calcmode="lin" valueType="num">
                                      <p:cBhvr>
                                        <p:cTn id="9" dur="3000" fill="hold"/>
                                        <p:tgtEl>
                                          <p:spTgt spid="27"/>
                                        </p:tgtEl>
                                        <p:attrNameLst>
                                          <p:attrName>ppt_h</p:attrName>
                                        </p:attrNameLst>
                                      </p:cBhvr>
                                      <p:tavLst>
                                        <p:tav tm="0">
                                          <p:val>
                                            <p:fltVal val="0"/>
                                          </p:val>
                                        </p:tav>
                                        <p:tav tm="100000">
                                          <p:val>
                                            <p:strVal val="#ppt_h"/>
                                          </p:val>
                                        </p:tav>
                                      </p:tavLst>
                                    </p:anim>
                                    <p:anim calcmode="lin" valueType="num">
                                      <p:cBhvr>
                                        <p:cTn id="10" dur="3000" fill="hold"/>
                                        <p:tgtEl>
                                          <p:spTgt spid="2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3000"/>
                                        <p:tgtEl>
                                          <p:spTgt spid="16"/>
                                        </p:tgtEl>
                                      </p:cBhvr>
                                    </p:animEffect>
                                    <p:anim calcmode="lin" valueType="num">
                                      <p:cBhvr>
                                        <p:cTn id="16" dur="3000" fill="hold"/>
                                        <p:tgtEl>
                                          <p:spTgt spid="16"/>
                                        </p:tgtEl>
                                        <p:attrNameLst>
                                          <p:attrName>style.rotation</p:attrName>
                                        </p:attrNameLst>
                                      </p:cBhvr>
                                      <p:tavLst>
                                        <p:tav tm="0">
                                          <p:val>
                                            <p:fltVal val="720"/>
                                          </p:val>
                                        </p:tav>
                                        <p:tav tm="100000">
                                          <p:val>
                                            <p:fltVal val="0"/>
                                          </p:val>
                                        </p:tav>
                                      </p:tavLst>
                                    </p:anim>
                                    <p:anim calcmode="lin" valueType="num">
                                      <p:cBhvr>
                                        <p:cTn id="17" dur="3000" fill="hold"/>
                                        <p:tgtEl>
                                          <p:spTgt spid="16"/>
                                        </p:tgtEl>
                                        <p:attrNameLst>
                                          <p:attrName>ppt_h</p:attrName>
                                        </p:attrNameLst>
                                      </p:cBhvr>
                                      <p:tavLst>
                                        <p:tav tm="0">
                                          <p:val>
                                            <p:fltVal val="0"/>
                                          </p:val>
                                        </p:tav>
                                        <p:tav tm="100000">
                                          <p:val>
                                            <p:strVal val="#ppt_h"/>
                                          </p:val>
                                        </p:tav>
                                      </p:tavLst>
                                    </p:anim>
                                    <p:anim calcmode="lin" valueType="num">
                                      <p:cBhvr>
                                        <p:cTn id="18" dur="3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 y="0"/>
            <a:ext cx="4661407" cy="692002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635828" y="0"/>
            <a:ext cx="5508172" cy="309146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05778" y="2705517"/>
            <a:ext cx="3328545" cy="3085690"/>
          </a:xfrm>
          <a:prstGeom prst="rect">
            <a:avLst/>
          </a:prstGeom>
          <a:noFill/>
          <a:ln w="9525">
            <a:noFill/>
            <a:miter lim="800000"/>
            <a:headEnd/>
            <a:tailEnd/>
          </a:ln>
        </p:spPr>
      </p:pic>
      <p:sp>
        <p:nvSpPr>
          <p:cNvPr id="6" name="Text Box 4"/>
          <p:cNvSpPr txBox="1">
            <a:spLocks noChangeArrowheads="1"/>
          </p:cNvSpPr>
          <p:nvPr/>
        </p:nvSpPr>
        <p:spPr bwMode="auto">
          <a:xfrm>
            <a:off x="115494" y="57674"/>
            <a:ext cx="2164375" cy="707886"/>
          </a:xfrm>
          <a:prstGeom prst="rect">
            <a:avLst/>
          </a:prstGeom>
          <a:noFill/>
          <a:ln w="19050" algn="ctr">
            <a:noFill/>
            <a:miter lim="800000"/>
            <a:headEnd/>
            <a:tailEnd/>
          </a:ln>
          <a:effectLst/>
        </p:spPr>
        <p:txBody>
          <a:bodyPr wrap="none">
            <a:spAutoFit/>
          </a:bodyPr>
          <a:lstStyle/>
          <a:p>
            <a:r>
              <a:rPr lang="en-US" dirty="0">
                <a:solidFill>
                  <a:schemeClr val="tx1"/>
                </a:solidFill>
                <a:latin typeface="Comic Sans MS" pitchFamily="66" charset="0"/>
              </a:rPr>
              <a:t>Claret cup cacti</a:t>
            </a:r>
            <a:endParaRPr lang="en-US" b="1" dirty="0">
              <a:solidFill>
                <a:schemeClr val="tx1"/>
              </a:solidFill>
              <a:latin typeface="Comic Sans MS" pitchFamily="66" charset="0"/>
            </a:endParaRPr>
          </a:p>
          <a:p>
            <a:r>
              <a:rPr lang="en-US" dirty="0">
                <a:solidFill>
                  <a:schemeClr val="tx1"/>
                </a:solidFill>
                <a:latin typeface="Comic Sans MS" pitchFamily="66" charset="0"/>
              </a:rPr>
              <a:t>New Mexico</a:t>
            </a:r>
            <a:endParaRPr lang="en-US" b="1" dirty="0">
              <a:solidFill>
                <a:schemeClr val="tx1"/>
              </a:solidFill>
              <a:latin typeface="Comic Sans MS" pitchFamily="66" charset="0"/>
            </a:endParaRPr>
          </a:p>
        </p:txBody>
      </p:sp>
      <p:sp>
        <p:nvSpPr>
          <p:cNvPr id="7" name="Text Box 4"/>
          <p:cNvSpPr txBox="1">
            <a:spLocks noChangeArrowheads="1"/>
          </p:cNvSpPr>
          <p:nvPr/>
        </p:nvSpPr>
        <p:spPr bwMode="auto">
          <a:xfrm>
            <a:off x="4630058" y="5813309"/>
            <a:ext cx="4470400" cy="1015663"/>
          </a:xfrm>
          <a:prstGeom prst="rect">
            <a:avLst/>
          </a:prstGeom>
          <a:noFill/>
          <a:ln w="28575" algn="ctr">
            <a:solidFill>
              <a:schemeClr val="tx1"/>
            </a:solidFill>
            <a:miter lim="800000"/>
            <a:headEnd/>
            <a:tailEnd/>
          </a:ln>
          <a:effectLst/>
        </p:spPr>
        <p:txBody>
          <a:bodyPr wrap="square">
            <a:spAutoFit/>
          </a:bodyPr>
          <a:lstStyle/>
          <a:p>
            <a:r>
              <a:rPr lang="en-US" dirty="0">
                <a:solidFill>
                  <a:schemeClr val="tx1"/>
                </a:solidFill>
                <a:latin typeface="Comic Sans MS" pitchFamily="66" charset="0"/>
              </a:rPr>
              <a:t>Quantum entanglement can be used for useful tasks such as teleportation of quantum states.</a:t>
            </a:r>
            <a:endParaRPr lang="en-US" b="1" dirty="0">
              <a:solidFill>
                <a:schemeClr val="tx1"/>
              </a:solidFill>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0" y="45140"/>
            <a:ext cx="9144000" cy="584775"/>
          </a:xfrm>
          <a:prstGeom prst="rect">
            <a:avLst/>
          </a:prstGeom>
          <a:noFill/>
          <a:ln w="9525">
            <a:noFill/>
            <a:miter lim="800000"/>
            <a:headEnd/>
            <a:tailEnd/>
          </a:ln>
          <a:effectLst/>
        </p:spPr>
        <p:txBody>
          <a:bodyPr>
            <a:spAutoFit/>
          </a:bodyPr>
          <a:lstStyle/>
          <a:p>
            <a:pPr eaLnBrk="1" hangingPunct="1"/>
            <a:r>
              <a:rPr lang="en-US" sz="3200" dirty="0">
                <a:solidFill>
                  <a:srgbClr val="996600"/>
                </a:solidFill>
                <a:latin typeface="Calibri" pitchFamily="34" charset="0"/>
              </a:rPr>
              <a:t>Greenberger-Horne-</a:t>
            </a:r>
            <a:r>
              <a:rPr lang="en-US" sz="3200" dirty="0" err="1">
                <a:solidFill>
                  <a:srgbClr val="996600"/>
                </a:solidFill>
                <a:latin typeface="Calibri" pitchFamily="34" charset="0"/>
              </a:rPr>
              <a:t>Zeilinger</a:t>
            </a:r>
            <a:r>
              <a:rPr lang="en-US" sz="3200" dirty="0">
                <a:solidFill>
                  <a:srgbClr val="996600"/>
                </a:solidFill>
                <a:latin typeface="Calibri" pitchFamily="34" charset="0"/>
              </a:rPr>
              <a:t> (GHZ) entanglement</a:t>
            </a:r>
          </a:p>
        </p:txBody>
      </p:sp>
      <p:grpSp>
        <p:nvGrpSpPr>
          <p:cNvPr id="72" name="Group 71"/>
          <p:cNvGrpSpPr/>
          <p:nvPr/>
        </p:nvGrpSpPr>
        <p:grpSpPr bwMode="auto">
          <a:xfrm>
            <a:off x="485092" y="703959"/>
            <a:ext cx="8159688" cy="783291"/>
            <a:chOff x="485094" y="703959"/>
            <a:chExt cx="8159688" cy="783291"/>
          </a:xfrm>
        </p:grpSpPr>
        <p:sp>
          <p:nvSpPr>
            <p:cNvPr id="154630" name="Text Box 6"/>
            <p:cNvSpPr txBox="1">
              <a:spLocks noChangeArrowheads="1"/>
            </p:cNvSpPr>
            <p:nvPr/>
          </p:nvSpPr>
          <p:spPr bwMode="auto">
            <a:xfrm>
              <a:off x="485094" y="790140"/>
              <a:ext cx="4987905" cy="584775"/>
            </a:xfrm>
            <a:prstGeom prst="rect">
              <a:avLst/>
            </a:prstGeom>
            <a:noFill/>
            <a:ln w="28575">
              <a:noFill/>
              <a:miter lim="800000"/>
              <a:headEnd/>
              <a:tailEnd/>
            </a:ln>
            <a:effectLst/>
          </p:spPr>
          <p:txBody>
            <a:bodyPr wrap="none">
              <a:spAutoFit/>
            </a:bodyPr>
            <a:lstStyle/>
            <a:p>
              <a:r>
                <a:rPr lang="en-US" sz="3200" b="0" dirty="0">
                  <a:latin typeface="Calibri" pitchFamily="34" charset="0"/>
                </a:rPr>
                <a:t>3-qubit GHZ entangled state:</a:t>
              </a:r>
            </a:p>
          </p:txBody>
        </p:sp>
        <p:pic>
          <p:nvPicPr>
            <p:cNvPr id="70" name="Picture 69" descr="txp_fi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bwMode="auto">
            <a:xfrm>
              <a:off x="5654037" y="703959"/>
              <a:ext cx="2990745" cy="783291"/>
            </a:xfrm>
            <a:prstGeom prst="rect">
              <a:avLst/>
            </a:prstGeom>
            <a:noFill/>
            <a:ln/>
            <a:effectLst/>
          </p:spPr>
        </p:pic>
      </p:grpSp>
      <p:grpSp>
        <p:nvGrpSpPr>
          <p:cNvPr id="2" name="Group 55"/>
          <p:cNvGrpSpPr>
            <a:grpSpLocks/>
          </p:cNvGrpSpPr>
          <p:nvPr/>
        </p:nvGrpSpPr>
        <p:grpSpPr bwMode="auto">
          <a:xfrm>
            <a:off x="1514293" y="1692970"/>
            <a:ext cx="1503362" cy="1882777"/>
            <a:chOff x="508" y="1935"/>
            <a:chExt cx="947" cy="1186"/>
          </a:xfrm>
        </p:grpSpPr>
        <p:grpSp>
          <p:nvGrpSpPr>
            <p:cNvPr id="3" name="Group 52"/>
            <p:cNvGrpSpPr>
              <a:grpSpLocks/>
            </p:cNvGrpSpPr>
            <p:nvPr/>
          </p:nvGrpSpPr>
          <p:grpSpPr bwMode="auto">
            <a:xfrm>
              <a:off x="557" y="2293"/>
              <a:ext cx="849" cy="828"/>
              <a:chOff x="567" y="2316"/>
              <a:chExt cx="849" cy="828"/>
            </a:xfrm>
          </p:grpSpPr>
          <p:sp>
            <p:nvSpPr>
              <p:cNvPr id="154634" name="Text Box 10"/>
              <p:cNvSpPr txBox="1">
                <a:spLocks noChangeArrowheads="1"/>
              </p:cNvSpPr>
              <p:nvPr/>
            </p:nvSpPr>
            <p:spPr bwMode="auto">
              <a:xfrm>
                <a:off x="656" y="2758"/>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154635" name="Text Box 11"/>
              <p:cNvSpPr txBox="1">
                <a:spLocks noChangeArrowheads="1"/>
              </p:cNvSpPr>
              <p:nvPr/>
            </p:nvSpPr>
            <p:spPr bwMode="auto">
              <a:xfrm>
                <a:off x="1071" y="2776"/>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sp>
            <p:nvSpPr>
              <p:cNvPr id="154636" name="Text Box 12"/>
              <p:cNvSpPr txBox="1">
                <a:spLocks noChangeArrowheads="1"/>
              </p:cNvSpPr>
              <p:nvPr/>
            </p:nvSpPr>
            <p:spPr bwMode="auto">
              <a:xfrm>
                <a:off x="618" y="2316"/>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154637" name="Line 13"/>
              <p:cNvSpPr>
                <a:spLocks noChangeShapeType="1"/>
              </p:cNvSpPr>
              <p:nvPr/>
            </p:nvSpPr>
            <p:spPr bwMode="auto">
              <a:xfrm>
                <a:off x="989"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38" name="Line 14"/>
              <p:cNvSpPr>
                <a:spLocks noChangeShapeType="1"/>
              </p:cNvSpPr>
              <p:nvPr/>
            </p:nvSpPr>
            <p:spPr bwMode="auto">
              <a:xfrm>
                <a:off x="573"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39" name="Line 15"/>
              <p:cNvSpPr>
                <a:spLocks noChangeShapeType="1"/>
              </p:cNvSpPr>
              <p:nvPr/>
            </p:nvSpPr>
            <p:spPr bwMode="auto">
              <a:xfrm rot="16200000" flipV="1">
                <a:off x="787" y="252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40" name="Line 16"/>
              <p:cNvSpPr>
                <a:spLocks noChangeShapeType="1"/>
              </p:cNvSpPr>
              <p:nvPr/>
            </p:nvSpPr>
            <p:spPr bwMode="auto">
              <a:xfrm rot="5400000">
                <a:off x="779" y="216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42" name="Text Box 18"/>
              <p:cNvSpPr txBox="1">
                <a:spLocks noChangeArrowheads="1"/>
              </p:cNvSpPr>
              <p:nvPr/>
            </p:nvSpPr>
            <p:spPr bwMode="auto">
              <a:xfrm>
                <a:off x="1031" y="2316"/>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154643" name="Line 19"/>
              <p:cNvSpPr>
                <a:spLocks noChangeShapeType="1"/>
              </p:cNvSpPr>
              <p:nvPr/>
            </p:nvSpPr>
            <p:spPr bwMode="auto">
              <a:xfrm>
                <a:off x="1403"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44" name="Line 20"/>
              <p:cNvSpPr>
                <a:spLocks noChangeShapeType="1"/>
              </p:cNvSpPr>
              <p:nvPr/>
            </p:nvSpPr>
            <p:spPr bwMode="auto">
              <a:xfrm>
                <a:off x="987"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45" name="Line 21"/>
              <p:cNvSpPr>
                <a:spLocks noChangeShapeType="1"/>
              </p:cNvSpPr>
              <p:nvPr/>
            </p:nvSpPr>
            <p:spPr bwMode="auto">
              <a:xfrm rot="16200000" flipV="1">
                <a:off x="1201" y="252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46" name="Line 22"/>
              <p:cNvSpPr>
                <a:spLocks noChangeShapeType="1"/>
              </p:cNvSpPr>
              <p:nvPr/>
            </p:nvSpPr>
            <p:spPr bwMode="auto">
              <a:xfrm rot="5400000">
                <a:off x="1193" y="216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54647" name="Text Box 23"/>
            <p:cNvSpPr txBox="1">
              <a:spLocks noChangeArrowheads="1"/>
            </p:cNvSpPr>
            <p:nvPr/>
          </p:nvSpPr>
          <p:spPr bwMode="auto">
            <a:xfrm>
              <a:off x="508" y="1935"/>
              <a:ext cx="947" cy="330"/>
            </a:xfrm>
            <a:prstGeom prst="rect">
              <a:avLst/>
            </a:prstGeom>
            <a:noFill/>
            <a:ln w="28575">
              <a:noFill/>
              <a:miter lim="800000"/>
              <a:headEnd/>
              <a:tailEnd/>
            </a:ln>
            <a:effectLst/>
          </p:spPr>
          <p:txBody>
            <a:bodyPr wrap="none">
              <a:spAutoFit/>
            </a:bodyPr>
            <a:lstStyle/>
            <a:p>
              <a:r>
                <a:rPr lang="en-US" sz="2800" dirty="0">
                  <a:solidFill>
                    <a:srgbClr val="008000"/>
                  </a:solidFill>
                  <a:latin typeface="Calibri" pitchFamily="34" charset="0"/>
                </a:rPr>
                <a:t>1st </a:t>
              </a:r>
              <a:r>
                <a:rPr lang="en-US" sz="2800" dirty="0" err="1">
                  <a:solidFill>
                    <a:srgbClr val="008000"/>
                  </a:solidFill>
                  <a:latin typeface="Calibri" pitchFamily="34" charset="0"/>
                </a:rPr>
                <a:t>qubit</a:t>
              </a:r>
              <a:endParaRPr lang="en-US" sz="2800" dirty="0">
                <a:solidFill>
                  <a:srgbClr val="008000"/>
                </a:solidFill>
                <a:latin typeface="Calibri" pitchFamily="34" charset="0"/>
              </a:endParaRPr>
            </a:p>
          </p:txBody>
        </p:sp>
      </p:grpSp>
      <p:grpSp>
        <p:nvGrpSpPr>
          <p:cNvPr id="4" name="Group 56"/>
          <p:cNvGrpSpPr>
            <a:grpSpLocks/>
          </p:cNvGrpSpPr>
          <p:nvPr/>
        </p:nvGrpSpPr>
        <p:grpSpPr bwMode="auto">
          <a:xfrm>
            <a:off x="-25582" y="3870113"/>
            <a:ext cx="4583112" cy="1868488"/>
            <a:chOff x="2361" y="1935"/>
            <a:chExt cx="2887" cy="1177"/>
          </a:xfrm>
        </p:grpSpPr>
        <p:grpSp>
          <p:nvGrpSpPr>
            <p:cNvPr id="5" name="Group 53"/>
            <p:cNvGrpSpPr>
              <a:grpSpLocks/>
            </p:cNvGrpSpPr>
            <p:nvPr/>
          </p:nvGrpSpPr>
          <p:grpSpPr bwMode="auto">
            <a:xfrm>
              <a:off x="2448" y="2293"/>
              <a:ext cx="849" cy="819"/>
              <a:chOff x="2472" y="2313"/>
              <a:chExt cx="849" cy="819"/>
            </a:xfrm>
          </p:grpSpPr>
          <p:sp>
            <p:nvSpPr>
              <p:cNvPr id="154648" name="Text Box 24"/>
              <p:cNvSpPr txBox="1">
                <a:spLocks noChangeArrowheads="1"/>
              </p:cNvSpPr>
              <p:nvPr/>
            </p:nvSpPr>
            <p:spPr bwMode="auto">
              <a:xfrm>
                <a:off x="2561" y="2755"/>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154649" name="Text Box 25"/>
              <p:cNvSpPr txBox="1">
                <a:spLocks noChangeArrowheads="1"/>
              </p:cNvSpPr>
              <p:nvPr/>
            </p:nvSpPr>
            <p:spPr bwMode="auto">
              <a:xfrm>
                <a:off x="2985" y="2764"/>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sp>
            <p:nvSpPr>
              <p:cNvPr id="154650" name="Text Box 26"/>
              <p:cNvSpPr txBox="1">
                <a:spLocks noChangeArrowheads="1"/>
              </p:cNvSpPr>
              <p:nvPr/>
            </p:nvSpPr>
            <p:spPr bwMode="auto">
              <a:xfrm>
                <a:off x="2523" y="2313"/>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154651" name="Line 27"/>
              <p:cNvSpPr>
                <a:spLocks noChangeShapeType="1"/>
              </p:cNvSpPr>
              <p:nvPr/>
            </p:nvSpPr>
            <p:spPr bwMode="auto">
              <a:xfrm>
                <a:off x="2894" y="236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2" name="Line 28"/>
              <p:cNvSpPr>
                <a:spLocks noChangeShapeType="1"/>
              </p:cNvSpPr>
              <p:nvPr/>
            </p:nvSpPr>
            <p:spPr bwMode="auto">
              <a:xfrm>
                <a:off x="2478" y="236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3" name="Line 29"/>
              <p:cNvSpPr>
                <a:spLocks noChangeShapeType="1"/>
              </p:cNvSpPr>
              <p:nvPr/>
            </p:nvSpPr>
            <p:spPr bwMode="auto">
              <a:xfrm rot="16200000" flipV="1">
                <a:off x="2692" y="252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4" name="Line 30"/>
              <p:cNvSpPr>
                <a:spLocks noChangeShapeType="1"/>
              </p:cNvSpPr>
              <p:nvPr/>
            </p:nvSpPr>
            <p:spPr bwMode="auto">
              <a:xfrm rot="5400000">
                <a:off x="2684" y="215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5" name="Text Box 31"/>
              <p:cNvSpPr txBox="1">
                <a:spLocks noChangeArrowheads="1"/>
              </p:cNvSpPr>
              <p:nvPr/>
            </p:nvSpPr>
            <p:spPr bwMode="auto">
              <a:xfrm>
                <a:off x="2936" y="2313"/>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154656" name="Line 32"/>
              <p:cNvSpPr>
                <a:spLocks noChangeShapeType="1"/>
              </p:cNvSpPr>
              <p:nvPr/>
            </p:nvSpPr>
            <p:spPr bwMode="auto">
              <a:xfrm>
                <a:off x="3308" y="236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7" name="Line 33"/>
              <p:cNvSpPr>
                <a:spLocks noChangeShapeType="1"/>
              </p:cNvSpPr>
              <p:nvPr/>
            </p:nvSpPr>
            <p:spPr bwMode="auto">
              <a:xfrm>
                <a:off x="2892" y="236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8" name="Line 34"/>
              <p:cNvSpPr>
                <a:spLocks noChangeShapeType="1"/>
              </p:cNvSpPr>
              <p:nvPr/>
            </p:nvSpPr>
            <p:spPr bwMode="auto">
              <a:xfrm rot="16200000" flipV="1">
                <a:off x="3106" y="252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59" name="Line 35"/>
              <p:cNvSpPr>
                <a:spLocks noChangeShapeType="1"/>
              </p:cNvSpPr>
              <p:nvPr/>
            </p:nvSpPr>
            <p:spPr bwMode="auto">
              <a:xfrm rot="5400000">
                <a:off x="3098" y="215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54660" name="Text Box 36"/>
            <p:cNvSpPr txBox="1">
              <a:spLocks noChangeArrowheads="1"/>
            </p:cNvSpPr>
            <p:nvPr/>
          </p:nvSpPr>
          <p:spPr bwMode="auto">
            <a:xfrm>
              <a:off x="2361" y="1935"/>
              <a:ext cx="1023" cy="330"/>
            </a:xfrm>
            <a:prstGeom prst="rect">
              <a:avLst/>
            </a:prstGeom>
            <a:noFill/>
            <a:ln w="28575">
              <a:noFill/>
              <a:miter lim="800000"/>
              <a:headEnd/>
              <a:tailEnd/>
            </a:ln>
            <a:effectLst/>
          </p:spPr>
          <p:txBody>
            <a:bodyPr wrap="none">
              <a:spAutoFit/>
            </a:bodyPr>
            <a:lstStyle/>
            <a:p>
              <a:r>
                <a:rPr lang="en-US" sz="2800" dirty="0">
                  <a:solidFill>
                    <a:srgbClr val="008000"/>
                  </a:solidFill>
                  <a:latin typeface="Calibri" pitchFamily="34" charset="0"/>
                </a:rPr>
                <a:t>2nd </a:t>
              </a:r>
              <a:r>
                <a:rPr lang="en-US" sz="2800" dirty="0" err="1">
                  <a:solidFill>
                    <a:srgbClr val="008000"/>
                  </a:solidFill>
                  <a:latin typeface="Calibri" pitchFamily="34" charset="0"/>
                </a:rPr>
                <a:t>qubit</a:t>
              </a:r>
              <a:endParaRPr lang="en-US" sz="2800" dirty="0">
                <a:solidFill>
                  <a:srgbClr val="008000"/>
                </a:solidFill>
                <a:latin typeface="Calibri" pitchFamily="34" charset="0"/>
              </a:endParaRPr>
            </a:p>
          </p:txBody>
        </p:sp>
        <p:grpSp>
          <p:nvGrpSpPr>
            <p:cNvPr id="6" name="Group 54"/>
            <p:cNvGrpSpPr>
              <a:grpSpLocks/>
            </p:cNvGrpSpPr>
            <p:nvPr/>
          </p:nvGrpSpPr>
          <p:grpSpPr bwMode="auto">
            <a:xfrm>
              <a:off x="4334" y="2293"/>
              <a:ext cx="849" cy="819"/>
              <a:chOff x="4350" y="2310"/>
              <a:chExt cx="849" cy="819"/>
            </a:xfrm>
          </p:grpSpPr>
          <p:sp>
            <p:nvSpPr>
              <p:cNvPr id="154661" name="Text Box 37"/>
              <p:cNvSpPr txBox="1">
                <a:spLocks noChangeArrowheads="1"/>
              </p:cNvSpPr>
              <p:nvPr/>
            </p:nvSpPr>
            <p:spPr bwMode="auto">
              <a:xfrm>
                <a:off x="4439" y="2752"/>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154662" name="Text Box 38"/>
              <p:cNvSpPr txBox="1">
                <a:spLocks noChangeArrowheads="1"/>
              </p:cNvSpPr>
              <p:nvPr/>
            </p:nvSpPr>
            <p:spPr bwMode="auto">
              <a:xfrm>
                <a:off x="4863" y="2761"/>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sp>
            <p:nvSpPr>
              <p:cNvPr id="154663" name="Text Box 39"/>
              <p:cNvSpPr txBox="1">
                <a:spLocks noChangeArrowheads="1"/>
              </p:cNvSpPr>
              <p:nvPr/>
            </p:nvSpPr>
            <p:spPr bwMode="auto">
              <a:xfrm>
                <a:off x="4401" y="2310"/>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154664" name="Line 40"/>
              <p:cNvSpPr>
                <a:spLocks noChangeShapeType="1"/>
              </p:cNvSpPr>
              <p:nvPr/>
            </p:nvSpPr>
            <p:spPr bwMode="auto">
              <a:xfrm>
                <a:off x="4772" y="236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65" name="Line 41"/>
              <p:cNvSpPr>
                <a:spLocks noChangeShapeType="1"/>
              </p:cNvSpPr>
              <p:nvPr/>
            </p:nvSpPr>
            <p:spPr bwMode="auto">
              <a:xfrm>
                <a:off x="4356" y="236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66" name="Line 42"/>
              <p:cNvSpPr>
                <a:spLocks noChangeShapeType="1"/>
              </p:cNvSpPr>
              <p:nvPr/>
            </p:nvSpPr>
            <p:spPr bwMode="auto">
              <a:xfrm rot="16200000" flipV="1">
                <a:off x="4570" y="252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67" name="Line 43"/>
              <p:cNvSpPr>
                <a:spLocks noChangeShapeType="1"/>
              </p:cNvSpPr>
              <p:nvPr/>
            </p:nvSpPr>
            <p:spPr bwMode="auto">
              <a:xfrm rot="5400000">
                <a:off x="4562" y="215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68" name="Text Box 44"/>
              <p:cNvSpPr txBox="1">
                <a:spLocks noChangeArrowheads="1"/>
              </p:cNvSpPr>
              <p:nvPr/>
            </p:nvSpPr>
            <p:spPr bwMode="auto">
              <a:xfrm>
                <a:off x="4814" y="2310"/>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154669" name="Line 45"/>
              <p:cNvSpPr>
                <a:spLocks noChangeShapeType="1"/>
              </p:cNvSpPr>
              <p:nvPr/>
            </p:nvSpPr>
            <p:spPr bwMode="auto">
              <a:xfrm>
                <a:off x="5186" y="236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70" name="Line 46"/>
              <p:cNvSpPr>
                <a:spLocks noChangeShapeType="1"/>
              </p:cNvSpPr>
              <p:nvPr/>
            </p:nvSpPr>
            <p:spPr bwMode="auto">
              <a:xfrm>
                <a:off x="4770" y="236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71" name="Line 47"/>
              <p:cNvSpPr>
                <a:spLocks noChangeShapeType="1"/>
              </p:cNvSpPr>
              <p:nvPr/>
            </p:nvSpPr>
            <p:spPr bwMode="auto">
              <a:xfrm rot="16200000" flipV="1">
                <a:off x="4984" y="252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4672" name="Line 48"/>
              <p:cNvSpPr>
                <a:spLocks noChangeShapeType="1"/>
              </p:cNvSpPr>
              <p:nvPr/>
            </p:nvSpPr>
            <p:spPr bwMode="auto">
              <a:xfrm rot="5400000">
                <a:off x="4976" y="215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154673" name="Text Box 49"/>
            <p:cNvSpPr txBox="1">
              <a:spLocks noChangeArrowheads="1"/>
            </p:cNvSpPr>
            <p:nvPr/>
          </p:nvSpPr>
          <p:spPr bwMode="auto">
            <a:xfrm>
              <a:off x="4268" y="1935"/>
              <a:ext cx="980" cy="330"/>
            </a:xfrm>
            <a:prstGeom prst="rect">
              <a:avLst/>
            </a:prstGeom>
            <a:noFill/>
            <a:ln w="28575">
              <a:noFill/>
              <a:miter lim="800000"/>
              <a:headEnd/>
              <a:tailEnd/>
            </a:ln>
            <a:effectLst/>
          </p:spPr>
          <p:txBody>
            <a:bodyPr wrap="none">
              <a:spAutoFit/>
            </a:bodyPr>
            <a:lstStyle/>
            <a:p>
              <a:r>
                <a:rPr lang="en-US" sz="2800" dirty="0">
                  <a:solidFill>
                    <a:srgbClr val="008000"/>
                  </a:solidFill>
                  <a:latin typeface="Calibri" pitchFamily="34" charset="0"/>
                </a:rPr>
                <a:t>3rd </a:t>
              </a:r>
              <a:r>
                <a:rPr lang="en-US" sz="2800" dirty="0" err="1">
                  <a:solidFill>
                    <a:srgbClr val="008000"/>
                  </a:solidFill>
                  <a:latin typeface="Calibri" pitchFamily="34" charset="0"/>
                </a:rPr>
                <a:t>qubit</a:t>
              </a:r>
              <a:endParaRPr lang="en-US" sz="2800" dirty="0">
                <a:solidFill>
                  <a:srgbClr val="008000"/>
                </a:solidFill>
                <a:latin typeface="Calibri" pitchFamily="34" charset="0"/>
              </a:endParaRPr>
            </a:p>
          </p:txBody>
        </p:sp>
      </p:grpSp>
      <p:grpSp>
        <p:nvGrpSpPr>
          <p:cNvPr id="7" name="Group 6"/>
          <p:cNvGrpSpPr/>
          <p:nvPr/>
        </p:nvGrpSpPr>
        <p:grpSpPr>
          <a:xfrm>
            <a:off x="4934867" y="1379503"/>
            <a:ext cx="3818972" cy="5386291"/>
            <a:chOff x="4934867" y="1379503"/>
            <a:chExt cx="3818972" cy="5386291"/>
          </a:xfrm>
        </p:grpSpPr>
        <p:grpSp>
          <p:nvGrpSpPr>
            <p:cNvPr id="69" name="Group 68"/>
            <p:cNvGrpSpPr/>
            <p:nvPr/>
          </p:nvGrpSpPr>
          <p:grpSpPr>
            <a:xfrm>
              <a:off x="4934867" y="1379503"/>
              <a:ext cx="3585025" cy="5170945"/>
              <a:chOff x="5442857" y="1916521"/>
              <a:chExt cx="3585025" cy="5170945"/>
            </a:xfrm>
          </p:grpSpPr>
          <p:grpSp>
            <p:nvGrpSpPr>
              <p:cNvPr id="67" name="Group 66"/>
              <p:cNvGrpSpPr/>
              <p:nvPr/>
            </p:nvGrpSpPr>
            <p:grpSpPr>
              <a:xfrm>
                <a:off x="6561476" y="1916521"/>
                <a:ext cx="1347787" cy="1826080"/>
                <a:chOff x="601218" y="4790365"/>
                <a:chExt cx="1347787" cy="1826080"/>
              </a:xfrm>
            </p:grpSpPr>
            <p:grpSp>
              <p:nvGrpSpPr>
                <p:cNvPr id="52" name="Group 52"/>
                <p:cNvGrpSpPr>
                  <a:grpSpLocks/>
                </p:cNvGrpSpPr>
                <p:nvPr/>
              </p:nvGrpSpPr>
              <p:grpSpPr bwMode="auto">
                <a:xfrm>
                  <a:off x="601218" y="5375020"/>
                  <a:ext cx="1347787" cy="1241425"/>
                  <a:chOff x="567" y="2362"/>
                  <a:chExt cx="849" cy="782"/>
                </a:xfrm>
              </p:grpSpPr>
              <p:sp>
                <p:nvSpPr>
                  <p:cNvPr id="54" name="Text Box 10"/>
                  <p:cNvSpPr txBox="1">
                    <a:spLocks noChangeArrowheads="1"/>
                  </p:cNvSpPr>
                  <p:nvPr/>
                </p:nvSpPr>
                <p:spPr bwMode="auto">
                  <a:xfrm>
                    <a:off x="656" y="2758"/>
                    <a:ext cx="251"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X</a:t>
                    </a:r>
                  </a:p>
                </p:txBody>
              </p:sp>
              <p:sp>
                <p:nvSpPr>
                  <p:cNvPr id="55" name="Text Box 11"/>
                  <p:cNvSpPr txBox="1">
                    <a:spLocks noChangeArrowheads="1"/>
                  </p:cNvSpPr>
                  <p:nvPr/>
                </p:nvSpPr>
                <p:spPr bwMode="auto">
                  <a:xfrm>
                    <a:off x="1071" y="2776"/>
                    <a:ext cx="243" cy="368"/>
                  </a:xfrm>
                  <a:prstGeom prst="rect">
                    <a:avLst/>
                  </a:prstGeom>
                  <a:noFill/>
                  <a:ln w="28575">
                    <a:noFill/>
                    <a:miter lim="800000"/>
                    <a:headEnd/>
                    <a:tailEnd/>
                  </a:ln>
                  <a:effectLst/>
                </p:spPr>
                <p:txBody>
                  <a:bodyPr wrap="none">
                    <a:spAutoFit/>
                  </a:bodyPr>
                  <a:lstStyle/>
                  <a:p>
                    <a:r>
                      <a:rPr lang="en-US" sz="3200" b="0" dirty="0">
                        <a:solidFill>
                          <a:srgbClr val="008000"/>
                        </a:solidFill>
                        <a:latin typeface="Calibri" pitchFamily="34" charset="0"/>
                      </a:rPr>
                      <a:t>Y</a:t>
                    </a:r>
                  </a:p>
                </p:txBody>
              </p:sp>
              <p:sp>
                <p:nvSpPr>
                  <p:cNvPr id="56" name="Text Box 12"/>
                  <p:cNvSpPr txBox="1">
                    <a:spLocks noChangeArrowheads="1"/>
                  </p:cNvSpPr>
                  <p:nvPr/>
                </p:nvSpPr>
                <p:spPr bwMode="auto">
                  <a:xfrm>
                    <a:off x="662" y="2362"/>
                    <a:ext cx="228"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p>
                </p:txBody>
              </p:sp>
              <p:sp>
                <p:nvSpPr>
                  <p:cNvPr id="57" name="Line 13"/>
                  <p:cNvSpPr>
                    <a:spLocks noChangeShapeType="1"/>
                  </p:cNvSpPr>
                  <p:nvPr/>
                </p:nvSpPr>
                <p:spPr bwMode="auto">
                  <a:xfrm>
                    <a:off x="989"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8" name="Line 14"/>
                  <p:cNvSpPr>
                    <a:spLocks noChangeShapeType="1"/>
                  </p:cNvSpPr>
                  <p:nvPr/>
                </p:nvSpPr>
                <p:spPr bwMode="auto">
                  <a:xfrm>
                    <a:off x="573"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9" name="Line 15"/>
                  <p:cNvSpPr>
                    <a:spLocks noChangeShapeType="1"/>
                  </p:cNvSpPr>
                  <p:nvPr/>
                </p:nvSpPr>
                <p:spPr bwMode="auto">
                  <a:xfrm rot="16200000" flipV="1">
                    <a:off x="787" y="252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0" name="Line 16"/>
                  <p:cNvSpPr>
                    <a:spLocks noChangeShapeType="1"/>
                  </p:cNvSpPr>
                  <p:nvPr/>
                </p:nvSpPr>
                <p:spPr bwMode="auto">
                  <a:xfrm rot="5400000">
                    <a:off x="779" y="216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1" name="Text Box 18"/>
                  <p:cNvSpPr txBox="1">
                    <a:spLocks noChangeArrowheads="1"/>
                  </p:cNvSpPr>
                  <p:nvPr/>
                </p:nvSpPr>
                <p:spPr bwMode="auto">
                  <a:xfrm>
                    <a:off x="1075" y="2371"/>
                    <a:ext cx="232"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endParaRPr lang="en-US" sz="3200" b="0" dirty="0">
                      <a:latin typeface="Calibri" pitchFamily="34" charset="0"/>
                    </a:endParaRPr>
                  </a:p>
                </p:txBody>
              </p:sp>
              <p:sp>
                <p:nvSpPr>
                  <p:cNvPr id="62" name="Line 19"/>
                  <p:cNvSpPr>
                    <a:spLocks noChangeShapeType="1"/>
                  </p:cNvSpPr>
                  <p:nvPr/>
                </p:nvSpPr>
                <p:spPr bwMode="auto">
                  <a:xfrm>
                    <a:off x="1403"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3" name="Line 20"/>
                  <p:cNvSpPr>
                    <a:spLocks noChangeShapeType="1"/>
                  </p:cNvSpPr>
                  <p:nvPr/>
                </p:nvSpPr>
                <p:spPr bwMode="auto">
                  <a:xfrm>
                    <a:off x="987" y="236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4" name="Line 21"/>
                  <p:cNvSpPr>
                    <a:spLocks noChangeShapeType="1"/>
                  </p:cNvSpPr>
                  <p:nvPr/>
                </p:nvSpPr>
                <p:spPr bwMode="auto">
                  <a:xfrm rot="16200000" flipV="1">
                    <a:off x="1201" y="252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5" name="Line 22"/>
                  <p:cNvSpPr>
                    <a:spLocks noChangeShapeType="1"/>
                  </p:cNvSpPr>
                  <p:nvPr/>
                </p:nvSpPr>
                <p:spPr bwMode="auto">
                  <a:xfrm rot="5400000">
                    <a:off x="1193" y="216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sp>
              <p:nvSpPr>
                <p:cNvPr id="53" name="Text Box 23"/>
                <p:cNvSpPr txBox="1">
                  <a:spLocks noChangeArrowheads="1"/>
                </p:cNvSpPr>
                <p:nvPr/>
              </p:nvSpPr>
              <p:spPr bwMode="auto">
                <a:xfrm>
                  <a:off x="786955" y="4790365"/>
                  <a:ext cx="974725" cy="523875"/>
                </a:xfrm>
                <a:prstGeom prst="rect">
                  <a:avLst/>
                </a:prstGeom>
                <a:noFill/>
                <a:ln w="28575">
                  <a:noFill/>
                  <a:miter lim="800000"/>
                  <a:headEnd/>
                  <a:tailEnd/>
                </a:ln>
                <a:effectLst/>
              </p:spPr>
              <p:txBody>
                <a:bodyPr wrap="none">
                  <a:spAutoFit/>
                </a:bodyPr>
                <a:lstStyle/>
                <a:p>
                  <a:r>
                    <a:rPr lang="en-US" sz="2800" dirty="0" err="1">
                      <a:solidFill>
                        <a:srgbClr val="008000"/>
                      </a:solidFill>
                      <a:latin typeface="Calibri" pitchFamily="34" charset="0"/>
                    </a:rPr>
                    <a:t>qubit</a:t>
                  </a:r>
                  <a:endParaRPr lang="en-US" sz="2800" dirty="0">
                    <a:solidFill>
                      <a:srgbClr val="008000"/>
                    </a:solidFill>
                    <a:latin typeface="Calibri" pitchFamily="34" charset="0"/>
                  </a:endParaRPr>
                </a:p>
              </p:txBody>
            </p:sp>
          </p:grpSp>
          <p:sp>
            <p:nvSpPr>
              <p:cNvPr id="66" name="TextBox 65"/>
              <p:cNvSpPr txBox="1"/>
              <p:nvPr/>
            </p:nvSpPr>
            <p:spPr>
              <a:xfrm>
                <a:off x="5442857" y="4040478"/>
                <a:ext cx="3585025" cy="3046988"/>
              </a:xfrm>
              <a:prstGeom prst="rect">
                <a:avLst/>
              </a:prstGeom>
              <a:noFill/>
              <a:ln w="28575">
                <a:solidFill>
                  <a:srgbClr val="990099"/>
                </a:solidFill>
              </a:ln>
            </p:spPr>
            <p:txBody>
              <a:bodyPr wrap="square" rtlCol="0">
                <a:spAutoFit/>
              </a:bodyPr>
              <a:lstStyle/>
              <a:p>
                <a:r>
                  <a:rPr lang="en-US" sz="2400" dirty="0">
                    <a:solidFill>
                      <a:srgbClr val="990099"/>
                    </a:solidFill>
                    <a:latin typeface="+mn-lt"/>
                  </a:rPr>
                  <a:t>Let’s tell a story: a </a:t>
                </a:r>
                <a:r>
                  <a:rPr lang="en-US" sz="2400" dirty="0" err="1">
                    <a:solidFill>
                      <a:srgbClr val="990099"/>
                    </a:solidFill>
                    <a:latin typeface="+mn-lt"/>
                  </a:rPr>
                  <a:t>qubit</a:t>
                </a:r>
                <a:r>
                  <a:rPr lang="en-US" sz="2400" dirty="0">
                    <a:solidFill>
                      <a:srgbClr val="990099"/>
                    </a:solidFill>
                    <a:latin typeface="+mn-lt"/>
                  </a:rPr>
                  <a:t> becomes a two-bit person</a:t>
                </a:r>
              </a:p>
              <a:p>
                <a:endParaRPr lang="en-US" sz="2400" dirty="0">
                  <a:solidFill>
                    <a:srgbClr val="990099"/>
                  </a:solidFill>
                  <a:latin typeface="+mn-lt"/>
                </a:endParaRPr>
              </a:p>
              <a:p>
                <a:r>
                  <a:rPr lang="en-US" sz="2400" i="1" dirty="0">
                    <a:solidFill>
                      <a:schemeClr val="accent6"/>
                    </a:solidFill>
                    <a:latin typeface="+mn-lt"/>
                  </a:rPr>
                  <a:t>x</a:t>
                </a:r>
                <a:r>
                  <a:rPr lang="en-US" sz="2400" dirty="0">
                    <a:solidFill>
                      <a:schemeClr val="accent6"/>
                    </a:solidFill>
                    <a:latin typeface="+mn-lt"/>
                  </a:rPr>
                  <a:t>=0 (heads) is a MAN.  </a:t>
                </a:r>
              </a:p>
              <a:p>
                <a:r>
                  <a:rPr lang="en-US" sz="2400" i="1" dirty="0">
                    <a:solidFill>
                      <a:schemeClr val="accent6"/>
                    </a:solidFill>
                    <a:latin typeface="+mn-lt"/>
                  </a:rPr>
                  <a:t>x</a:t>
                </a:r>
                <a:r>
                  <a:rPr lang="en-US" sz="2400" dirty="0">
                    <a:solidFill>
                      <a:schemeClr val="accent6"/>
                    </a:solidFill>
                    <a:latin typeface="+mn-lt"/>
                  </a:rPr>
                  <a:t>=1 (tails) is a WOMAN. </a:t>
                </a:r>
              </a:p>
              <a:p>
                <a:endParaRPr lang="en-US" sz="2400" i="1" dirty="0">
                  <a:solidFill>
                    <a:schemeClr val="accent6"/>
                  </a:solidFill>
                  <a:latin typeface="+mn-lt"/>
                </a:endParaRPr>
              </a:p>
              <a:p>
                <a:r>
                  <a:rPr lang="en-US" sz="2400" i="1" dirty="0">
                    <a:solidFill>
                      <a:schemeClr val="accent6"/>
                    </a:solidFill>
                    <a:latin typeface="+mn-lt"/>
                  </a:rPr>
                  <a:t>y</a:t>
                </a:r>
                <a:r>
                  <a:rPr lang="en-US" sz="2400" dirty="0">
                    <a:solidFill>
                      <a:schemeClr val="accent6"/>
                    </a:solidFill>
                    <a:latin typeface="+mn-lt"/>
                  </a:rPr>
                  <a:t>=0 (heads) drinks BEER.  </a:t>
                </a:r>
              </a:p>
              <a:p>
                <a:r>
                  <a:rPr lang="en-US" sz="2400" i="1" dirty="0">
                    <a:solidFill>
                      <a:schemeClr val="accent6"/>
                    </a:solidFill>
                    <a:latin typeface="+mn-lt"/>
                  </a:rPr>
                  <a:t>y</a:t>
                </a:r>
                <a:r>
                  <a:rPr lang="en-US" sz="2400" dirty="0">
                    <a:solidFill>
                      <a:schemeClr val="accent6"/>
                    </a:solidFill>
                    <a:latin typeface="+mn-lt"/>
                  </a:rPr>
                  <a:t>=1 (tails) drinks WINE</a:t>
                </a:r>
                <a:r>
                  <a:rPr lang="en-US" sz="2400" dirty="0">
                    <a:solidFill>
                      <a:srgbClr val="990099"/>
                    </a:solidFill>
                    <a:latin typeface="+mn-lt"/>
                  </a:rPr>
                  <a:t>.  </a:t>
                </a:r>
                <a:endParaRPr lang="en-US" sz="2400" i="1" dirty="0">
                  <a:solidFill>
                    <a:srgbClr val="990099"/>
                  </a:solidFill>
                  <a:latin typeface="+mn-lt"/>
                </a:endParaRPr>
              </a:p>
            </p:txBody>
          </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4895" y="4324150"/>
              <a:ext cx="423562"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7" descr="Alice"/>
            <p:cNvPicPr>
              <a:picLocks noChangeAspect="1" noChangeArrowheads="1"/>
            </p:cNvPicPr>
            <p:nvPr/>
          </p:nvPicPr>
          <p:blipFill>
            <a:blip r:embed="rId6" cstate="print"/>
            <a:srcRect/>
            <a:stretch>
              <a:fillRect/>
            </a:stretch>
          </p:blipFill>
          <p:spPr bwMode="auto">
            <a:xfrm>
              <a:off x="8298091" y="4928982"/>
              <a:ext cx="426720" cy="548640"/>
            </a:xfrm>
            <a:prstGeom prst="rect">
              <a:avLst/>
            </a:prstGeom>
            <a:noFill/>
          </p:spPr>
        </p:pic>
        <p:pic>
          <p:nvPicPr>
            <p:cNvPr id="1027" name="Picture 3" descr="C:\Users\caves\Documents\My Stuff 2\talks\popular\be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6554" y="5595944"/>
              <a:ext cx="44728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ves\Documents\My Stuff 2\talks\popular\wi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142" y="6217154"/>
              <a:ext cx="309677" cy="54864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6" name="Group 5"/>
          <p:cNvGrpSpPr/>
          <p:nvPr/>
        </p:nvGrpSpPr>
        <p:grpSpPr>
          <a:xfrm>
            <a:off x="493480" y="3425372"/>
            <a:ext cx="8382004" cy="1095815"/>
            <a:chOff x="493480" y="3454400"/>
            <a:chExt cx="8382004" cy="1095815"/>
          </a:xfrm>
        </p:grpSpPr>
        <p:sp>
          <p:nvSpPr>
            <p:cNvPr id="5" name="Rectangle 4"/>
            <p:cNvSpPr/>
            <p:nvPr/>
          </p:nvSpPr>
          <p:spPr bwMode="auto">
            <a:xfrm>
              <a:off x="500740" y="4288958"/>
              <a:ext cx="8374744" cy="261257"/>
            </a:xfrm>
            <a:prstGeom prst="rect">
              <a:avLst/>
            </a:prstGeom>
            <a:solidFill>
              <a:schemeClr val="bg1">
                <a:lumMod val="8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33CC"/>
                </a:solidFill>
                <a:effectLst/>
                <a:latin typeface="Calibri" pitchFamily="34" charset="0"/>
              </a:endParaRPr>
            </a:p>
          </p:txBody>
        </p:sp>
        <p:sp>
          <p:nvSpPr>
            <p:cNvPr id="11" name="Rectangle 10"/>
            <p:cNvSpPr/>
            <p:nvPr/>
          </p:nvSpPr>
          <p:spPr bwMode="auto">
            <a:xfrm>
              <a:off x="493480" y="3454400"/>
              <a:ext cx="8374744" cy="261257"/>
            </a:xfrm>
            <a:prstGeom prst="rect">
              <a:avLst/>
            </a:prstGeom>
            <a:solidFill>
              <a:schemeClr val="bg1">
                <a:lumMod val="8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33CC"/>
                </a:solidFill>
                <a:effectLst/>
                <a:latin typeface="Calibri" pitchFamily="34" charset="0"/>
              </a:endParaRPr>
            </a:p>
          </p:txBody>
        </p:sp>
      </p:grpSp>
      <p:sp>
        <p:nvSpPr>
          <p:cNvPr id="124931" name="Text Box 3"/>
          <p:cNvSpPr txBox="1">
            <a:spLocks noChangeArrowheads="1"/>
          </p:cNvSpPr>
          <p:nvPr/>
        </p:nvSpPr>
        <p:spPr bwMode="auto">
          <a:xfrm>
            <a:off x="-14514" y="99560"/>
            <a:ext cx="9144000" cy="1077218"/>
          </a:xfrm>
          <a:prstGeom prst="rect">
            <a:avLst/>
          </a:prstGeom>
          <a:noFill/>
          <a:ln w="28575">
            <a:noFill/>
            <a:miter lim="800000"/>
            <a:headEnd/>
            <a:tailEnd/>
          </a:ln>
          <a:effectLst/>
        </p:spPr>
        <p:txBody>
          <a:bodyPr wrap="square">
            <a:spAutoFit/>
          </a:bodyPr>
          <a:lstStyle/>
          <a:p>
            <a:pPr eaLnBrk="1" hangingPunct="1"/>
            <a:r>
              <a:rPr lang="en-US" sz="3200" dirty="0">
                <a:solidFill>
                  <a:srgbClr val="996633"/>
                </a:solidFill>
                <a:latin typeface="Calibri" pitchFamily="34" charset="0"/>
              </a:rPr>
              <a:t>Quantum mechanics governs the behavior of the very small, but how small are we talking about?</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sp>
        <p:nvSpPr>
          <p:cNvPr id="10" name="TextBox 9"/>
          <p:cNvSpPr txBox="1"/>
          <p:nvPr/>
        </p:nvSpPr>
        <p:spPr>
          <a:xfrm>
            <a:off x="507994" y="1451450"/>
            <a:ext cx="8868229" cy="4524315"/>
          </a:xfrm>
          <a:prstGeom prst="rect">
            <a:avLst/>
          </a:prstGeom>
          <a:noFill/>
        </p:spPr>
        <p:txBody>
          <a:bodyPr wrap="square" rtlCol="0">
            <a:spAutoFit/>
          </a:bodyPr>
          <a:lstStyle/>
          <a:p>
            <a:pPr algn="l"/>
            <a:r>
              <a:rPr lang="en-US" sz="1800" dirty="0">
                <a:latin typeface="Calibri" pitchFamily="34" charset="0"/>
              </a:rPr>
              <a:t>1 meter		</a:t>
            </a:r>
            <a:r>
              <a:rPr lang="en-US" sz="1800" dirty="0">
                <a:solidFill>
                  <a:srgbClr val="008000"/>
                </a:solidFill>
                <a:latin typeface="Calibri" pitchFamily="34" charset="0"/>
              </a:rPr>
              <a:t>m </a:t>
            </a:r>
            <a:r>
              <a:rPr lang="en-US" sz="1800" dirty="0">
                <a:latin typeface="Calibri" pitchFamily="34" charset="0"/>
              </a:rPr>
              <a:t>			</a:t>
            </a:r>
            <a:r>
              <a:rPr lang="en-US" sz="1800" dirty="0">
                <a:solidFill>
                  <a:srgbClr val="990099"/>
                </a:solidFill>
                <a:latin typeface="Calibri" pitchFamily="34" charset="0"/>
              </a:rPr>
              <a:t>human height</a:t>
            </a:r>
          </a:p>
          <a:p>
            <a:pPr algn="l"/>
            <a:endParaRPr lang="en-US" sz="1800" dirty="0">
              <a:solidFill>
                <a:srgbClr val="990099"/>
              </a:solidFill>
              <a:latin typeface="Calibri" pitchFamily="34" charset="0"/>
            </a:endParaRPr>
          </a:p>
          <a:p>
            <a:pPr algn="l"/>
            <a:endParaRPr lang="en-US" sz="1800" dirty="0">
              <a:latin typeface="Calibri" pitchFamily="34" charset="0"/>
            </a:endParaRPr>
          </a:p>
          <a:p>
            <a:pPr algn="l"/>
            <a:r>
              <a:rPr lang="en-US" sz="1800" dirty="0">
                <a:latin typeface="Calibri" pitchFamily="34" charset="0"/>
              </a:rPr>
              <a:t>10</a:t>
            </a:r>
            <a:r>
              <a:rPr lang="en-US" sz="1800" baseline="30000" dirty="0">
                <a:latin typeface="Calibri" pitchFamily="34" charset="0"/>
              </a:rPr>
              <a:t>-3</a:t>
            </a:r>
            <a:r>
              <a:rPr lang="en-US" sz="1800" dirty="0">
                <a:latin typeface="Calibri" pitchFamily="34" charset="0"/>
              </a:rPr>
              <a:t> meter	</a:t>
            </a:r>
            <a:r>
              <a:rPr lang="en-US" sz="1800" dirty="0">
                <a:solidFill>
                  <a:srgbClr val="008000"/>
                </a:solidFill>
                <a:latin typeface="Calibri" pitchFamily="34" charset="0"/>
              </a:rPr>
              <a:t>millimeter (mm)</a:t>
            </a:r>
            <a:r>
              <a:rPr lang="en-US" sz="1800" dirty="0">
                <a:latin typeface="Calibri" pitchFamily="34" charset="0"/>
              </a:rPr>
              <a:t>		</a:t>
            </a:r>
            <a:r>
              <a:rPr lang="en-US" sz="1800" dirty="0">
                <a:solidFill>
                  <a:srgbClr val="990099"/>
                </a:solidFill>
                <a:latin typeface="Calibri" pitchFamily="34" charset="0"/>
              </a:rPr>
              <a:t>human hair</a:t>
            </a:r>
          </a:p>
          <a:p>
            <a:pPr algn="l"/>
            <a:r>
              <a:rPr lang="en-US" sz="1800" dirty="0">
                <a:solidFill>
                  <a:srgbClr val="990099"/>
                </a:solidFill>
                <a:latin typeface="Calibri" pitchFamily="34" charset="0"/>
              </a:rPr>
              <a:t>					size of eukaryotic plant cell</a:t>
            </a:r>
          </a:p>
          <a:p>
            <a:pPr algn="l"/>
            <a:r>
              <a:rPr lang="en-US" sz="1800" dirty="0">
                <a:solidFill>
                  <a:srgbClr val="990099"/>
                </a:solidFill>
                <a:latin typeface="Calibri" pitchFamily="34" charset="0"/>
              </a:rPr>
              <a:t>					size of eukaryotic animal cell</a:t>
            </a:r>
          </a:p>
          <a:p>
            <a:pPr algn="l"/>
            <a:r>
              <a:rPr lang="en-US" sz="1800" dirty="0">
                <a:latin typeface="Calibri" pitchFamily="34" charset="0"/>
              </a:rPr>
              <a:t>10</a:t>
            </a:r>
            <a:r>
              <a:rPr lang="en-US" sz="1800" baseline="30000" dirty="0">
                <a:latin typeface="Calibri" pitchFamily="34" charset="0"/>
              </a:rPr>
              <a:t>-6</a:t>
            </a:r>
            <a:r>
              <a:rPr lang="en-US" sz="1800" dirty="0">
                <a:latin typeface="Calibri" pitchFamily="34" charset="0"/>
              </a:rPr>
              <a:t> meter	</a:t>
            </a:r>
            <a:r>
              <a:rPr lang="en-US" sz="1800" dirty="0">
                <a:solidFill>
                  <a:srgbClr val="008000"/>
                </a:solidFill>
                <a:latin typeface="Calibri" pitchFamily="34" charset="0"/>
              </a:rPr>
              <a:t>micrometer (</a:t>
            </a:r>
            <a:r>
              <a:rPr lang="en-US" sz="1800" dirty="0" err="1">
                <a:solidFill>
                  <a:srgbClr val="008000"/>
                </a:solidFill>
                <a:latin typeface="Calibri" pitchFamily="34" charset="0"/>
              </a:rPr>
              <a:t>μm</a:t>
            </a:r>
            <a:r>
              <a:rPr lang="en-US" sz="1800" dirty="0">
                <a:solidFill>
                  <a:srgbClr val="008000"/>
                </a:solidFill>
                <a:latin typeface="Calibri" pitchFamily="34" charset="0"/>
              </a:rPr>
              <a:t>) 		</a:t>
            </a:r>
            <a:r>
              <a:rPr lang="en-US" sz="1800" dirty="0">
                <a:solidFill>
                  <a:srgbClr val="990099"/>
                </a:solidFill>
                <a:latin typeface="Calibri" pitchFamily="34" charset="0"/>
              </a:rPr>
              <a:t>size of Escherichia coli</a:t>
            </a:r>
          </a:p>
          <a:p>
            <a:pPr algn="l"/>
            <a:r>
              <a:rPr lang="en-US" sz="1800" dirty="0">
                <a:solidFill>
                  <a:srgbClr val="008000"/>
                </a:solidFill>
                <a:latin typeface="Calibri" pitchFamily="34" charset="0"/>
              </a:rPr>
              <a:t>					</a:t>
            </a:r>
            <a:r>
              <a:rPr lang="en-US" sz="1800" dirty="0">
                <a:solidFill>
                  <a:srgbClr val="990099"/>
                </a:solidFill>
                <a:latin typeface="Calibri" pitchFamily="34" charset="0"/>
              </a:rPr>
              <a:t>wavelength of visible light</a:t>
            </a:r>
            <a:endParaRPr lang="en-US" sz="1800" dirty="0">
              <a:solidFill>
                <a:srgbClr val="008000"/>
              </a:solidFill>
              <a:latin typeface="Calibri" pitchFamily="34" charset="0"/>
            </a:endParaRPr>
          </a:p>
          <a:p>
            <a:pPr algn="l"/>
            <a:r>
              <a:rPr lang="en-US" sz="1800" dirty="0">
                <a:solidFill>
                  <a:srgbClr val="008000"/>
                </a:solidFill>
                <a:latin typeface="Calibri" pitchFamily="34" charset="0"/>
              </a:rPr>
              <a:t>					</a:t>
            </a:r>
            <a:r>
              <a:rPr lang="en-US" sz="1800" dirty="0">
                <a:solidFill>
                  <a:srgbClr val="990099"/>
                </a:solidFill>
                <a:latin typeface="Calibri" pitchFamily="34" charset="0"/>
              </a:rPr>
              <a:t>thickness of cell membrane</a:t>
            </a:r>
            <a:endParaRPr lang="en-US" sz="1800" dirty="0">
              <a:solidFill>
                <a:srgbClr val="008000"/>
              </a:solidFill>
              <a:latin typeface="Calibri" pitchFamily="34" charset="0"/>
            </a:endParaRPr>
          </a:p>
          <a:p>
            <a:pPr algn="l"/>
            <a:r>
              <a:rPr lang="en-US" sz="1800" dirty="0">
                <a:latin typeface="Calibri" pitchFamily="34" charset="0"/>
              </a:rPr>
              <a:t>10</a:t>
            </a:r>
            <a:r>
              <a:rPr lang="en-US" sz="1800" baseline="30000" dirty="0">
                <a:latin typeface="Calibri" pitchFamily="34" charset="0"/>
              </a:rPr>
              <a:t>-9</a:t>
            </a:r>
            <a:r>
              <a:rPr lang="en-US" sz="1800" dirty="0">
                <a:latin typeface="Calibri" pitchFamily="34" charset="0"/>
              </a:rPr>
              <a:t> meter	</a:t>
            </a:r>
            <a:r>
              <a:rPr lang="en-US" sz="1800" dirty="0">
                <a:solidFill>
                  <a:srgbClr val="008000"/>
                </a:solidFill>
                <a:latin typeface="Calibri" pitchFamily="34" charset="0"/>
              </a:rPr>
              <a:t>nanometer (nm)		</a:t>
            </a:r>
            <a:r>
              <a:rPr lang="en-US" sz="1800" dirty="0">
                <a:solidFill>
                  <a:srgbClr val="990099"/>
                </a:solidFill>
                <a:latin typeface="Calibri" pitchFamily="34" charset="0"/>
              </a:rPr>
              <a:t>size of amino acid, X-ray wavelength</a:t>
            </a:r>
          </a:p>
          <a:p>
            <a:pPr algn="l"/>
            <a:r>
              <a:rPr lang="en-US" sz="1800" dirty="0">
                <a:solidFill>
                  <a:srgbClr val="990099"/>
                </a:solidFill>
                <a:latin typeface="Calibri" pitchFamily="34" charset="0"/>
              </a:rPr>
              <a:t>		</a:t>
            </a:r>
            <a:r>
              <a:rPr lang="en-US" sz="1800" dirty="0">
                <a:solidFill>
                  <a:srgbClr val="008000"/>
                </a:solidFill>
                <a:latin typeface="Calibri" pitchFamily="34" charset="0"/>
              </a:rPr>
              <a:t>		</a:t>
            </a:r>
            <a:r>
              <a:rPr lang="en-US" sz="1800" dirty="0">
                <a:solidFill>
                  <a:srgbClr val="990099"/>
                </a:solidFill>
                <a:latin typeface="Calibri" pitchFamily="34" charset="0"/>
              </a:rPr>
              <a:t>	size of an atom </a:t>
            </a:r>
          </a:p>
          <a:p>
            <a:pPr algn="l"/>
            <a:r>
              <a:rPr lang="en-US" sz="1800" dirty="0">
                <a:solidFill>
                  <a:srgbClr val="990099"/>
                </a:solidFill>
                <a:latin typeface="Calibri" pitchFamily="34" charset="0"/>
              </a:rPr>
              <a:t>			</a:t>
            </a:r>
            <a:endParaRPr lang="en-US" sz="1800" dirty="0">
              <a:solidFill>
                <a:srgbClr val="008000"/>
              </a:solidFill>
              <a:latin typeface="Calibri" pitchFamily="34" charset="0"/>
            </a:endParaRPr>
          </a:p>
          <a:p>
            <a:pPr algn="l"/>
            <a:r>
              <a:rPr lang="en-US" sz="1800" dirty="0">
                <a:latin typeface="Calibri" pitchFamily="34" charset="0"/>
              </a:rPr>
              <a:t>10</a:t>
            </a:r>
            <a:r>
              <a:rPr lang="en-US" sz="1800" baseline="30000" dirty="0">
                <a:latin typeface="Calibri" pitchFamily="34" charset="0"/>
              </a:rPr>
              <a:t>-12</a:t>
            </a:r>
            <a:r>
              <a:rPr lang="en-US" sz="1800" dirty="0">
                <a:latin typeface="Calibri" pitchFamily="34" charset="0"/>
              </a:rPr>
              <a:t> meter	</a:t>
            </a:r>
            <a:r>
              <a:rPr lang="en-US" sz="1800" dirty="0" err="1">
                <a:solidFill>
                  <a:srgbClr val="008000"/>
                </a:solidFill>
                <a:latin typeface="Calibri" pitchFamily="34" charset="0"/>
              </a:rPr>
              <a:t>picometer</a:t>
            </a:r>
            <a:r>
              <a:rPr lang="en-US" sz="1800" dirty="0">
                <a:solidFill>
                  <a:srgbClr val="008000"/>
                </a:solidFill>
                <a:latin typeface="Calibri" pitchFamily="34" charset="0"/>
              </a:rPr>
              <a:t> (pm)</a:t>
            </a:r>
            <a:r>
              <a:rPr lang="en-US" sz="1800" dirty="0">
                <a:latin typeface="Calibri" pitchFamily="34" charset="0"/>
              </a:rPr>
              <a:t>		</a:t>
            </a:r>
            <a:r>
              <a:rPr lang="en-US" sz="1800" dirty="0">
                <a:solidFill>
                  <a:srgbClr val="990099"/>
                </a:solidFill>
                <a:latin typeface="Calibri" pitchFamily="34" charset="0"/>
              </a:rPr>
              <a:t>gamma-ray wavelength</a:t>
            </a:r>
          </a:p>
          <a:p>
            <a:pPr algn="l"/>
            <a:r>
              <a:rPr lang="en-US" sz="1800" dirty="0">
                <a:solidFill>
                  <a:srgbClr val="990099"/>
                </a:solidFill>
                <a:latin typeface="Calibri" pitchFamily="34" charset="0"/>
              </a:rPr>
              <a:t>	</a:t>
            </a:r>
            <a:endParaRPr lang="en-US" sz="1800" dirty="0">
              <a:solidFill>
                <a:srgbClr val="008000"/>
              </a:solidFill>
              <a:latin typeface="Calibri" pitchFamily="34" charset="0"/>
            </a:endParaRPr>
          </a:p>
          <a:p>
            <a:pPr algn="l"/>
            <a:endParaRPr lang="en-US" sz="1800" dirty="0">
              <a:solidFill>
                <a:srgbClr val="008000"/>
              </a:solidFill>
              <a:latin typeface="Calibri" pitchFamily="34" charset="0"/>
            </a:endParaRPr>
          </a:p>
          <a:p>
            <a:pPr algn="l"/>
            <a:r>
              <a:rPr lang="en-US" sz="1800" dirty="0">
                <a:latin typeface="Calibri" pitchFamily="34" charset="0"/>
              </a:rPr>
              <a:t>10</a:t>
            </a:r>
            <a:r>
              <a:rPr lang="en-US" sz="1800" baseline="30000" dirty="0">
                <a:latin typeface="Calibri" pitchFamily="34" charset="0"/>
              </a:rPr>
              <a:t>-15</a:t>
            </a:r>
            <a:r>
              <a:rPr lang="en-US" sz="1800" dirty="0">
                <a:latin typeface="Calibri" pitchFamily="34" charset="0"/>
              </a:rPr>
              <a:t> meter	</a:t>
            </a:r>
            <a:r>
              <a:rPr lang="en-US" sz="1800" dirty="0" err="1">
                <a:solidFill>
                  <a:srgbClr val="008000"/>
                </a:solidFill>
                <a:latin typeface="Calibri" pitchFamily="34" charset="0"/>
              </a:rPr>
              <a:t>femtometer</a:t>
            </a:r>
            <a:r>
              <a:rPr lang="en-US" sz="1800" dirty="0">
                <a:solidFill>
                  <a:srgbClr val="008000"/>
                </a:solidFill>
                <a:latin typeface="Calibri" pitchFamily="34" charset="0"/>
              </a:rPr>
              <a:t> (fm)</a:t>
            </a:r>
            <a:r>
              <a:rPr lang="en-US" sz="1800" dirty="0">
                <a:latin typeface="Calibri" pitchFamily="34" charset="0"/>
              </a:rPr>
              <a:t>		</a:t>
            </a:r>
            <a:r>
              <a:rPr lang="en-US" sz="1800" dirty="0">
                <a:solidFill>
                  <a:srgbClr val="990099"/>
                </a:solidFill>
                <a:latin typeface="Calibri" pitchFamily="34" charset="0"/>
              </a:rPr>
              <a:t>size of atomic nucleus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93" name="Group 92"/>
          <p:cNvGrpSpPr/>
          <p:nvPr/>
        </p:nvGrpSpPr>
        <p:grpSpPr>
          <a:xfrm>
            <a:off x="349249" y="774019"/>
            <a:ext cx="3398838" cy="3424204"/>
            <a:chOff x="501649" y="1006243"/>
            <a:chExt cx="3398838" cy="3424204"/>
          </a:xfrm>
        </p:grpSpPr>
        <p:grpSp>
          <p:nvGrpSpPr>
            <p:cNvPr id="2" name="Group 4"/>
            <p:cNvGrpSpPr>
              <a:grpSpLocks/>
            </p:cNvGrpSpPr>
            <p:nvPr/>
          </p:nvGrpSpPr>
          <p:grpSpPr bwMode="auto">
            <a:xfrm>
              <a:off x="1484312" y="1006243"/>
              <a:ext cx="1433513" cy="1392238"/>
              <a:chOff x="162" y="1140"/>
              <a:chExt cx="903" cy="877"/>
            </a:xfrm>
          </p:grpSpPr>
          <p:sp>
            <p:nvSpPr>
              <p:cNvPr id="30"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31"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32" name="Text Box 7"/>
              <p:cNvSpPr txBox="1">
                <a:spLocks noChangeArrowheads="1"/>
              </p:cNvSpPr>
              <p:nvPr/>
            </p:nvSpPr>
            <p:spPr bwMode="auto">
              <a:xfrm>
                <a:off x="267" y="1236"/>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33"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4"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5"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6" name="Line 11"/>
              <p:cNvSpPr>
                <a:spLocks noChangeShapeType="1"/>
              </p:cNvSpPr>
              <p:nvPr/>
            </p:nvSpPr>
            <p:spPr bwMode="auto">
              <a:xfrm rot="2700000">
                <a:off x="374" y="92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7" name="Text Box 12"/>
              <p:cNvSpPr txBox="1">
                <a:spLocks noChangeArrowheads="1"/>
              </p:cNvSpPr>
              <p:nvPr/>
            </p:nvSpPr>
            <p:spPr bwMode="auto">
              <a:xfrm>
                <a:off x="680" y="1236"/>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38"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9"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0"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1"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3" name="Group 47"/>
            <p:cNvGrpSpPr/>
            <p:nvPr/>
          </p:nvGrpSpPr>
          <p:grpSpPr>
            <a:xfrm>
              <a:off x="501649" y="3038209"/>
              <a:ext cx="3398838" cy="1392238"/>
              <a:chOff x="2141768" y="803047"/>
              <a:chExt cx="3398838" cy="1392238"/>
            </a:xfrm>
          </p:grpSpPr>
          <p:grpSp>
            <p:nvGrpSpPr>
              <p:cNvPr id="4" name="Group 17"/>
              <p:cNvGrpSpPr>
                <a:grpSpLocks/>
              </p:cNvGrpSpPr>
              <p:nvPr/>
            </p:nvGrpSpPr>
            <p:grpSpPr bwMode="auto">
              <a:xfrm>
                <a:off x="2141768" y="803047"/>
                <a:ext cx="1347788" cy="1392238"/>
                <a:chOff x="1509" y="1137"/>
                <a:chExt cx="849" cy="877"/>
              </a:xfrm>
            </p:grpSpPr>
            <p:sp>
              <p:nvSpPr>
                <p:cNvPr id="18"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19"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20" name="Text Box 20"/>
                <p:cNvSpPr txBox="1">
                  <a:spLocks noChangeArrowheads="1"/>
                </p:cNvSpPr>
                <p:nvPr/>
              </p:nvSpPr>
              <p:spPr bwMode="auto">
                <a:xfrm>
                  <a:off x="1560" y="1233"/>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21"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2"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3"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4" name="Line 24"/>
                <p:cNvSpPr>
                  <a:spLocks noChangeShapeType="1"/>
                </p:cNvSpPr>
                <p:nvPr/>
              </p:nvSpPr>
              <p:spPr bwMode="auto">
                <a:xfrm rot="5400000">
                  <a:off x="1721" y="107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5" name="Text Box 25"/>
                <p:cNvSpPr txBox="1">
                  <a:spLocks noChangeArrowheads="1"/>
                </p:cNvSpPr>
                <p:nvPr/>
              </p:nvSpPr>
              <p:spPr bwMode="auto">
                <a:xfrm>
                  <a:off x="1973" y="1233"/>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26"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7"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8"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9" name="Line 29"/>
                <p:cNvSpPr>
                  <a:spLocks noChangeShapeType="1"/>
                </p:cNvSpPr>
                <p:nvPr/>
              </p:nvSpPr>
              <p:spPr bwMode="auto">
                <a:xfrm rot="2700000">
                  <a:off x="2072" y="92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5" name="Group 30"/>
              <p:cNvGrpSpPr>
                <a:grpSpLocks/>
              </p:cNvGrpSpPr>
              <p:nvPr/>
            </p:nvGrpSpPr>
            <p:grpSpPr bwMode="auto">
              <a:xfrm>
                <a:off x="4192818" y="803047"/>
                <a:ext cx="1347788" cy="1392238"/>
                <a:chOff x="2793" y="1134"/>
                <a:chExt cx="849" cy="877"/>
              </a:xfrm>
            </p:grpSpPr>
            <p:sp>
              <p:nvSpPr>
                <p:cNvPr id="6"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7"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8" name="Text Box 33"/>
                <p:cNvSpPr txBox="1">
                  <a:spLocks noChangeArrowheads="1"/>
                </p:cNvSpPr>
                <p:nvPr/>
              </p:nvSpPr>
              <p:spPr bwMode="auto">
                <a:xfrm>
                  <a:off x="2844" y="1230"/>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9"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1"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2" name="Line 37"/>
                <p:cNvSpPr>
                  <a:spLocks noChangeShapeType="1"/>
                </p:cNvSpPr>
                <p:nvPr/>
              </p:nvSpPr>
              <p:spPr bwMode="auto">
                <a:xfrm rot="5400000">
                  <a:off x="3005" y="107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3" name="Text Box 38"/>
                <p:cNvSpPr txBox="1">
                  <a:spLocks noChangeArrowheads="1"/>
                </p:cNvSpPr>
                <p:nvPr/>
              </p:nvSpPr>
              <p:spPr bwMode="auto">
                <a:xfrm>
                  <a:off x="3257" y="1230"/>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14"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6"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7" name="Line 42"/>
                <p:cNvSpPr>
                  <a:spLocks noChangeShapeType="1"/>
                </p:cNvSpPr>
                <p:nvPr/>
              </p:nvSpPr>
              <p:spPr bwMode="auto">
                <a:xfrm rot="2700000">
                  <a:off x="3356" y="922"/>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grpSp>
      <p:grpSp>
        <p:nvGrpSpPr>
          <p:cNvPr id="99" name="Group 98"/>
          <p:cNvGrpSpPr/>
          <p:nvPr/>
        </p:nvGrpSpPr>
        <p:grpSpPr bwMode="auto">
          <a:xfrm>
            <a:off x="5005842" y="5755689"/>
            <a:ext cx="3209661" cy="1039011"/>
            <a:chOff x="2946616" y="5370194"/>
            <a:chExt cx="3209661" cy="1039011"/>
          </a:xfrm>
        </p:grpSpPr>
        <p:pic>
          <p:nvPicPr>
            <p:cNvPr id="97" name="Picture 96" descr="txp_fi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bwMode="auto">
            <a:xfrm>
              <a:off x="3068284" y="6128103"/>
              <a:ext cx="2914660" cy="281102"/>
            </a:xfrm>
            <a:prstGeom prst="rect">
              <a:avLst/>
            </a:prstGeom>
            <a:noFill/>
            <a:ln/>
            <a:effectLst/>
          </p:spPr>
        </p:pic>
        <p:sp>
          <p:nvSpPr>
            <p:cNvPr id="47" name="TextBox 46"/>
            <p:cNvSpPr txBox="1"/>
            <p:nvPr/>
          </p:nvSpPr>
          <p:spPr bwMode="auto">
            <a:xfrm>
              <a:off x="2946616" y="5370194"/>
              <a:ext cx="3209661" cy="707886"/>
            </a:xfrm>
            <a:prstGeom prst="rect">
              <a:avLst/>
            </a:prstGeom>
            <a:noFill/>
            <a:ln/>
            <a:effectLst/>
          </p:spPr>
          <p:txBody>
            <a:bodyPr wrap="none" rtlCol="0">
              <a:spAutoFit/>
            </a:bodyPr>
            <a:lstStyle/>
            <a:p>
              <a:pPr algn="l"/>
              <a:r>
                <a:rPr lang="en-US" dirty="0">
                  <a:latin typeface="+mn-lt"/>
                </a:rPr>
                <a:t>2 heads and 1 tail or 3 tails </a:t>
              </a:r>
            </a:p>
            <a:p>
              <a:pPr algn="l"/>
              <a:r>
                <a:rPr lang="en-US" dirty="0">
                  <a:latin typeface="+mn-lt"/>
                </a:rPr>
                <a:t>2 zeroes and 1 one or 3 ones</a:t>
              </a:r>
            </a:p>
          </p:txBody>
        </p:sp>
      </p:grpSp>
      <p:grpSp>
        <p:nvGrpSpPr>
          <p:cNvPr id="42" name="Group 41"/>
          <p:cNvGrpSpPr/>
          <p:nvPr/>
        </p:nvGrpSpPr>
        <p:grpSpPr>
          <a:xfrm>
            <a:off x="473665" y="108920"/>
            <a:ext cx="3171006" cy="5481115"/>
            <a:chOff x="-883391" y="108920"/>
            <a:chExt cx="3171006" cy="5481115"/>
          </a:xfrm>
        </p:grpSpPr>
        <p:grpSp>
          <p:nvGrpSpPr>
            <p:cNvPr id="94" name="Group 93"/>
            <p:cNvGrpSpPr/>
            <p:nvPr/>
          </p:nvGrpSpPr>
          <p:grpSpPr>
            <a:xfrm>
              <a:off x="-883391" y="145148"/>
              <a:ext cx="3156250" cy="4358677"/>
              <a:chOff x="640579" y="377372"/>
              <a:chExt cx="3156250" cy="4358677"/>
            </a:xfrm>
          </p:grpSpPr>
          <p:sp>
            <p:nvSpPr>
              <p:cNvPr id="49" name="TextBox 48"/>
              <p:cNvSpPr txBox="1"/>
              <p:nvPr/>
            </p:nvSpPr>
            <p:spPr>
              <a:xfrm>
                <a:off x="1297015" y="377372"/>
                <a:ext cx="841898" cy="461665"/>
              </a:xfrm>
              <a:prstGeom prst="rect">
                <a:avLst/>
              </a:prstGeom>
              <a:noFill/>
            </p:spPr>
            <p:txBody>
              <a:bodyPr wrap="none" rtlCol="0">
                <a:spAutoFit/>
              </a:bodyPr>
              <a:lstStyle/>
              <a:p>
                <a:r>
                  <a:rPr lang="en-US" sz="2400" dirty="0">
                    <a:latin typeface="+mn-lt"/>
                  </a:rPr>
                  <a:t>MAN</a:t>
                </a:r>
              </a:p>
            </p:txBody>
          </p:sp>
          <p:sp>
            <p:nvSpPr>
              <p:cNvPr id="50" name="TextBox 49"/>
              <p:cNvSpPr txBox="1"/>
              <p:nvPr/>
            </p:nvSpPr>
            <p:spPr>
              <a:xfrm>
                <a:off x="640579" y="4274384"/>
                <a:ext cx="3156250" cy="461665"/>
              </a:xfrm>
              <a:prstGeom prst="rect">
                <a:avLst/>
              </a:prstGeom>
              <a:noFill/>
            </p:spPr>
            <p:txBody>
              <a:bodyPr wrap="none" rtlCol="0">
                <a:spAutoFit/>
              </a:bodyPr>
              <a:lstStyle/>
              <a:p>
                <a:r>
                  <a:rPr lang="en-US" sz="2400" dirty="0">
                    <a:latin typeface="+mn-lt"/>
                  </a:rPr>
                  <a:t>Drinking ANTAGONISTS</a:t>
                </a:r>
              </a:p>
            </p:txBody>
          </p:sp>
        </p:grpSp>
        <p:pic>
          <p:nvPicPr>
            <p:cNvPr id="9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771" y="108920"/>
              <a:ext cx="423562"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 descr="C:\Users\caves\Documents\My Stuff 2\talks\popular\be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010" y="4462011"/>
              <a:ext cx="44728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5" descr="C:\Users\caves\Documents\My Stuff 2\talks\popular\wi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3050" y="4448405"/>
              <a:ext cx="309677"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descr="C:\Users\caves\Documents\My Stuff 2\talks\popular\be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0330" y="5039679"/>
              <a:ext cx="44728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5" descr="C:\Users\caves\Documents\My Stuff 2\talks\popular\wi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426" y="5041395"/>
              <a:ext cx="309677"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4201831" y="116229"/>
            <a:ext cx="4546338" cy="5502840"/>
            <a:chOff x="4049431" y="116229"/>
            <a:chExt cx="4546338" cy="5502840"/>
          </a:xfrm>
        </p:grpSpPr>
        <p:grpSp>
          <p:nvGrpSpPr>
            <p:cNvPr id="43" name="Group 42"/>
            <p:cNvGrpSpPr/>
            <p:nvPr/>
          </p:nvGrpSpPr>
          <p:grpSpPr>
            <a:xfrm>
              <a:off x="4049431" y="123380"/>
              <a:ext cx="4546338" cy="5495689"/>
              <a:chOff x="4049431" y="123380"/>
              <a:chExt cx="4546338" cy="5495689"/>
            </a:xfrm>
          </p:grpSpPr>
          <p:grpSp>
            <p:nvGrpSpPr>
              <p:cNvPr id="95" name="Group 94"/>
              <p:cNvGrpSpPr/>
              <p:nvPr/>
            </p:nvGrpSpPr>
            <p:grpSpPr>
              <a:xfrm>
                <a:off x="4049431" y="123380"/>
                <a:ext cx="4546338" cy="4373191"/>
                <a:chOff x="4049431" y="355604"/>
                <a:chExt cx="4546338" cy="4373191"/>
              </a:xfrm>
            </p:grpSpPr>
            <p:grpSp>
              <p:nvGrpSpPr>
                <p:cNvPr id="48" name="Group 4"/>
                <p:cNvGrpSpPr>
                  <a:grpSpLocks/>
                </p:cNvGrpSpPr>
                <p:nvPr/>
              </p:nvGrpSpPr>
              <p:grpSpPr bwMode="auto">
                <a:xfrm>
                  <a:off x="6179594" y="998989"/>
                  <a:ext cx="1433513" cy="1392238"/>
                  <a:chOff x="162" y="1140"/>
                  <a:chExt cx="903" cy="877"/>
                </a:xfrm>
              </p:grpSpPr>
              <p:sp>
                <p:nvSpPr>
                  <p:cNvPr id="51"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52"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53" name="Text Box 7"/>
                  <p:cNvSpPr txBox="1">
                    <a:spLocks noChangeArrowheads="1"/>
                  </p:cNvSpPr>
                  <p:nvPr/>
                </p:nvSpPr>
                <p:spPr bwMode="auto">
                  <a:xfrm>
                    <a:off x="267" y="1236"/>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54"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5"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6"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7" name="Line 11"/>
                  <p:cNvSpPr>
                    <a:spLocks noChangeShapeType="1"/>
                  </p:cNvSpPr>
                  <p:nvPr/>
                </p:nvSpPr>
                <p:spPr bwMode="auto">
                  <a:xfrm rot="2700000">
                    <a:off x="374" y="92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8" name="Text Box 12"/>
                  <p:cNvSpPr txBox="1">
                    <a:spLocks noChangeArrowheads="1"/>
                  </p:cNvSpPr>
                  <p:nvPr/>
                </p:nvSpPr>
                <p:spPr bwMode="auto">
                  <a:xfrm>
                    <a:off x="680" y="1236"/>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59"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0"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1"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62"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63" name="Group 47"/>
                <p:cNvGrpSpPr/>
                <p:nvPr/>
              </p:nvGrpSpPr>
              <p:grpSpPr>
                <a:xfrm>
                  <a:off x="5196931" y="3030955"/>
                  <a:ext cx="3398838" cy="1392238"/>
                  <a:chOff x="2141768" y="803047"/>
                  <a:chExt cx="3398838" cy="1392238"/>
                </a:xfrm>
              </p:grpSpPr>
              <p:grpSp>
                <p:nvGrpSpPr>
                  <p:cNvPr id="64" name="Group 17"/>
                  <p:cNvGrpSpPr>
                    <a:grpSpLocks/>
                  </p:cNvGrpSpPr>
                  <p:nvPr/>
                </p:nvGrpSpPr>
                <p:grpSpPr bwMode="auto">
                  <a:xfrm>
                    <a:off x="2141781" y="803050"/>
                    <a:ext cx="1347795" cy="1392241"/>
                    <a:chOff x="1509" y="1137"/>
                    <a:chExt cx="849" cy="877"/>
                  </a:xfrm>
                </p:grpSpPr>
                <p:sp>
                  <p:nvSpPr>
                    <p:cNvPr id="78"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79"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80" name="Text Box 20"/>
                    <p:cNvSpPr txBox="1">
                      <a:spLocks noChangeArrowheads="1"/>
                    </p:cNvSpPr>
                    <p:nvPr/>
                  </p:nvSpPr>
                  <p:spPr bwMode="auto">
                    <a:xfrm>
                      <a:off x="1560" y="1233"/>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81"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2"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3"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4" name="Line 24"/>
                    <p:cNvSpPr>
                      <a:spLocks noChangeShapeType="1"/>
                    </p:cNvSpPr>
                    <p:nvPr/>
                  </p:nvSpPr>
                  <p:spPr bwMode="auto">
                    <a:xfrm rot="5400000">
                      <a:off x="1721" y="107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5" name="Text Box 25"/>
                    <p:cNvSpPr txBox="1">
                      <a:spLocks noChangeArrowheads="1"/>
                    </p:cNvSpPr>
                    <p:nvPr/>
                  </p:nvSpPr>
                  <p:spPr bwMode="auto">
                    <a:xfrm>
                      <a:off x="1973" y="1233"/>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86"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7"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8"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9" name="Line 29"/>
                    <p:cNvSpPr>
                      <a:spLocks noChangeShapeType="1"/>
                    </p:cNvSpPr>
                    <p:nvPr/>
                  </p:nvSpPr>
                  <p:spPr bwMode="auto">
                    <a:xfrm rot="2700000">
                      <a:off x="2072" y="92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65" name="Group 30"/>
                  <p:cNvGrpSpPr>
                    <a:grpSpLocks/>
                  </p:cNvGrpSpPr>
                  <p:nvPr/>
                </p:nvGrpSpPr>
                <p:grpSpPr bwMode="auto">
                  <a:xfrm>
                    <a:off x="4192839" y="803050"/>
                    <a:ext cx="1347795" cy="1392241"/>
                    <a:chOff x="2793" y="1134"/>
                    <a:chExt cx="849" cy="877"/>
                  </a:xfrm>
                </p:grpSpPr>
                <p:sp>
                  <p:nvSpPr>
                    <p:cNvPr id="66"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67"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68" name="Text Box 33"/>
                    <p:cNvSpPr txBox="1">
                      <a:spLocks noChangeArrowheads="1"/>
                    </p:cNvSpPr>
                    <p:nvPr/>
                  </p:nvSpPr>
                  <p:spPr bwMode="auto">
                    <a:xfrm>
                      <a:off x="2844" y="1230"/>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69"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0"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1"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2" name="Line 37"/>
                    <p:cNvSpPr>
                      <a:spLocks noChangeShapeType="1"/>
                    </p:cNvSpPr>
                    <p:nvPr/>
                  </p:nvSpPr>
                  <p:spPr bwMode="auto">
                    <a:xfrm rot="5400000">
                      <a:off x="3005" y="107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3" name="Text Box 38"/>
                    <p:cNvSpPr txBox="1">
                      <a:spLocks noChangeArrowheads="1"/>
                    </p:cNvSpPr>
                    <p:nvPr/>
                  </p:nvSpPr>
                  <p:spPr bwMode="auto">
                    <a:xfrm>
                      <a:off x="3257" y="1230"/>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74"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5"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6"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7" name="Line 42"/>
                    <p:cNvSpPr>
                      <a:spLocks noChangeShapeType="1"/>
                    </p:cNvSpPr>
                    <p:nvPr/>
                  </p:nvSpPr>
                  <p:spPr bwMode="auto">
                    <a:xfrm rot="2700000">
                      <a:off x="3356" y="922"/>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sp>
              <p:nvSpPr>
                <p:cNvPr id="90" name="TextBox 89"/>
                <p:cNvSpPr txBox="1"/>
                <p:nvPr/>
              </p:nvSpPr>
              <p:spPr>
                <a:xfrm>
                  <a:off x="5474766" y="355604"/>
                  <a:ext cx="1325427" cy="461665"/>
                </a:xfrm>
                <a:prstGeom prst="rect">
                  <a:avLst/>
                </a:prstGeom>
                <a:noFill/>
              </p:spPr>
              <p:txBody>
                <a:bodyPr wrap="none" rtlCol="0">
                  <a:spAutoFit/>
                </a:bodyPr>
                <a:lstStyle/>
                <a:p>
                  <a:r>
                    <a:rPr lang="en-US" sz="2400" dirty="0">
                      <a:latin typeface="+mn-lt"/>
                    </a:rPr>
                    <a:t>	WOMAN</a:t>
                  </a:r>
                </a:p>
              </p:txBody>
            </p:sp>
            <p:sp>
              <p:nvSpPr>
                <p:cNvPr id="91" name="TextBox 90"/>
                <p:cNvSpPr txBox="1"/>
                <p:nvPr/>
              </p:nvSpPr>
              <p:spPr>
                <a:xfrm>
                  <a:off x="5324096" y="4267130"/>
                  <a:ext cx="3179781" cy="461665"/>
                </a:xfrm>
                <a:prstGeom prst="rect">
                  <a:avLst/>
                </a:prstGeom>
                <a:noFill/>
              </p:spPr>
              <p:txBody>
                <a:bodyPr wrap="none" rtlCol="0">
                  <a:spAutoFit/>
                </a:bodyPr>
                <a:lstStyle/>
                <a:p>
                  <a:r>
                    <a:rPr lang="en-US" sz="2400" dirty="0">
                      <a:latin typeface="+mn-lt"/>
                    </a:rPr>
                    <a:t>Drinking COMPATRIOTS</a:t>
                  </a:r>
                </a:p>
              </p:txBody>
            </p:sp>
            <p:sp>
              <p:nvSpPr>
                <p:cNvPr id="92" name="TextBox 91"/>
                <p:cNvSpPr txBox="1"/>
                <p:nvPr/>
              </p:nvSpPr>
              <p:spPr>
                <a:xfrm>
                  <a:off x="4049431" y="1582065"/>
                  <a:ext cx="692818" cy="584775"/>
                </a:xfrm>
                <a:prstGeom prst="rect">
                  <a:avLst/>
                </a:prstGeom>
                <a:noFill/>
              </p:spPr>
              <p:txBody>
                <a:bodyPr wrap="none" rtlCol="0">
                  <a:spAutoFit/>
                </a:bodyPr>
                <a:lstStyle/>
                <a:p>
                  <a:r>
                    <a:rPr lang="en-US" sz="3200" dirty="0">
                      <a:solidFill>
                        <a:srgbClr val="FF0000"/>
                      </a:solidFill>
                      <a:latin typeface="+mn-lt"/>
                    </a:rPr>
                    <a:t>OR</a:t>
                  </a:r>
                </a:p>
              </p:txBody>
            </p:sp>
          </p:grpSp>
          <p:pic>
            <p:nvPicPr>
              <p:cNvPr id="104" name="Picture 3" descr="C:\Users\caves\Documents\My Stuff 2\talks\popular\be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7728" y="4469271"/>
                <a:ext cx="44728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Users\caves\Documents\My Stuff 2\talks\popular\wi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3798" y="5048655"/>
                <a:ext cx="309677"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 descr="C:\Users\caves\Documents\My Stuff 2\talks\popular\be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5976" y="4462017"/>
                <a:ext cx="44728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 descr="C:\Users\caves\Documents\My Stuff 2\talks\popular\wi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2046" y="5070429"/>
                <a:ext cx="309677" cy="5486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8" name="Picture 17" descr="Alice"/>
            <p:cNvPicPr>
              <a:picLocks noChangeAspect="1" noChangeArrowheads="1"/>
            </p:cNvPicPr>
            <p:nvPr/>
          </p:nvPicPr>
          <p:blipFill>
            <a:blip r:embed="rId8" cstate="print"/>
            <a:srcRect/>
            <a:stretch>
              <a:fillRect/>
            </a:stretch>
          </p:blipFill>
          <p:spPr bwMode="auto">
            <a:xfrm>
              <a:off x="6853272" y="116229"/>
              <a:ext cx="426720" cy="548640"/>
            </a:xfrm>
            <a:prstGeom prst="rect">
              <a:avLst/>
            </a:prstGeom>
            <a:noFill/>
          </p:spPr>
        </p:pic>
      </p:grpSp>
      <p:sp>
        <p:nvSpPr>
          <p:cNvPr id="109" name="TextBox 108">
            <a:extLst>
              <a:ext uri="{FF2B5EF4-FFF2-40B4-BE49-F238E27FC236}">
                <a16:creationId xmlns:a16="http://schemas.microsoft.com/office/drawing/2014/main" id="{10AFACFF-CA1E-46C3-81FF-2EC15D348301}"/>
              </a:ext>
            </a:extLst>
          </p:cNvPr>
          <p:cNvSpPr txBox="1"/>
          <p:nvPr/>
        </p:nvSpPr>
        <p:spPr bwMode="auto">
          <a:xfrm>
            <a:off x="739774" y="5953809"/>
            <a:ext cx="3965692" cy="707886"/>
          </a:xfrm>
          <a:prstGeom prst="rect">
            <a:avLst/>
          </a:prstGeom>
          <a:noFill/>
          <a:ln/>
          <a:effectLst/>
        </p:spPr>
        <p:txBody>
          <a:bodyPr wrap="square" rtlCol="0">
            <a:spAutoFit/>
          </a:bodyPr>
          <a:lstStyle/>
          <a:p>
            <a:pPr algn="l"/>
            <a:r>
              <a:rPr lang="en-US" dirty="0">
                <a:latin typeface="+mn-lt"/>
              </a:rPr>
              <a:t>Ask one person for gender, the other two for drinking preference.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51" name="Group 50"/>
          <p:cNvGrpSpPr/>
          <p:nvPr/>
        </p:nvGrpSpPr>
        <p:grpSpPr>
          <a:xfrm>
            <a:off x="501649" y="1735858"/>
            <a:ext cx="3398838" cy="3243229"/>
            <a:chOff x="588733" y="1187218"/>
            <a:chExt cx="3398838" cy="3243229"/>
          </a:xfrm>
        </p:grpSpPr>
        <p:grpSp>
          <p:nvGrpSpPr>
            <p:cNvPr id="3" name="Group 4"/>
            <p:cNvGrpSpPr>
              <a:grpSpLocks/>
            </p:cNvGrpSpPr>
            <p:nvPr/>
          </p:nvGrpSpPr>
          <p:grpSpPr bwMode="auto">
            <a:xfrm>
              <a:off x="1644421" y="1187218"/>
              <a:ext cx="1360488" cy="1211263"/>
              <a:chOff x="208" y="1254"/>
              <a:chExt cx="857" cy="763"/>
            </a:xfrm>
          </p:grpSpPr>
          <p:sp>
            <p:nvSpPr>
              <p:cNvPr id="30"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31"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32" name="Text Box 7"/>
              <p:cNvSpPr txBox="1">
                <a:spLocks noChangeArrowheads="1"/>
              </p:cNvSpPr>
              <p:nvPr/>
            </p:nvSpPr>
            <p:spPr bwMode="auto">
              <a:xfrm>
                <a:off x="267" y="1254"/>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33"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4"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5"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6" name="Line 11"/>
              <p:cNvSpPr>
                <a:spLocks noChangeShapeType="1"/>
              </p:cNvSpPr>
              <p:nvPr/>
            </p:nvSpPr>
            <p:spPr bwMode="auto">
              <a:xfrm rot="5400000">
                <a:off x="420" y="1083"/>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7" name="Text Box 12"/>
              <p:cNvSpPr txBox="1">
                <a:spLocks noChangeArrowheads="1"/>
              </p:cNvSpPr>
              <p:nvPr/>
            </p:nvSpPr>
            <p:spPr bwMode="auto">
              <a:xfrm>
                <a:off x="680" y="1254"/>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38"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9"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0"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1"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48" name="Group 47"/>
            <p:cNvGrpSpPr/>
            <p:nvPr/>
          </p:nvGrpSpPr>
          <p:grpSpPr>
            <a:xfrm>
              <a:off x="588733" y="3219184"/>
              <a:ext cx="3398838" cy="1211263"/>
              <a:chOff x="2141768" y="984022"/>
              <a:chExt cx="3398838" cy="1211263"/>
            </a:xfrm>
          </p:grpSpPr>
          <p:grpSp>
            <p:nvGrpSpPr>
              <p:cNvPr id="4" name="Group 17"/>
              <p:cNvGrpSpPr>
                <a:grpSpLocks/>
              </p:cNvGrpSpPr>
              <p:nvPr/>
            </p:nvGrpSpPr>
            <p:grpSpPr bwMode="auto">
              <a:xfrm>
                <a:off x="2141768" y="984022"/>
                <a:ext cx="1347788" cy="1211263"/>
                <a:chOff x="1509" y="1251"/>
                <a:chExt cx="849" cy="763"/>
              </a:xfrm>
            </p:grpSpPr>
            <p:sp>
              <p:nvSpPr>
                <p:cNvPr id="18"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19"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20" name="Text Box 20"/>
                <p:cNvSpPr txBox="1">
                  <a:spLocks noChangeArrowheads="1"/>
                </p:cNvSpPr>
                <p:nvPr/>
              </p:nvSpPr>
              <p:spPr bwMode="auto">
                <a:xfrm>
                  <a:off x="1560" y="1251"/>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21"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2"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3"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4" name="Line 24"/>
                <p:cNvSpPr>
                  <a:spLocks noChangeShapeType="1"/>
                </p:cNvSpPr>
                <p:nvPr/>
              </p:nvSpPr>
              <p:spPr bwMode="auto">
                <a:xfrm rot="5400000">
                  <a:off x="1721" y="107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5" name="Text Box 25"/>
                <p:cNvSpPr txBox="1">
                  <a:spLocks noChangeArrowheads="1"/>
                </p:cNvSpPr>
                <p:nvPr/>
              </p:nvSpPr>
              <p:spPr bwMode="auto">
                <a:xfrm>
                  <a:off x="1973" y="1251"/>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26"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7"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8"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9" name="Line 29"/>
                <p:cNvSpPr>
                  <a:spLocks noChangeShapeType="1"/>
                </p:cNvSpPr>
                <p:nvPr/>
              </p:nvSpPr>
              <p:spPr bwMode="auto">
                <a:xfrm rot="5400000">
                  <a:off x="2127" y="107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5" name="Group 30"/>
              <p:cNvGrpSpPr>
                <a:grpSpLocks/>
              </p:cNvGrpSpPr>
              <p:nvPr/>
            </p:nvGrpSpPr>
            <p:grpSpPr bwMode="auto">
              <a:xfrm>
                <a:off x="4192818" y="984022"/>
                <a:ext cx="1347788" cy="1211263"/>
                <a:chOff x="2793" y="1248"/>
                <a:chExt cx="849" cy="763"/>
              </a:xfrm>
            </p:grpSpPr>
            <p:sp>
              <p:nvSpPr>
                <p:cNvPr id="6"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7"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8" name="Text Box 33"/>
                <p:cNvSpPr txBox="1">
                  <a:spLocks noChangeArrowheads="1"/>
                </p:cNvSpPr>
                <p:nvPr/>
              </p:nvSpPr>
              <p:spPr bwMode="auto">
                <a:xfrm>
                  <a:off x="2844" y="1248"/>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9"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1"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2" name="Line 37"/>
                <p:cNvSpPr>
                  <a:spLocks noChangeShapeType="1"/>
                </p:cNvSpPr>
                <p:nvPr/>
              </p:nvSpPr>
              <p:spPr bwMode="auto">
                <a:xfrm rot="5400000">
                  <a:off x="3005" y="107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3" name="Text Box 38"/>
                <p:cNvSpPr txBox="1">
                  <a:spLocks noChangeArrowheads="1"/>
                </p:cNvSpPr>
                <p:nvPr/>
              </p:nvSpPr>
              <p:spPr bwMode="auto">
                <a:xfrm>
                  <a:off x="3257" y="1248"/>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14"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6"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7" name="Line 42"/>
                <p:cNvSpPr>
                  <a:spLocks noChangeShapeType="1"/>
                </p:cNvSpPr>
                <p:nvPr/>
              </p:nvSpPr>
              <p:spPr bwMode="auto">
                <a:xfrm rot="5400000">
                  <a:off x="3411" y="106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grpSp>
      <p:pic>
        <p:nvPicPr>
          <p:cNvPr id="52" name="Picture 51" descr="txp_fi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bwMode="auto">
          <a:xfrm>
            <a:off x="5818687" y="1524273"/>
            <a:ext cx="2914660" cy="281102"/>
          </a:xfrm>
          <a:prstGeom prst="rect">
            <a:avLst/>
          </a:prstGeom>
          <a:noFill/>
          <a:ln/>
          <a:effectLst/>
        </p:spPr>
      </p:pic>
      <p:sp>
        <p:nvSpPr>
          <p:cNvPr id="47" name="TextBox 46"/>
          <p:cNvSpPr txBox="1"/>
          <p:nvPr/>
        </p:nvSpPr>
        <p:spPr>
          <a:xfrm>
            <a:off x="5704276" y="766364"/>
            <a:ext cx="3209661" cy="707886"/>
          </a:xfrm>
          <a:prstGeom prst="rect">
            <a:avLst/>
          </a:prstGeom>
          <a:noFill/>
        </p:spPr>
        <p:txBody>
          <a:bodyPr wrap="none" rtlCol="0">
            <a:spAutoFit/>
          </a:bodyPr>
          <a:lstStyle/>
          <a:p>
            <a:pPr algn="l"/>
            <a:r>
              <a:rPr lang="en-US" dirty="0">
                <a:latin typeface="+mn-lt"/>
              </a:rPr>
              <a:t>2 heads and 1 tail or 3 tails </a:t>
            </a:r>
          </a:p>
          <a:p>
            <a:pPr algn="l"/>
            <a:r>
              <a:rPr lang="en-US" dirty="0">
                <a:latin typeface="+mn-lt"/>
              </a:rPr>
              <a:t>2 zeroes and 1 one or 3 ones</a:t>
            </a:r>
          </a:p>
        </p:txBody>
      </p:sp>
      <p:pic>
        <p:nvPicPr>
          <p:cNvPr id="56" name="Picture 55" descr="txp_fig"/>
          <p:cNvPicPr>
            <a:picLocks noChangeAspect="1"/>
          </p:cNvPicPr>
          <p:nvPr>
            <p:custDataLst>
              <p:tags r:id="rId2"/>
            </p:custDataLst>
          </p:nvPr>
        </p:nvPicPr>
        <p:blipFill>
          <a:blip r:embed="rId7" cstate="print">
            <a:clrChange>
              <a:clrFrom>
                <a:srgbClr val="FFFFFF"/>
              </a:clrFrom>
              <a:clrTo>
                <a:srgbClr val="FFFFFF">
                  <a:alpha val="0"/>
                </a:srgbClr>
              </a:clrTo>
            </a:clrChange>
          </a:blip>
          <a:stretch>
            <a:fillRect/>
          </a:stretch>
        </p:blipFill>
        <p:spPr bwMode="auto">
          <a:xfrm>
            <a:off x="5818687" y="2315288"/>
            <a:ext cx="2914665" cy="281103"/>
          </a:xfrm>
          <a:prstGeom prst="rect">
            <a:avLst/>
          </a:prstGeom>
          <a:noFill/>
          <a:ln/>
          <a:effectLst/>
        </p:spPr>
      </p:pic>
      <p:pic>
        <p:nvPicPr>
          <p:cNvPr id="55" name="Picture 54" descr="txp_fig"/>
          <p:cNvPicPr>
            <a:picLocks noChangeAspect="1"/>
          </p:cNvPicPr>
          <p:nvPr>
            <p:custDataLst>
              <p:tags r:id="rId3"/>
            </p:custDataLst>
          </p:nvPr>
        </p:nvPicPr>
        <p:blipFill>
          <a:blip r:embed="rId8" cstate="print">
            <a:clrChange>
              <a:clrFrom>
                <a:srgbClr val="FFFFFF"/>
              </a:clrFrom>
              <a:clrTo>
                <a:srgbClr val="FFFFFF">
                  <a:alpha val="0"/>
                </a:srgbClr>
              </a:clrTo>
            </a:clrChange>
          </a:blip>
          <a:stretch>
            <a:fillRect/>
          </a:stretch>
        </p:blipFill>
        <p:spPr bwMode="auto">
          <a:xfrm>
            <a:off x="5818687" y="1919780"/>
            <a:ext cx="2914665" cy="281103"/>
          </a:xfrm>
          <a:prstGeom prst="rect">
            <a:avLst/>
          </a:prstGeom>
          <a:noFill/>
          <a:ln/>
          <a:effectLst/>
        </p:spPr>
      </p:pic>
      <p:sp>
        <p:nvSpPr>
          <p:cNvPr id="57" name="TextBox 56"/>
          <p:cNvSpPr txBox="1"/>
          <p:nvPr/>
        </p:nvSpPr>
        <p:spPr>
          <a:xfrm>
            <a:off x="812527" y="5251184"/>
            <a:ext cx="7500387" cy="830997"/>
          </a:xfrm>
          <a:prstGeom prst="rect">
            <a:avLst/>
          </a:prstGeom>
          <a:noFill/>
        </p:spPr>
        <p:txBody>
          <a:bodyPr wrap="none" rtlCol="0">
            <a:spAutoFit/>
          </a:bodyPr>
          <a:lstStyle/>
          <a:p>
            <a:r>
              <a:rPr lang="en-US" sz="2400" dirty="0">
                <a:latin typeface="+mn-lt"/>
              </a:rPr>
              <a:t>A MAN is always accompanied by two ANTAGONISTS.</a:t>
            </a:r>
          </a:p>
          <a:p>
            <a:r>
              <a:rPr lang="en-US" sz="2400" dirty="0">
                <a:latin typeface="+mn-lt"/>
              </a:rPr>
              <a:t>A WOMAN is always accompanied by two COMPATRIOTS.</a:t>
            </a:r>
          </a:p>
        </p:txBody>
      </p:sp>
      <p:sp>
        <p:nvSpPr>
          <p:cNvPr id="49" name="TextBox 48">
            <a:extLst>
              <a:ext uri="{FF2B5EF4-FFF2-40B4-BE49-F238E27FC236}">
                <a16:creationId xmlns:a16="http://schemas.microsoft.com/office/drawing/2014/main" id="{6892FD57-0246-478D-9326-D2167D88B978}"/>
              </a:ext>
            </a:extLst>
          </p:cNvPr>
          <p:cNvSpPr txBox="1"/>
          <p:nvPr/>
        </p:nvSpPr>
        <p:spPr bwMode="auto">
          <a:xfrm>
            <a:off x="419734" y="696009"/>
            <a:ext cx="3965692" cy="707886"/>
          </a:xfrm>
          <a:prstGeom prst="rect">
            <a:avLst/>
          </a:prstGeom>
          <a:noFill/>
          <a:ln/>
          <a:effectLst/>
        </p:spPr>
        <p:txBody>
          <a:bodyPr wrap="square" rtlCol="0">
            <a:spAutoFit/>
          </a:bodyPr>
          <a:lstStyle/>
          <a:p>
            <a:pPr algn="l"/>
            <a:r>
              <a:rPr lang="en-US" dirty="0">
                <a:latin typeface="+mn-lt"/>
              </a:rPr>
              <a:t>Ask one person for gender, the other two for drinking preference.</a:t>
            </a:r>
          </a:p>
        </p:txBody>
      </p:sp>
      <p:sp>
        <p:nvSpPr>
          <p:cNvPr id="42" name="TextBox 41">
            <a:extLst>
              <a:ext uri="{FF2B5EF4-FFF2-40B4-BE49-F238E27FC236}">
                <a16:creationId xmlns:a16="http://schemas.microsoft.com/office/drawing/2014/main" id="{9D273A72-ADA1-4EA0-9BDB-BDBBF9B5B3B7}"/>
              </a:ext>
            </a:extLst>
          </p:cNvPr>
          <p:cNvSpPr txBox="1"/>
          <p:nvPr/>
        </p:nvSpPr>
        <p:spPr>
          <a:xfrm>
            <a:off x="3416079" y="121920"/>
            <a:ext cx="2311851" cy="584775"/>
          </a:xfrm>
          <a:prstGeom prst="rect">
            <a:avLst/>
          </a:prstGeom>
          <a:noFill/>
        </p:spPr>
        <p:txBody>
          <a:bodyPr wrap="none" rtlCol="0">
            <a:spAutoFit/>
          </a:bodyPr>
          <a:lstStyle/>
          <a:p>
            <a:r>
              <a:rPr lang="en-US" sz="3200" dirty="0">
                <a:solidFill>
                  <a:srgbClr val="008000"/>
                </a:solidFill>
                <a:latin typeface="Comic Sans MS" panose="030F0702030302020204" pitchFamily="66" charset="0"/>
                <a:cs typeface="Calibri" panose="020F0502020204030204" pitchFamily="34" charset="0"/>
              </a:rPr>
              <a:t>Summarize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CA5C8011-1648-4288-ABA0-841B0429027C}"/>
              </a:ext>
            </a:extLst>
          </p:cNvPr>
          <p:cNvGrpSpPr/>
          <p:nvPr/>
        </p:nvGrpSpPr>
        <p:grpSpPr>
          <a:xfrm>
            <a:off x="414339" y="1020536"/>
            <a:ext cx="8766921" cy="4303309"/>
            <a:chOff x="414339" y="1020536"/>
            <a:chExt cx="8766921" cy="4303309"/>
          </a:xfrm>
        </p:grpSpPr>
        <p:grpSp>
          <p:nvGrpSpPr>
            <p:cNvPr id="2" name="Group 50"/>
            <p:cNvGrpSpPr/>
            <p:nvPr/>
          </p:nvGrpSpPr>
          <p:grpSpPr>
            <a:xfrm>
              <a:off x="414339" y="1020536"/>
              <a:ext cx="3486158" cy="3409923"/>
              <a:chOff x="501423" y="1020536"/>
              <a:chExt cx="3486158" cy="3409923"/>
            </a:xfrm>
          </p:grpSpPr>
          <p:grpSp>
            <p:nvGrpSpPr>
              <p:cNvPr id="3" name="Group 4"/>
              <p:cNvGrpSpPr>
                <a:grpSpLocks/>
              </p:cNvGrpSpPr>
              <p:nvPr/>
            </p:nvGrpSpPr>
            <p:grpSpPr bwMode="auto">
              <a:xfrm>
                <a:off x="1571398" y="1020536"/>
                <a:ext cx="1433515" cy="1377956"/>
                <a:chOff x="162" y="1149"/>
                <a:chExt cx="903" cy="868"/>
              </a:xfrm>
            </p:grpSpPr>
            <p:sp>
              <p:nvSpPr>
                <p:cNvPr id="30"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31"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32" name="Text Box 7"/>
                <p:cNvSpPr txBox="1">
                  <a:spLocks noChangeArrowheads="1"/>
                </p:cNvSpPr>
                <p:nvPr/>
              </p:nvSpPr>
              <p:spPr bwMode="auto">
                <a:xfrm>
                  <a:off x="267" y="1254"/>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33"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4"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5"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6" name="Line 11"/>
                <p:cNvSpPr>
                  <a:spLocks noChangeShapeType="1"/>
                </p:cNvSpPr>
                <p:nvPr/>
              </p:nvSpPr>
              <p:spPr bwMode="auto">
                <a:xfrm rot="2700000">
                  <a:off x="374" y="937"/>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7" name="Text Box 12"/>
                <p:cNvSpPr txBox="1">
                  <a:spLocks noChangeArrowheads="1"/>
                </p:cNvSpPr>
                <p:nvPr/>
              </p:nvSpPr>
              <p:spPr bwMode="auto">
                <a:xfrm>
                  <a:off x="680" y="1254"/>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38"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9"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0"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1"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4" name="Group 47"/>
              <p:cNvGrpSpPr/>
              <p:nvPr/>
            </p:nvGrpSpPr>
            <p:grpSpPr>
              <a:xfrm>
                <a:off x="501423" y="3035040"/>
                <a:ext cx="3486158" cy="1395419"/>
                <a:chOff x="2054458" y="799878"/>
                <a:chExt cx="3486158" cy="1395419"/>
              </a:xfrm>
            </p:grpSpPr>
            <p:grpSp>
              <p:nvGrpSpPr>
                <p:cNvPr id="5" name="Group 17"/>
                <p:cNvGrpSpPr>
                  <a:grpSpLocks/>
                </p:cNvGrpSpPr>
                <p:nvPr/>
              </p:nvGrpSpPr>
              <p:grpSpPr bwMode="auto">
                <a:xfrm>
                  <a:off x="2054458" y="799878"/>
                  <a:ext cx="1435103" cy="1395419"/>
                  <a:chOff x="1454" y="1135"/>
                  <a:chExt cx="904" cy="879"/>
                </a:xfrm>
              </p:grpSpPr>
              <p:sp>
                <p:nvSpPr>
                  <p:cNvPr id="18"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19"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20" name="Text Box 20"/>
                  <p:cNvSpPr txBox="1">
                    <a:spLocks noChangeArrowheads="1"/>
                  </p:cNvSpPr>
                  <p:nvPr/>
                </p:nvSpPr>
                <p:spPr bwMode="auto">
                  <a:xfrm>
                    <a:off x="1560" y="1251"/>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21"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2"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3"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4" name="Line 24"/>
                  <p:cNvSpPr>
                    <a:spLocks noChangeShapeType="1"/>
                  </p:cNvSpPr>
                  <p:nvPr/>
                </p:nvSpPr>
                <p:spPr bwMode="auto">
                  <a:xfrm rot="2700000">
                    <a:off x="1666" y="923"/>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5" name="Text Box 25"/>
                  <p:cNvSpPr txBox="1">
                    <a:spLocks noChangeArrowheads="1"/>
                  </p:cNvSpPr>
                  <p:nvPr/>
                </p:nvSpPr>
                <p:spPr bwMode="auto">
                  <a:xfrm>
                    <a:off x="1973" y="1251"/>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26"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7"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8"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9" name="Line 29"/>
                  <p:cNvSpPr>
                    <a:spLocks noChangeShapeType="1"/>
                  </p:cNvSpPr>
                  <p:nvPr/>
                </p:nvSpPr>
                <p:spPr bwMode="auto">
                  <a:xfrm rot="5400000">
                    <a:off x="2127" y="107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42" name="Group 30"/>
                <p:cNvGrpSpPr>
                  <a:grpSpLocks/>
                </p:cNvGrpSpPr>
                <p:nvPr/>
              </p:nvGrpSpPr>
              <p:grpSpPr bwMode="auto">
                <a:xfrm>
                  <a:off x="4105513" y="814165"/>
                  <a:ext cx="1435103" cy="1381131"/>
                  <a:chOff x="2738" y="1141"/>
                  <a:chExt cx="904" cy="870"/>
                </a:xfrm>
              </p:grpSpPr>
              <p:sp>
                <p:nvSpPr>
                  <p:cNvPr id="6"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7"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8" name="Text Box 33"/>
                  <p:cNvSpPr txBox="1">
                    <a:spLocks noChangeArrowheads="1"/>
                  </p:cNvSpPr>
                  <p:nvPr/>
                </p:nvSpPr>
                <p:spPr bwMode="auto">
                  <a:xfrm>
                    <a:off x="2844" y="1248"/>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9"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1"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2" name="Line 37"/>
                  <p:cNvSpPr>
                    <a:spLocks noChangeShapeType="1"/>
                  </p:cNvSpPr>
                  <p:nvPr/>
                </p:nvSpPr>
                <p:spPr bwMode="auto">
                  <a:xfrm rot="2700000">
                    <a:off x="2950" y="929"/>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3" name="Text Box 38"/>
                  <p:cNvSpPr txBox="1">
                    <a:spLocks noChangeArrowheads="1"/>
                  </p:cNvSpPr>
                  <p:nvPr/>
                </p:nvSpPr>
                <p:spPr bwMode="auto">
                  <a:xfrm>
                    <a:off x="3257" y="1248"/>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14"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6"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7" name="Line 42"/>
                  <p:cNvSpPr>
                    <a:spLocks noChangeShapeType="1"/>
                  </p:cNvSpPr>
                  <p:nvPr/>
                </p:nvSpPr>
                <p:spPr bwMode="auto">
                  <a:xfrm rot="5400000">
                    <a:off x="3411" y="106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grpSp>
        <p:grpSp>
          <p:nvGrpSpPr>
            <p:cNvPr id="51" name="Group 50"/>
            <p:cNvGrpSpPr/>
            <p:nvPr/>
          </p:nvGrpSpPr>
          <p:grpSpPr>
            <a:xfrm>
              <a:off x="5697022" y="3702566"/>
              <a:ext cx="3209661" cy="1060784"/>
              <a:chOff x="5566396" y="2953616"/>
              <a:chExt cx="3209661" cy="1060784"/>
            </a:xfrm>
          </p:grpSpPr>
          <p:pic>
            <p:nvPicPr>
              <p:cNvPr id="49" name="Picture 48" descr="txp_fig"/>
              <p:cNvPicPr>
                <a:picLocks noChangeAspect="1"/>
              </p:cNvPicPr>
              <p:nvPr>
                <p:custDataLst>
                  <p:tags r:id="rId4"/>
                </p:custDataLst>
              </p:nvPr>
            </p:nvPicPr>
            <p:blipFill>
              <a:blip r:embed="rId7" cstate="print">
                <a:clrChange>
                  <a:clrFrom>
                    <a:srgbClr val="FFFFFF"/>
                  </a:clrFrom>
                  <a:clrTo>
                    <a:srgbClr val="FFFFFF">
                      <a:alpha val="0"/>
                    </a:srgbClr>
                  </a:clrTo>
                </a:clrChange>
              </a:blip>
              <a:stretch>
                <a:fillRect/>
              </a:stretch>
            </p:blipFill>
            <p:spPr bwMode="auto">
              <a:xfrm>
                <a:off x="5673943" y="3733297"/>
                <a:ext cx="2957420" cy="281103"/>
              </a:xfrm>
              <a:prstGeom prst="rect">
                <a:avLst/>
              </a:prstGeom>
              <a:noFill/>
              <a:ln/>
              <a:effectLst/>
            </p:spPr>
          </p:pic>
          <p:sp>
            <p:nvSpPr>
              <p:cNvPr id="50" name="TextBox 49"/>
              <p:cNvSpPr txBox="1"/>
              <p:nvPr/>
            </p:nvSpPr>
            <p:spPr>
              <a:xfrm>
                <a:off x="5566396" y="2953616"/>
                <a:ext cx="3209661" cy="707886"/>
              </a:xfrm>
              <a:prstGeom prst="rect">
                <a:avLst/>
              </a:prstGeom>
              <a:noFill/>
            </p:spPr>
            <p:txBody>
              <a:bodyPr wrap="none" rtlCol="0">
                <a:spAutoFit/>
              </a:bodyPr>
              <a:lstStyle/>
              <a:p>
                <a:pPr algn="l"/>
                <a:r>
                  <a:rPr lang="en-US" dirty="0">
                    <a:solidFill>
                      <a:srgbClr val="990099"/>
                    </a:solidFill>
                    <a:latin typeface="+mn-lt"/>
                  </a:rPr>
                  <a:t>2 heads and 1 tail or 3 tails </a:t>
                </a:r>
              </a:p>
              <a:p>
                <a:pPr algn="l"/>
                <a:r>
                  <a:rPr lang="en-US" dirty="0">
                    <a:solidFill>
                      <a:srgbClr val="990099"/>
                    </a:solidFill>
                    <a:latin typeface="+mn-lt"/>
                  </a:rPr>
                  <a:t>2 zeroes and 1 one or 3 ones</a:t>
                </a:r>
              </a:p>
            </p:txBody>
          </p:sp>
        </p:grpSp>
        <p:sp>
          <p:nvSpPr>
            <p:cNvPr id="53" name="TextBox 52">
              <a:extLst>
                <a:ext uri="{FF2B5EF4-FFF2-40B4-BE49-F238E27FC236}">
                  <a16:creationId xmlns:a16="http://schemas.microsoft.com/office/drawing/2014/main" id="{AF6A4C08-7642-46A6-AD40-643DD45FBAE7}"/>
                </a:ext>
              </a:extLst>
            </p:cNvPr>
            <p:cNvSpPr txBox="1"/>
            <p:nvPr/>
          </p:nvSpPr>
          <p:spPr bwMode="auto">
            <a:xfrm>
              <a:off x="4926621" y="3360242"/>
              <a:ext cx="4254639" cy="400110"/>
            </a:xfrm>
            <a:prstGeom prst="rect">
              <a:avLst/>
            </a:prstGeom>
            <a:noFill/>
            <a:ln/>
            <a:effectLst/>
          </p:spPr>
          <p:txBody>
            <a:bodyPr wrap="square" rtlCol="0">
              <a:spAutoFit/>
            </a:bodyPr>
            <a:lstStyle/>
            <a:p>
              <a:r>
                <a:rPr lang="en-US" dirty="0">
                  <a:solidFill>
                    <a:srgbClr val="990099"/>
                  </a:solidFill>
                  <a:latin typeface="+mn-lt"/>
                </a:rPr>
                <a:t>Now ask all three persons for gender.</a:t>
              </a:r>
            </a:p>
          </p:txBody>
        </p:sp>
        <p:sp>
          <p:nvSpPr>
            <p:cNvPr id="54" name="TextBox 53">
              <a:extLst>
                <a:ext uri="{FF2B5EF4-FFF2-40B4-BE49-F238E27FC236}">
                  <a16:creationId xmlns:a16="http://schemas.microsoft.com/office/drawing/2014/main" id="{FB84975C-E458-4D5B-85BA-DB04AB15A698}"/>
                </a:ext>
              </a:extLst>
            </p:cNvPr>
            <p:cNvSpPr txBox="1"/>
            <p:nvPr/>
          </p:nvSpPr>
          <p:spPr>
            <a:xfrm>
              <a:off x="1538173" y="4862180"/>
              <a:ext cx="7618112" cy="461665"/>
            </a:xfrm>
            <a:prstGeom prst="rect">
              <a:avLst/>
            </a:prstGeom>
            <a:noFill/>
          </p:spPr>
          <p:txBody>
            <a:bodyPr wrap="none" rtlCol="0">
              <a:spAutoFit/>
            </a:bodyPr>
            <a:lstStyle/>
            <a:p>
              <a:r>
                <a:rPr lang="en-US" sz="2400" dirty="0">
                  <a:solidFill>
                    <a:srgbClr val="990099"/>
                  </a:solidFill>
                  <a:latin typeface="+mn-lt"/>
                </a:rPr>
                <a:t>There must be two MEN and a WOMAN or three WOMEN.</a:t>
              </a:r>
            </a:p>
          </p:txBody>
        </p:sp>
      </p:grpSp>
      <p:grpSp>
        <p:nvGrpSpPr>
          <p:cNvPr id="43" name="Group 42">
            <a:extLst>
              <a:ext uri="{FF2B5EF4-FFF2-40B4-BE49-F238E27FC236}">
                <a16:creationId xmlns:a16="http://schemas.microsoft.com/office/drawing/2014/main" id="{AFDBD6EC-E940-415D-9AE2-8C226EF41FF1}"/>
              </a:ext>
            </a:extLst>
          </p:cNvPr>
          <p:cNvGrpSpPr/>
          <p:nvPr/>
        </p:nvGrpSpPr>
        <p:grpSpPr>
          <a:xfrm>
            <a:off x="5250814" y="147369"/>
            <a:ext cx="3965692" cy="2540462"/>
            <a:chOff x="5250814" y="147369"/>
            <a:chExt cx="3965692" cy="2540462"/>
          </a:xfrm>
        </p:grpSpPr>
        <p:pic>
          <p:nvPicPr>
            <p:cNvPr id="52" name="Picture 51" descr="txp_fig"/>
            <p:cNvPicPr>
              <a:picLocks noChangeAspect="1"/>
            </p:cNvPicPr>
            <p:nvPr>
              <p:custDataLst>
                <p:tags r:id="rId1"/>
              </p:custDataLst>
            </p:nvPr>
          </p:nvPicPr>
          <p:blipFill>
            <a:blip r:embed="rId8" cstate="print">
              <a:clrChange>
                <a:clrFrom>
                  <a:srgbClr val="FFFFFF"/>
                </a:clrFrom>
                <a:clrTo>
                  <a:srgbClr val="FFFFFF">
                    <a:alpha val="0"/>
                  </a:srgbClr>
                </a:clrTo>
              </a:clrChange>
            </a:blip>
            <a:stretch>
              <a:fillRect/>
            </a:stretch>
          </p:blipFill>
          <p:spPr bwMode="auto">
            <a:xfrm>
              <a:off x="5696767" y="1615713"/>
              <a:ext cx="2914660" cy="281102"/>
            </a:xfrm>
            <a:prstGeom prst="rect">
              <a:avLst/>
            </a:prstGeom>
            <a:noFill/>
            <a:ln/>
            <a:effectLst/>
          </p:spPr>
        </p:pic>
        <p:sp>
          <p:nvSpPr>
            <p:cNvPr id="47" name="TextBox 46"/>
            <p:cNvSpPr txBox="1"/>
            <p:nvPr/>
          </p:nvSpPr>
          <p:spPr>
            <a:xfrm>
              <a:off x="5582356" y="857804"/>
              <a:ext cx="3209661" cy="707886"/>
            </a:xfrm>
            <a:prstGeom prst="rect">
              <a:avLst/>
            </a:prstGeom>
            <a:noFill/>
          </p:spPr>
          <p:txBody>
            <a:bodyPr wrap="none" rtlCol="0">
              <a:spAutoFit/>
            </a:bodyPr>
            <a:lstStyle/>
            <a:p>
              <a:pPr algn="l"/>
              <a:r>
                <a:rPr lang="en-US" dirty="0">
                  <a:latin typeface="+mn-lt"/>
                </a:rPr>
                <a:t>2 heads and 1 tail or 3 tails </a:t>
              </a:r>
            </a:p>
            <a:p>
              <a:pPr algn="l"/>
              <a:r>
                <a:rPr lang="en-US" dirty="0">
                  <a:latin typeface="+mn-lt"/>
                </a:rPr>
                <a:t>2 zeroes and 1 one or 3 ones</a:t>
              </a:r>
            </a:p>
          </p:txBody>
        </p:sp>
        <p:pic>
          <p:nvPicPr>
            <p:cNvPr id="56" name="Picture 55" descr="txp_fig"/>
            <p:cNvPicPr>
              <a:picLocks noChangeAspect="1"/>
            </p:cNvPicPr>
            <p:nvPr>
              <p:custDataLst>
                <p:tags r:id="rId2"/>
              </p:custDataLst>
            </p:nvPr>
          </p:nvPicPr>
          <p:blipFill>
            <a:blip r:embed="rId9" cstate="print">
              <a:clrChange>
                <a:clrFrom>
                  <a:srgbClr val="FFFFFF"/>
                </a:clrFrom>
                <a:clrTo>
                  <a:srgbClr val="FFFFFF">
                    <a:alpha val="0"/>
                  </a:srgbClr>
                </a:clrTo>
              </a:clrChange>
            </a:blip>
            <a:stretch>
              <a:fillRect/>
            </a:stretch>
          </p:blipFill>
          <p:spPr bwMode="auto">
            <a:xfrm>
              <a:off x="5696767" y="2406728"/>
              <a:ext cx="2914665" cy="281103"/>
            </a:xfrm>
            <a:prstGeom prst="rect">
              <a:avLst/>
            </a:prstGeom>
            <a:noFill/>
            <a:ln/>
            <a:effectLst/>
          </p:spPr>
        </p:pic>
        <p:pic>
          <p:nvPicPr>
            <p:cNvPr id="55" name="Picture 54" descr="txp_fig"/>
            <p:cNvPicPr>
              <a:picLocks noChangeAspect="1"/>
            </p:cNvPicPr>
            <p:nvPr>
              <p:custDataLst>
                <p:tags r:id="rId3"/>
              </p:custDataLst>
            </p:nvPr>
          </p:nvPicPr>
          <p:blipFill>
            <a:blip r:embed="rId10" cstate="print">
              <a:clrChange>
                <a:clrFrom>
                  <a:srgbClr val="FFFFFF"/>
                </a:clrFrom>
                <a:clrTo>
                  <a:srgbClr val="FFFFFF">
                    <a:alpha val="0"/>
                  </a:srgbClr>
                </a:clrTo>
              </a:clrChange>
            </a:blip>
            <a:stretch>
              <a:fillRect/>
            </a:stretch>
          </p:blipFill>
          <p:spPr bwMode="auto">
            <a:xfrm>
              <a:off x="5696767" y="2011220"/>
              <a:ext cx="2914665" cy="281103"/>
            </a:xfrm>
            <a:prstGeom prst="rect">
              <a:avLst/>
            </a:prstGeom>
            <a:noFill/>
            <a:ln/>
            <a:effectLst/>
          </p:spPr>
        </p:pic>
        <p:sp>
          <p:nvSpPr>
            <p:cNvPr id="57" name="TextBox 56">
              <a:extLst>
                <a:ext uri="{FF2B5EF4-FFF2-40B4-BE49-F238E27FC236}">
                  <a16:creationId xmlns:a16="http://schemas.microsoft.com/office/drawing/2014/main" id="{8C642EE5-A63C-404E-B8F9-1F28C5526E20}"/>
                </a:ext>
              </a:extLst>
            </p:cNvPr>
            <p:cNvSpPr txBox="1"/>
            <p:nvPr/>
          </p:nvSpPr>
          <p:spPr bwMode="auto">
            <a:xfrm>
              <a:off x="5250814" y="147369"/>
              <a:ext cx="3965692" cy="707886"/>
            </a:xfrm>
            <a:prstGeom prst="rect">
              <a:avLst/>
            </a:prstGeom>
            <a:noFill/>
            <a:ln/>
            <a:effectLst/>
          </p:spPr>
          <p:txBody>
            <a:bodyPr wrap="square" rtlCol="0">
              <a:spAutoFit/>
            </a:bodyPr>
            <a:lstStyle/>
            <a:p>
              <a:pPr algn="l"/>
              <a:r>
                <a:rPr lang="en-US" dirty="0">
                  <a:latin typeface="+mn-lt"/>
                </a:rPr>
                <a:t>Ask one person for gender, the other two for drinking preference.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51" name="TextBox 50"/>
          <p:cNvSpPr txBox="1"/>
          <p:nvPr/>
        </p:nvSpPr>
        <p:spPr>
          <a:xfrm>
            <a:off x="812527" y="4963796"/>
            <a:ext cx="7500387" cy="830997"/>
          </a:xfrm>
          <a:prstGeom prst="rect">
            <a:avLst/>
          </a:prstGeom>
          <a:noFill/>
        </p:spPr>
        <p:txBody>
          <a:bodyPr wrap="none" rtlCol="0">
            <a:spAutoFit/>
          </a:bodyPr>
          <a:lstStyle/>
          <a:p>
            <a:r>
              <a:rPr lang="en-US" sz="2400" dirty="0">
                <a:latin typeface="+mn-lt"/>
              </a:rPr>
              <a:t>A MAN is always accompanied by two ANTAGONISTS.</a:t>
            </a:r>
          </a:p>
          <a:p>
            <a:r>
              <a:rPr lang="en-US" sz="2400" dirty="0">
                <a:latin typeface="+mn-lt"/>
              </a:rPr>
              <a:t>A WOMAN is always accompanied by two COMPATRIOTS.</a:t>
            </a:r>
          </a:p>
        </p:txBody>
      </p:sp>
      <p:grpSp>
        <p:nvGrpSpPr>
          <p:cNvPr id="111" name="Group 110"/>
          <p:cNvGrpSpPr/>
          <p:nvPr/>
        </p:nvGrpSpPr>
        <p:grpSpPr>
          <a:xfrm>
            <a:off x="414339" y="362858"/>
            <a:ext cx="3486158" cy="4067601"/>
            <a:chOff x="414339" y="362858"/>
            <a:chExt cx="3486158" cy="4067601"/>
          </a:xfrm>
        </p:grpSpPr>
        <p:grpSp>
          <p:nvGrpSpPr>
            <p:cNvPr id="2" name="Group 50"/>
            <p:cNvGrpSpPr/>
            <p:nvPr/>
          </p:nvGrpSpPr>
          <p:grpSpPr>
            <a:xfrm>
              <a:off x="414339" y="1020536"/>
              <a:ext cx="3486158" cy="3409923"/>
              <a:chOff x="501423" y="1020536"/>
              <a:chExt cx="3486158" cy="3409923"/>
            </a:xfrm>
          </p:grpSpPr>
          <p:grpSp>
            <p:nvGrpSpPr>
              <p:cNvPr id="3" name="Group 4"/>
              <p:cNvGrpSpPr>
                <a:grpSpLocks/>
              </p:cNvGrpSpPr>
              <p:nvPr/>
            </p:nvGrpSpPr>
            <p:grpSpPr bwMode="auto">
              <a:xfrm>
                <a:off x="1571398" y="1020536"/>
                <a:ext cx="1433515" cy="1377956"/>
                <a:chOff x="162" y="1149"/>
                <a:chExt cx="903" cy="868"/>
              </a:xfrm>
            </p:grpSpPr>
            <p:sp>
              <p:nvSpPr>
                <p:cNvPr id="30"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31"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32" name="Text Box 7"/>
                <p:cNvSpPr txBox="1">
                  <a:spLocks noChangeArrowheads="1"/>
                </p:cNvSpPr>
                <p:nvPr/>
              </p:nvSpPr>
              <p:spPr bwMode="auto">
                <a:xfrm>
                  <a:off x="267" y="1254"/>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33"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4"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5"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6" name="Line 11"/>
                <p:cNvSpPr>
                  <a:spLocks noChangeShapeType="1"/>
                </p:cNvSpPr>
                <p:nvPr/>
              </p:nvSpPr>
              <p:spPr bwMode="auto">
                <a:xfrm rot="2700000">
                  <a:off x="374" y="937"/>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7" name="Text Box 12"/>
                <p:cNvSpPr txBox="1">
                  <a:spLocks noChangeArrowheads="1"/>
                </p:cNvSpPr>
                <p:nvPr/>
              </p:nvSpPr>
              <p:spPr bwMode="auto">
                <a:xfrm>
                  <a:off x="680" y="1254"/>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38"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9"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0"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1"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4" name="Group 47"/>
              <p:cNvGrpSpPr/>
              <p:nvPr/>
            </p:nvGrpSpPr>
            <p:grpSpPr>
              <a:xfrm>
                <a:off x="501423" y="3035040"/>
                <a:ext cx="3486158" cy="1395419"/>
                <a:chOff x="2054458" y="799878"/>
                <a:chExt cx="3486158" cy="1395419"/>
              </a:xfrm>
            </p:grpSpPr>
            <p:grpSp>
              <p:nvGrpSpPr>
                <p:cNvPr id="5" name="Group 17"/>
                <p:cNvGrpSpPr>
                  <a:grpSpLocks/>
                </p:cNvGrpSpPr>
                <p:nvPr/>
              </p:nvGrpSpPr>
              <p:grpSpPr bwMode="auto">
                <a:xfrm>
                  <a:off x="2054458" y="799878"/>
                  <a:ext cx="1435103" cy="1395419"/>
                  <a:chOff x="1454" y="1135"/>
                  <a:chExt cx="904" cy="879"/>
                </a:xfrm>
              </p:grpSpPr>
              <p:sp>
                <p:nvSpPr>
                  <p:cNvPr id="18"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19"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20" name="Text Box 20"/>
                  <p:cNvSpPr txBox="1">
                    <a:spLocks noChangeArrowheads="1"/>
                  </p:cNvSpPr>
                  <p:nvPr/>
                </p:nvSpPr>
                <p:spPr bwMode="auto">
                  <a:xfrm>
                    <a:off x="1560" y="1251"/>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21"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2"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3"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4" name="Line 24"/>
                  <p:cNvSpPr>
                    <a:spLocks noChangeShapeType="1"/>
                  </p:cNvSpPr>
                  <p:nvPr/>
                </p:nvSpPr>
                <p:spPr bwMode="auto">
                  <a:xfrm rot="2700000">
                    <a:off x="1666" y="923"/>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5" name="Text Box 25"/>
                  <p:cNvSpPr txBox="1">
                    <a:spLocks noChangeArrowheads="1"/>
                  </p:cNvSpPr>
                  <p:nvPr/>
                </p:nvSpPr>
                <p:spPr bwMode="auto">
                  <a:xfrm>
                    <a:off x="1973" y="1251"/>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26"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7"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8"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9" name="Line 29"/>
                  <p:cNvSpPr>
                    <a:spLocks noChangeShapeType="1"/>
                  </p:cNvSpPr>
                  <p:nvPr/>
                </p:nvSpPr>
                <p:spPr bwMode="auto">
                  <a:xfrm rot="5400000">
                    <a:off x="2127" y="107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42" name="Group 30"/>
                <p:cNvGrpSpPr>
                  <a:grpSpLocks/>
                </p:cNvGrpSpPr>
                <p:nvPr/>
              </p:nvGrpSpPr>
              <p:grpSpPr bwMode="auto">
                <a:xfrm>
                  <a:off x="4105513" y="814165"/>
                  <a:ext cx="1435103" cy="1381131"/>
                  <a:chOff x="2738" y="1141"/>
                  <a:chExt cx="904" cy="870"/>
                </a:xfrm>
              </p:grpSpPr>
              <p:sp>
                <p:nvSpPr>
                  <p:cNvPr id="6"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7"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8" name="Text Box 33"/>
                  <p:cNvSpPr txBox="1">
                    <a:spLocks noChangeArrowheads="1"/>
                  </p:cNvSpPr>
                  <p:nvPr/>
                </p:nvSpPr>
                <p:spPr bwMode="auto">
                  <a:xfrm>
                    <a:off x="2844" y="1248"/>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9"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1"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2" name="Line 37"/>
                  <p:cNvSpPr>
                    <a:spLocks noChangeShapeType="1"/>
                  </p:cNvSpPr>
                  <p:nvPr/>
                </p:nvSpPr>
                <p:spPr bwMode="auto">
                  <a:xfrm rot="2700000">
                    <a:off x="2950" y="929"/>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3" name="Text Box 38"/>
                  <p:cNvSpPr txBox="1">
                    <a:spLocks noChangeArrowheads="1"/>
                  </p:cNvSpPr>
                  <p:nvPr/>
                </p:nvSpPr>
                <p:spPr bwMode="auto">
                  <a:xfrm>
                    <a:off x="3257" y="1248"/>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14"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5"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6"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7" name="Line 42"/>
                  <p:cNvSpPr>
                    <a:spLocks noChangeShapeType="1"/>
                  </p:cNvSpPr>
                  <p:nvPr/>
                </p:nvSpPr>
                <p:spPr bwMode="auto">
                  <a:xfrm rot="5400000">
                    <a:off x="3411" y="106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grpSp>
        <p:sp>
          <p:nvSpPr>
            <p:cNvPr id="54" name="TextBox 53"/>
            <p:cNvSpPr txBox="1"/>
            <p:nvPr/>
          </p:nvSpPr>
          <p:spPr>
            <a:xfrm>
              <a:off x="1529239" y="362858"/>
              <a:ext cx="841898" cy="461665"/>
            </a:xfrm>
            <a:prstGeom prst="rect">
              <a:avLst/>
            </a:prstGeom>
            <a:noFill/>
          </p:spPr>
          <p:txBody>
            <a:bodyPr wrap="none" rtlCol="0">
              <a:spAutoFit/>
            </a:bodyPr>
            <a:lstStyle/>
            <a:p>
              <a:r>
                <a:rPr lang="en-US" sz="2400" dirty="0">
                  <a:solidFill>
                    <a:srgbClr val="990099"/>
                  </a:solidFill>
                  <a:latin typeface="+mn-lt"/>
                </a:rPr>
                <a:t>MAN</a:t>
              </a:r>
            </a:p>
          </p:txBody>
        </p:sp>
        <p:sp>
          <p:nvSpPr>
            <p:cNvPr id="57" name="TextBox 56"/>
            <p:cNvSpPr txBox="1"/>
            <p:nvPr/>
          </p:nvSpPr>
          <p:spPr>
            <a:xfrm>
              <a:off x="2508937" y="2402078"/>
              <a:ext cx="841898" cy="461665"/>
            </a:xfrm>
            <a:prstGeom prst="rect">
              <a:avLst/>
            </a:prstGeom>
            <a:noFill/>
          </p:spPr>
          <p:txBody>
            <a:bodyPr wrap="none" rtlCol="0">
              <a:spAutoFit/>
            </a:bodyPr>
            <a:lstStyle/>
            <a:p>
              <a:r>
                <a:rPr lang="en-US" sz="2400" dirty="0">
                  <a:solidFill>
                    <a:srgbClr val="990099"/>
                  </a:solidFill>
                  <a:latin typeface="+mn-lt"/>
                </a:rPr>
                <a:t>MAN</a:t>
              </a:r>
            </a:p>
          </p:txBody>
        </p:sp>
        <p:sp>
          <p:nvSpPr>
            <p:cNvPr id="58" name="TextBox 57"/>
            <p:cNvSpPr txBox="1"/>
            <p:nvPr/>
          </p:nvSpPr>
          <p:spPr>
            <a:xfrm>
              <a:off x="672919" y="2394824"/>
              <a:ext cx="841898" cy="461665"/>
            </a:xfrm>
            <a:prstGeom prst="rect">
              <a:avLst/>
            </a:prstGeom>
            <a:noFill/>
          </p:spPr>
          <p:txBody>
            <a:bodyPr wrap="none" rtlCol="0">
              <a:spAutoFit/>
            </a:bodyPr>
            <a:lstStyle/>
            <a:p>
              <a:r>
                <a:rPr lang="en-US" sz="2400" dirty="0">
                  <a:solidFill>
                    <a:srgbClr val="990099"/>
                  </a:solidFill>
                  <a:latin typeface="+mn-lt"/>
                </a:rPr>
                <a:t>MAN</a:t>
              </a:r>
            </a:p>
          </p:txBody>
        </p:sp>
      </p:grpSp>
      <p:grpSp>
        <p:nvGrpSpPr>
          <p:cNvPr id="116" name="Group 115"/>
          <p:cNvGrpSpPr/>
          <p:nvPr/>
        </p:nvGrpSpPr>
        <p:grpSpPr>
          <a:xfrm>
            <a:off x="347793" y="1206960"/>
            <a:ext cx="3589435" cy="3608919"/>
            <a:chOff x="347793" y="1206960"/>
            <a:chExt cx="3589435" cy="3608919"/>
          </a:xfrm>
        </p:grpSpPr>
        <p:grpSp>
          <p:nvGrpSpPr>
            <p:cNvPr id="112" name="Group 111"/>
            <p:cNvGrpSpPr/>
            <p:nvPr/>
          </p:nvGrpSpPr>
          <p:grpSpPr>
            <a:xfrm>
              <a:off x="347793" y="1206960"/>
              <a:ext cx="2897733" cy="3608919"/>
              <a:chOff x="347793" y="1206960"/>
              <a:chExt cx="2897733" cy="3608919"/>
            </a:xfrm>
          </p:grpSpPr>
          <p:sp>
            <p:nvSpPr>
              <p:cNvPr id="59" name="TextBox 58"/>
              <p:cNvSpPr txBox="1"/>
              <p:nvPr/>
            </p:nvSpPr>
            <p:spPr>
              <a:xfrm>
                <a:off x="1235425" y="4354214"/>
                <a:ext cx="2010101" cy="461665"/>
              </a:xfrm>
              <a:prstGeom prst="rect">
                <a:avLst/>
              </a:prstGeom>
              <a:noFill/>
            </p:spPr>
            <p:txBody>
              <a:bodyPr wrap="none" rtlCol="0">
                <a:spAutoFit/>
              </a:bodyPr>
              <a:lstStyle/>
              <a:p>
                <a:r>
                  <a:rPr lang="en-US" sz="2400" dirty="0">
                    <a:solidFill>
                      <a:srgbClr val="990099"/>
                    </a:solidFill>
                    <a:latin typeface="+mn-lt"/>
                  </a:rPr>
                  <a:t>ANTAGONISTS</a:t>
                </a:r>
              </a:p>
            </p:txBody>
          </p:sp>
          <p:sp>
            <p:nvSpPr>
              <p:cNvPr id="62" name="TextBox 61"/>
              <p:cNvSpPr txBox="1"/>
              <p:nvPr/>
            </p:nvSpPr>
            <p:spPr>
              <a:xfrm rot="18186376">
                <a:off x="-426425" y="1981178"/>
                <a:ext cx="2010101" cy="461665"/>
              </a:xfrm>
              <a:prstGeom prst="rect">
                <a:avLst/>
              </a:prstGeom>
              <a:noFill/>
            </p:spPr>
            <p:txBody>
              <a:bodyPr wrap="none" rtlCol="0">
                <a:spAutoFit/>
              </a:bodyPr>
              <a:lstStyle/>
              <a:p>
                <a:r>
                  <a:rPr lang="en-US" sz="2400" dirty="0">
                    <a:solidFill>
                      <a:srgbClr val="990099"/>
                    </a:solidFill>
                    <a:latin typeface="+mn-lt"/>
                  </a:rPr>
                  <a:t>ANTAGONISTS</a:t>
                </a:r>
              </a:p>
            </p:txBody>
          </p:sp>
        </p:grpSp>
        <p:sp>
          <p:nvSpPr>
            <p:cNvPr id="63" name="TextBox 62"/>
            <p:cNvSpPr txBox="1"/>
            <p:nvPr/>
          </p:nvSpPr>
          <p:spPr>
            <a:xfrm rot="3476488">
              <a:off x="2701345" y="1988438"/>
              <a:ext cx="2010101" cy="461665"/>
            </a:xfrm>
            <a:prstGeom prst="rect">
              <a:avLst/>
            </a:prstGeom>
            <a:noFill/>
          </p:spPr>
          <p:txBody>
            <a:bodyPr wrap="none" rtlCol="0">
              <a:spAutoFit/>
            </a:bodyPr>
            <a:lstStyle/>
            <a:p>
              <a:r>
                <a:rPr lang="en-US" sz="2400" dirty="0">
                  <a:solidFill>
                    <a:srgbClr val="990099"/>
                  </a:solidFill>
                  <a:latin typeface="+mn-lt"/>
                </a:rPr>
                <a:t>ANTAGONISTS</a:t>
              </a:r>
            </a:p>
          </p:txBody>
        </p:sp>
      </p:grpSp>
      <p:grpSp>
        <p:nvGrpSpPr>
          <p:cNvPr id="114" name="Group 113"/>
          <p:cNvGrpSpPr/>
          <p:nvPr/>
        </p:nvGrpSpPr>
        <p:grpSpPr>
          <a:xfrm>
            <a:off x="4949967" y="355604"/>
            <a:ext cx="3486158" cy="4067601"/>
            <a:chOff x="4949967" y="355604"/>
            <a:chExt cx="3486158" cy="4067601"/>
          </a:xfrm>
        </p:grpSpPr>
        <p:sp>
          <p:nvSpPr>
            <p:cNvPr id="105" name="TextBox 104"/>
            <p:cNvSpPr txBox="1"/>
            <p:nvPr/>
          </p:nvSpPr>
          <p:spPr>
            <a:xfrm>
              <a:off x="6064867" y="355604"/>
              <a:ext cx="841898" cy="461665"/>
            </a:xfrm>
            <a:prstGeom prst="rect">
              <a:avLst/>
            </a:prstGeom>
            <a:noFill/>
          </p:spPr>
          <p:txBody>
            <a:bodyPr wrap="none" rtlCol="0">
              <a:spAutoFit/>
            </a:bodyPr>
            <a:lstStyle/>
            <a:p>
              <a:r>
                <a:rPr lang="en-US" sz="2400" dirty="0">
                  <a:solidFill>
                    <a:srgbClr val="990099"/>
                  </a:solidFill>
                  <a:latin typeface="+mn-lt"/>
                </a:rPr>
                <a:t>MAN</a:t>
              </a:r>
            </a:p>
          </p:txBody>
        </p:sp>
        <p:grpSp>
          <p:nvGrpSpPr>
            <p:cNvPr id="64" name="Group 50"/>
            <p:cNvGrpSpPr/>
            <p:nvPr/>
          </p:nvGrpSpPr>
          <p:grpSpPr>
            <a:xfrm>
              <a:off x="4949967" y="1013282"/>
              <a:ext cx="3486158" cy="3409923"/>
              <a:chOff x="501423" y="1020536"/>
              <a:chExt cx="3486158" cy="3409923"/>
            </a:xfrm>
          </p:grpSpPr>
          <p:grpSp>
            <p:nvGrpSpPr>
              <p:cNvPr id="65" name="Group 4"/>
              <p:cNvGrpSpPr>
                <a:grpSpLocks/>
              </p:cNvGrpSpPr>
              <p:nvPr/>
            </p:nvGrpSpPr>
            <p:grpSpPr bwMode="auto">
              <a:xfrm>
                <a:off x="1571398" y="1020536"/>
                <a:ext cx="1433520" cy="1377956"/>
                <a:chOff x="162" y="1149"/>
                <a:chExt cx="903" cy="868"/>
              </a:xfrm>
            </p:grpSpPr>
            <p:sp>
              <p:nvSpPr>
                <p:cNvPr id="93"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94"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95" name="Text Box 7"/>
                <p:cNvSpPr txBox="1">
                  <a:spLocks noChangeArrowheads="1"/>
                </p:cNvSpPr>
                <p:nvPr/>
              </p:nvSpPr>
              <p:spPr bwMode="auto">
                <a:xfrm>
                  <a:off x="267" y="1254"/>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96"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97"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98"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99" name="Line 11"/>
                <p:cNvSpPr>
                  <a:spLocks noChangeShapeType="1"/>
                </p:cNvSpPr>
                <p:nvPr/>
              </p:nvSpPr>
              <p:spPr bwMode="auto">
                <a:xfrm rot="2700000">
                  <a:off x="374" y="937"/>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0" name="Text Box 12"/>
                <p:cNvSpPr txBox="1">
                  <a:spLocks noChangeArrowheads="1"/>
                </p:cNvSpPr>
                <p:nvPr/>
              </p:nvSpPr>
              <p:spPr bwMode="auto">
                <a:xfrm>
                  <a:off x="680" y="1254"/>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101"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2"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3"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04"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66" name="Group 47"/>
              <p:cNvGrpSpPr/>
              <p:nvPr/>
            </p:nvGrpSpPr>
            <p:grpSpPr>
              <a:xfrm>
                <a:off x="501430" y="3035040"/>
                <a:ext cx="3486166" cy="1395419"/>
                <a:chOff x="2054465" y="799878"/>
                <a:chExt cx="3486166" cy="1395419"/>
              </a:xfrm>
            </p:grpSpPr>
            <p:grpSp>
              <p:nvGrpSpPr>
                <p:cNvPr id="67" name="Group 17"/>
                <p:cNvGrpSpPr>
                  <a:grpSpLocks/>
                </p:cNvGrpSpPr>
                <p:nvPr/>
              </p:nvGrpSpPr>
              <p:grpSpPr bwMode="auto">
                <a:xfrm>
                  <a:off x="2054465" y="799878"/>
                  <a:ext cx="1435107" cy="1395419"/>
                  <a:chOff x="1454" y="1135"/>
                  <a:chExt cx="904" cy="879"/>
                </a:xfrm>
              </p:grpSpPr>
              <p:sp>
                <p:nvSpPr>
                  <p:cNvPr id="81"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82"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83" name="Text Box 20"/>
                  <p:cNvSpPr txBox="1">
                    <a:spLocks noChangeArrowheads="1"/>
                  </p:cNvSpPr>
                  <p:nvPr/>
                </p:nvSpPr>
                <p:spPr bwMode="auto">
                  <a:xfrm>
                    <a:off x="1560" y="1251"/>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84"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5"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6"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7" name="Line 24"/>
                  <p:cNvSpPr>
                    <a:spLocks noChangeShapeType="1"/>
                  </p:cNvSpPr>
                  <p:nvPr/>
                </p:nvSpPr>
                <p:spPr bwMode="auto">
                  <a:xfrm rot="2700000">
                    <a:off x="1666" y="923"/>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8" name="Text Box 25"/>
                  <p:cNvSpPr txBox="1">
                    <a:spLocks noChangeArrowheads="1"/>
                  </p:cNvSpPr>
                  <p:nvPr/>
                </p:nvSpPr>
                <p:spPr bwMode="auto">
                  <a:xfrm>
                    <a:off x="1973" y="1251"/>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89"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90"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91"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92" name="Line 29"/>
                  <p:cNvSpPr>
                    <a:spLocks noChangeShapeType="1"/>
                  </p:cNvSpPr>
                  <p:nvPr/>
                </p:nvSpPr>
                <p:spPr bwMode="auto">
                  <a:xfrm rot="5400000">
                    <a:off x="2127" y="107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68" name="Group 30"/>
                <p:cNvGrpSpPr>
                  <a:grpSpLocks/>
                </p:cNvGrpSpPr>
                <p:nvPr/>
              </p:nvGrpSpPr>
              <p:grpSpPr bwMode="auto">
                <a:xfrm>
                  <a:off x="4105524" y="814165"/>
                  <a:ext cx="1435107" cy="1381131"/>
                  <a:chOff x="2738" y="1141"/>
                  <a:chExt cx="904" cy="870"/>
                </a:xfrm>
              </p:grpSpPr>
              <p:sp>
                <p:nvSpPr>
                  <p:cNvPr id="69"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70"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71" name="Text Box 33"/>
                  <p:cNvSpPr txBox="1">
                    <a:spLocks noChangeArrowheads="1"/>
                  </p:cNvSpPr>
                  <p:nvPr/>
                </p:nvSpPr>
                <p:spPr bwMode="auto">
                  <a:xfrm>
                    <a:off x="2844" y="1248"/>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72"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3"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4"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5" name="Line 37"/>
                  <p:cNvSpPr>
                    <a:spLocks noChangeShapeType="1"/>
                  </p:cNvSpPr>
                  <p:nvPr/>
                </p:nvSpPr>
                <p:spPr bwMode="auto">
                  <a:xfrm rot="2700000">
                    <a:off x="2950" y="929"/>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6" name="Text Box 38"/>
                  <p:cNvSpPr txBox="1">
                    <a:spLocks noChangeArrowheads="1"/>
                  </p:cNvSpPr>
                  <p:nvPr/>
                </p:nvSpPr>
                <p:spPr bwMode="auto">
                  <a:xfrm>
                    <a:off x="3257" y="1248"/>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77"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8"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79"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80" name="Line 42"/>
                  <p:cNvSpPr>
                    <a:spLocks noChangeShapeType="1"/>
                  </p:cNvSpPr>
                  <p:nvPr/>
                </p:nvSpPr>
                <p:spPr bwMode="auto">
                  <a:xfrm rot="5400000">
                    <a:off x="3411" y="106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grpSp>
        <p:sp>
          <p:nvSpPr>
            <p:cNvPr id="106" name="TextBox 105"/>
            <p:cNvSpPr txBox="1"/>
            <p:nvPr/>
          </p:nvSpPr>
          <p:spPr>
            <a:xfrm>
              <a:off x="6860857" y="2394824"/>
              <a:ext cx="1325427" cy="461665"/>
            </a:xfrm>
            <a:prstGeom prst="rect">
              <a:avLst/>
            </a:prstGeom>
            <a:noFill/>
          </p:spPr>
          <p:txBody>
            <a:bodyPr wrap="none" rtlCol="0">
              <a:spAutoFit/>
            </a:bodyPr>
            <a:lstStyle/>
            <a:p>
              <a:r>
                <a:rPr lang="en-US" sz="2400" dirty="0">
                  <a:solidFill>
                    <a:srgbClr val="990099"/>
                  </a:solidFill>
                  <a:latin typeface="+mn-lt"/>
                </a:rPr>
                <a:t>WOMAN</a:t>
              </a:r>
            </a:p>
          </p:txBody>
        </p:sp>
        <p:sp>
          <p:nvSpPr>
            <p:cNvPr id="107" name="TextBox 106"/>
            <p:cNvSpPr txBox="1"/>
            <p:nvPr/>
          </p:nvSpPr>
          <p:spPr>
            <a:xfrm>
              <a:off x="5097409" y="2387570"/>
              <a:ext cx="1325427" cy="461665"/>
            </a:xfrm>
            <a:prstGeom prst="rect">
              <a:avLst/>
            </a:prstGeom>
            <a:noFill/>
          </p:spPr>
          <p:txBody>
            <a:bodyPr wrap="none" rtlCol="0">
              <a:spAutoFit/>
            </a:bodyPr>
            <a:lstStyle/>
            <a:p>
              <a:r>
                <a:rPr lang="en-US" sz="2400" dirty="0">
                  <a:solidFill>
                    <a:srgbClr val="990099"/>
                  </a:solidFill>
                  <a:latin typeface="+mn-lt"/>
                </a:rPr>
                <a:t>WOMAN</a:t>
              </a:r>
            </a:p>
          </p:txBody>
        </p:sp>
      </p:grpSp>
      <p:grpSp>
        <p:nvGrpSpPr>
          <p:cNvPr id="115" name="Group 114"/>
          <p:cNvGrpSpPr/>
          <p:nvPr/>
        </p:nvGrpSpPr>
        <p:grpSpPr>
          <a:xfrm>
            <a:off x="4941478" y="1129884"/>
            <a:ext cx="3531379" cy="3678741"/>
            <a:chOff x="4941478" y="1129884"/>
            <a:chExt cx="3531379" cy="3678741"/>
          </a:xfrm>
        </p:grpSpPr>
        <p:sp>
          <p:nvSpPr>
            <p:cNvPr id="108" name="TextBox 107"/>
            <p:cNvSpPr txBox="1"/>
            <p:nvPr/>
          </p:nvSpPr>
          <p:spPr>
            <a:xfrm rot="18186376">
              <a:off x="4155494" y="1915868"/>
              <a:ext cx="2033634" cy="461665"/>
            </a:xfrm>
            <a:prstGeom prst="rect">
              <a:avLst/>
            </a:prstGeom>
            <a:noFill/>
          </p:spPr>
          <p:txBody>
            <a:bodyPr wrap="none" rtlCol="0">
              <a:spAutoFit/>
            </a:bodyPr>
            <a:lstStyle/>
            <a:p>
              <a:r>
                <a:rPr lang="en-US" sz="2400" dirty="0">
                  <a:solidFill>
                    <a:srgbClr val="990099"/>
                  </a:solidFill>
                  <a:latin typeface="+mn-lt"/>
                </a:rPr>
                <a:t>COMPATRIOTS</a:t>
              </a:r>
            </a:p>
          </p:txBody>
        </p:sp>
        <p:sp>
          <p:nvSpPr>
            <p:cNvPr id="109" name="TextBox 108"/>
            <p:cNvSpPr txBox="1"/>
            <p:nvPr/>
          </p:nvSpPr>
          <p:spPr>
            <a:xfrm rot="3476488">
              <a:off x="7225208" y="1981184"/>
              <a:ext cx="2033634" cy="461665"/>
            </a:xfrm>
            <a:prstGeom prst="rect">
              <a:avLst/>
            </a:prstGeom>
            <a:noFill/>
          </p:spPr>
          <p:txBody>
            <a:bodyPr wrap="none" rtlCol="0">
              <a:spAutoFit/>
            </a:bodyPr>
            <a:lstStyle/>
            <a:p>
              <a:r>
                <a:rPr lang="en-US" sz="2400" dirty="0">
                  <a:solidFill>
                    <a:srgbClr val="990099"/>
                  </a:solidFill>
                  <a:latin typeface="+mn-lt"/>
                </a:rPr>
                <a:t>COMPATRIOTS</a:t>
              </a:r>
            </a:p>
          </p:txBody>
        </p:sp>
        <p:sp>
          <p:nvSpPr>
            <p:cNvPr id="110" name="TextBox 109"/>
            <p:cNvSpPr txBox="1"/>
            <p:nvPr/>
          </p:nvSpPr>
          <p:spPr>
            <a:xfrm>
              <a:off x="5800081" y="4346960"/>
              <a:ext cx="2010101" cy="461665"/>
            </a:xfrm>
            <a:prstGeom prst="rect">
              <a:avLst/>
            </a:prstGeom>
            <a:noFill/>
          </p:spPr>
          <p:txBody>
            <a:bodyPr wrap="none" rtlCol="0">
              <a:spAutoFit/>
            </a:bodyPr>
            <a:lstStyle/>
            <a:p>
              <a:r>
                <a:rPr lang="en-US" sz="2400" dirty="0">
                  <a:solidFill>
                    <a:srgbClr val="990099"/>
                  </a:solidFill>
                  <a:latin typeface="+mn-lt"/>
                </a:rPr>
                <a:t>ANTAGONISTS</a:t>
              </a:r>
            </a:p>
          </p:txBody>
        </p:sp>
      </p:grpSp>
      <p:grpSp>
        <p:nvGrpSpPr>
          <p:cNvPr id="122" name="Group 121"/>
          <p:cNvGrpSpPr/>
          <p:nvPr/>
        </p:nvGrpSpPr>
        <p:grpSpPr>
          <a:xfrm>
            <a:off x="391887" y="537029"/>
            <a:ext cx="8200571" cy="4310746"/>
            <a:chOff x="6041798" y="4838873"/>
            <a:chExt cx="2535512" cy="449794"/>
          </a:xfrm>
        </p:grpSpPr>
        <p:sp>
          <p:nvSpPr>
            <p:cNvPr id="119" name="Line 166"/>
            <p:cNvSpPr>
              <a:spLocks noChangeShapeType="1"/>
            </p:cNvSpPr>
            <p:nvPr/>
          </p:nvSpPr>
          <p:spPr bwMode="auto">
            <a:xfrm>
              <a:off x="6041798" y="4838873"/>
              <a:ext cx="2535512" cy="449794"/>
            </a:xfrm>
            <a:prstGeom prst="line">
              <a:avLst/>
            </a:prstGeom>
            <a:noFill/>
            <a:ln w="38100" cap="flat" cmpd="sng" algn="ctr">
              <a:solidFill>
                <a:srgbClr val="FF0000"/>
              </a:solidFill>
              <a:prstDash val="solid"/>
              <a:round/>
              <a:headEnd type="none" w="med" len="med"/>
              <a:tailEnd type="none" w="med" len="med"/>
            </a:ln>
            <a:effectLst/>
          </p:spPr>
          <p:txBody>
            <a:bodyPr/>
            <a:lstStyle/>
            <a:p>
              <a:endParaRPr lang="en-US" dirty="0">
                <a:latin typeface="Calibri" pitchFamily="34" charset="0"/>
              </a:endParaRPr>
            </a:p>
          </p:txBody>
        </p:sp>
        <p:sp>
          <p:nvSpPr>
            <p:cNvPr id="120" name="Line 167"/>
            <p:cNvSpPr>
              <a:spLocks noChangeShapeType="1"/>
            </p:cNvSpPr>
            <p:nvPr/>
          </p:nvSpPr>
          <p:spPr bwMode="auto">
            <a:xfrm flipV="1">
              <a:off x="6062710" y="4843416"/>
              <a:ext cx="2465236" cy="432993"/>
            </a:xfrm>
            <a:prstGeom prst="line">
              <a:avLst/>
            </a:prstGeom>
            <a:noFill/>
            <a:ln w="38100" cap="flat" cmpd="sng" algn="ctr">
              <a:solidFill>
                <a:srgbClr val="FF0000"/>
              </a:solidFill>
              <a:prstDash val="solid"/>
              <a:round/>
              <a:headEnd type="none" w="med" len="med"/>
              <a:tailEnd type="none" w="med" len="med"/>
            </a:ln>
            <a:effectLst/>
          </p:spPr>
          <p:txBody>
            <a:bodyPr/>
            <a:lstStyle/>
            <a:p>
              <a:endParaRPr lang="en-US" dirty="0">
                <a:latin typeface="Calibri" pitchFamily="34" charset="0"/>
              </a:endParaRPr>
            </a:p>
          </p:txBody>
        </p:sp>
      </p:grpSp>
      <p:sp>
        <p:nvSpPr>
          <p:cNvPr id="123" name="TextBox 122"/>
          <p:cNvSpPr txBox="1"/>
          <p:nvPr/>
        </p:nvSpPr>
        <p:spPr>
          <a:xfrm>
            <a:off x="760933" y="5928980"/>
            <a:ext cx="7618112" cy="461665"/>
          </a:xfrm>
          <a:prstGeom prst="rect">
            <a:avLst/>
          </a:prstGeom>
          <a:noFill/>
        </p:spPr>
        <p:txBody>
          <a:bodyPr wrap="none" rtlCol="0">
            <a:spAutoFit/>
          </a:bodyPr>
          <a:lstStyle/>
          <a:p>
            <a:r>
              <a:rPr lang="en-US" sz="2400" dirty="0">
                <a:solidFill>
                  <a:srgbClr val="990099"/>
                </a:solidFill>
                <a:latin typeface="+mn-lt"/>
              </a:rPr>
              <a:t>There must be two MEN and a WOMAN or three WOMEN.</a:t>
            </a:r>
          </a:p>
        </p:txBody>
      </p:sp>
      <p:sp>
        <p:nvSpPr>
          <p:cNvPr id="113" name="TextBox 112">
            <a:extLst>
              <a:ext uri="{FF2B5EF4-FFF2-40B4-BE49-F238E27FC236}">
                <a16:creationId xmlns:a16="http://schemas.microsoft.com/office/drawing/2014/main" id="{291A5888-829E-4FDC-A972-573F1D70A940}"/>
              </a:ext>
            </a:extLst>
          </p:cNvPr>
          <p:cNvSpPr txBox="1"/>
          <p:nvPr/>
        </p:nvSpPr>
        <p:spPr>
          <a:xfrm>
            <a:off x="3385622" y="91440"/>
            <a:ext cx="2372765" cy="584775"/>
          </a:xfrm>
          <a:prstGeom prst="rect">
            <a:avLst/>
          </a:prstGeom>
          <a:noFill/>
        </p:spPr>
        <p:txBody>
          <a:bodyPr wrap="none" rtlCol="0">
            <a:spAutoFit/>
          </a:bodyPr>
          <a:lstStyle/>
          <a:p>
            <a:r>
              <a:rPr lang="en-US" sz="3200" dirty="0">
                <a:solidFill>
                  <a:srgbClr val="008000"/>
                </a:solidFill>
                <a:latin typeface="Comic Sans MS" panose="030F0702030302020204" pitchFamily="66" charset="0"/>
                <a:cs typeface="Calibri" panose="020F0502020204030204" pitchFamily="34" charset="0"/>
              </a:rPr>
              <a:t>Here’s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1"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2000"/>
                                        <p:tgtEl>
                                          <p:spTgt spid="123"/>
                                        </p:tgtEl>
                                      </p:cBhvr>
                                    </p:animEffect>
                                    <p:anim calcmode="lin" valueType="num">
                                      <p:cBhvr>
                                        <p:cTn id="28" dur="2000" fill="hold"/>
                                        <p:tgtEl>
                                          <p:spTgt spid="123"/>
                                        </p:tgtEl>
                                        <p:attrNameLst>
                                          <p:attrName>style.rotation</p:attrName>
                                        </p:attrNameLst>
                                      </p:cBhvr>
                                      <p:tavLst>
                                        <p:tav tm="0">
                                          <p:val>
                                            <p:fltVal val="720"/>
                                          </p:val>
                                        </p:tav>
                                        <p:tav tm="100000">
                                          <p:val>
                                            <p:fltVal val="0"/>
                                          </p:val>
                                        </p:tav>
                                      </p:tavLst>
                                    </p:anim>
                                    <p:anim calcmode="lin" valueType="num">
                                      <p:cBhvr>
                                        <p:cTn id="29" dur="2000" fill="hold"/>
                                        <p:tgtEl>
                                          <p:spTgt spid="123"/>
                                        </p:tgtEl>
                                        <p:attrNameLst>
                                          <p:attrName>ppt_h</p:attrName>
                                        </p:attrNameLst>
                                      </p:cBhvr>
                                      <p:tavLst>
                                        <p:tav tm="0">
                                          <p:val>
                                            <p:fltVal val="0"/>
                                          </p:val>
                                        </p:tav>
                                        <p:tav tm="100000">
                                          <p:val>
                                            <p:strVal val="#ppt_h"/>
                                          </p:val>
                                        </p:tav>
                                      </p:tavLst>
                                    </p:anim>
                                    <p:anim calcmode="lin" valueType="num">
                                      <p:cBhvr>
                                        <p:cTn id="30" dur="2000" fill="hold"/>
                                        <p:tgtEl>
                                          <p:spTgt spid="1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2" name="Group 1"/>
          <p:cNvGrpSpPr/>
          <p:nvPr/>
        </p:nvGrpSpPr>
        <p:grpSpPr>
          <a:xfrm>
            <a:off x="501649" y="1187218"/>
            <a:ext cx="3398838" cy="3243229"/>
            <a:chOff x="588733" y="1187218"/>
            <a:chExt cx="3398838" cy="3243229"/>
          </a:xfrm>
        </p:grpSpPr>
        <p:grpSp>
          <p:nvGrpSpPr>
            <p:cNvPr id="3" name="Group 4"/>
            <p:cNvGrpSpPr>
              <a:grpSpLocks/>
            </p:cNvGrpSpPr>
            <p:nvPr/>
          </p:nvGrpSpPr>
          <p:grpSpPr bwMode="auto">
            <a:xfrm>
              <a:off x="1644424" y="1187222"/>
              <a:ext cx="1360495" cy="1211266"/>
              <a:chOff x="208" y="1254"/>
              <a:chExt cx="857" cy="763"/>
            </a:xfrm>
          </p:grpSpPr>
          <p:sp>
            <p:nvSpPr>
              <p:cNvPr id="31" name="Text Box 5"/>
              <p:cNvSpPr txBox="1">
                <a:spLocks noChangeArrowheads="1"/>
              </p:cNvSpPr>
              <p:nvPr/>
            </p:nvSpPr>
            <p:spPr bwMode="auto">
              <a:xfrm>
                <a:off x="314" y="1678"/>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32" name="Text Box 6"/>
              <p:cNvSpPr txBox="1">
                <a:spLocks noChangeArrowheads="1"/>
              </p:cNvSpPr>
              <p:nvPr/>
            </p:nvSpPr>
            <p:spPr bwMode="auto">
              <a:xfrm>
                <a:off x="737" y="1687"/>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33" name="Text Box 7"/>
              <p:cNvSpPr txBox="1">
                <a:spLocks noChangeArrowheads="1"/>
              </p:cNvSpPr>
              <p:nvPr/>
            </p:nvSpPr>
            <p:spPr bwMode="auto">
              <a:xfrm>
                <a:off x="267" y="1254"/>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1</a:t>
                </a:r>
                <a:endParaRPr lang="en-US" sz="3200" b="0" i="1" dirty="0">
                  <a:latin typeface="Calibri" pitchFamily="34" charset="0"/>
                </a:endParaRPr>
              </a:p>
            </p:txBody>
          </p:sp>
          <p:sp>
            <p:nvSpPr>
              <p:cNvPr id="34" name="Line 8"/>
              <p:cNvSpPr>
                <a:spLocks noChangeShapeType="1"/>
              </p:cNvSpPr>
              <p:nvPr/>
            </p:nvSpPr>
            <p:spPr bwMode="auto">
              <a:xfrm>
                <a:off x="638"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5" name="Line 9"/>
              <p:cNvSpPr>
                <a:spLocks noChangeShapeType="1"/>
              </p:cNvSpPr>
              <p:nvPr/>
            </p:nvSpPr>
            <p:spPr bwMode="auto">
              <a:xfrm>
                <a:off x="22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6" name="Line 10"/>
              <p:cNvSpPr>
                <a:spLocks noChangeShapeType="1"/>
              </p:cNvSpPr>
              <p:nvPr/>
            </p:nvSpPr>
            <p:spPr bwMode="auto">
              <a:xfrm rot="16200000" flipV="1">
                <a:off x="436"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7" name="Line 11"/>
              <p:cNvSpPr>
                <a:spLocks noChangeShapeType="1"/>
              </p:cNvSpPr>
              <p:nvPr/>
            </p:nvSpPr>
            <p:spPr bwMode="auto">
              <a:xfrm rot="5400000">
                <a:off x="420" y="1083"/>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8" name="Text Box 12"/>
              <p:cNvSpPr txBox="1">
                <a:spLocks noChangeArrowheads="1"/>
              </p:cNvSpPr>
              <p:nvPr/>
            </p:nvSpPr>
            <p:spPr bwMode="auto">
              <a:xfrm>
                <a:off x="680" y="1254"/>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1</a:t>
                </a:r>
                <a:endParaRPr lang="en-US" sz="3200" b="0" dirty="0">
                  <a:latin typeface="Calibri" pitchFamily="34" charset="0"/>
                </a:endParaRPr>
              </a:p>
            </p:txBody>
          </p:sp>
          <p:sp>
            <p:nvSpPr>
              <p:cNvPr id="39" name="Line 13"/>
              <p:cNvSpPr>
                <a:spLocks noChangeShapeType="1"/>
              </p:cNvSpPr>
              <p:nvPr/>
            </p:nvSpPr>
            <p:spPr bwMode="auto">
              <a:xfrm>
                <a:off x="1052"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0" name="Line 14"/>
              <p:cNvSpPr>
                <a:spLocks noChangeShapeType="1"/>
              </p:cNvSpPr>
              <p:nvPr/>
            </p:nvSpPr>
            <p:spPr bwMode="auto">
              <a:xfrm>
                <a:off x="636" y="1289"/>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1" name="Line 15"/>
              <p:cNvSpPr>
                <a:spLocks noChangeShapeType="1"/>
              </p:cNvSpPr>
              <p:nvPr/>
            </p:nvSpPr>
            <p:spPr bwMode="auto">
              <a:xfrm rot="16200000" flipV="1">
                <a:off x="850" y="1447"/>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42" name="Line 16"/>
              <p:cNvSpPr>
                <a:spLocks noChangeShapeType="1"/>
              </p:cNvSpPr>
              <p:nvPr/>
            </p:nvSpPr>
            <p:spPr bwMode="auto">
              <a:xfrm rot="5400000">
                <a:off x="842" y="108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4" name="Group 47"/>
            <p:cNvGrpSpPr/>
            <p:nvPr/>
          </p:nvGrpSpPr>
          <p:grpSpPr>
            <a:xfrm>
              <a:off x="588746" y="3219188"/>
              <a:ext cx="3398853" cy="1211266"/>
              <a:chOff x="2141781" y="984026"/>
              <a:chExt cx="3398853" cy="1211266"/>
            </a:xfrm>
          </p:grpSpPr>
          <p:grpSp>
            <p:nvGrpSpPr>
              <p:cNvPr id="5" name="Group 17"/>
              <p:cNvGrpSpPr>
                <a:grpSpLocks/>
              </p:cNvGrpSpPr>
              <p:nvPr/>
            </p:nvGrpSpPr>
            <p:grpSpPr bwMode="auto">
              <a:xfrm>
                <a:off x="2141781" y="984026"/>
                <a:ext cx="1347795" cy="1211266"/>
                <a:chOff x="1509" y="1251"/>
                <a:chExt cx="849" cy="763"/>
              </a:xfrm>
            </p:grpSpPr>
            <p:sp>
              <p:nvSpPr>
                <p:cNvPr id="19" name="Text Box 18"/>
                <p:cNvSpPr txBox="1">
                  <a:spLocks noChangeArrowheads="1"/>
                </p:cNvSpPr>
                <p:nvPr/>
              </p:nvSpPr>
              <p:spPr bwMode="auto">
                <a:xfrm>
                  <a:off x="1607" y="1675"/>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20" name="Text Box 19"/>
                <p:cNvSpPr txBox="1">
                  <a:spLocks noChangeArrowheads="1"/>
                </p:cNvSpPr>
                <p:nvPr/>
              </p:nvSpPr>
              <p:spPr bwMode="auto">
                <a:xfrm>
                  <a:off x="2030" y="1684"/>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21" name="Text Box 20"/>
                <p:cNvSpPr txBox="1">
                  <a:spLocks noChangeArrowheads="1"/>
                </p:cNvSpPr>
                <p:nvPr/>
              </p:nvSpPr>
              <p:spPr bwMode="auto">
                <a:xfrm>
                  <a:off x="1560" y="1251"/>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2</a:t>
                  </a:r>
                </a:p>
              </p:txBody>
            </p:sp>
            <p:sp>
              <p:nvSpPr>
                <p:cNvPr id="22" name="Line 21"/>
                <p:cNvSpPr>
                  <a:spLocks noChangeShapeType="1"/>
                </p:cNvSpPr>
                <p:nvPr/>
              </p:nvSpPr>
              <p:spPr bwMode="auto">
                <a:xfrm>
                  <a:off x="1931"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3" name="Line 22"/>
                <p:cNvSpPr>
                  <a:spLocks noChangeShapeType="1"/>
                </p:cNvSpPr>
                <p:nvPr/>
              </p:nvSpPr>
              <p:spPr bwMode="auto">
                <a:xfrm>
                  <a:off x="151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4" name="Line 23"/>
                <p:cNvSpPr>
                  <a:spLocks noChangeShapeType="1"/>
                </p:cNvSpPr>
                <p:nvPr/>
              </p:nvSpPr>
              <p:spPr bwMode="auto">
                <a:xfrm rot="16200000" flipV="1">
                  <a:off x="1729"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5" name="Line 24"/>
                <p:cNvSpPr>
                  <a:spLocks noChangeShapeType="1"/>
                </p:cNvSpPr>
                <p:nvPr/>
              </p:nvSpPr>
              <p:spPr bwMode="auto">
                <a:xfrm rot="5400000">
                  <a:off x="1721" y="107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6" name="Text Box 25"/>
                <p:cNvSpPr txBox="1">
                  <a:spLocks noChangeArrowheads="1"/>
                </p:cNvSpPr>
                <p:nvPr/>
              </p:nvSpPr>
              <p:spPr bwMode="auto">
                <a:xfrm>
                  <a:off x="1973" y="1251"/>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2</a:t>
                  </a:r>
                  <a:endParaRPr lang="en-US" sz="3200" b="0" dirty="0">
                    <a:latin typeface="Calibri" pitchFamily="34" charset="0"/>
                  </a:endParaRPr>
                </a:p>
              </p:txBody>
            </p:sp>
            <p:sp>
              <p:nvSpPr>
                <p:cNvPr id="27" name="Line 26"/>
                <p:cNvSpPr>
                  <a:spLocks noChangeShapeType="1"/>
                </p:cNvSpPr>
                <p:nvPr/>
              </p:nvSpPr>
              <p:spPr bwMode="auto">
                <a:xfrm>
                  <a:off x="2345"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8" name="Line 27"/>
                <p:cNvSpPr>
                  <a:spLocks noChangeShapeType="1"/>
                </p:cNvSpPr>
                <p:nvPr/>
              </p:nvSpPr>
              <p:spPr bwMode="auto">
                <a:xfrm>
                  <a:off x="1929" y="1286"/>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29" name="Line 28"/>
                <p:cNvSpPr>
                  <a:spLocks noChangeShapeType="1"/>
                </p:cNvSpPr>
                <p:nvPr/>
              </p:nvSpPr>
              <p:spPr bwMode="auto">
                <a:xfrm rot="16200000" flipV="1">
                  <a:off x="2143" y="1444"/>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30" name="Line 29"/>
                <p:cNvSpPr>
                  <a:spLocks noChangeShapeType="1"/>
                </p:cNvSpPr>
                <p:nvPr/>
              </p:nvSpPr>
              <p:spPr bwMode="auto">
                <a:xfrm rot="5400000">
                  <a:off x="2127" y="1071"/>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nvGrpSpPr>
              <p:cNvPr id="6" name="Group 30"/>
              <p:cNvGrpSpPr>
                <a:grpSpLocks/>
              </p:cNvGrpSpPr>
              <p:nvPr/>
            </p:nvGrpSpPr>
            <p:grpSpPr bwMode="auto">
              <a:xfrm>
                <a:off x="4192839" y="984026"/>
                <a:ext cx="1347795" cy="1211266"/>
                <a:chOff x="2793" y="1248"/>
                <a:chExt cx="849" cy="763"/>
              </a:xfrm>
            </p:grpSpPr>
            <p:sp>
              <p:nvSpPr>
                <p:cNvPr id="7" name="Text Box 31"/>
                <p:cNvSpPr txBox="1">
                  <a:spLocks noChangeArrowheads="1"/>
                </p:cNvSpPr>
                <p:nvPr/>
              </p:nvSpPr>
              <p:spPr bwMode="auto">
                <a:xfrm>
                  <a:off x="2891" y="1672"/>
                  <a:ext cx="233"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X</a:t>
                  </a:r>
                </a:p>
              </p:txBody>
            </p:sp>
            <p:sp>
              <p:nvSpPr>
                <p:cNvPr id="8" name="Text Box 32"/>
                <p:cNvSpPr txBox="1">
                  <a:spLocks noChangeArrowheads="1"/>
                </p:cNvSpPr>
                <p:nvPr/>
              </p:nvSpPr>
              <p:spPr bwMode="auto">
                <a:xfrm>
                  <a:off x="3314" y="1681"/>
                  <a:ext cx="226" cy="330"/>
                </a:xfrm>
                <a:prstGeom prst="rect">
                  <a:avLst/>
                </a:prstGeom>
                <a:noFill/>
                <a:ln w="28575">
                  <a:noFill/>
                  <a:miter lim="800000"/>
                  <a:headEnd/>
                  <a:tailEnd/>
                </a:ln>
                <a:effectLst/>
              </p:spPr>
              <p:txBody>
                <a:bodyPr wrap="none">
                  <a:spAutoFit/>
                </a:bodyPr>
                <a:lstStyle/>
                <a:p>
                  <a:r>
                    <a:rPr lang="en-US" sz="2800" b="0" dirty="0">
                      <a:solidFill>
                        <a:srgbClr val="008000"/>
                      </a:solidFill>
                      <a:latin typeface="Calibri" pitchFamily="34" charset="0"/>
                    </a:rPr>
                    <a:t>Y</a:t>
                  </a:r>
                </a:p>
              </p:txBody>
            </p:sp>
            <p:sp>
              <p:nvSpPr>
                <p:cNvPr id="9" name="Text Box 33"/>
                <p:cNvSpPr txBox="1">
                  <a:spLocks noChangeArrowheads="1"/>
                </p:cNvSpPr>
                <p:nvPr/>
              </p:nvSpPr>
              <p:spPr bwMode="auto">
                <a:xfrm>
                  <a:off x="2844" y="1248"/>
                  <a:ext cx="316" cy="368"/>
                </a:xfrm>
                <a:prstGeom prst="rect">
                  <a:avLst/>
                </a:prstGeom>
                <a:noFill/>
                <a:ln w="28575">
                  <a:noFill/>
                  <a:miter lim="800000"/>
                  <a:headEnd/>
                  <a:tailEnd/>
                </a:ln>
                <a:effectLst/>
              </p:spPr>
              <p:txBody>
                <a:bodyPr wrap="none">
                  <a:spAutoFit/>
                </a:bodyPr>
                <a:lstStyle/>
                <a:p>
                  <a:r>
                    <a:rPr lang="en-US" sz="3200" b="0" i="1" dirty="0">
                      <a:latin typeface="Calibri" pitchFamily="34" charset="0"/>
                    </a:rPr>
                    <a:t>x</a:t>
                  </a:r>
                  <a:r>
                    <a:rPr lang="en-US" sz="3200" b="0" baseline="-25000" dirty="0">
                      <a:latin typeface="Calibri" pitchFamily="34" charset="0"/>
                    </a:rPr>
                    <a:t>3</a:t>
                  </a:r>
                </a:p>
              </p:txBody>
            </p:sp>
            <p:sp>
              <p:nvSpPr>
                <p:cNvPr id="10" name="Line 34"/>
                <p:cNvSpPr>
                  <a:spLocks noChangeShapeType="1"/>
                </p:cNvSpPr>
                <p:nvPr/>
              </p:nvSpPr>
              <p:spPr bwMode="auto">
                <a:xfrm>
                  <a:off x="3215"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1" name="Line 35"/>
                <p:cNvSpPr>
                  <a:spLocks noChangeShapeType="1"/>
                </p:cNvSpPr>
                <p:nvPr/>
              </p:nvSpPr>
              <p:spPr bwMode="auto">
                <a:xfrm>
                  <a:off x="279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2" name="Line 36"/>
                <p:cNvSpPr>
                  <a:spLocks noChangeShapeType="1"/>
                </p:cNvSpPr>
                <p:nvPr/>
              </p:nvSpPr>
              <p:spPr bwMode="auto">
                <a:xfrm rot="16200000" flipV="1">
                  <a:off x="3013"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3" name="Line 37"/>
                <p:cNvSpPr>
                  <a:spLocks noChangeShapeType="1"/>
                </p:cNvSpPr>
                <p:nvPr/>
              </p:nvSpPr>
              <p:spPr bwMode="auto">
                <a:xfrm rot="5400000">
                  <a:off x="3005" y="1075"/>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4" name="Text Box 38"/>
                <p:cNvSpPr txBox="1">
                  <a:spLocks noChangeArrowheads="1"/>
                </p:cNvSpPr>
                <p:nvPr/>
              </p:nvSpPr>
              <p:spPr bwMode="auto">
                <a:xfrm>
                  <a:off x="3257" y="1248"/>
                  <a:ext cx="320" cy="368"/>
                </a:xfrm>
                <a:prstGeom prst="rect">
                  <a:avLst/>
                </a:prstGeom>
                <a:noFill/>
                <a:ln w="28575">
                  <a:noFill/>
                  <a:miter lim="800000"/>
                  <a:headEnd/>
                  <a:tailEnd/>
                </a:ln>
                <a:effectLst/>
              </p:spPr>
              <p:txBody>
                <a:bodyPr wrap="none">
                  <a:spAutoFit/>
                </a:bodyPr>
                <a:lstStyle/>
                <a:p>
                  <a:r>
                    <a:rPr lang="en-US" sz="3200" b="0" i="1" dirty="0">
                      <a:latin typeface="Calibri" pitchFamily="34" charset="0"/>
                    </a:rPr>
                    <a:t>y</a:t>
                  </a:r>
                  <a:r>
                    <a:rPr lang="en-US" sz="3200" b="0" baseline="-25000" dirty="0">
                      <a:latin typeface="Calibri" pitchFamily="34" charset="0"/>
                    </a:rPr>
                    <a:t>3</a:t>
                  </a:r>
                  <a:endParaRPr lang="en-US" sz="3200" b="0" dirty="0">
                    <a:latin typeface="Calibri" pitchFamily="34" charset="0"/>
                  </a:endParaRPr>
                </a:p>
              </p:txBody>
            </p:sp>
            <p:sp>
              <p:nvSpPr>
                <p:cNvPr id="15" name="Line 39"/>
                <p:cNvSpPr>
                  <a:spLocks noChangeShapeType="1"/>
                </p:cNvSpPr>
                <p:nvPr/>
              </p:nvSpPr>
              <p:spPr bwMode="auto">
                <a:xfrm>
                  <a:off x="3629"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6" name="Line 40"/>
                <p:cNvSpPr>
                  <a:spLocks noChangeShapeType="1"/>
                </p:cNvSpPr>
                <p:nvPr/>
              </p:nvSpPr>
              <p:spPr bwMode="auto">
                <a:xfrm>
                  <a:off x="3213" y="1283"/>
                  <a:ext cx="0" cy="375"/>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7" name="Line 41"/>
                <p:cNvSpPr>
                  <a:spLocks noChangeShapeType="1"/>
                </p:cNvSpPr>
                <p:nvPr/>
              </p:nvSpPr>
              <p:spPr bwMode="auto">
                <a:xfrm rot="16200000" flipV="1">
                  <a:off x="3427" y="1441"/>
                  <a:ext cx="0" cy="43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18" name="Line 42"/>
                <p:cNvSpPr>
                  <a:spLocks noChangeShapeType="1"/>
                </p:cNvSpPr>
                <p:nvPr/>
              </p:nvSpPr>
              <p:spPr bwMode="auto">
                <a:xfrm rot="5400000">
                  <a:off x="3411" y="1068"/>
                  <a:ext cx="7" cy="432"/>
                </a:xfrm>
                <a:prstGeom prst="line">
                  <a:avLst/>
                </a:prstGeom>
                <a:noFill/>
                <a:ln w="38100">
                  <a:solidFill>
                    <a:schemeClr val="tx1"/>
                  </a:solidFill>
                  <a:round/>
                  <a:headEnd/>
                  <a:tailEnd/>
                </a:ln>
                <a:effectLst/>
              </p:spPr>
              <p:txBody>
                <a:bodyPr/>
                <a:lstStyle/>
                <a:p>
                  <a:endParaRPr lang="en-US" dirty="0">
                    <a:latin typeface="Calibri" pitchFamily="34" charset="0"/>
                  </a:endParaRPr>
                </a:p>
              </p:txBody>
            </p:sp>
          </p:grpSp>
        </p:grpSp>
      </p:grpSp>
      <p:grpSp>
        <p:nvGrpSpPr>
          <p:cNvPr id="63" name="Group 62"/>
          <p:cNvGrpSpPr/>
          <p:nvPr/>
        </p:nvGrpSpPr>
        <p:grpSpPr>
          <a:xfrm>
            <a:off x="5697022" y="217724"/>
            <a:ext cx="3216915" cy="3143546"/>
            <a:chOff x="5697022" y="362864"/>
            <a:chExt cx="3216915" cy="3143546"/>
          </a:xfrm>
        </p:grpSpPr>
        <p:pic>
          <p:nvPicPr>
            <p:cNvPr id="43" name="Picture 42" descr="txp_fi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5818687" y="1120773"/>
              <a:ext cx="2914660" cy="281102"/>
            </a:xfrm>
            <a:prstGeom prst="rect">
              <a:avLst/>
            </a:prstGeom>
            <a:noFill/>
            <a:ln/>
            <a:effectLst/>
          </p:spPr>
        </p:pic>
        <p:sp>
          <p:nvSpPr>
            <p:cNvPr id="44" name="TextBox 43"/>
            <p:cNvSpPr txBox="1"/>
            <p:nvPr/>
          </p:nvSpPr>
          <p:spPr>
            <a:xfrm>
              <a:off x="5704276" y="362864"/>
              <a:ext cx="3209661" cy="707886"/>
            </a:xfrm>
            <a:prstGeom prst="rect">
              <a:avLst/>
            </a:prstGeom>
            <a:noFill/>
          </p:spPr>
          <p:txBody>
            <a:bodyPr wrap="none" rtlCol="0">
              <a:spAutoFit/>
            </a:bodyPr>
            <a:lstStyle/>
            <a:p>
              <a:pPr algn="l"/>
              <a:r>
                <a:rPr lang="en-US" dirty="0">
                  <a:latin typeface="+mn-lt"/>
                </a:rPr>
                <a:t>2 heads and 1 tail or 3 tails </a:t>
              </a:r>
            </a:p>
            <a:p>
              <a:pPr algn="l"/>
              <a:r>
                <a:rPr lang="en-US" dirty="0">
                  <a:latin typeface="+mn-lt"/>
                </a:rPr>
                <a:t>2 zeroes and 1 one or 3 ones</a:t>
              </a:r>
            </a:p>
          </p:txBody>
        </p:sp>
        <p:pic>
          <p:nvPicPr>
            <p:cNvPr id="45" name="Picture 44" descr="txp_fig"/>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bwMode="auto">
            <a:xfrm>
              <a:off x="5818687" y="1911788"/>
              <a:ext cx="2914665" cy="281103"/>
            </a:xfrm>
            <a:prstGeom prst="rect">
              <a:avLst/>
            </a:prstGeom>
            <a:noFill/>
            <a:ln/>
            <a:effectLst/>
          </p:spPr>
        </p:pic>
        <p:pic>
          <p:nvPicPr>
            <p:cNvPr id="46" name="Picture 45" descr="txp_fig"/>
            <p:cNvPicPr>
              <a:picLocks noChangeAspect="1"/>
            </p:cNvPicPr>
            <p:nvPr>
              <p:custDataLst>
                <p:tags r:id="rId4"/>
              </p:custDataLst>
            </p:nvPr>
          </p:nvPicPr>
          <p:blipFill>
            <a:blip r:embed="rId10" cstate="print">
              <a:clrChange>
                <a:clrFrom>
                  <a:srgbClr val="FFFFFF"/>
                </a:clrFrom>
                <a:clrTo>
                  <a:srgbClr val="FFFFFF">
                    <a:alpha val="0"/>
                  </a:srgbClr>
                </a:clrTo>
              </a:clrChange>
            </a:blip>
            <a:stretch>
              <a:fillRect/>
            </a:stretch>
          </p:blipFill>
          <p:spPr bwMode="auto">
            <a:xfrm>
              <a:off x="5818687" y="1516280"/>
              <a:ext cx="2914665" cy="281103"/>
            </a:xfrm>
            <a:prstGeom prst="rect">
              <a:avLst/>
            </a:prstGeom>
            <a:noFill/>
            <a:ln/>
            <a:effectLst/>
          </p:spPr>
        </p:pic>
        <p:grpSp>
          <p:nvGrpSpPr>
            <p:cNvPr id="47" name="Group 46"/>
            <p:cNvGrpSpPr/>
            <p:nvPr/>
          </p:nvGrpSpPr>
          <p:grpSpPr>
            <a:xfrm>
              <a:off x="5697022" y="2445626"/>
              <a:ext cx="3209661" cy="1060784"/>
              <a:chOff x="5566396" y="2953616"/>
              <a:chExt cx="3209661" cy="1060784"/>
            </a:xfrm>
          </p:grpSpPr>
          <p:pic>
            <p:nvPicPr>
              <p:cNvPr id="48" name="Picture 47" descr="txp_fig"/>
              <p:cNvPicPr>
                <a:picLocks noChangeAspect="1"/>
              </p:cNvPicPr>
              <p:nvPr>
                <p:custDataLst>
                  <p:tags r:id="rId5"/>
                </p:custDataLst>
              </p:nvPr>
            </p:nvPicPr>
            <p:blipFill>
              <a:blip r:embed="rId11" cstate="print">
                <a:clrChange>
                  <a:clrFrom>
                    <a:srgbClr val="FFFFFF"/>
                  </a:clrFrom>
                  <a:clrTo>
                    <a:srgbClr val="FFFFFF">
                      <a:alpha val="0"/>
                    </a:srgbClr>
                  </a:clrTo>
                </a:clrChange>
              </a:blip>
              <a:stretch>
                <a:fillRect/>
              </a:stretch>
            </p:blipFill>
            <p:spPr bwMode="auto">
              <a:xfrm>
                <a:off x="5673943" y="3733297"/>
                <a:ext cx="2957420" cy="281103"/>
              </a:xfrm>
              <a:prstGeom prst="rect">
                <a:avLst/>
              </a:prstGeom>
              <a:noFill/>
              <a:ln/>
              <a:effectLst/>
            </p:spPr>
          </p:pic>
          <p:sp>
            <p:nvSpPr>
              <p:cNvPr id="49" name="TextBox 48"/>
              <p:cNvSpPr txBox="1"/>
              <p:nvPr/>
            </p:nvSpPr>
            <p:spPr>
              <a:xfrm>
                <a:off x="5566396" y="2953616"/>
                <a:ext cx="3209661" cy="707886"/>
              </a:xfrm>
              <a:prstGeom prst="rect">
                <a:avLst/>
              </a:prstGeom>
              <a:noFill/>
            </p:spPr>
            <p:txBody>
              <a:bodyPr wrap="none" rtlCol="0">
                <a:spAutoFit/>
              </a:bodyPr>
              <a:lstStyle/>
              <a:p>
                <a:pPr algn="l"/>
                <a:r>
                  <a:rPr lang="en-US" dirty="0">
                    <a:solidFill>
                      <a:srgbClr val="990099"/>
                    </a:solidFill>
                    <a:latin typeface="+mn-lt"/>
                  </a:rPr>
                  <a:t>2 heads and 1 tail or 3 tails </a:t>
                </a:r>
              </a:p>
              <a:p>
                <a:pPr algn="l"/>
                <a:r>
                  <a:rPr lang="en-US" dirty="0">
                    <a:solidFill>
                      <a:srgbClr val="990099"/>
                    </a:solidFill>
                    <a:latin typeface="+mn-lt"/>
                  </a:rPr>
                  <a:t>2 zeroes and 1 one or 3 ones</a:t>
                </a:r>
              </a:p>
            </p:txBody>
          </p:sp>
        </p:grpSp>
      </p:grpSp>
      <p:sp>
        <p:nvSpPr>
          <p:cNvPr id="50" name="TextBox 49"/>
          <p:cNvSpPr txBox="1"/>
          <p:nvPr/>
        </p:nvSpPr>
        <p:spPr>
          <a:xfrm>
            <a:off x="812527" y="4673516"/>
            <a:ext cx="7500387" cy="830997"/>
          </a:xfrm>
          <a:prstGeom prst="rect">
            <a:avLst/>
          </a:prstGeom>
          <a:noFill/>
        </p:spPr>
        <p:txBody>
          <a:bodyPr wrap="none" rtlCol="0">
            <a:spAutoFit/>
          </a:bodyPr>
          <a:lstStyle/>
          <a:p>
            <a:r>
              <a:rPr lang="en-US" sz="2400" dirty="0">
                <a:latin typeface="+mn-lt"/>
              </a:rPr>
              <a:t>A MAN is always accompanied by two ANTAGONISTS.</a:t>
            </a:r>
          </a:p>
          <a:p>
            <a:r>
              <a:rPr lang="en-US" sz="2400" dirty="0">
                <a:latin typeface="+mn-lt"/>
              </a:rPr>
              <a:t>A WOMAN is always accompanied by two COMPATRIOTS.</a:t>
            </a:r>
          </a:p>
        </p:txBody>
      </p:sp>
      <p:sp>
        <p:nvSpPr>
          <p:cNvPr id="51" name="TextBox 50"/>
          <p:cNvSpPr txBox="1"/>
          <p:nvPr/>
        </p:nvSpPr>
        <p:spPr>
          <a:xfrm>
            <a:off x="760933" y="5638700"/>
            <a:ext cx="7618112" cy="461665"/>
          </a:xfrm>
          <a:prstGeom prst="rect">
            <a:avLst/>
          </a:prstGeom>
          <a:noFill/>
        </p:spPr>
        <p:txBody>
          <a:bodyPr wrap="none" rtlCol="0">
            <a:spAutoFit/>
          </a:bodyPr>
          <a:lstStyle/>
          <a:p>
            <a:r>
              <a:rPr lang="en-US" sz="2400" dirty="0">
                <a:solidFill>
                  <a:srgbClr val="990099"/>
                </a:solidFill>
                <a:latin typeface="+mn-lt"/>
              </a:rPr>
              <a:t>There must be two MEN and a WOMAN or three WOMEN.</a:t>
            </a:r>
          </a:p>
        </p:txBody>
      </p:sp>
      <p:grpSp>
        <p:nvGrpSpPr>
          <p:cNvPr id="77" name="Group 76"/>
          <p:cNvGrpSpPr/>
          <p:nvPr/>
        </p:nvGrpSpPr>
        <p:grpSpPr>
          <a:xfrm>
            <a:off x="-29109" y="120480"/>
            <a:ext cx="9036777" cy="6422565"/>
            <a:chOff x="-29109" y="120480"/>
            <a:chExt cx="9036777" cy="6422565"/>
          </a:xfrm>
        </p:grpSpPr>
        <p:grpSp>
          <p:nvGrpSpPr>
            <p:cNvPr id="62" name="Group 61"/>
            <p:cNvGrpSpPr/>
            <p:nvPr/>
          </p:nvGrpSpPr>
          <p:grpSpPr>
            <a:xfrm>
              <a:off x="899885" y="2293261"/>
              <a:ext cx="7779656" cy="3788224"/>
              <a:chOff x="899885" y="2293261"/>
              <a:chExt cx="7779656" cy="3788224"/>
            </a:xfrm>
          </p:grpSpPr>
          <p:grpSp>
            <p:nvGrpSpPr>
              <p:cNvPr id="57" name="Group 56"/>
              <p:cNvGrpSpPr/>
              <p:nvPr/>
            </p:nvGrpSpPr>
            <p:grpSpPr>
              <a:xfrm>
                <a:off x="5747636" y="2293261"/>
                <a:ext cx="2931905" cy="1175657"/>
                <a:chOff x="5747636" y="1074085"/>
                <a:chExt cx="2931905" cy="1175657"/>
              </a:xfrm>
            </p:grpSpPr>
            <p:sp>
              <p:nvSpPr>
                <p:cNvPr id="54" name="Line 166"/>
                <p:cNvSpPr>
                  <a:spLocks noChangeShapeType="1"/>
                </p:cNvSpPr>
                <p:nvPr/>
              </p:nvSpPr>
              <p:spPr bwMode="auto">
                <a:xfrm>
                  <a:off x="5776666" y="1074085"/>
                  <a:ext cx="2830284" cy="1175657"/>
                </a:xfrm>
                <a:prstGeom prst="line">
                  <a:avLst/>
                </a:prstGeom>
                <a:noFill/>
                <a:ln w="38100" cap="flat" cmpd="sng" algn="ctr">
                  <a:solidFill>
                    <a:srgbClr val="FF0000"/>
                  </a:solidFill>
                  <a:prstDash val="solid"/>
                  <a:round/>
                  <a:headEnd type="none" w="med" len="med"/>
                  <a:tailEnd type="none" w="med" len="med"/>
                </a:ln>
                <a:effectLst/>
              </p:spPr>
              <p:txBody>
                <a:bodyPr/>
                <a:lstStyle/>
                <a:p>
                  <a:endParaRPr lang="en-US" dirty="0">
                    <a:latin typeface="Calibri" pitchFamily="34" charset="0"/>
                  </a:endParaRPr>
                </a:p>
              </p:txBody>
            </p:sp>
            <p:sp>
              <p:nvSpPr>
                <p:cNvPr id="55" name="Line 167"/>
                <p:cNvSpPr>
                  <a:spLocks noChangeShapeType="1"/>
                </p:cNvSpPr>
                <p:nvPr/>
              </p:nvSpPr>
              <p:spPr bwMode="auto">
                <a:xfrm flipV="1">
                  <a:off x="5747636" y="1103111"/>
                  <a:ext cx="2931905" cy="1146630"/>
                </a:xfrm>
                <a:prstGeom prst="line">
                  <a:avLst/>
                </a:prstGeom>
                <a:noFill/>
                <a:ln w="38100" cap="flat" cmpd="sng" algn="ctr">
                  <a:solidFill>
                    <a:srgbClr val="FF0000"/>
                  </a:solidFill>
                  <a:prstDash val="solid"/>
                  <a:round/>
                  <a:headEnd type="none" w="med" len="med"/>
                  <a:tailEnd type="none" w="med" len="med"/>
                </a:ln>
                <a:effectLst/>
              </p:spPr>
              <p:txBody>
                <a:bodyPr/>
                <a:lstStyle/>
                <a:p>
                  <a:endParaRPr lang="en-US" dirty="0">
                    <a:latin typeface="Calibri" pitchFamily="34" charset="0"/>
                  </a:endParaRPr>
                </a:p>
              </p:txBody>
            </p:sp>
          </p:grpSp>
          <p:grpSp>
            <p:nvGrpSpPr>
              <p:cNvPr id="58" name="Group 57"/>
              <p:cNvGrpSpPr/>
              <p:nvPr/>
            </p:nvGrpSpPr>
            <p:grpSpPr>
              <a:xfrm>
                <a:off x="899885" y="5704114"/>
                <a:ext cx="7344229" cy="377371"/>
                <a:chOff x="834605" y="2823081"/>
                <a:chExt cx="7344229" cy="377371"/>
              </a:xfrm>
            </p:grpSpPr>
            <p:sp>
              <p:nvSpPr>
                <p:cNvPr id="59" name="Line 166"/>
                <p:cNvSpPr>
                  <a:spLocks noChangeShapeType="1"/>
                </p:cNvSpPr>
                <p:nvPr/>
              </p:nvSpPr>
              <p:spPr bwMode="auto">
                <a:xfrm>
                  <a:off x="834605" y="2823081"/>
                  <a:ext cx="7344229" cy="348343"/>
                </a:xfrm>
                <a:prstGeom prst="line">
                  <a:avLst/>
                </a:prstGeom>
                <a:noFill/>
                <a:ln w="38100" cap="flat" cmpd="sng" algn="ctr">
                  <a:solidFill>
                    <a:srgbClr val="FF0000"/>
                  </a:solidFill>
                  <a:prstDash val="solid"/>
                  <a:round/>
                  <a:headEnd type="none" w="med" len="med"/>
                  <a:tailEnd type="none" w="med" len="med"/>
                </a:ln>
                <a:effectLst/>
              </p:spPr>
              <p:txBody>
                <a:bodyPr/>
                <a:lstStyle/>
                <a:p>
                  <a:endParaRPr lang="en-US" dirty="0">
                    <a:latin typeface="Calibri" pitchFamily="34" charset="0"/>
                  </a:endParaRPr>
                </a:p>
              </p:txBody>
            </p:sp>
            <p:sp>
              <p:nvSpPr>
                <p:cNvPr id="60" name="Line 167"/>
                <p:cNvSpPr>
                  <a:spLocks noChangeShapeType="1"/>
                </p:cNvSpPr>
                <p:nvPr/>
              </p:nvSpPr>
              <p:spPr bwMode="auto">
                <a:xfrm flipV="1">
                  <a:off x="849120" y="2837595"/>
                  <a:ext cx="7228114" cy="362857"/>
                </a:xfrm>
                <a:prstGeom prst="line">
                  <a:avLst/>
                </a:prstGeom>
                <a:noFill/>
                <a:ln w="38100" cap="flat" cmpd="sng" algn="ctr">
                  <a:solidFill>
                    <a:srgbClr val="FF0000"/>
                  </a:solidFill>
                  <a:prstDash val="solid"/>
                  <a:round/>
                  <a:headEnd type="none" w="med" len="med"/>
                  <a:tailEnd type="none" w="med" len="med"/>
                </a:ln>
                <a:effectLst/>
              </p:spPr>
              <p:txBody>
                <a:bodyPr/>
                <a:lstStyle/>
                <a:p>
                  <a:endParaRPr lang="en-US" dirty="0">
                    <a:latin typeface="Calibri" pitchFamily="34" charset="0"/>
                  </a:endParaRPr>
                </a:p>
              </p:txBody>
            </p:sp>
          </p:grpSp>
        </p:grpSp>
        <p:sp>
          <p:nvSpPr>
            <p:cNvPr id="64" name="TextBox 63"/>
            <p:cNvSpPr txBox="1"/>
            <p:nvPr/>
          </p:nvSpPr>
          <p:spPr>
            <a:xfrm>
              <a:off x="-29109" y="120480"/>
              <a:ext cx="5643673" cy="954107"/>
            </a:xfrm>
            <a:prstGeom prst="rect">
              <a:avLst/>
            </a:prstGeom>
            <a:noFill/>
          </p:spPr>
          <p:txBody>
            <a:bodyPr wrap="square" rtlCol="0">
              <a:spAutoFit/>
            </a:bodyPr>
            <a:lstStyle/>
            <a:p>
              <a:r>
                <a:rPr lang="en-US" sz="2800" dirty="0">
                  <a:solidFill>
                    <a:srgbClr val="FF0000"/>
                  </a:solidFill>
                  <a:latin typeface="+mn-lt"/>
                </a:rPr>
                <a:t>Quantum mechanics: only what we just showed to be impossible occurs.</a:t>
              </a:r>
            </a:p>
          </p:txBody>
        </p:sp>
        <p:grpSp>
          <p:nvGrpSpPr>
            <p:cNvPr id="75" name="Group 74"/>
            <p:cNvGrpSpPr/>
            <p:nvPr/>
          </p:nvGrpSpPr>
          <p:grpSpPr bwMode="auto">
            <a:xfrm>
              <a:off x="5733310" y="3483380"/>
              <a:ext cx="3274358" cy="1060743"/>
              <a:chOff x="5733310" y="3483380"/>
              <a:chExt cx="3274358" cy="1060743"/>
            </a:xfrm>
          </p:grpSpPr>
          <p:pic>
            <p:nvPicPr>
              <p:cNvPr id="73" name="Picture 72" descr="txp_fig"/>
              <p:cNvPicPr>
                <a:picLocks noChangeAspect="1"/>
              </p:cNvPicPr>
              <p:nvPr>
                <p:custDataLst>
                  <p:tags r:id="rId1"/>
                </p:custDataLst>
              </p:nvPr>
            </p:nvPicPr>
            <p:blipFill>
              <a:blip r:embed="rId12" cstate="print">
                <a:clrChange>
                  <a:clrFrom>
                    <a:srgbClr val="FFFFFF"/>
                  </a:clrFrom>
                  <a:clrTo>
                    <a:srgbClr val="FFFFFF">
                      <a:alpha val="0"/>
                    </a:srgbClr>
                  </a:clrTo>
                </a:clrChange>
              </a:blip>
              <a:stretch>
                <a:fillRect/>
              </a:stretch>
            </p:blipFill>
            <p:spPr bwMode="auto">
              <a:xfrm>
                <a:off x="5786670" y="4263060"/>
                <a:ext cx="3065793" cy="281063"/>
              </a:xfrm>
              <a:prstGeom prst="rect">
                <a:avLst/>
              </a:prstGeom>
              <a:noFill/>
              <a:ln/>
              <a:effectLst/>
            </p:spPr>
          </p:pic>
          <p:sp>
            <p:nvSpPr>
              <p:cNvPr id="72" name="TextBox 71"/>
              <p:cNvSpPr txBox="1"/>
              <p:nvPr/>
            </p:nvSpPr>
            <p:spPr bwMode="auto">
              <a:xfrm>
                <a:off x="5733310" y="3483380"/>
                <a:ext cx="3274358" cy="707886"/>
              </a:xfrm>
              <a:prstGeom prst="rect">
                <a:avLst/>
              </a:prstGeom>
              <a:noFill/>
              <a:ln/>
              <a:effectLst/>
            </p:spPr>
            <p:txBody>
              <a:bodyPr wrap="none" rtlCol="0">
                <a:spAutoFit/>
              </a:bodyPr>
              <a:lstStyle/>
              <a:p>
                <a:pPr algn="l"/>
                <a:r>
                  <a:rPr lang="en-US" dirty="0">
                    <a:solidFill>
                      <a:srgbClr val="FF0000"/>
                    </a:solidFill>
                    <a:latin typeface="+mn-lt"/>
                  </a:rPr>
                  <a:t>2 tails and 1 head or 3 heads </a:t>
                </a:r>
              </a:p>
              <a:p>
                <a:pPr algn="l"/>
                <a:r>
                  <a:rPr lang="en-US" dirty="0">
                    <a:solidFill>
                      <a:srgbClr val="FF0000"/>
                    </a:solidFill>
                    <a:latin typeface="+mn-lt"/>
                  </a:rPr>
                  <a:t>2 ones and 1 zero or 3 zeroes</a:t>
                </a:r>
              </a:p>
            </p:txBody>
          </p:sp>
        </p:grpSp>
        <p:sp>
          <p:nvSpPr>
            <p:cNvPr id="76" name="TextBox 75"/>
            <p:cNvSpPr txBox="1"/>
            <p:nvPr/>
          </p:nvSpPr>
          <p:spPr>
            <a:xfrm>
              <a:off x="995445" y="6081380"/>
              <a:ext cx="7134581" cy="461665"/>
            </a:xfrm>
            <a:prstGeom prst="rect">
              <a:avLst/>
            </a:prstGeom>
            <a:noFill/>
          </p:spPr>
          <p:txBody>
            <a:bodyPr wrap="none" rtlCol="0">
              <a:spAutoFit/>
            </a:bodyPr>
            <a:lstStyle/>
            <a:p>
              <a:r>
                <a:rPr lang="en-US" sz="2400" dirty="0">
                  <a:solidFill>
                    <a:srgbClr val="FF0000"/>
                  </a:solidFill>
                  <a:latin typeface="+mn-lt"/>
                </a:rPr>
                <a:t>There must be two WOMEN and a MAN or three MEN.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1103074" y="58056"/>
            <a:ext cx="6937829" cy="1077218"/>
          </a:xfrm>
          <a:prstGeom prst="rect">
            <a:avLst/>
          </a:prstGeom>
          <a:noFill/>
          <a:ln w="28575">
            <a:noFill/>
            <a:miter lim="800000"/>
            <a:headEnd/>
            <a:tailEnd/>
          </a:ln>
          <a:effectLst/>
        </p:spPr>
        <p:txBody>
          <a:bodyPr wrap="square">
            <a:spAutoFit/>
          </a:bodyPr>
          <a:lstStyle/>
          <a:p>
            <a:pPr eaLnBrk="1" hangingPunct="1"/>
            <a:r>
              <a:rPr lang="en-US" sz="3200" dirty="0">
                <a:solidFill>
                  <a:srgbClr val="996633"/>
                </a:solidFill>
                <a:latin typeface="Calibri" pitchFamily="34" charset="0"/>
              </a:rPr>
              <a:t>What’s strange about the behavior of quantum systems? </a:t>
            </a:r>
            <a:endParaRPr lang="en-US" sz="3200" b="0" dirty="0">
              <a:solidFill>
                <a:schemeClr val="tx1"/>
              </a:solidFill>
              <a:latin typeface="Calibri" pitchFamily="34" charset="0"/>
            </a:endParaRPr>
          </a:p>
        </p:txBody>
      </p:sp>
      <p:sp>
        <p:nvSpPr>
          <p:cNvPr id="5" name="TextBox 4"/>
          <p:cNvSpPr txBox="1"/>
          <p:nvPr/>
        </p:nvSpPr>
        <p:spPr>
          <a:xfrm>
            <a:off x="1262005" y="1299772"/>
            <a:ext cx="6617075" cy="2862322"/>
          </a:xfrm>
          <a:prstGeom prst="rect">
            <a:avLst/>
          </a:prstGeom>
          <a:noFill/>
          <a:ln w="28575">
            <a:solidFill>
              <a:srgbClr val="990099"/>
            </a:solidFill>
          </a:ln>
        </p:spPr>
        <p:txBody>
          <a:bodyPr wrap="square" rtlCol="0">
            <a:spAutoFit/>
          </a:bodyPr>
          <a:lstStyle/>
          <a:p>
            <a:r>
              <a:rPr lang="en-US" sz="3600" dirty="0">
                <a:solidFill>
                  <a:srgbClr val="990099"/>
                </a:solidFill>
                <a:latin typeface="Calibri" pitchFamily="34" charset="0"/>
              </a:rPr>
              <a:t>Entanglement</a:t>
            </a:r>
          </a:p>
          <a:p>
            <a:r>
              <a:rPr lang="en-US" sz="3600" dirty="0">
                <a:solidFill>
                  <a:srgbClr val="990099"/>
                </a:solidFill>
                <a:latin typeface="Calibri" pitchFamily="34" charset="0"/>
              </a:rPr>
              <a:t>Quantum correlations</a:t>
            </a:r>
          </a:p>
          <a:p>
            <a:r>
              <a:rPr lang="en-US" sz="3600" dirty="0">
                <a:solidFill>
                  <a:srgbClr val="990099"/>
                </a:solidFill>
                <a:latin typeface="Calibri" pitchFamily="34" charset="0"/>
              </a:rPr>
              <a:t>Correlations—even perfect correlations— that violate the rules of ordinary existence.</a:t>
            </a:r>
          </a:p>
        </p:txBody>
      </p:sp>
      <p:sp>
        <p:nvSpPr>
          <p:cNvPr id="27" name="TextBox 26"/>
          <p:cNvSpPr txBox="1"/>
          <p:nvPr/>
        </p:nvSpPr>
        <p:spPr>
          <a:xfrm>
            <a:off x="652405" y="4597374"/>
            <a:ext cx="7765147" cy="1384995"/>
          </a:xfrm>
          <a:prstGeom prst="rect">
            <a:avLst/>
          </a:prstGeom>
          <a:noFill/>
          <a:ln w="28575">
            <a:solidFill>
              <a:srgbClr val="0033CC"/>
            </a:solidFill>
          </a:ln>
        </p:spPr>
        <p:txBody>
          <a:bodyPr wrap="square" rtlCol="0">
            <a:spAutoFit/>
          </a:bodyPr>
          <a:lstStyle/>
          <a:p>
            <a:r>
              <a:rPr lang="en-US" sz="2800" dirty="0">
                <a:latin typeface="Calibri" pitchFamily="34" charset="0"/>
              </a:rPr>
              <a:t>We cannot account for the behavior of quantum systems by imagining that properties have pre-existing values that are discovered by observation.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anim calcmode="lin" valueType="num">
                                      <p:cBhvr>
                                        <p:cTn id="8" dur="3000" fill="hold"/>
                                        <p:tgtEl>
                                          <p:spTgt spid="27"/>
                                        </p:tgtEl>
                                        <p:attrNameLst>
                                          <p:attrName>style.rotation</p:attrName>
                                        </p:attrNameLst>
                                      </p:cBhvr>
                                      <p:tavLst>
                                        <p:tav tm="0">
                                          <p:val>
                                            <p:fltVal val="720"/>
                                          </p:val>
                                        </p:tav>
                                        <p:tav tm="100000">
                                          <p:val>
                                            <p:fltVal val="0"/>
                                          </p:val>
                                        </p:tav>
                                      </p:tavLst>
                                    </p:anim>
                                    <p:anim calcmode="lin" valueType="num">
                                      <p:cBhvr>
                                        <p:cTn id="9" dur="3000" fill="hold"/>
                                        <p:tgtEl>
                                          <p:spTgt spid="27"/>
                                        </p:tgtEl>
                                        <p:attrNameLst>
                                          <p:attrName>ppt_h</p:attrName>
                                        </p:attrNameLst>
                                      </p:cBhvr>
                                      <p:tavLst>
                                        <p:tav tm="0">
                                          <p:val>
                                            <p:fltVal val="0"/>
                                          </p:val>
                                        </p:tav>
                                        <p:tav tm="100000">
                                          <p:val>
                                            <p:strVal val="#ppt_h"/>
                                          </p:val>
                                        </p:tav>
                                      </p:tavLst>
                                    </p:anim>
                                    <p:anim calcmode="lin" valueType="num">
                                      <p:cBhvr>
                                        <p:cTn id="10" dur="3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332804" name="Text Box 4"/>
          <p:cNvSpPr txBox="1">
            <a:spLocks noChangeArrowheads="1"/>
          </p:cNvSpPr>
          <p:nvPr/>
        </p:nvSpPr>
        <p:spPr bwMode="auto">
          <a:xfrm>
            <a:off x="96844" y="5736776"/>
            <a:ext cx="2683748" cy="707886"/>
          </a:xfrm>
          <a:prstGeom prst="rect">
            <a:avLst/>
          </a:prstGeom>
          <a:noFill/>
          <a:ln w="19050" algn="ctr">
            <a:noFill/>
            <a:miter lim="800000"/>
            <a:headEnd/>
            <a:tailEnd/>
          </a:ln>
          <a:effectLst/>
        </p:spPr>
        <p:txBody>
          <a:bodyPr wrap="none">
            <a:spAutoFit/>
          </a:bodyPr>
          <a:lstStyle/>
          <a:p>
            <a:r>
              <a:rPr lang="en-US" b="1" dirty="0">
                <a:solidFill>
                  <a:schemeClr val="tx1"/>
                </a:solidFill>
                <a:latin typeface="Comic Sans MS" pitchFamily="66" charset="0"/>
              </a:rPr>
              <a:t>Bungle </a:t>
            </a:r>
            <a:r>
              <a:rPr lang="en-US" b="1" dirty="0" err="1">
                <a:solidFill>
                  <a:schemeClr val="tx1"/>
                </a:solidFill>
                <a:latin typeface="Comic Sans MS" pitchFamily="66" charset="0"/>
              </a:rPr>
              <a:t>Bungle</a:t>
            </a:r>
            <a:r>
              <a:rPr lang="en-US" b="1" dirty="0">
                <a:solidFill>
                  <a:schemeClr val="tx1"/>
                </a:solidFill>
                <a:latin typeface="Comic Sans MS" pitchFamily="66" charset="0"/>
              </a:rPr>
              <a:t> Range</a:t>
            </a:r>
          </a:p>
          <a:p>
            <a:r>
              <a:rPr lang="en-US" b="1" dirty="0">
                <a:solidFill>
                  <a:schemeClr val="tx1"/>
                </a:solidFill>
                <a:latin typeface="Comic Sans MS" pitchFamily="66" charset="0"/>
              </a:rPr>
              <a:t>Western Australia</a:t>
            </a:r>
          </a:p>
        </p:txBody>
      </p:sp>
      <p:pic>
        <p:nvPicPr>
          <p:cNvPr id="4" name="Picture 7" descr="Oz041000"/>
          <p:cNvPicPr>
            <a:picLocks noChangeAspect="1" noChangeArrowheads="1"/>
          </p:cNvPicPr>
          <p:nvPr/>
        </p:nvPicPr>
        <p:blipFill>
          <a:blip r:embed="rId3" cstate="print"/>
          <a:srcRect/>
          <a:stretch>
            <a:fillRect/>
          </a:stretch>
        </p:blipFill>
        <p:spPr bwMode="auto">
          <a:xfrm>
            <a:off x="105661" y="52307"/>
            <a:ext cx="8965765" cy="5547401"/>
          </a:xfrm>
          <a:prstGeom prst="rect">
            <a:avLst/>
          </a:prstGeom>
          <a:noFill/>
        </p:spPr>
      </p:pic>
      <p:sp>
        <p:nvSpPr>
          <p:cNvPr id="5" name="Text Box 4"/>
          <p:cNvSpPr txBox="1">
            <a:spLocks noChangeArrowheads="1"/>
          </p:cNvSpPr>
          <p:nvPr/>
        </p:nvSpPr>
        <p:spPr bwMode="auto">
          <a:xfrm>
            <a:off x="3294743" y="5617040"/>
            <a:ext cx="5791197" cy="1200329"/>
          </a:xfrm>
          <a:prstGeom prst="rect">
            <a:avLst/>
          </a:prstGeom>
          <a:noFill/>
          <a:ln w="28575" algn="ctr">
            <a:solidFill>
              <a:schemeClr val="tx1"/>
            </a:solidFill>
            <a:miter lim="800000"/>
            <a:headEnd/>
            <a:tailEnd/>
          </a:ln>
          <a:effectLst/>
        </p:spPr>
        <p:txBody>
          <a:bodyPr wrap="square">
            <a:spAutoFit/>
          </a:bodyPr>
          <a:lstStyle/>
          <a:p>
            <a:r>
              <a:rPr lang="en-US" sz="1800" b="1" dirty="0">
                <a:solidFill>
                  <a:schemeClr val="tx1"/>
                </a:solidFill>
                <a:latin typeface="Comic Sans MS" pitchFamily="66" charset="0"/>
              </a:rPr>
              <a:t>Objects in the world of the very small violate the rules of ordinary existence: either they are not individual objects, or they do </a:t>
            </a:r>
            <a:r>
              <a:rPr lang="en-US" sz="1800" dirty="0">
                <a:solidFill>
                  <a:schemeClr val="tx1"/>
                </a:solidFill>
                <a:latin typeface="Comic Sans MS" pitchFamily="66" charset="0"/>
              </a:rPr>
              <a:t>not have realistic properties.  The result is magic.</a:t>
            </a:r>
            <a:endParaRPr lang="en-US" sz="1800" b="1" dirty="0">
              <a:solidFill>
                <a:schemeClr val="tx1"/>
              </a:solidFill>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pic>
        <p:nvPicPr>
          <p:cNvPr id="162818" name="Picture 2" descr="qm"/>
          <p:cNvPicPr>
            <a:picLocks noChangeAspect="1" noChangeArrowheads="1"/>
          </p:cNvPicPr>
          <p:nvPr/>
        </p:nvPicPr>
        <p:blipFill>
          <a:blip r:embed="rId3" cstate="print"/>
          <a:srcRect/>
          <a:stretch>
            <a:fillRect/>
          </a:stretch>
        </p:blipFill>
        <p:spPr bwMode="auto">
          <a:xfrm>
            <a:off x="107950" y="134988"/>
            <a:ext cx="4616450" cy="6019800"/>
          </a:xfrm>
          <a:prstGeom prst="rect">
            <a:avLst/>
          </a:prstGeom>
          <a:noFill/>
        </p:spPr>
      </p:pic>
      <p:sp>
        <p:nvSpPr>
          <p:cNvPr id="162819" name="Text Box 3"/>
          <p:cNvSpPr txBox="1">
            <a:spLocks noChangeArrowheads="1"/>
          </p:cNvSpPr>
          <p:nvPr/>
        </p:nvSpPr>
        <p:spPr bwMode="auto">
          <a:xfrm>
            <a:off x="4899024" y="90910"/>
            <a:ext cx="4191000" cy="1200329"/>
          </a:xfrm>
          <a:prstGeom prst="rect">
            <a:avLst/>
          </a:prstGeom>
          <a:noFill/>
          <a:ln w="28575">
            <a:noFill/>
            <a:miter lim="800000"/>
            <a:headEnd/>
            <a:tailEnd/>
          </a:ln>
          <a:effectLst/>
        </p:spPr>
        <p:txBody>
          <a:bodyPr>
            <a:spAutoFit/>
          </a:bodyPr>
          <a:lstStyle/>
          <a:p>
            <a:pPr algn="l"/>
            <a:r>
              <a:rPr lang="en-US" sz="2400" dirty="0">
                <a:solidFill>
                  <a:srgbClr val="C00000"/>
                </a:solidFill>
                <a:latin typeface="Comic Sans MS" pitchFamily="66" charset="0"/>
              </a:rPr>
              <a:t>It’s not only dogs that can’t understand quantum mechanics.  </a:t>
            </a:r>
          </a:p>
        </p:txBody>
      </p:sp>
      <p:sp>
        <p:nvSpPr>
          <p:cNvPr id="162822" name="Text Box 6"/>
          <p:cNvSpPr txBox="1">
            <a:spLocks noChangeArrowheads="1"/>
          </p:cNvSpPr>
          <p:nvPr/>
        </p:nvSpPr>
        <p:spPr bwMode="auto">
          <a:xfrm>
            <a:off x="4845048" y="3572342"/>
            <a:ext cx="4298952" cy="3046988"/>
          </a:xfrm>
          <a:prstGeom prst="rect">
            <a:avLst/>
          </a:prstGeom>
          <a:noFill/>
          <a:ln w="28575">
            <a:noFill/>
            <a:miter lim="800000"/>
            <a:headEnd/>
            <a:tailEnd/>
          </a:ln>
          <a:effectLst/>
        </p:spPr>
        <p:txBody>
          <a:bodyPr wrap="square">
            <a:spAutoFit/>
          </a:bodyPr>
          <a:lstStyle/>
          <a:p>
            <a:pPr algn="l"/>
            <a:r>
              <a:rPr lang="en-US" sz="2400" dirty="0">
                <a:solidFill>
                  <a:schemeClr val="accent2"/>
                </a:solidFill>
                <a:latin typeface="Comic Sans MS" pitchFamily="66" charset="0"/>
              </a:rPr>
              <a:t>Quantum information science is the discipline that explores information processing within the quantum world, where the mundane constraints of realism and determinism no longer apply.</a:t>
            </a:r>
            <a:r>
              <a:rPr lang="en-US" sz="2400" dirty="0">
                <a:solidFill>
                  <a:srgbClr val="FF3300"/>
                </a:solidFill>
                <a:latin typeface="Comic Sans MS" pitchFamily="66" charset="0"/>
              </a:rPr>
              <a:t>  </a:t>
            </a:r>
          </a:p>
        </p:txBody>
      </p:sp>
      <p:sp>
        <p:nvSpPr>
          <p:cNvPr id="6" name="Text Box 3"/>
          <p:cNvSpPr txBox="1">
            <a:spLocks noChangeArrowheads="1"/>
          </p:cNvSpPr>
          <p:nvPr/>
        </p:nvSpPr>
        <p:spPr bwMode="auto">
          <a:xfrm>
            <a:off x="4852308" y="1259099"/>
            <a:ext cx="4237716" cy="2308324"/>
          </a:xfrm>
          <a:prstGeom prst="rect">
            <a:avLst/>
          </a:prstGeom>
          <a:noFill/>
          <a:ln w="28575">
            <a:noFill/>
            <a:miter lim="800000"/>
            <a:headEnd/>
            <a:tailEnd/>
          </a:ln>
          <a:effectLst/>
        </p:spPr>
        <p:txBody>
          <a:bodyPr wrap="square">
            <a:spAutoFit/>
          </a:bodyPr>
          <a:lstStyle/>
          <a:p>
            <a:pPr algn="l"/>
            <a:r>
              <a:rPr lang="en-US" sz="2400" dirty="0">
                <a:solidFill>
                  <a:srgbClr val="008000"/>
                </a:solidFill>
                <a:latin typeface="Comic Sans MS" pitchFamily="66" charset="0"/>
              </a:rPr>
              <a:t>Quantum physics leads you to a world of magic, beyond your imagination, but provides a set of rules to manage and control the magic.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22A949F1-B30D-42CF-B4A1-859EF127AD74}"/>
                  </a:ext>
                </a:extLst>
              </p:cNvPr>
              <p:cNvGraphicFramePr>
                <a:graphicFrameLocks noChangeAspect="1"/>
              </p:cNvGraphicFramePr>
              <p:nvPr>
                <p:extLst>
                  <p:ext uri="{D42A27DB-BD31-4B8C-83A1-F6EECF244321}">
                    <p14:modId xmlns:p14="http://schemas.microsoft.com/office/powerpoint/2010/main" val="2353593086"/>
                  </p:ext>
                </p:extLst>
              </p:nvPr>
            </p:nvGraphicFramePr>
            <p:xfrm>
              <a:off x="121920" y="6250572"/>
              <a:ext cx="733704" cy="550278"/>
            </p:xfrm>
            <a:graphic>
              <a:graphicData uri="http://schemas.microsoft.com/office/powerpoint/2016/slidezoom">
                <pslz:sldZm>
                  <pslz:sldZmObj sldId="342" cId="0">
                    <pslz:zmPr id="{1560DA49-37FC-4DFA-8A0F-233C9F91EA94}" returnToParent="0" transitionDur="1000">
                      <p166:blipFill xmlns:p166="http://schemas.microsoft.com/office/powerpoint/2016/6/main">
                        <a:blip r:embed="rId4"/>
                        <a:stretch>
                          <a:fillRect/>
                        </a:stretch>
                      </p166:blipFill>
                      <p166:spPr xmlns:p166="http://schemas.microsoft.com/office/powerpoint/2016/6/main">
                        <a:xfrm>
                          <a:off x="0" y="0"/>
                          <a:ext cx="733704" cy="550278"/>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22A949F1-B30D-42CF-B4A1-859EF127AD74}"/>
                  </a:ext>
                </a:extLst>
              </p:cNvPr>
              <p:cNvPicPr>
                <a:picLocks noGrp="1" noRot="1" noChangeAspect="1" noMove="1" noResize="1" noEditPoints="1" noAdjustHandles="1" noChangeArrowheads="1" noChangeShapeType="1"/>
              </p:cNvPicPr>
              <p:nvPr/>
            </p:nvPicPr>
            <p:blipFill>
              <a:blip r:embed="rId6"/>
              <a:stretch>
                <a:fillRect/>
              </a:stretch>
            </p:blipFill>
            <p:spPr>
              <a:xfrm>
                <a:off x="121920" y="6250572"/>
                <a:ext cx="733704" cy="550278"/>
              </a:xfrm>
              <a:prstGeom prst="rect">
                <a:avLst/>
              </a:prstGeom>
              <a:ln w="3175">
                <a:solidFill>
                  <a:prstClr val="ltGray"/>
                </a:solid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dissolve">
                                      <p:cBhvr>
                                        <p:cTn id="7" dur="500"/>
                                        <p:tgtEl>
                                          <p:spTgt spid="1628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2822"/>
                                        </p:tgtEl>
                                        <p:attrNameLst>
                                          <p:attrName>style.visibility</p:attrName>
                                        </p:attrNameLst>
                                      </p:cBhvr>
                                      <p:to>
                                        <p:strVal val="visible"/>
                                      </p:to>
                                    </p:set>
                                    <p:animEffect transition="in" filter="dissolve">
                                      <p:cBhvr>
                                        <p:cTn id="17" dur="500"/>
                                        <p:tgtEl>
                                          <p:spTgt spid="16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16282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4840427" y="5041580"/>
            <a:ext cx="4230948" cy="1569660"/>
          </a:xfrm>
          <a:prstGeom prst="rect">
            <a:avLst/>
          </a:prstGeom>
          <a:noFill/>
          <a:ln w="28575">
            <a:solidFill>
              <a:srgbClr val="996600"/>
            </a:solidFill>
            <a:miter lim="800000"/>
            <a:headEnd/>
            <a:tailEnd/>
          </a:ln>
          <a:effectLst/>
        </p:spPr>
        <p:txBody>
          <a:bodyPr wrap="square">
            <a:spAutoFit/>
          </a:bodyPr>
          <a:lstStyle/>
          <a:p>
            <a:pPr eaLnBrk="1" hangingPunct="1"/>
            <a:r>
              <a:rPr lang="en-US" sz="3200" dirty="0">
                <a:solidFill>
                  <a:srgbClr val="996633"/>
                </a:solidFill>
                <a:latin typeface="Calibri" pitchFamily="34" charset="0"/>
              </a:rPr>
              <a:t>The more magic you attempt, the harder it gets</a:t>
            </a:r>
            <a:r>
              <a:rPr lang="en-US" sz="2800" dirty="0">
                <a:solidFill>
                  <a:srgbClr val="996633"/>
                </a:solidFill>
                <a:latin typeface="Calibri" pitchFamily="34" charset="0"/>
              </a:rPr>
              <a:t>.</a:t>
            </a:r>
            <a:endParaRPr lang="en-US" sz="2800" b="0" dirty="0">
              <a:solidFill>
                <a:schemeClr val="tx1"/>
              </a:solidFill>
              <a:latin typeface="Calibri" pitchFamily="34" charset="0"/>
            </a:endParaRPr>
          </a:p>
        </p:txBody>
      </p:sp>
      <p:sp>
        <p:nvSpPr>
          <p:cNvPr id="124931" name="Text Box 3"/>
          <p:cNvSpPr txBox="1">
            <a:spLocks noChangeArrowheads="1"/>
          </p:cNvSpPr>
          <p:nvPr/>
        </p:nvSpPr>
        <p:spPr bwMode="auto">
          <a:xfrm>
            <a:off x="87088" y="317270"/>
            <a:ext cx="5094509" cy="1569660"/>
          </a:xfrm>
          <a:prstGeom prst="rect">
            <a:avLst/>
          </a:prstGeom>
          <a:noFill/>
          <a:ln w="28575">
            <a:solidFill>
              <a:srgbClr val="996600"/>
            </a:solidFill>
            <a:miter lim="800000"/>
            <a:headEnd/>
            <a:tailEnd/>
          </a:ln>
          <a:effectLst/>
        </p:spPr>
        <p:txBody>
          <a:bodyPr wrap="square">
            <a:spAutoFit/>
          </a:bodyPr>
          <a:lstStyle/>
          <a:p>
            <a:pPr eaLnBrk="1" hangingPunct="1"/>
            <a:r>
              <a:rPr lang="en-US" sz="3200" dirty="0">
                <a:solidFill>
                  <a:srgbClr val="996633"/>
                </a:solidFill>
                <a:latin typeface="Calibri" pitchFamily="34" charset="0"/>
              </a:rPr>
              <a:t>Why not extend the magic into the world of the everyday?</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grpSp>
        <p:nvGrpSpPr>
          <p:cNvPr id="2" name="Group 26"/>
          <p:cNvGrpSpPr>
            <a:grpSpLocks/>
          </p:cNvGrpSpPr>
          <p:nvPr/>
        </p:nvGrpSpPr>
        <p:grpSpPr bwMode="auto">
          <a:xfrm>
            <a:off x="400866" y="2065792"/>
            <a:ext cx="4535261" cy="3784262"/>
            <a:chOff x="3660" y="131"/>
            <a:chExt cx="2351" cy="1982"/>
          </a:xfrm>
        </p:grpSpPr>
        <p:pic>
          <p:nvPicPr>
            <p:cNvPr id="124946" name="Picture 18" descr="mcgonegal"/>
            <p:cNvPicPr>
              <a:picLocks noChangeAspect="1" noChangeArrowheads="1"/>
            </p:cNvPicPr>
            <p:nvPr/>
          </p:nvPicPr>
          <p:blipFill>
            <a:blip r:embed="rId4" cstate="print"/>
            <a:srcRect/>
            <a:stretch>
              <a:fillRect/>
            </a:stretch>
          </p:blipFill>
          <p:spPr bwMode="auto">
            <a:xfrm>
              <a:off x="3836" y="131"/>
              <a:ext cx="1532" cy="1251"/>
            </a:xfrm>
            <a:prstGeom prst="rect">
              <a:avLst/>
            </a:prstGeom>
            <a:noFill/>
          </p:spPr>
        </p:pic>
        <p:sp>
          <p:nvSpPr>
            <p:cNvPr id="124948" name="AutoShape 20"/>
            <p:cNvSpPr>
              <a:spLocks noChangeArrowheads="1"/>
            </p:cNvSpPr>
            <p:nvPr/>
          </p:nvSpPr>
          <p:spPr bwMode="auto">
            <a:xfrm>
              <a:off x="3660" y="1339"/>
              <a:ext cx="2351" cy="774"/>
            </a:xfrm>
            <a:prstGeom prst="wedgeRoundRectCallout">
              <a:avLst>
                <a:gd name="adj1" fmla="val -14481"/>
                <a:gd name="adj2" fmla="val -106021"/>
                <a:gd name="adj3" fmla="val 16667"/>
              </a:avLst>
            </a:prstGeom>
            <a:solidFill>
              <a:schemeClr val="bg1"/>
            </a:solidFill>
            <a:ln w="28575">
              <a:solidFill>
                <a:schemeClr val="tx1"/>
              </a:solidFill>
              <a:miter lim="800000"/>
              <a:headEnd/>
              <a:tailEnd/>
            </a:ln>
            <a:effectLst/>
          </p:spPr>
          <p:txBody>
            <a:bodyPr/>
            <a:lstStyle/>
            <a:p>
              <a:r>
                <a:rPr lang="en-US" dirty="0">
                  <a:solidFill>
                    <a:schemeClr val="tx1"/>
                  </a:solidFill>
                  <a:latin typeface="Comic Sans MS" pitchFamily="66" charset="0"/>
                </a:rPr>
                <a:t>I don’t care if you are at Hogwarts, Harry.  You can’t build a quantum computer.  Fifty points from Gryffindor. </a:t>
              </a:r>
            </a:p>
            <a:p>
              <a:endParaRPr lang="en-US" sz="1600" dirty="0">
                <a:latin typeface="Comic Sans MS" pitchFamily="66" charset="0"/>
              </a:endParaRPr>
            </a:p>
          </p:txBody>
        </p:sp>
      </p:grpSp>
      <p:grpSp>
        <p:nvGrpSpPr>
          <p:cNvPr id="3" name="Group 25"/>
          <p:cNvGrpSpPr>
            <a:grpSpLocks/>
          </p:cNvGrpSpPr>
          <p:nvPr/>
        </p:nvGrpSpPr>
        <p:grpSpPr bwMode="auto">
          <a:xfrm>
            <a:off x="4979126" y="349207"/>
            <a:ext cx="3896307" cy="4222817"/>
            <a:chOff x="3516" y="2253"/>
            <a:chExt cx="1936" cy="1952"/>
          </a:xfrm>
        </p:grpSpPr>
        <p:pic>
          <p:nvPicPr>
            <p:cNvPr id="124949" name="Picture 21" descr="dumbledore"/>
            <p:cNvPicPr>
              <a:picLocks noChangeAspect="1" noChangeArrowheads="1"/>
            </p:cNvPicPr>
            <p:nvPr/>
          </p:nvPicPr>
          <p:blipFill>
            <a:blip r:embed="rId5" cstate="print"/>
            <a:srcRect/>
            <a:stretch>
              <a:fillRect/>
            </a:stretch>
          </p:blipFill>
          <p:spPr bwMode="auto">
            <a:xfrm>
              <a:off x="3752" y="2945"/>
              <a:ext cx="1700" cy="1260"/>
            </a:xfrm>
            <a:prstGeom prst="rect">
              <a:avLst/>
            </a:prstGeom>
            <a:noFill/>
          </p:spPr>
        </p:pic>
        <p:sp>
          <p:nvSpPr>
            <p:cNvPr id="124950" name="AutoShape 22"/>
            <p:cNvSpPr>
              <a:spLocks noChangeArrowheads="1"/>
            </p:cNvSpPr>
            <p:nvPr/>
          </p:nvSpPr>
          <p:spPr bwMode="auto">
            <a:xfrm>
              <a:off x="3516" y="2253"/>
              <a:ext cx="1688" cy="697"/>
            </a:xfrm>
            <a:prstGeom prst="wedgeRoundRectCallout">
              <a:avLst>
                <a:gd name="adj1" fmla="val -1470"/>
                <a:gd name="adj2" fmla="val 137561"/>
                <a:gd name="adj3" fmla="val 16667"/>
              </a:avLst>
            </a:prstGeom>
            <a:solidFill>
              <a:schemeClr val="bg1"/>
            </a:solidFill>
            <a:ln w="28575">
              <a:solidFill>
                <a:schemeClr val="tx1"/>
              </a:solidFill>
              <a:miter lim="800000"/>
              <a:headEnd/>
              <a:tailEnd/>
            </a:ln>
            <a:effectLst/>
          </p:spPr>
          <p:txBody>
            <a:bodyPr/>
            <a:lstStyle/>
            <a:p>
              <a:r>
                <a:rPr lang="en-US" dirty="0">
                  <a:solidFill>
                    <a:schemeClr val="tx1"/>
                  </a:solidFill>
                  <a:latin typeface="Comic Sans MS" pitchFamily="66" charset="0"/>
                </a:rPr>
                <a:t>Use your quantum mechanics, Harry.  A quantum computer would be real magic.</a:t>
              </a:r>
            </a:p>
            <a:p>
              <a:endParaRPr lang="en-US" sz="1600" dirty="0">
                <a:latin typeface="Comic Sans MS" pitchFamily="66" charset="0"/>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41" name="Picture 5" descr="DSCN0002edit"/>
          <p:cNvPicPr>
            <a:picLocks noChangeAspect="1" noChangeArrowheads="1"/>
          </p:cNvPicPr>
          <p:nvPr/>
        </p:nvPicPr>
        <p:blipFill>
          <a:blip r:embed="rId3" cstate="print"/>
          <a:srcRect/>
          <a:stretch>
            <a:fillRect/>
          </a:stretch>
        </p:blipFill>
        <p:spPr bwMode="auto">
          <a:xfrm>
            <a:off x="1" y="6247"/>
            <a:ext cx="9144000" cy="6858544"/>
          </a:xfrm>
          <a:prstGeom prst="rect">
            <a:avLst/>
          </a:prstGeom>
          <a:noFill/>
        </p:spPr>
      </p:pic>
      <p:sp>
        <p:nvSpPr>
          <p:cNvPr id="321540" name="Text Box 4"/>
          <p:cNvSpPr txBox="1">
            <a:spLocks noChangeArrowheads="1"/>
          </p:cNvSpPr>
          <p:nvPr/>
        </p:nvSpPr>
        <p:spPr bwMode="auto">
          <a:xfrm>
            <a:off x="4952021" y="1329272"/>
            <a:ext cx="4190571" cy="1015663"/>
          </a:xfrm>
          <a:prstGeom prst="rect">
            <a:avLst/>
          </a:prstGeom>
          <a:noFill/>
          <a:ln w="19050" algn="ctr">
            <a:noFill/>
            <a:miter lim="800000"/>
            <a:headEnd/>
            <a:tailEnd/>
          </a:ln>
          <a:effectLst/>
        </p:spPr>
        <p:txBody>
          <a:bodyPr wrap="none">
            <a:spAutoFit/>
          </a:bodyPr>
          <a:lstStyle/>
          <a:p>
            <a:r>
              <a:rPr lang="en-US" b="1" dirty="0">
                <a:solidFill>
                  <a:schemeClr val="tx1"/>
                </a:solidFill>
                <a:latin typeface="Comic Sans MS" pitchFamily="66" charset="0"/>
              </a:rPr>
              <a:t>Truchas from East Pecos Baldy </a:t>
            </a:r>
          </a:p>
          <a:p>
            <a:r>
              <a:rPr lang="en-US" b="1" dirty="0">
                <a:solidFill>
                  <a:schemeClr val="tx1"/>
                </a:solidFill>
                <a:latin typeface="Comic Sans MS" pitchFamily="66" charset="0"/>
              </a:rPr>
              <a:t>Sangre de Cristo Range</a:t>
            </a:r>
          </a:p>
          <a:p>
            <a:r>
              <a:rPr lang="en-US" b="1" dirty="0">
                <a:solidFill>
                  <a:schemeClr val="tx1"/>
                </a:solidFill>
                <a:latin typeface="Comic Sans MS" pitchFamily="66" charset="0"/>
              </a:rPr>
              <a:t>Northern New Mexico</a:t>
            </a:r>
            <a:endParaRPr lang="en-US" sz="1400" b="1" dirty="0">
              <a:solidFill>
                <a:schemeClr val="tx1"/>
              </a:solidFill>
            </a:endParaRPr>
          </a:p>
        </p:txBody>
      </p:sp>
      <p:sp>
        <p:nvSpPr>
          <p:cNvPr id="4" name="Text Box 4"/>
          <p:cNvSpPr txBox="1">
            <a:spLocks noChangeArrowheads="1"/>
          </p:cNvSpPr>
          <p:nvPr/>
        </p:nvSpPr>
        <p:spPr bwMode="auto">
          <a:xfrm>
            <a:off x="113407" y="94136"/>
            <a:ext cx="4628191" cy="830997"/>
          </a:xfrm>
          <a:prstGeom prst="rect">
            <a:avLst/>
          </a:prstGeom>
          <a:noFill/>
          <a:ln w="28575" algn="ctr">
            <a:solidFill>
              <a:schemeClr val="tx1"/>
            </a:solidFill>
            <a:miter lim="800000"/>
            <a:headEnd/>
            <a:tailEnd/>
          </a:ln>
          <a:effectLst/>
        </p:spPr>
        <p:txBody>
          <a:bodyPr wrap="none">
            <a:spAutoFit/>
          </a:bodyPr>
          <a:lstStyle/>
          <a:p>
            <a:r>
              <a:rPr lang="en-US" sz="2400" dirty="0">
                <a:solidFill>
                  <a:schemeClr val="tx1"/>
                </a:solidFill>
                <a:latin typeface="Comic Sans MS" pitchFamily="66" charset="0"/>
              </a:rPr>
              <a:t>Quantum </a:t>
            </a:r>
            <a:r>
              <a:rPr lang="en-US" sz="2400">
                <a:solidFill>
                  <a:schemeClr val="tx1"/>
                </a:solidFill>
                <a:latin typeface="Comic Sans MS" pitchFamily="66" charset="0"/>
              </a:rPr>
              <a:t>information science.</a:t>
            </a:r>
            <a:endParaRPr lang="en-US" sz="2400" dirty="0">
              <a:solidFill>
                <a:schemeClr val="tx1"/>
              </a:solidFill>
              <a:latin typeface="Comic Sans MS" pitchFamily="66" charset="0"/>
            </a:endParaRPr>
          </a:p>
          <a:p>
            <a:r>
              <a:rPr lang="en-US" sz="2400" b="1" dirty="0">
                <a:solidFill>
                  <a:schemeClr val="tx1"/>
                </a:solidFill>
                <a:latin typeface="Comic Sans MS" pitchFamily="66" charset="0"/>
              </a:rPr>
              <a:t>Engineering the magic.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1103074" y="-14514"/>
            <a:ext cx="6937829" cy="1077218"/>
          </a:xfrm>
          <a:prstGeom prst="rect">
            <a:avLst/>
          </a:prstGeom>
          <a:noFill/>
          <a:ln w="28575">
            <a:noFill/>
            <a:miter lim="800000"/>
            <a:headEnd/>
            <a:tailEnd/>
          </a:ln>
          <a:effectLst/>
        </p:spPr>
        <p:txBody>
          <a:bodyPr wrap="square">
            <a:spAutoFit/>
          </a:bodyPr>
          <a:lstStyle/>
          <a:p>
            <a:pPr eaLnBrk="1" hangingPunct="1"/>
            <a:r>
              <a:rPr lang="en-US" sz="3200" dirty="0">
                <a:solidFill>
                  <a:srgbClr val="996633"/>
                </a:solidFill>
                <a:latin typeface="Calibri" pitchFamily="34" charset="0"/>
              </a:rPr>
              <a:t>What’s strange about the behavior of quantum systems?</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sp>
        <p:nvSpPr>
          <p:cNvPr id="5" name="TextBox 4"/>
          <p:cNvSpPr txBox="1"/>
          <p:nvPr/>
        </p:nvSpPr>
        <p:spPr>
          <a:xfrm>
            <a:off x="597296" y="1059565"/>
            <a:ext cx="2873415" cy="2677656"/>
          </a:xfrm>
          <a:prstGeom prst="rect">
            <a:avLst/>
          </a:prstGeom>
          <a:noFill/>
        </p:spPr>
        <p:txBody>
          <a:bodyPr wrap="none" rtlCol="0">
            <a:spAutoFit/>
          </a:bodyPr>
          <a:lstStyle/>
          <a:p>
            <a:pPr algn="l"/>
            <a:r>
              <a:rPr lang="en-US" sz="2400" dirty="0">
                <a:latin typeface="Calibri" pitchFamily="34" charset="0"/>
              </a:rPr>
              <a:t>Waves vs. particles</a:t>
            </a:r>
          </a:p>
          <a:p>
            <a:pPr algn="l"/>
            <a:endParaRPr lang="en-US" sz="2400" dirty="0">
              <a:latin typeface="Calibri" pitchFamily="34" charset="0"/>
            </a:endParaRPr>
          </a:p>
          <a:p>
            <a:pPr algn="l"/>
            <a:r>
              <a:rPr lang="en-US" sz="2400" dirty="0">
                <a:latin typeface="Calibri" pitchFamily="34" charset="0"/>
              </a:rPr>
              <a:t>Indeterminacy</a:t>
            </a:r>
          </a:p>
          <a:p>
            <a:pPr algn="l"/>
            <a:endParaRPr lang="en-US" sz="2400" dirty="0">
              <a:latin typeface="Calibri" pitchFamily="34" charset="0"/>
            </a:endParaRPr>
          </a:p>
          <a:p>
            <a:pPr algn="l"/>
            <a:r>
              <a:rPr lang="en-US" sz="2400" dirty="0">
                <a:latin typeface="Calibri" pitchFamily="34" charset="0"/>
              </a:rPr>
              <a:t>Uncertainty principle</a:t>
            </a:r>
          </a:p>
          <a:p>
            <a:pPr algn="l"/>
            <a:endParaRPr lang="en-US" sz="2400" dirty="0">
              <a:latin typeface="Calibri" pitchFamily="34" charset="0"/>
            </a:endParaRPr>
          </a:p>
          <a:p>
            <a:pPr algn="l"/>
            <a:r>
              <a:rPr lang="en-US" sz="2400" dirty="0" err="1">
                <a:latin typeface="Calibri" pitchFamily="34" charset="0"/>
              </a:rPr>
              <a:t>Complementarity</a:t>
            </a:r>
            <a:endParaRPr lang="en-US" sz="2400" dirty="0">
              <a:latin typeface="Calibri" pitchFamily="34" charset="0"/>
            </a:endParaRPr>
          </a:p>
        </p:txBody>
      </p:sp>
      <p:pic>
        <p:nvPicPr>
          <p:cNvPr id="1026" name="Picture 2" descr="C:\Documents and Settings\Carlton Caves\My Documents\My Stuff 2\talks\graphics\water_waves_b.jpg"/>
          <p:cNvPicPr>
            <a:picLocks noChangeAspect="1" noChangeArrowheads="1"/>
          </p:cNvPicPr>
          <p:nvPr/>
        </p:nvPicPr>
        <p:blipFill>
          <a:blip r:embed="rId5" cstate="print"/>
          <a:srcRect/>
          <a:stretch>
            <a:fillRect/>
          </a:stretch>
        </p:blipFill>
        <p:spPr bwMode="auto">
          <a:xfrm>
            <a:off x="4357906" y="1146638"/>
            <a:ext cx="3978953" cy="2553161"/>
          </a:xfrm>
          <a:prstGeom prst="rect">
            <a:avLst/>
          </a:prstGeom>
          <a:noFill/>
        </p:spPr>
      </p:pic>
      <p:pic>
        <p:nvPicPr>
          <p:cNvPr id="6" name="Picture 5" descr="txp_fi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91473" y="2994940"/>
            <a:ext cx="3734673" cy="286803"/>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14288" y="171450"/>
            <a:ext cx="9144001" cy="641350"/>
          </a:xfrm>
          <a:prstGeom prst="rect">
            <a:avLst/>
          </a:prstGeom>
          <a:noFill/>
          <a:ln w="9525">
            <a:noFill/>
            <a:miter lim="800000"/>
            <a:headEnd/>
            <a:tailEnd/>
          </a:ln>
          <a:effectLst/>
        </p:spPr>
        <p:txBody>
          <a:bodyPr>
            <a:spAutoFit/>
          </a:bodyPr>
          <a:lstStyle/>
          <a:p>
            <a:pPr eaLnBrk="1" hangingPunct="1"/>
            <a:r>
              <a:rPr lang="en-US" sz="3600" dirty="0">
                <a:solidFill>
                  <a:srgbClr val="996600"/>
                </a:solidFill>
                <a:latin typeface="Calibri" pitchFamily="34" charset="0"/>
              </a:rPr>
              <a:t>Private communication</a:t>
            </a:r>
          </a:p>
        </p:txBody>
      </p:sp>
      <p:sp>
        <p:nvSpPr>
          <p:cNvPr id="131078" name="Text Box 6"/>
          <p:cNvSpPr txBox="1">
            <a:spLocks noChangeArrowheads="1"/>
          </p:cNvSpPr>
          <p:nvPr/>
        </p:nvSpPr>
        <p:spPr bwMode="auto">
          <a:xfrm>
            <a:off x="0" y="951368"/>
            <a:ext cx="9144000" cy="1077218"/>
          </a:xfrm>
          <a:prstGeom prst="rect">
            <a:avLst/>
          </a:prstGeom>
          <a:noFill/>
          <a:ln w="28575">
            <a:noFill/>
            <a:miter lim="800000"/>
            <a:headEnd/>
            <a:tailEnd/>
          </a:ln>
          <a:effectLst/>
        </p:spPr>
        <p:txBody>
          <a:bodyPr wrap="square">
            <a:spAutoFit/>
          </a:bodyPr>
          <a:lstStyle/>
          <a:p>
            <a:r>
              <a:rPr lang="en-US" sz="3200" b="0" dirty="0">
                <a:latin typeface="Comic Sans MS" pitchFamily="66" charset="0"/>
              </a:rPr>
              <a:t>Alice and Bob share a </a:t>
            </a:r>
            <a:r>
              <a:rPr lang="en-US" sz="3200" b="0" i="1" dirty="0">
                <a:latin typeface="Comic Sans MS" pitchFamily="66" charset="0"/>
              </a:rPr>
              <a:t>one-time pad </a:t>
            </a:r>
          </a:p>
          <a:p>
            <a:r>
              <a:rPr lang="en-US" sz="3200" b="0" dirty="0">
                <a:latin typeface="Comic Sans MS" pitchFamily="66" charset="0"/>
              </a:rPr>
              <a:t>(secret random key).</a:t>
            </a:r>
          </a:p>
        </p:txBody>
      </p:sp>
      <p:sp>
        <p:nvSpPr>
          <p:cNvPr id="131095" name="Text Box 23"/>
          <p:cNvSpPr txBox="1">
            <a:spLocks noChangeArrowheads="1"/>
          </p:cNvSpPr>
          <p:nvPr/>
        </p:nvSpPr>
        <p:spPr bwMode="auto">
          <a:xfrm>
            <a:off x="508001" y="5299989"/>
            <a:ext cx="8171542" cy="584775"/>
          </a:xfrm>
          <a:prstGeom prst="rect">
            <a:avLst/>
          </a:prstGeom>
          <a:noFill/>
          <a:ln w="28575">
            <a:noFill/>
            <a:miter lim="800000"/>
            <a:headEnd/>
            <a:tailEnd/>
          </a:ln>
          <a:effectLst/>
        </p:spPr>
        <p:txBody>
          <a:bodyPr wrap="square">
            <a:spAutoFit/>
          </a:bodyPr>
          <a:lstStyle/>
          <a:p>
            <a:r>
              <a:rPr lang="en-US" sz="3200" b="0" dirty="0">
                <a:solidFill>
                  <a:srgbClr val="990099"/>
                </a:solidFill>
                <a:latin typeface="Comic Sans MS" pitchFamily="66" charset="0"/>
              </a:rPr>
              <a:t>But where do Alice and Bob get the key?</a:t>
            </a:r>
            <a:endParaRPr lang="en-US" sz="3200" b="0" dirty="0">
              <a:latin typeface="Comic Sans MS" pitchFamily="66" charset="0"/>
            </a:endParaRPr>
          </a:p>
        </p:txBody>
      </p:sp>
      <p:pic>
        <p:nvPicPr>
          <p:cNvPr id="2" name="Picture 1" descr="txp_fi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19551" y="2270127"/>
            <a:ext cx="8471560" cy="2592013"/>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95"/>
                                        </p:tgtEl>
                                        <p:attrNameLst>
                                          <p:attrName>style.visibility</p:attrName>
                                        </p:attrNameLst>
                                      </p:cBhvr>
                                      <p:to>
                                        <p:strVal val="visible"/>
                                      </p:to>
                                    </p:set>
                                    <p:anim calcmode="lin" valueType="num">
                                      <p:cBhvr additive="base">
                                        <p:cTn id="7" dur="500" fill="hold"/>
                                        <p:tgtEl>
                                          <p:spTgt spid="131095"/>
                                        </p:tgtEl>
                                        <p:attrNameLst>
                                          <p:attrName>ppt_x</p:attrName>
                                        </p:attrNameLst>
                                      </p:cBhvr>
                                      <p:tavLst>
                                        <p:tav tm="0">
                                          <p:val>
                                            <p:strVal val="#ppt_x"/>
                                          </p:val>
                                        </p:tav>
                                        <p:tav tm="100000">
                                          <p:val>
                                            <p:strVal val="#ppt_x"/>
                                          </p:val>
                                        </p:tav>
                                      </p:tavLst>
                                    </p:anim>
                                    <p:anim calcmode="lin" valueType="num">
                                      <p:cBhvr additive="base">
                                        <p:cTn id="8" dur="500" fill="hold"/>
                                        <p:tgtEl>
                                          <p:spTgt spid="1310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0" y="14514"/>
            <a:ext cx="9144000" cy="646331"/>
          </a:xfrm>
          <a:prstGeom prst="rect">
            <a:avLst/>
          </a:prstGeom>
          <a:noFill/>
          <a:ln w="28575">
            <a:noFill/>
            <a:miter lim="800000"/>
            <a:headEnd/>
            <a:tailEnd/>
          </a:ln>
          <a:effectLst/>
        </p:spPr>
        <p:txBody>
          <a:bodyPr wrap="square">
            <a:spAutoFit/>
          </a:bodyPr>
          <a:lstStyle/>
          <a:p>
            <a:r>
              <a:rPr lang="en-US" sz="3600" dirty="0">
                <a:solidFill>
                  <a:srgbClr val="996600"/>
                </a:solidFill>
                <a:latin typeface="Calibri" pitchFamily="34" charset="0"/>
              </a:rPr>
              <a:t>Quantum key distribution using entanglement</a:t>
            </a:r>
          </a:p>
        </p:txBody>
      </p:sp>
      <p:grpSp>
        <p:nvGrpSpPr>
          <p:cNvPr id="2" name="Group 39"/>
          <p:cNvGrpSpPr/>
          <p:nvPr/>
        </p:nvGrpSpPr>
        <p:grpSpPr>
          <a:xfrm rot="1800000" flipV="1">
            <a:off x="559031" y="4468546"/>
            <a:ext cx="3011487" cy="304800"/>
            <a:chOff x="5319623" y="1914082"/>
            <a:chExt cx="3011487" cy="304800"/>
          </a:xfrm>
        </p:grpSpPr>
        <p:sp>
          <p:nvSpPr>
            <p:cNvPr id="143365" name="Line 5"/>
            <p:cNvSpPr>
              <a:spLocks noChangeShapeType="1"/>
            </p:cNvSpPr>
            <p:nvPr/>
          </p:nvSpPr>
          <p:spPr bwMode="auto">
            <a:xfrm>
              <a:off x="5486310" y="206013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143366" name="Oval 6"/>
            <p:cNvSpPr>
              <a:spLocks noChangeArrowheads="1"/>
            </p:cNvSpPr>
            <p:nvPr/>
          </p:nvSpPr>
          <p:spPr bwMode="auto">
            <a:xfrm>
              <a:off x="5319623" y="191408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143371" name="Text Box 11"/>
          <p:cNvSpPr txBox="1">
            <a:spLocks noChangeArrowheads="1"/>
          </p:cNvSpPr>
          <p:nvPr/>
        </p:nvSpPr>
        <p:spPr bwMode="auto">
          <a:xfrm>
            <a:off x="27429" y="4510075"/>
            <a:ext cx="1711495"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B</a:t>
            </a:r>
          </a:p>
        </p:txBody>
      </p:sp>
      <p:grpSp>
        <p:nvGrpSpPr>
          <p:cNvPr id="3" name="Group 40"/>
          <p:cNvGrpSpPr/>
          <p:nvPr/>
        </p:nvGrpSpPr>
        <p:grpSpPr>
          <a:xfrm rot="-1800000">
            <a:off x="551777" y="2530930"/>
            <a:ext cx="3011487" cy="304800"/>
            <a:chOff x="2162831" y="1921342"/>
            <a:chExt cx="3011487" cy="304800"/>
          </a:xfrm>
        </p:grpSpPr>
        <p:sp>
          <p:nvSpPr>
            <p:cNvPr id="37" name="Line 5"/>
            <p:cNvSpPr>
              <a:spLocks noChangeShapeType="1"/>
            </p:cNvSpPr>
            <p:nvPr/>
          </p:nvSpPr>
          <p:spPr bwMode="auto">
            <a:xfrm>
              <a:off x="2329518" y="2067392"/>
              <a:ext cx="2844800" cy="0"/>
            </a:xfrm>
            <a:prstGeom prst="line">
              <a:avLst/>
            </a:prstGeom>
            <a:noFill/>
            <a:ln w="38100">
              <a:solidFill>
                <a:schemeClr val="tx1"/>
              </a:solidFill>
              <a:round/>
              <a:headEnd/>
              <a:tailEnd type="triangle" w="med" len="med"/>
            </a:ln>
            <a:effectLst/>
          </p:spPr>
          <p:txBody>
            <a:bodyPr/>
            <a:lstStyle/>
            <a:p>
              <a:endParaRPr lang="en-US" dirty="0">
                <a:latin typeface="Calibri" pitchFamily="34" charset="0"/>
              </a:endParaRPr>
            </a:p>
          </p:txBody>
        </p:sp>
        <p:sp>
          <p:nvSpPr>
            <p:cNvPr id="38" name="Oval 6"/>
            <p:cNvSpPr>
              <a:spLocks noChangeArrowheads="1"/>
            </p:cNvSpPr>
            <p:nvPr/>
          </p:nvSpPr>
          <p:spPr bwMode="auto">
            <a:xfrm>
              <a:off x="2162831" y="1921342"/>
              <a:ext cx="319087" cy="304800"/>
            </a:xfrm>
            <a:prstGeom prst="ellipse">
              <a:avLst/>
            </a:prstGeom>
            <a:solidFill>
              <a:srgbClr val="FF3300"/>
            </a:solidFill>
            <a:ln w="28575">
              <a:solidFill>
                <a:srgbClr val="FF3300"/>
              </a:solidFill>
              <a:round/>
              <a:headEnd/>
              <a:tailEnd/>
            </a:ln>
            <a:effectLst/>
          </p:spPr>
          <p:txBody>
            <a:bodyPr wrap="none" anchor="ctr"/>
            <a:lstStyle/>
            <a:p>
              <a:endParaRPr lang="en-US" dirty="0">
                <a:latin typeface="Calibri" pitchFamily="34" charset="0"/>
              </a:endParaRPr>
            </a:p>
          </p:txBody>
        </p:sp>
      </p:grpSp>
      <p:sp>
        <p:nvSpPr>
          <p:cNvPr id="39" name="Text Box 11"/>
          <p:cNvSpPr txBox="1">
            <a:spLocks noChangeArrowheads="1"/>
          </p:cNvSpPr>
          <p:nvPr/>
        </p:nvSpPr>
        <p:spPr bwMode="auto">
          <a:xfrm>
            <a:off x="27429" y="2267648"/>
            <a:ext cx="1725922" cy="584775"/>
          </a:xfrm>
          <a:prstGeom prst="rect">
            <a:avLst/>
          </a:prstGeom>
          <a:noFill/>
          <a:ln w="28575">
            <a:noFill/>
            <a:miter lim="800000"/>
            <a:headEnd/>
            <a:tailEnd/>
          </a:ln>
          <a:effectLst/>
        </p:spPr>
        <p:txBody>
          <a:bodyPr wrap="none">
            <a:spAutoFit/>
          </a:bodyPr>
          <a:lstStyle/>
          <a:p>
            <a:r>
              <a:rPr lang="en-US" sz="3200" b="0" dirty="0">
                <a:latin typeface="Calibri" pitchFamily="34" charset="0"/>
              </a:rPr>
              <a:t>Photon A</a:t>
            </a:r>
          </a:p>
        </p:txBody>
      </p:sp>
      <p:sp>
        <p:nvSpPr>
          <p:cNvPr id="75" name="TextBox 74"/>
          <p:cNvSpPr txBox="1"/>
          <p:nvPr/>
        </p:nvSpPr>
        <p:spPr>
          <a:xfrm>
            <a:off x="1175706" y="3193148"/>
            <a:ext cx="2409361" cy="954107"/>
          </a:xfrm>
          <a:prstGeom prst="rect">
            <a:avLst/>
          </a:prstGeom>
          <a:noFill/>
        </p:spPr>
        <p:txBody>
          <a:bodyPr wrap="square" rtlCol="0">
            <a:spAutoFit/>
          </a:bodyPr>
          <a:lstStyle/>
          <a:p>
            <a:r>
              <a:rPr lang="en-US" sz="2800" b="0" dirty="0">
                <a:latin typeface="+mn-lt"/>
              </a:rPr>
              <a:t>Bell entangled quantum state</a:t>
            </a:r>
          </a:p>
        </p:txBody>
      </p:sp>
      <p:grpSp>
        <p:nvGrpSpPr>
          <p:cNvPr id="5" name="Group 57"/>
          <p:cNvGrpSpPr>
            <a:grpSpLocks/>
          </p:cNvGrpSpPr>
          <p:nvPr/>
        </p:nvGrpSpPr>
        <p:grpSpPr bwMode="auto">
          <a:xfrm>
            <a:off x="3617251" y="729141"/>
            <a:ext cx="931863" cy="1723792"/>
            <a:chOff x="514" y="1430"/>
            <a:chExt cx="587" cy="1009"/>
          </a:xfrm>
        </p:grpSpPr>
        <p:pic>
          <p:nvPicPr>
            <p:cNvPr id="80" name="Picture 17" descr="Alice"/>
            <p:cNvPicPr>
              <a:picLocks noChangeAspect="1" noChangeArrowheads="1"/>
            </p:cNvPicPr>
            <p:nvPr/>
          </p:nvPicPr>
          <p:blipFill>
            <a:blip r:embed="rId3" cstate="print"/>
            <a:srcRect/>
            <a:stretch>
              <a:fillRect/>
            </a:stretch>
          </p:blipFill>
          <p:spPr bwMode="auto">
            <a:xfrm>
              <a:off x="514" y="1430"/>
              <a:ext cx="587" cy="754"/>
            </a:xfrm>
            <a:prstGeom prst="rect">
              <a:avLst/>
            </a:prstGeom>
            <a:noFill/>
          </p:spPr>
        </p:pic>
        <p:sp>
          <p:nvSpPr>
            <p:cNvPr id="81" name="Text Box 42"/>
            <p:cNvSpPr txBox="1">
              <a:spLocks noChangeArrowheads="1"/>
            </p:cNvSpPr>
            <p:nvPr/>
          </p:nvSpPr>
          <p:spPr bwMode="auto">
            <a:xfrm>
              <a:off x="560" y="2148"/>
              <a:ext cx="496"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Alice</a:t>
              </a:r>
            </a:p>
          </p:txBody>
        </p:sp>
      </p:grpSp>
      <p:grpSp>
        <p:nvGrpSpPr>
          <p:cNvPr id="6" name="Group 58"/>
          <p:cNvGrpSpPr>
            <a:grpSpLocks/>
          </p:cNvGrpSpPr>
          <p:nvPr/>
        </p:nvGrpSpPr>
        <p:grpSpPr bwMode="auto">
          <a:xfrm>
            <a:off x="3617251" y="5179103"/>
            <a:ext cx="909638" cy="1577975"/>
            <a:chOff x="4556" y="1442"/>
            <a:chExt cx="573" cy="994"/>
          </a:xfrm>
        </p:grpSpPr>
        <p:sp>
          <p:nvSpPr>
            <p:cNvPr id="83" name="Text Box 47"/>
            <p:cNvSpPr txBox="1">
              <a:spLocks noChangeArrowheads="1"/>
            </p:cNvSpPr>
            <p:nvPr/>
          </p:nvSpPr>
          <p:spPr bwMode="auto">
            <a:xfrm>
              <a:off x="4630" y="2145"/>
              <a:ext cx="425" cy="291"/>
            </a:xfrm>
            <a:prstGeom prst="rect">
              <a:avLst/>
            </a:prstGeom>
            <a:noFill/>
            <a:ln w="28575">
              <a:noFill/>
              <a:miter lim="800000"/>
              <a:headEnd/>
              <a:tailEnd/>
            </a:ln>
            <a:effectLst/>
          </p:spPr>
          <p:txBody>
            <a:bodyPr wrap="none">
              <a:spAutoFit/>
            </a:bodyPr>
            <a:lstStyle/>
            <a:p>
              <a:r>
                <a:rPr lang="en-US" sz="2400" b="0" dirty="0">
                  <a:solidFill>
                    <a:srgbClr val="008000"/>
                  </a:solidFill>
                  <a:latin typeface="Calibri" pitchFamily="34" charset="0"/>
                  <a:cs typeface="Helvetica" pitchFamily="34" charset="0"/>
                </a:rPr>
                <a:t>Bob</a:t>
              </a:r>
            </a:p>
          </p:txBody>
        </p:sp>
        <p:pic>
          <p:nvPicPr>
            <p:cNvPr id="84" name="Picture 48" descr="Bob"/>
            <p:cNvPicPr>
              <a:picLocks noChangeAspect="1" noChangeArrowheads="1"/>
            </p:cNvPicPr>
            <p:nvPr/>
          </p:nvPicPr>
          <p:blipFill>
            <a:blip r:embed="rId4" cstate="print"/>
            <a:srcRect/>
            <a:stretch>
              <a:fillRect/>
            </a:stretch>
          </p:blipFill>
          <p:spPr bwMode="auto">
            <a:xfrm>
              <a:off x="4556" y="1442"/>
              <a:ext cx="573" cy="741"/>
            </a:xfrm>
            <a:prstGeom prst="rect">
              <a:avLst/>
            </a:prstGeom>
            <a:noFill/>
          </p:spPr>
        </p:pic>
      </p:grpSp>
      <p:grpSp>
        <p:nvGrpSpPr>
          <p:cNvPr id="23" name="Group 22"/>
          <p:cNvGrpSpPr/>
          <p:nvPr/>
        </p:nvGrpSpPr>
        <p:grpSpPr>
          <a:xfrm>
            <a:off x="5021949" y="1045049"/>
            <a:ext cx="3142346" cy="5348095"/>
            <a:chOff x="5021949" y="1045049"/>
            <a:chExt cx="3142346" cy="5348095"/>
          </a:xfrm>
        </p:grpSpPr>
        <p:sp>
          <p:nvSpPr>
            <p:cNvPr id="88" name="TextBox 87"/>
            <p:cNvSpPr txBox="1"/>
            <p:nvPr/>
          </p:nvSpPr>
          <p:spPr>
            <a:xfrm>
              <a:off x="5021949" y="1045049"/>
              <a:ext cx="3120572" cy="954107"/>
            </a:xfrm>
            <a:prstGeom prst="rect">
              <a:avLst/>
            </a:prstGeom>
            <a:noFill/>
            <a:ln w="28575">
              <a:solidFill>
                <a:srgbClr val="008000"/>
              </a:solidFill>
            </a:ln>
          </p:spPr>
          <p:txBody>
            <a:bodyPr wrap="square" rtlCol="0">
              <a:spAutoFit/>
            </a:bodyPr>
            <a:lstStyle/>
            <a:p>
              <a:pPr algn="l"/>
              <a:r>
                <a:rPr lang="en-US" sz="2800" b="0" dirty="0">
                  <a:solidFill>
                    <a:srgbClr val="008000"/>
                  </a:solidFill>
                  <a:latin typeface="+mn-lt"/>
                </a:rPr>
                <a:t>Alice measures X, Y, U, or V polarization.  </a:t>
              </a:r>
            </a:p>
          </p:txBody>
        </p:sp>
        <p:sp>
          <p:nvSpPr>
            <p:cNvPr id="114" name="TextBox 113"/>
            <p:cNvSpPr txBox="1"/>
            <p:nvPr/>
          </p:nvSpPr>
          <p:spPr>
            <a:xfrm>
              <a:off x="5043723" y="5377481"/>
              <a:ext cx="3120572" cy="1015663"/>
            </a:xfrm>
            <a:prstGeom prst="rect">
              <a:avLst/>
            </a:prstGeom>
            <a:noFill/>
            <a:ln w="28575">
              <a:solidFill>
                <a:srgbClr val="008000"/>
              </a:solidFill>
            </a:ln>
          </p:spPr>
          <p:txBody>
            <a:bodyPr wrap="square" rtlCol="0">
              <a:spAutoFit/>
            </a:bodyPr>
            <a:lstStyle/>
            <a:p>
              <a:pPr algn="l"/>
              <a:r>
                <a:rPr lang="en-US" sz="2800" b="0" dirty="0">
                  <a:solidFill>
                    <a:srgbClr val="008000"/>
                  </a:solidFill>
                  <a:latin typeface="+mn-lt"/>
                </a:rPr>
                <a:t>Bob measures X, Y, U, or V polarization. </a:t>
              </a:r>
              <a:r>
                <a:rPr lang="en-US" sz="3200" b="0" dirty="0">
                  <a:solidFill>
                    <a:srgbClr val="008000"/>
                  </a:solidFill>
                  <a:latin typeface="+mn-lt"/>
                </a:rPr>
                <a:t> </a:t>
              </a:r>
            </a:p>
          </p:txBody>
        </p:sp>
      </p:grpSp>
      <p:grpSp>
        <p:nvGrpSpPr>
          <p:cNvPr id="22" name="Group 21"/>
          <p:cNvGrpSpPr/>
          <p:nvPr/>
        </p:nvGrpSpPr>
        <p:grpSpPr>
          <a:xfrm>
            <a:off x="4078506" y="2365843"/>
            <a:ext cx="4572009" cy="2627072"/>
            <a:chOff x="4078506" y="2365843"/>
            <a:chExt cx="4572009" cy="2627072"/>
          </a:xfrm>
        </p:grpSpPr>
        <p:cxnSp>
          <p:nvCxnSpPr>
            <p:cNvPr id="113" name="Straight Arrow Connector 112"/>
            <p:cNvCxnSpPr/>
            <p:nvPr/>
          </p:nvCxnSpPr>
          <p:spPr bwMode="auto">
            <a:xfrm rot="16260000" flipH="1">
              <a:off x="2820117" y="3690984"/>
              <a:ext cx="2560320" cy="43541"/>
            </a:xfrm>
            <a:prstGeom prst="straightConnector1">
              <a:avLst/>
            </a:prstGeom>
            <a:solidFill>
              <a:schemeClr val="accent1"/>
            </a:solidFill>
            <a:ln w="28575" cap="flat" cmpd="sng" algn="ctr">
              <a:solidFill>
                <a:srgbClr val="990099"/>
              </a:solidFill>
              <a:prstDash val="solid"/>
              <a:round/>
              <a:headEnd type="triangle" w="med" len="med"/>
              <a:tailEnd type="triangle"/>
            </a:ln>
            <a:effectLst/>
          </p:spPr>
        </p:cxnSp>
        <p:sp>
          <p:nvSpPr>
            <p:cNvPr id="40" name="TextBox 39"/>
            <p:cNvSpPr txBox="1"/>
            <p:nvPr/>
          </p:nvSpPr>
          <p:spPr>
            <a:xfrm>
              <a:off x="4557491" y="2365843"/>
              <a:ext cx="4093024" cy="2554545"/>
            </a:xfrm>
            <a:prstGeom prst="rect">
              <a:avLst/>
            </a:prstGeom>
            <a:noFill/>
            <a:ln w="28575">
              <a:solidFill>
                <a:srgbClr val="990099"/>
              </a:solidFill>
            </a:ln>
          </p:spPr>
          <p:txBody>
            <a:bodyPr wrap="square" rtlCol="0">
              <a:spAutoFit/>
            </a:bodyPr>
            <a:lstStyle/>
            <a:p>
              <a:pPr algn="l"/>
              <a:r>
                <a:rPr lang="en-US" b="0" dirty="0">
                  <a:solidFill>
                    <a:srgbClr val="990099"/>
                  </a:solidFill>
                  <a:latin typeface="+mj-lt"/>
                </a:rPr>
                <a:t>Alice and Bob share the </a:t>
              </a:r>
              <a:r>
                <a:rPr lang="en-US" b="0" i="1" dirty="0">
                  <a:solidFill>
                    <a:srgbClr val="990099"/>
                  </a:solidFill>
                  <a:latin typeface="+mj-lt"/>
                </a:rPr>
                <a:t>type</a:t>
              </a:r>
              <a:r>
                <a:rPr lang="en-US" b="0" dirty="0">
                  <a:solidFill>
                    <a:srgbClr val="990099"/>
                  </a:solidFill>
                  <a:latin typeface="+mj-lt"/>
                </a:rPr>
                <a:t> of measurement they did, not the result.  If they measured the same thing, they keep the shared random bit for their key.  Otherwise, they use the results to verify a </a:t>
              </a:r>
              <a:r>
                <a:rPr lang="en-US" b="0" i="1" dirty="0">
                  <a:solidFill>
                    <a:srgbClr val="990099"/>
                  </a:solidFill>
                  <a:latin typeface="+mj-lt"/>
                </a:rPr>
                <a:t>Bell inequality</a:t>
              </a:r>
              <a:r>
                <a:rPr lang="en-US" b="0" dirty="0">
                  <a:solidFill>
                    <a:srgbClr val="990099"/>
                  </a:solidFill>
                  <a:latin typeface="+mj-lt"/>
                </a:rPr>
                <a:t>, which can be used to rule out the presence of an eavesdropper.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57722" name="Text Box 26"/>
          <p:cNvSpPr txBox="1">
            <a:spLocks noChangeArrowheads="1"/>
          </p:cNvSpPr>
          <p:nvPr/>
        </p:nvSpPr>
        <p:spPr bwMode="auto">
          <a:xfrm>
            <a:off x="648602" y="404813"/>
            <a:ext cx="7813221" cy="1200329"/>
          </a:xfrm>
          <a:prstGeom prst="rect">
            <a:avLst/>
          </a:prstGeom>
          <a:noFill/>
          <a:ln w="28575">
            <a:noFill/>
            <a:miter lim="800000"/>
            <a:headEnd/>
            <a:tailEnd/>
          </a:ln>
          <a:effectLst/>
        </p:spPr>
        <p:txBody>
          <a:bodyPr wrap="square">
            <a:spAutoFit/>
          </a:bodyPr>
          <a:lstStyle/>
          <a:p>
            <a:r>
              <a:rPr lang="en-US" sz="3600" dirty="0">
                <a:solidFill>
                  <a:srgbClr val="996600"/>
                </a:solidFill>
                <a:latin typeface="Calibri" pitchFamily="34" charset="0"/>
              </a:rPr>
              <a:t>Quantum key distribution using entanglement</a:t>
            </a:r>
          </a:p>
        </p:txBody>
      </p:sp>
      <p:pic>
        <p:nvPicPr>
          <p:cNvPr id="157723" name="Picture 27" descr="kwiatqkda"/>
          <p:cNvPicPr>
            <a:picLocks noChangeAspect="1" noChangeArrowheads="1"/>
          </p:cNvPicPr>
          <p:nvPr/>
        </p:nvPicPr>
        <p:blipFill>
          <a:blip r:embed="rId3" cstate="print"/>
          <a:srcRect/>
          <a:stretch>
            <a:fillRect/>
          </a:stretch>
        </p:blipFill>
        <p:spPr bwMode="auto">
          <a:xfrm>
            <a:off x="1117596" y="1943786"/>
            <a:ext cx="6883400" cy="3048000"/>
          </a:xfrm>
          <a:prstGeom prst="rect">
            <a:avLst/>
          </a:prstGeom>
          <a:noFill/>
        </p:spPr>
      </p:pic>
      <p:sp>
        <p:nvSpPr>
          <p:cNvPr id="157724" name="Text Box 28"/>
          <p:cNvSpPr txBox="1">
            <a:spLocks noChangeArrowheads="1"/>
          </p:cNvSpPr>
          <p:nvPr/>
        </p:nvSpPr>
        <p:spPr bwMode="auto">
          <a:xfrm>
            <a:off x="406401" y="5270210"/>
            <a:ext cx="8302171" cy="830997"/>
          </a:xfrm>
          <a:prstGeom prst="rect">
            <a:avLst/>
          </a:prstGeom>
          <a:noFill/>
          <a:ln w="28575">
            <a:noFill/>
            <a:miter lim="800000"/>
            <a:headEnd/>
            <a:tailEnd/>
          </a:ln>
          <a:effectLst/>
        </p:spPr>
        <p:txBody>
          <a:bodyPr wrap="square">
            <a:spAutoFit/>
          </a:bodyPr>
          <a:lstStyle/>
          <a:p>
            <a:r>
              <a:rPr lang="en-US" sz="2400" dirty="0">
                <a:solidFill>
                  <a:schemeClr val="tx1"/>
                </a:solidFill>
                <a:latin typeface="Calibri" pitchFamily="34" charset="0"/>
              </a:rPr>
              <a:t>Experiment at Los Alamos National Laboratory (2000): D. S. </a:t>
            </a:r>
            <a:r>
              <a:rPr lang="en-US" sz="2400" dirty="0" err="1">
                <a:solidFill>
                  <a:schemeClr val="tx1"/>
                </a:solidFill>
                <a:latin typeface="Calibri" pitchFamily="34" charset="0"/>
              </a:rPr>
              <a:t>Naik</a:t>
            </a:r>
            <a:r>
              <a:rPr lang="en-US" sz="2400" dirty="0">
                <a:solidFill>
                  <a:schemeClr val="tx1"/>
                </a:solidFill>
                <a:latin typeface="Calibri" pitchFamily="34" charset="0"/>
              </a:rPr>
              <a:t>, C. G. Peterson, A. G. White, A. J. Berglund, and P. G. </a:t>
            </a:r>
            <a:r>
              <a:rPr lang="en-US" sz="2400" dirty="0" err="1">
                <a:solidFill>
                  <a:schemeClr val="tx1"/>
                </a:solidFill>
                <a:latin typeface="Calibri" pitchFamily="34" charset="0"/>
              </a:rPr>
              <a:t>Kwiat</a:t>
            </a:r>
            <a:endParaRPr lang="en-US" sz="2400" dirty="0">
              <a:solidFill>
                <a:schemeClr val="tx1"/>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0" y="33338"/>
            <a:ext cx="9144000" cy="646331"/>
          </a:xfrm>
          <a:prstGeom prst="rect">
            <a:avLst/>
          </a:prstGeom>
          <a:noFill/>
          <a:ln w="9525">
            <a:noFill/>
            <a:miter lim="800000"/>
            <a:headEnd/>
            <a:tailEnd/>
          </a:ln>
          <a:effectLst/>
        </p:spPr>
        <p:txBody>
          <a:bodyPr>
            <a:spAutoFit/>
          </a:bodyPr>
          <a:lstStyle/>
          <a:p>
            <a:pPr eaLnBrk="1" hangingPunct="1"/>
            <a:r>
              <a:rPr lang="en-US" sz="3600" dirty="0">
                <a:solidFill>
                  <a:srgbClr val="996600"/>
                </a:solidFill>
                <a:latin typeface="Calibri" pitchFamily="34" charset="0"/>
              </a:rPr>
              <a:t>Why is quantum key distribution secure</a:t>
            </a:r>
            <a:r>
              <a:rPr lang="en-US" sz="2800" dirty="0">
                <a:solidFill>
                  <a:srgbClr val="996600"/>
                </a:solidFill>
                <a:latin typeface="Calibri" pitchFamily="34" charset="0"/>
              </a:rPr>
              <a:t>?</a:t>
            </a:r>
          </a:p>
        </p:txBody>
      </p:sp>
      <p:sp>
        <p:nvSpPr>
          <p:cNvPr id="161795" name="Text Box 3"/>
          <p:cNvSpPr txBox="1">
            <a:spLocks noChangeArrowheads="1"/>
          </p:cNvSpPr>
          <p:nvPr/>
        </p:nvSpPr>
        <p:spPr bwMode="auto">
          <a:xfrm>
            <a:off x="1089025" y="976082"/>
            <a:ext cx="7221538" cy="2246769"/>
          </a:xfrm>
          <a:prstGeom prst="rect">
            <a:avLst/>
          </a:prstGeom>
          <a:noFill/>
          <a:ln w="28575">
            <a:solidFill>
              <a:srgbClr val="990099"/>
            </a:solidFill>
            <a:miter lim="800000"/>
            <a:headEnd/>
            <a:tailEnd/>
          </a:ln>
          <a:effectLst/>
        </p:spPr>
        <p:txBody>
          <a:bodyPr>
            <a:spAutoFit/>
          </a:bodyPr>
          <a:lstStyle/>
          <a:p>
            <a:r>
              <a:rPr lang="en-US" sz="2800" b="0" dirty="0">
                <a:solidFill>
                  <a:srgbClr val="990099"/>
                </a:solidFill>
                <a:latin typeface="Comic Sans MS" pitchFamily="66" charset="0"/>
              </a:rPr>
              <a:t>An unmeasured </a:t>
            </a:r>
            <a:r>
              <a:rPr lang="en-US" sz="2800" b="0" dirty="0" err="1">
                <a:solidFill>
                  <a:srgbClr val="990099"/>
                </a:solidFill>
                <a:latin typeface="Comic Sans MS" pitchFamily="66" charset="0"/>
              </a:rPr>
              <a:t>qubit</a:t>
            </a:r>
            <a:r>
              <a:rPr lang="en-US" sz="2800" b="0" dirty="0">
                <a:solidFill>
                  <a:srgbClr val="990099"/>
                </a:solidFill>
                <a:latin typeface="Comic Sans MS" pitchFamily="66" charset="0"/>
              </a:rPr>
              <a:t> has no bit value waiting to be discovered.  Alice and Bob create the key by measuring the polarizations.  Before that, there is no key for an eavesdropper to steal.</a:t>
            </a:r>
          </a:p>
        </p:txBody>
      </p:sp>
      <p:sp>
        <p:nvSpPr>
          <p:cNvPr id="161796" name="Text Box 4"/>
          <p:cNvSpPr txBox="1">
            <a:spLocks noChangeArrowheads="1"/>
          </p:cNvSpPr>
          <p:nvPr/>
        </p:nvSpPr>
        <p:spPr bwMode="auto">
          <a:xfrm>
            <a:off x="276453" y="5577565"/>
            <a:ext cx="8607425" cy="547688"/>
          </a:xfrm>
          <a:prstGeom prst="rect">
            <a:avLst/>
          </a:prstGeom>
          <a:noFill/>
          <a:ln w="28575">
            <a:solidFill>
              <a:schemeClr val="accent2"/>
            </a:solidFill>
            <a:miter lim="800000"/>
            <a:headEnd/>
            <a:tailEnd/>
          </a:ln>
          <a:effectLst/>
        </p:spPr>
        <p:txBody>
          <a:bodyPr wrap="none">
            <a:spAutoFit/>
          </a:bodyPr>
          <a:lstStyle/>
          <a:p>
            <a:r>
              <a:rPr lang="en-US" sz="2800" b="0" dirty="0">
                <a:latin typeface="Comic Sans MS" pitchFamily="66" charset="0"/>
              </a:rPr>
              <a:t>Essential ingredient: Entanglement between </a:t>
            </a:r>
            <a:r>
              <a:rPr lang="en-US" sz="2800" b="0" dirty="0" err="1">
                <a:latin typeface="Comic Sans MS" pitchFamily="66" charset="0"/>
              </a:rPr>
              <a:t>qubits</a:t>
            </a:r>
            <a:endParaRPr lang="en-US" sz="2800" b="0" dirty="0">
              <a:latin typeface="Comic Sans MS" pitchFamily="66" charset="0"/>
            </a:endParaRPr>
          </a:p>
        </p:txBody>
      </p:sp>
      <p:sp>
        <p:nvSpPr>
          <p:cNvPr id="161803" name="Text Box 11"/>
          <p:cNvSpPr txBox="1">
            <a:spLocks noChangeArrowheads="1"/>
          </p:cNvSpPr>
          <p:nvPr/>
        </p:nvSpPr>
        <p:spPr bwMode="auto">
          <a:xfrm>
            <a:off x="473075" y="3699327"/>
            <a:ext cx="8170863" cy="1401762"/>
          </a:xfrm>
          <a:prstGeom prst="rect">
            <a:avLst/>
          </a:prstGeom>
          <a:noFill/>
          <a:ln w="28575">
            <a:solidFill>
              <a:srgbClr val="006600"/>
            </a:solidFill>
            <a:miter lim="800000"/>
            <a:headEnd/>
            <a:tailEnd/>
          </a:ln>
          <a:effectLst/>
        </p:spPr>
        <p:txBody>
          <a:bodyPr>
            <a:spAutoFit/>
          </a:bodyPr>
          <a:lstStyle/>
          <a:p>
            <a:r>
              <a:rPr lang="en-US" sz="2800" b="0" dirty="0">
                <a:solidFill>
                  <a:srgbClr val="006600"/>
                </a:solidFill>
                <a:latin typeface="Comic Sans MS" pitchFamily="66" charset="0"/>
              </a:rPr>
              <a:t>“There is no there </a:t>
            </a:r>
            <a:r>
              <a:rPr lang="en-US" sz="2800" b="0" dirty="0" err="1">
                <a:solidFill>
                  <a:srgbClr val="006600"/>
                </a:solidFill>
                <a:latin typeface="Comic Sans MS" pitchFamily="66" charset="0"/>
              </a:rPr>
              <a:t>there</a:t>
            </a:r>
            <a:r>
              <a:rPr lang="en-US" sz="2800" b="0" dirty="0">
                <a:solidFill>
                  <a:srgbClr val="006600"/>
                </a:solidFill>
                <a:latin typeface="Comic Sans MS" pitchFamily="66" charset="0"/>
              </a:rPr>
              <a:t>.”  </a:t>
            </a:r>
          </a:p>
          <a:p>
            <a:r>
              <a:rPr lang="en-US" sz="2800" b="0" dirty="0">
                <a:solidFill>
                  <a:srgbClr val="006600"/>
                </a:solidFill>
                <a:latin typeface="Comic Sans MS" pitchFamily="66" charset="0"/>
              </a:rPr>
              <a:t>Gertrude Stein damning her native Oakland and inadvertently describing quantum systems.</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B5BEC74E-A78D-4E47-BED7-0D83B3FCCE28}"/>
                  </a:ext>
                </a:extLst>
              </p:cNvPr>
              <p:cNvGraphicFramePr>
                <a:graphicFrameLocks noChangeAspect="1"/>
              </p:cNvGraphicFramePr>
              <p:nvPr>
                <p:extLst>
                  <p:ext uri="{D42A27DB-BD31-4B8C-83A1-F6EECF244321}">
                    <p14:modId xmlns:p14="http://schemas.microsoft.com/office/powerpoint/2010/main" val="900185710"/>
                  </p:ext>
                </p:extLst>
              </p:nvPr>
            </p:nvGraphicFramePr>
            <p:xfrm>
              <a:off x="8019098" y="6222883"/>
              <a:ext cx="809625" cy="607219"/>
            </p:xfrm>
            <a:graphic>
              <a:graphicData uri="http://schemas.microsoft.com/office/powerpoint/2016/slidezoom">
                <pslz:sldZm>
                  <pslz:sldZmObj sldId="358" cId="0">
                    <pslz:zmPr id="{2191DC90-7B4E-46A5-8AE0-4A3F61347E0F}" returnToParent="0" transitionDur="1000">
                      <p166:blipFill xmlns:p166="http://schemas.microsoft.com/office/powerpoint/2016/6/main">
                        <a:blip r:embed="rId3"/>
                        <a:stretch>
                          <a:fillRect/>
                        </a:stretch>
                      </p166:blipFill>
                      <p166:spPr xmlns:p166="http://schemas.microsoft.com/office/powerpoint/2016/6/main">
                        <a:xfrm>
                          <a:off x="0" y="0"/>
                          <a:ext cx="809625" cy="607219"/>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B5BEC74E-A78D-4E47-BED7-0D83B3FCCE28}"/>
                  </a:ext>
                </a:extLst>
              </p:cNvPr>
              <p:cNvPicPr>
                <a:picLocks noGrp="1" noRot="1" noChangeAspect="1" noMove="1" noResize="1" noEditPoints="1" noAdjustHandles="1" noChangeArrowheads="1" noChangeShapeType="1"/>
              </p:cNvPicPr>
              <p:nvPr/>
            </p:nvPicPr>
            <p:blipFill>
              <a:blip r:embed="rId5"/>
              <a:stretch>
                <a:fillRect/>
              </a:stretch>
            </p:blipFill>
            <p:spPr>
              <a:xfrm>
                <a:off x="8019098" y="6222883"/>
                <a:ext cx="809625" cy="607219"/>
              </a:xfrm>
              <a:prstGeom prst="rect">
                <a:avLst/>
              </a:prstGeom>
              <a:ln w="3175">
                <a:solidFill>
                  <a:prstClr val="ltGray"/>
                </a:solid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ppt_x"/>
                                          </p:val>
                                        </p:tav>
                                        <p:tav tm="100000">
                                          <p:val>
                                            <p:strVal val="#ppt_x"/>
                                          </p:val>
                                        </p:tav>
                                      </p:tavLst>
                                    </p:anim>
                                    <p:anim calcmode="lin" valueType="num">
                                      <p:cBhvr additive="base">
                                        <p:cTn id="8" dur="500" fill="hold"/>
                                        <p:tgtEl>
                                          <p:spTgt spid="1618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ppt_x"/>
                                          </p:val>
                                        </p:tav>
                                        <p:tav tm="100000">
                                          <p:val>
                                            <p:strVal val="#ppt_x"/>
                                          </p:val>
                                        </p:tav>
                                      </p:tavLst>
                                    </p:anim>
                                    <p:anim calcmode="lin" valueType="num">
                                      <p:cBhvr additive="base">
                                        <p:cTn id="14" dur="500" fill="hold"/>
                                        <p:tgtEl>
                                          <p:spTgt spid="161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8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1103074" y="-14514"/>
            <a:ext cx="6937829" cy="1077218"/>
          </a:xfrm>
          <a:prstGeom prst="rect">
            <a:avLst/>
          </a:prstGeom>
          <a:noFill/>
          <a:ln w="28575">
            <a:noFill/>
            <a:miter lim="800000"/>
            <a:headEnd/>
            <a:tailEnd/>
          </a:ln>
          <a:effectLst/>
        </p:spPr>
        <p:txBody>
          <a:bodyPr wrap="square">
            <a:spAutoFit/>
          </a:bodyPr>
          <a:lstStyle/>
          <a:p>
            <a:pPr eaLnBrk="1" hangingPunct="1"/>
            <a:r>
              <a:rPr lang="en-US" sz="3200" dirty="0">
                <a:solidFill>
                  <a:srgbClr val="996633"/>
                </a:solidFill>
                <a:latin typeface="Calibri" pitchFamily="34" charset="0"/>
              </a:rPr>
              <a:t>What’s strange about the behavior of quantum systems? </a:t>
            </a:r>
            <a:endParaRPr lang="en-US" sz="3200" b="0" dirty="0">
              <a:solidFill>
                <a:schemeClr val="tx1"/>
              </a:solidFill>
              <a:latin typeface="Calibri" pitchFamily="34" charset="0"/>
            </a:endParaRPr>
          </a:p>
        </p:txBody>
      </p:sp>
      <p:sp>
        <p:nvSpPr>
          <p:cNvPr id="5" name="TextBox 4"/>
          <p:cNvSpPr txBox="1"/>
          <p:nvPr/>
        </p:nvSpPr>
        <p:spPr>
          <a:xfrm>
            <a:off x="582783" y="1074079"/>
            <a:ext cx="2873415" cy="2677656"/>
          </a:xfrm>
          <a:prstGeom prst="rect">
            <a:avLst/>
          </a:prstGeom>
          <a:noFill/>
        </p:spPr>
        <p:txBody>
          <a:bodyPr wrap="none" rtlCol="0">
            <a:spAutoFit/>
          </a:bodyPr>
          <a:lstStyle/>
          <a:p>
            <a:pPr algn="l"/>
            <a:r>
              <a:rPr lang="en-US" sz="2400" dirty="0">
                <a:latin typeface="Calibri" pitchFamily="34" charset="0"/>
              </a:rPr>
              <a:t>Waves vs. particles</a:t>
            </a:r>
          </a:p>
          <a:p>
            <a:pPr algn="l"/>
            <a:endParaRPr lang="en-US" sz="2400" dirty="0">
              <a:latin typeface="Calibri" pitchFamily="34" charset="0"/>
            </a:endParaRPr>
          </a:p>
          <a:p>
            <a:pPr algn="l"/>
            <a:r>
              <a:rPr lang="en-US" sz="2400" dirty="0">
                <a:latin typeface="Calibri" pitchFamily="34" charset="0"/>
              </a:rPr>
              <a:t>Indeterminacy</a:t>
            </a:r>
          </a:p>
          <a:p>
            <a:pPr algn="l"/>
            <a:endParaRPr lang="en-US" sz="2400" dirty="0">
              <a:latin typeface="Calibri" pitchFamily="34" charset="0"/>
            </a:endParaRPr>
          </a:p>
          <a:p>
            <a:pPr algn="l"/>
            <a:r>
              <a:rPr lang="en-US" sz="2400" dirty="0">
                <a:latin typeface="Calibri" pitchFamily="34" charset="0"/>
              </a:rPr>
              <a:t>Uncertainty principle</a:t>
            </a:r>
          </a:p>
          <a:p>
            <a:pPr algn="l"/>
            <a:endParaRPr lang="en-US" sz="2400" dirty="0">
              <a:latin typeface="Calibri" pitchFamily="34" charset="0"/>
            </a:endParaRPr>
          </a:p>
          <a:p>
            <a:pPr algn="l"/>
            <a:r>
              <a:rPr lang="en-US" sz="2400" dirty="0" err="1">
                <a:latin typeface="Calibri" pitchFamily="34" charset="0"/>
              </a:rPr>
              <a:t>Complementarity</a:t>
            </a:r>
            <a:endParaRPr lang="en-US" sz="2400" dirty="0">
              <a:latin typeface="Calibri" pitchFamily="34" charset="0"/>
            </a:endParaRPr>
          </a:p>
        </p:txBody>
      </p:sp>
      <p:pic>
        <p:nvPicPr>
          <p:cNvPr id="1027" name="Picture 3" descr="C:\Documents and Settings\Carlton Caves\My Documents\My Stuff 2\talks\graphics\hydrogen_orbitals.gif"/>
          <p:cNvPicPr>
            <a:picLocks noChangeAspect="1" noChangeArrowheads="1"/>
          </p:cNvPicPr>
          <p:nvPr/>
        </p:nvPicPr>
        <p:blipFill>
          <a:blip r:embed="rId5" cstate="print"/>
          <a:srcRect/>
          <a:stretch>
            <a:fillRect/>
          </a:stretch>
        </p:blipFill>
        <p:spPr bwMode="auto">
          <a:xfrm>
            <a:off x="4426857" y="1074066"/>
            <a:ext cx="3658564" cy="2638097"/>
          </a:xfrm>
          <a:prstGeom prst="rect">
            <a:avLst/>
          </a:prstGeom>
          <a:noFill/>
        </p:spPr>
      </p:pic>
      <p:pic>
        <p:nvPicPr>
          <p:cNvPr id="2" name="Picture 1" descr="txp_fi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91473" y="2994940"/>
            <a:ext cx="3734673" cy="286803"/>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1103074" y="-14514"/>
            <a:ext cx="6937829" cy="1077218"/>
          </a:xfrm>
          <a:prstGeom prst="rect">
            <a:avLst/>
          </a:prstGeom>
          <a:noFill/>
          <a:ln w="28575">
            <a:noFill/>
            <a:miter lim="800000"/>
            <a:headEnd/>
            <a:tailEnd/>
          </a:ln>
          <a:effectLst/>
        </p:spPr>
        <p:txBody>
          <a:bodyPr wrap="square">
            <a:spAutoFit/>
          </a:bodyPr>
          <a:lstStyle/>
          <a:p>
            <a:pPr eaLnBrk="1" hangingPunct="1"/>
            <a:r>
              <a:rPr lang="en-US" sz="3200" dirty="0">
                <a:solidFill>
                  <a:srgbClr val="996633"/>
                </a:solidFill>
                <a:latin typeface="Calibri" pitchFamily="34" charset="0"/>
              </a:rPr>
              <a:t>What’s strange about the behavior of quantum systems? </a:t>
            </a:r>
            <a:endParaRPr lang="en-US" sz="3200" b="0" dirty="0">
              <a:solidFill>
                <a:schemeClr val="tx1"/>
              </a:solidFill>
              <a:latin typeface="Calibri" pitchFamily="34" charset="0"/>
            </a:endParaRPr>
          </a:p>
        </p:txBody>
      </p:sp>
      <p:pic>
        <p:nvPicPr>
          <p:cNvPr id="1027" name="Picture 3" descr="C:\Documents and Settings\Carlton Caves\My Documents\My Stuff 2\talks\graphics\hydrogen_orbitals.gif"/>
          <p:cNvPicPr>
            <a:picLocks noChangeAspect="1" noChangeArrowheads="1"/>
          </p:cNvPicPr>
          <p:nvPr/>
        </p:nvPicPr>
        <p:blipFill>
          <a:blip r:embed="rId5" cstate="print"/>
          <a:srcRect/>
          <a:stretch>
            <a:fillRect/>
          </a:stretch>
        </p:blipFill>
        <p:spPr bwMode="auto">
          <a:xfrm>
            <a:off x="348343" y="1367498"/>
            <a:ext cx="3658564" cy="2638097"/>
          </a:xfrm>
          <a:prstGeom prst="rect">
            <a:avLst/>
          </a:prstGeom>
          <a:noFill/>
        </p:spPr>
      </p:pic>
      <p:sp>
        <p:nvSpPr>
          <p:cNvPr id="6" name="TextBox 5"/>
          <p:cNvSpPr txBox="1"/>
          <p:nvPr/>
        </p:nvSpPr>
        <p:spPr bwMode="auto">
          <a:xfrm>
            <a:off x="1312509" y="4510999"/>
            <a:ext cx="6467145" cy="1938992"/>
          </a:xfrm>
          <a:prstGeom prst="rect">
            <a:avLst/>
          </a:prstGeom>
          <a:noFill/>
        </p:spPr>
        <p:txBody>
          <a:bodyPr wrap="square" rtlCol="0">
            <a:spAutoFit/>
          </a:bodyPr>
          <a:lstStyle/>
          <a:p>
            <a:pPr algn="l"/>
            <a:r>
              <a:rPr lang="en-US" dirty="0">
                <a:solidFill>
                  <a:srgbClr val="008000"/>
                </a:solidFill>
                <a:latin typeface="Calibri" pitchFamily="34" charset="0"/>
              </a:rPr>
              <a:t>Given a proton and an electron, balancing the electron’s (positive) energy of motion with its (negative) electrical binding energy, within the constraints of the uncertainty principle, determines the size of an atom to be about 0.1 nanometer.   Putting the mass of the proton in each volume of this size gives the density of ordinary matter.</a:t>
            </a:r>
          </a:p>
        </p:txBody>
      </p:sp>
      <p:grpSp>
        <p:nvGrpSpPr>
          <p:cNvPr id="17" name="Group 16"/>
          <p:cNvGrpSpPr/>
          <p:nvPr/>
        </p:nvGrpSpPr>
        <p:grpSpPr bwMode="auto">
          <a:xfrm>
            <a:off x="6486740" y="1574215"/>
            <a:ext cx="1554163" cy="2789133"/>
            <a:chOff x="6939641" y="4065582"/>
            <a:chExt cx="1554163" cy="2789133"/>
          </a:xfrm>
        </p:grpSpPr>
        <p:pic>
          <p:nvPicPr>
            <p:cNvPr id="8" name="Picture 20" descr="Bohr_Niels"/>
            <p:cNvPicPr>
              <a:picLocks noChangeAspect="1" noChangeArrowheads="1"/>
            </p:cNvPicPr>
            <p:nvPr/>
          </p:nvPicPr>
          <p:blipFill>
            <a:blip r:embed="rId6" cstate="print"/>
            <a:srcRect/>
            <a:stretch>
              <a:fillRect/>
            </a:stretch>
          </p:blipFill>
          <p:spPr bwMode="auto">
            <a:xfrm>
              <a:off x="6939641" y="4065582"/>
              <a:ext cx="1554163" cy="2193925"/>
            </a:xfrm>
            <a:prstGeom prst="rect">
              <a:avLst/>
            </a:prstGeom>
            <a:noFill/>
          </p:spPr>
        </p:pic>
        <p:sp>
          <p:nvSpPr>
            <p:cNvPr id="9" name="Text Box 23"/>
            <p:cNvSpPr txBox="1">
              <a:spLocks noChangeArrowheads="1"/>
            </p:cNvSpPr>
            <p:nvPr/>
          </p:nvSpPr>
          <p:spPr bwMode="auto">
            <a:xfrm>
              <a:off x="7110618" y="6269940"/>
              <a:ext cx="1213794" cy="584775"/>
            </a:xfrm>
            <a:prstGeom prst="rect">
              <a:avLst/>
            </a:prstGeom>
            <a:noFill/>
            <a:ln w="28575">
              <a:noFill/>
              <a:miter lim="800000"/>
              <a:headEnd/>
              <a:tailEnd/>
            </a:ln>
            <a:effectLst/>
          </p:spPr>
          <p:txBody>
            <a:bodyPr wrap="none">
              <a:spAutoFit/>
            </a:bodyPr>
            <a:lstStyle/>
            <a:p>
              <a:r>
                <a:rPr lang="en-US" sz="1600" dirty="0" err="1">
                  <a:solidFill>
                    <a:schemeClr val="tx1"/>
                  </a:solidFill>
                  <a:latin typeface="Calibri" pitchFamily="34" charset="0"/>
                </a:rPr>
                <a:t>Niels</a:t>
              </a:r>
              <a:r>
                <a:rPr lang="en-US" sz="1600" dirty="0">
                  <a:solidFill>
                    <a:schemeClr val="tx1"/>
                  </a:solidFill>
                  <a:latin typeface="Calibri" pitchFamily="34" charset="0"/>
                </a:rPr>
                <a:t> Bohr </a:t>
              </a:r>
            </a:p>
            <a:p>
              <a:r>
                <a:rPr lang="en-US" sz="1600" dirty="0">
                  <a:solidFill>
                    <a:schemeClr val="tx1"/>
                  </a:solidFill>
                  <a:latin typeface="Calibri" pitchFamily="34" charset="0"/>
                </a:rPr>
                <a:t>(1885-1962)</a:t>
              </a:r>
            </a:p>
          </p:txBody>
        </p:sp>
      </p:grpSp>
      <p:grpSp>
        <p:nvGrpSpPr>
          <p:cNvPr id="14" name="Group 13"/>
          <p:cNvGrpSpPr/>
          <p:nvPr/>
        </p:nvGrpSpPr>
        <p:grpSpPr bwMode="auto">
          <a:xfrm>
            <a:off x="4306230" y="1611087"/>
            <a:ext cx="1882094" cy="2752261"/>
            <a:chOff x="512763" y="1390650"/>
            <a:chExt cx="2497137" cy="3947799"/>
          </a:xfrm>
        </p:grpSpPr>
        <p:pic>
          <p:nvPicPr>
            <p:cNvPr id="15" name="Picture 5" descr="Planck"/>
            <p:cNvPicPr>
              <a:picLocks noChangeAspect="1" noChangeArrowheads="1"/>
            </p:cNvPicPr>
            <p:nvPr/>
          </p:nvPicPr>
          <p:blipFill>
            <a:blip r:embed="rId7" cstate="print"/>
            <a:srcRect/>
            <a:stretch>
              <a:fillRect/>
            </a:stretch>
          </p:blipFill>
          <p:spPr bwMode="auto">
            <a:xfrm>
              <a:off x="512763" y="1390650"/>
              <a:ext cx="2497137" cy="3036888"/>
            </a:xfrm>
            <a:prstGeom prst="rect">
              <a:avLst/>
            </a:prstGeom>
            <a:noFill/>
          </p:spPr>
        </p:pic>
        <p:sp>
          <p:nvSpPr>
            <p:cNvPr id="16" name="Text Box 12"/>
            <p:cNvSpPr txBox="1">
              <a:spLocks noChangeArrowheads="1"/>
            </p:cNvSpPr>
            <p:nvPr/>
          </p:nvSpPr>
          <p:spPr bwMode="auto">
            <a:xfrm>
              <a:off x="941043" y="4499657"/>
              <a:ext cx="1604065" cy="838792"/>
            </a:xfrm>
            <a:prstGeom prst="rect">
              <a:avLst/>
            </a:prstGeom>
            <a:noFill/>
            <a:ln w="28575">
              <a:noFill/>
              <a:miter lim="800000"/>
              <a:headEnd/>
              <a:tailEnd/>
            </a:ln>
            <a:effectLst/>
          </p:spPr>
          <p:txBody>
            <a:bodyPr wrap="none">
              <a:spAutoFit/>
            </a:bodyPr>
            <a:lstStyle/>
            <a:p>
              <a:r>
                <a:rPr lang="en-US" sz="1600" dirty="0">
                  <a:solidFill>
                    <a:schemeClr val="tx1"/>
                  </a:solidFill>
                  <a:latin typeface="Calibri" pitchFamily="34" charset="0"/>
                </a:rPr>
                <a:t>Max Planck </a:t>
              </a:r>
            </a:p>
            <a:p>
              <a:r>
                <a:rPr lang="en-US" sz="1600" dirty="0">
                  <a:solidFill>
                    <a:schemeClr val="tx1"/>
                  </a:solidFill>
                  <a:latin typeface="Calibri" pitchFamily="34" charset="0"/>
                </a:rPr>
                <a:t>(1858-1947)</a:t>
              </a:r>
            </a:p>
          </p:txBody>
        </p:sp>
      </p:grpSp>
      <p:pic>
        <p:nvPicPr>
          <p:cNvPr id="2" name="Picture 1" descr="txp_fi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306230" y="1096730"/>
            <a:ext cx="3734673" cy="286803"/>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1373162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1103074" y="-14514"/>
            <a:ext cx="6937829" cy="1077218"/>
          </a:xfrm>
          <a:prstGeom prst="rect">
            <a:avLst/>
          </a:prstGeom>
          <a:noFill/>
          <a:ln w="28575">
            <a:noFill/>
            <a:miter lim="800000"/>
            <a:headEnd/>
            <a:tailEnd/>
          </a:ln>
          <a:effectLst/>
        </p:spPr>
        <p:txBody>
          <a:bodyPr wrap="square">
            <a:spAutoFit/>
          </a:bodyPr>
          <a:lstStyle/>
          <a:p>
            <a:pPr eaLnBrk="1" hangingPunct="1"/>
            <a:r>
              <a:rPr lang="en-US" sz="3200" dirty="0">
                <a:solidFill>
                  <a:srgbClr val="996633"/>
                </a:solidFill>
                <a:latin typeface="Calibri" pitchFamily="34" charset="0"/>
              </a:rPr>
              <a:t>What’s strange about the behavior of quantum systems?</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sp>
        <p:nvSpPr>
          <p:cNvPr id="5" name="TextBox 4"/>
          <p:cNvSpPr txBox="1"/>
          <p:nvPr/>
        </p:nvSpPr>
        <p:spPr>
          <a:xfrm>
            <a:off x="1799771" y="1204708"/>
            <a:ext cx="5529943" cy="1200329"/>
          </a:xfrm>
          <a:prstGeom prst="rect">
            <a:avLst/>
          </a:prstGeom>
          <a:noFill/>
          <a:ln w="28575">
            <a:solidFill>
              <a:srgbClr val="990099"/>
            </a:solidFill>
          </a:ln>
        </p:spPr>
        <p:txBody>
          <a:bodyPr wrap="square" rtlCol="0">
            <a:spAutoFit/>
          </a:bodyPr>
          <a:lstStyle/>
          <a:p>
            <a:r>
              <a:rPr lang="en-US" sz="3600" dirty="0">
                <a:solidFill>
                  <a:srgbClr val="990099"/>
                </a:solidFill>
                <a:latin typeface="Calibri" pitchFamily="34" charset="0"/>
              </a:rPr>
              <a:t>Entanglement</a:t>
            </a:r>
          </a:p>
          <a:p>
            <a:r>
              <a:rPr lang="en-US" sz="3600" dirty="0">
                <a:solidFill>
                  <a:srgbClr val="990099"/>
                </a:solidFill>
                <a:latin typeface="Calibri" pitchFamily="34" charset="0"/>
              </a:rPr>
              <a:t>Quantum correlations</a:t>
            </a:r>
          </a:p>
        </p:txBody>
      </p:sp>
      <p:sp>
        <p:nvSpPr>
          <p:cNvPr id="27" name="TextBox 26"/>
          <p:cNvSpPr txBox="1"/>
          <p:nvPr/>
        </p:nvSpPr>
        <p:spPr>
          <a:xfrm>
            <a:off x="188690" y="2685150"/>
            <a:ext cx="8752114" cy="954107"/>
          </a:xfrm>
          <a:prstGeom prst="rect">
            <a:avLst/>
          </a:prstGeom>
          <a:noFill/>
          <a:ln w="28575">
            <a:solidFill>
              <a:srgbClr val="0033CC"/>
            </a:solidFill>
          </a:ln>
        </p:spPr>
        <p:txBody>
          <a:bodyPr wrap="square" rtlCol="0">
            <a:spAutoFit/>
          </a:bodyPr>
          <a:lstStyle/>
          <a:p>
            <a:r>
              <a:rPr lang="en-US" sz="2800" dirty="0">
                <a:latin typeface="Calibri" pitchFamily="34" charset="0"/>
              </a:rPr>
              <a:t>“Great!  But I might be more impressed if I had a clue what a correlation is, much less a quantum correlation.” </a:t>
            </a:r>
          </a:p>
        </p:txBody>
      </p:sp>
      <p:grpSp>
        <p:nvGrpSpPr>
          <p:cNvPr id="17" name="Group 16"/>
          <p:cNvGrpSpPr/>
          <p:nvPr/>
        </p:nvGrpSpPr>
        <p:grpSpPr>
          <a:xfrm>
            <a:off x="610976" y="3945162"/>
            <a:ext cx="8002576" cy="2618592"/>
            <a:chOff x="610976" y="3945162"/>
            <a:chExt cx="8002576" cy="2618592"/>
          </a:xfrm>
        </p:grpSpPr>
        <p:grpSp>
          <p:nvGrpSpPr>
            <p:cNvPr id="26" name="Group 25"/>
            <p:cNvGrpSpPr/>
            <p:nvPr/>
          </p:nvGrpSpPr>
          <p:grpSpPr>
            <a:xfrm>
              <a:off x="610976" y="3945162"/>
              <a:ext cx="8002576" cy="2618592"/>
              <a:chOff x="610976" y="3945162"/>
              <a:chExt cx="8002576" cy="2618592"/>
            </a:xfrm>
          </p:grpSpPr>
          <p:sp>
            <p:nvSpPr>
              <p:cNvPr id="15" name="Text Box 13"/>
              <p:cNvSpPr txBox="1">
                <a:spLocks noChangeArrowheads="1"/>
              </p:cNvSpPr>
              <p:nvPr/>
            </p:nvSpPr>
            <p:spPr bwMode="auto">
              <a:xfrm>
                <a:off x="3679844" y="5978979"/>
                <a:ext cx="1213794" cy="584775"/>
              </a:xfrm>
              <a:prstGeom prst="rect">
                <a:avLst/>
              </a:prstGeom>
              <a:noFill/>
              <a:ln w="28575">
                <a:noFill/>
                <a:miter lim="800000"/>
                <a:headEnd/>
                <a:tailEnd/>
              </a:ln>
              <a:effectLst/>
            </p:spPr>
            <p:txBody>
              <a:bodyPr wrap="none">
                <a:spAutoFit/>
              </a:bodyPr>
              <a:lstStyle/>
              <a:p>
                <a:r>
                  <a:rPr lang="en-US" sz="1600" dirty="0">
                    <a:solidFill>
                      <a:schemeClr val="tx1"/>
                    </a:solidFill>
                    <a:latin typeface="Calibri" pitchFamily="34" charset="0"/>
                  </a:rPr>
                  <a:t>John S. Bell </a:t>
                </a:r>
              </a:p>
              <a:p>
                <a:r>
                  <a:rPr lang="en-US" sz="1600" dirty="0">
                    <a:solidFill>
                      <a:schemeClr val="tx1"/>
                    </a:solidFill>
                    <a:latin typeface="Calibri" pitchFamily="34" charset="0"/>
                  </a:rPr>
                  <a:t>(1928-1990)</a:t>
                </a:r>
              </a:p>
            </p:txBody>
          </p:sp>
          <p:grpSp>
            <p:nvGrpSpPr>
              <p:cNvPr id="9" name="Group 22"/>
              <p:cNvGrpSpPr>
                <a:grpSpLocks/>
              </p:cNvGrpSpPr>
              <p:nvPr/>
            </p:nvGrpSpPr>
            <p:grpSpPr bwMode="auto">
              <a:xfrm>
                <a:off x="6049739" y="3945162"/>
                <a:ext cx="2563813" cy="2611439"/>
                <a:chOff x="3884" y="2658"/>
                <a:chExt cx="1615" cy="1645"/>
              </a:xfrm>
            </p:grpSpPr>
            <p:pic>
              <p:nvPicPr>
                <p:cNvPr id="13" name="Picture 16" descr="NMermin"/>
                <p:cNvPicPr>
                  <a:picLocks noChangeAspect="1" noChangeArrowheads="1"/>
                </p:cNvPicPr>
                <p:nvPr/>
              </p:nvPicPr>
              <p:blipFill>
                <a:blip r:embed="rId4" cstate="print"/>
                <a:srcRect/>
                <a:stretch>
                  <a:fillRect/>
                </a:stretch>
              </p:blipFill>
              <p:spPr bwMode="auto">
                <a:xfrm>
                  <a:off x="3884" y="2658"/>
                  <a:ext cx="1615" cy="1230"/>
                </a:xfrm>
                <a:prstGeom prst="rect">
                  <a:avLst/>
                </a:prstGeom>
                <a:noFill/>
              </p:spPr>
            </p:pic>
            <p:sp>
              <p:nvSpPr>
                <p:cNvPr id="14" name="Text Box 17"/>
                <p:cNvSpPr txBox="1">
                  <a:spLocks noChangeArrowheads="1"/>
                </p:cNvSpPr>
                <p:nvPr/>
              </p:nvSpPr>
              <p:spPr bwMode="auto">
                <a:xfrm>
                  <a:off x="4162" y="3935"/>
                  <a:ext cx="1060" cy="368"/>
                </a:xfrm>
                <a:prstGeom prst="rect">
                  <a:avLst/>
                </a:prstGeom>
                <a:noFill/>
                <a:ln w="28575">
                  <a:noFill/>
                  <a:miter lim="800000"/>
                  <a:headEnd/>
                  <a:tailEnd/>
                </a:ln>
                <a:effectLst/>
              </p:spPr>
              <p:txBody>
                <a:bodyPr wrap="none">
                  <a:spAutoFit/>
                </a:bodyPr>
                <a:lstStyle/>
                <a:p>
                  <a:r>
                    <a:rPr lang="en-US" sz="1600" dirty="0">
                      <a:solidFill>
                        <a:schemeClr val="tx1"/>
                      </a:solidFill>
                      <a:latin typeface="Calibri" pitchFamily="34" charset="0"/>
                    </a:rPr>
                    <a:t>N. David Mermin </a:t>
                  </a:r>
                </a:p>
                <a:p>
                  <a:r>
                    <a:rPr lang="en-US" sz="1600" dirty="0">
                      <a:solidFill>
                        <a:schemeClr val="tx1"/>
                      </a:solidFill>
                      <a:latin typeface="Calibri" pitchFamily="34" charset="0"/>
                    </a:rPr>
                    <a:t>(1935-)</a:t>
                  </a:r>
                </a:p>
              </p:txBody>
            </p:sp>
          </p:grpSp>
          <p:grpSp>
            <p:nvGrpSpPr>
              <p:cNvPr id="24" name="Group 23"/>
              <p:cNvGrpSpPr/>
              <p:nvPr/>
            </p:nvGrpSpPr>
            <p:grpSpPr>
              <a:xfrm>
                <a:off x="610976" y="3945162"/>
                <a:ext cx="1878013" cy="2609746"/>
                <a:chOff x="1409246" y="3843564"/>
                <a:chExt cx="1878013" cy="2609746"/>
              </a:xfrm>
            </p:grpSpPr>
            <p:pic>
              <p:nvPicPr>
                <p:cNvPr id="18" name="Picture 21" descr="Schrodinger"/>
                <p:cNvPicPr>
                  <a:picLocks noChangeAspect="1" noChangeArrowheads="1"/>
                </p:cNvPicPr>
                <p:nvPr/>
              </p:nvPicPr>
              <p:blipFill>
                <a:blip r:embed="rId5" cstate="print"/>
                <a:srcRect/>
                <a:stretch>
                  <a:fillRect/>
                </a:stretch>
              </p:blipFill>
              <p:spPr bwMode="auto">
                <a:xfrm>
                  <a:off x="1409246" y="3843564"/>
                  <a:ext cx="1878013" cy="1981200"/>
                </a:xfrm>
                <a:prstGeom prst="rect">
                  <a:avLst/>
                </a:prstGeom>
                <a:noFill/>
              </p:spPr>
            </p:pic>
            <p:sp>
              <p:nvSpPr>
                <p:cNvPr id="19" name="Text Box 22"/>
                <p:cNvSpPr txBox="1">
                  <a:spLocks noChangeArrowheads="1"/>
                </p:cNvSpPr>
                <p:nvPr/>
              </p:nvSpPr>
              <p:spPr bwMode="auto">
                <a:xfrm>
                  <a:off x="1476672" y="5868535"/>
                  <a:ext cx="1784206" cy="584775"/>
                </a:xfrm>
                <a:prstGeom prst="rect">
                  <a:avLst/>
                </a:prstGeom>
                <a:noFill/>
                <a:ln w="28575">
                  <a:noFill/>
                  <a:miter lim="800000"/>
                  <a:headEnd/>
                  <a:tailEnd/>
                </a:ln>
                <a:effectLst/>
              </p:spPr>
              <p:txBody>
                <a:bodyPr wrap="none">
                  <a:spAutoFit/>
                </a:bodyPr>
                <a:lstStyle/>
                <a:p>
                  <a:r>
                    <a:rPr lang="en-US" sz="1600" dirty="0">
                      <a:solidFill>
                        <a:schemeClr val="tx1"/>
                      </a:solidFill>
                      <a:latin typeface="Calibri" pitchFamily="34" charset="0"/>
                    </a:rPr>
                    <a:t>Erwin Schrödinger </a:t>
                  </a:r>
                </a:p>
                <a:p>
                  <a:r>
                    <a:rPr lang="en-US" sz="1600" dirty="0">
                      <a:solidFill>
                        <a:schemeClr val="tx1"/>
                      </a:solidFill>
                      <a:latin typeface="Calibri" pitchFamily="34" charset="0"/>
                    </a:rPr>
                    <a:t>(1881-1961)</a:t>
                  </a:r>
                </a:p>
              </p:txBody>
            </p:sp>
          </p:grpSp>
        </p:grpSp>
        <p:pic>
          <p:nvPicPr>
            <p:cNvPr id="1026" name="Picture 2"/>
            <p:cNvPicPr>
              <a:picLocks noChangeAspect="1" noChangeArrowheads="1"/>
            </p:cNvPicPr>
            <p:nvPr/>
          </p:nvPicPr>
          <p:blipFill>
            <a:blip r:embed="rId6" cstate="print"/>
            <a:srcRect/>
            <a:stretch>
              <a:fillRect/>
            </a:stretch>
          </p:blipFill>
          <p:spPr bwMode="auto">
            <a:xfrm>
              <a:off x="3503835" y="3946653"/>
              <a:ext cx="1547136" cy="2005547"/>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anim calcmode="lin" valueType="num">
                                      <p:cBhvr>
                                        <p:cTn id="8" dur="3000" fill="hold"/>
                                        <p:tgtEl>
                                          <p:spTgt spid="27"/>
                                        </p:tgtEl>
                                        <p:attrNameLst>
                                          <p:attrName>style.rotation</p:attrName>
                                        </p:attrNameLst>
                                      </p:cBhvr>
                                      <p:tavLst>
                                        <p:tav tm="0">
                                          <p:val>
                                            <p:fltVal val="720"/>
                                          </p:val>
                                        </p:tav>
                                        <p:tav tm="100000">
                                          <p:val>
                                            <p:fltVal val="0"/>
                                          </p:val>
                                        </p:tav>
                                      </p:tavLst>
                                    </p:anim>
                                    <p:anim calcmode="lin" valueType="num">
                                      <p:cBhvr>
                                        <p:cTn id="9" dur="3000" fill="hold"/>
                                        <p:tgtEl>
                                          <p:spTgt spid="27"/>
                                        </p:tgtEl>
                                        <p:attrNameLst>
                                          <p:attrName>ppt_h</p:attrName>
                                        </p:attrNameLst>
                                      </p:cBhvr>
                                      <p:tavLst>
                                        <p:tav tm="0">
                                          <p:val>
                                            <p:fltVal val="0"/>
                                          </p:val>
                                        </p:tav>
                                        <p:tav tm="100000">
                                          <p:val>
                                            <p:strVal val="#ppt_h"/>
                                          </p:val>
                                        </p:tav>
                                      </p:tavLst>
                                    </p:anim>
                                    <p:anim calcmode="lin" valueType="num">
                                      <p:cBhvr>
                                        <p:cTn id="10" dur="3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 name="Picture 6" descr="Oz040615"/>
          <p:cNvPicPr>
            <a:picLocks noChangeAspect="1" noChangeArrowheads="1"/>
          </p:cNvPicPr>
          <p:nvPr/>
        </p:nvPicPr>
        <p:blipFill>
          <a:blip r:embed="rId3" cstate="print"/>
          <a:srcRect/>
          <a:stretch>
            <a:fillRect/>
          </a:stretch>
        </p:blipFill>
        <p:spPr bwMode="auto">
          <a:xfrm>
            <a:off x="-4838" y="0"/>
            <a:ext cx="9148838" cy="6861629"/>
          </a:xfrm>
          <a:prstGeom prst="rect">
            <a:avLst/>
          </a:prstGeom>
          <a:noFill/>
        </p:spPr>
      </p:pic>
      <p:sp>
        <p:nvSpPr>
          <p:cNvPr id="4" name="Text Box 24"/>
          <p:cNvSpPr txBox="1">
            <a:spLocks noChangeArrowheads="1"/>
          </p:cNvSpPr>
          <p:nvPr/>
        </p:nvSpPr>
        <p:spPr bwMode="auto">
          <a:xfrm>
            <a:off x="154930" y="144988"/>
            <a:ext cx="2467342" cy="707886"/>
          </a:xfrm>
          <a:prstGeom prst="rect">
            <a:avLst/>
          </a:prstGeom>
          <a:noFill/>
          <a:ln w="28575">
            <a:noFill/>
            <a:miter lim="800000"/>
            <a:headEnd/>
            <a:tailEnd/>
          </a:ln>
          <a:effectLst/>
        </p:spPr>
        <p:txBody>
          <a:bodyPr wrap="none">
            <a:spAutoFit/>
          </a:bodyPr>
          <a:lstStyle/>
          <a:p>
            <a:r>
              <a:rPr lang="en-US" dirty="0">
                <a:solidFill>
                  <a:schemeClr val="tx1"/>
                </a:solidFill>
                <a:latin typeface="Comic Sans MS" pitchFamily="66" charset="0"/>
              </a:rPr>
              <a:t>Cable Beach</a:t>
            </a:r>
          </a:p>
          <a:p>
            <a:r>
              <a:rPr lang="en-US" dirty="0">
                <a:solidFill>
                  <a:schemeClr val="tx1"/>
                </a:solidFill>
                <a:latin typeface="Comic Sans MS" pitchFamily="66" charset="0"/>
              </a:rPr>
              <a:t>Western Australia</a:t>
            </a:r>
          </a:p>
        </p:txBody>
      </p:sp>
      <p:sp>
        <p:nvSpPr>
          <p:cNvPr id="5" name="Text Box 24"/>
          <p:cNvSpPr txBox="1">
            <a:spLocks noChangeArrowheads="1"/>
          </p:cNvSpPr>
          <p:nvPr/>
        </p:nvSpPr>
        <p:spPr bwMode="auto">
          <a:xfrm>
            <a:off x="101701" y="1342396"/>
            <a:ext cx="3701087" cy="1323439"/>
          </a:xfrm>
          <a:prstGeom prst="rect">
            <a:avLst/>
          </a:prstGeom>
          <a:noFill/>
          <a:ln w="28575">
            <a:solidFill>
              <a:schemeClr val="tx1"/>
            </a:solidFill>
            <a:miter lim="800000"/>
            <a:headEnd/>
            <a:tailEnd/>
          </a:ln>
          <a:effectLst/>
        </p:spPr>
        <p:txBody>
          <a:bodyPr wrap="square">
            <a:spAutoFit/>
          </a:bodyPr>
          <a:lstStyle/>
          <a:p>
            <a:r>
              <a:rPr lang="en-US" dirty="0">
                <a:solidFill>
                  <a:schemeClr val="tx1"/>
                </a:solidFill>
                <a:latin typeface="Comic Sans MS" pitchFamily="66" charset="0"/>
              </a:rPr>
              <a:t>Get ready! I’m going to try to explain why entanglement is weird, but we’ll need a major detour to get there.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844793" y="232225"/>
            <a:ext cx="3439885" cy="707886"/>
          </a:xfrm>
          <a:prstGeom prst="rect">
            <a:avLst/>
          </a:prstGeom>
          <a:noFill/>
          <a:ln w="28575">
            <a:noFill/>
            <a:miter lim="800000"/>
            <a:headEnd/>
            <a:tailEnd/>
          </a:ln>
          <a:effectLst/>
        </p:spPr>
        <p:txBody>
          <a:bodyPr wrap="square">
            <a:spAutoFit/>
          </a:bodyPr>
          <a:lstStyle/>
          <a:p>
            <a:pPr eaLnBrk="1" hangingPunct="1"/>
            <a:r>
              <a:rPr lang="en-US" sz="4000" dirty="0">
                <a:solidFill>
                  <a:srgbClr val="996633"/>
                </a:solidFill>
                <a:latin typeface="Calibri" pitchFamily="34" charset="0"/>
              </a:rPr>
              <a:t>Correlations</a:t>
            </a:r>
            <a:r>
              <a:rPr lang="en-US" sz="2800" dirty="0">
                <a:solidFill>
                  <a:srgbClr val="996633"/>
                </a:solidFill>
                <a:latin typeface="Calibri" pitchFamily="34" charset="0"/>
              </a:rPr>
              <a:t> </a:t>
            </a:r>
            <a:endParaRPr lang="en-US" sz="2800" b="0" dirty="0">
              <a:solidFill>
                <a:schemeClr val="tx1"/>
              </a:solidFill>
              <a:latin typeface="Calibri" pitchFamily="34" charset="0"/>
            </a:endParaRPr>
          </a:p>
        </p:txBody>
      </p:sp>
      <p:sp>
        <p:nvSpPr>
          <p:cNvPr id="6" name="TextBox 5"/>
          <p:cNvSpPr txBox="1"/>
          <p:nvPr/>
        </p:nvSpPr>
        <p:spPr>
          <a:xfrm>
            <a:off x="1472852" y="1364356"/>
            <a:ext cx="6597084" cy="3785652"/>
          </a:xfrm>
          <a:prstGeom prst="rect">
            <a:avLst/>
          </a:prstGeom>
          <a:noFill/>
        </p:spPr>
        <p:txBody>
          <a:bodyPr wrap="square" rtlCol="0">
            <a:spAutoFit/>
          </a:bodyPr>
          <a:lstStyle/>
          <a:p>
            <a:pPr algn="l"/>
            <a:r>
              <a:rPr lang="en-US" sz="2400" dirty="0">
                <a:latin typeface="Calibri" pitchFamily="34" charset="0"/>
              </a:rPr>
              <a:t>Student at			</a:t>
            </a:r>
            <a:r>
              <a:rPr lang="en-US" sz="2400" dirty="0">
                <a:solidFill>
                  <a:srgbClr val="008000"/>
                </a:solidFill>
                <a:latin typeface="Calibri" pitchFamily="34" charset="0"/>
              </a:rPr>
              <a:t>Lung cancer</a:t>
            </a:r>
            <a:r>
              <a:rPr lang="en-US" sz="2400" dirty="0">
                <a:latin typeface="Calibri" pitchFamily="34" charset="0"/>
              </a:rPr>
              <a:t> </a:t>
            </a:r>
          </a:p>
          <a:p>
            <a:pPr algn="l"/>
            <a:r>
              <a:rPr lang="en-US" sz="2400" dirty="0">
                <a:latin typeface="Calibri" pitchFamily="34" charset="0"/>
              </a:rPr>
              <a:t>Harvard University</a:t>
            </a:r>
          </a:p>
          <a:p>
            <a:pPr algn="l"/>
            <a:endParaRPr lang="en-US" sz="2400" dirty="0">
              <a:latin typeface="Calibri" pitchFamily="34" charset="0"/>
            </a:endParaRPr>
          </a:p>
          <a:p>
            <a:pPr algn="l"/>
            <a:endParaRPr lang="en-US" sz="2400" dirty="0">
              <a:latin typeface="Calibri" pitchFamily="34" charset="0"/>
            </a:endParaRPr>
          </a:p>
          <a:p>
            <a:pPr algn="l"/>
            <a:endParaRPr lang="en-US" sz="2400" dirty="0">
              <a:latin typeface="Calibri" pitchFamily="34" charset="0"/>
            </a:endParaRPr>
          </a:p>
          <a:p>
            <a:pPr algn="l"/>
            <a:r>
              <a:rPr lang="en-US" sz="2400" dirty="0">
                <a:latin typeface="Calibri" pitchFamily="34" charset="0"/>
              </a:rPr>
              <a:t>Smoking			</a:t>
            </a:r>
            <a:r>
              <a:rPr lang="en-US" sz="2400" dirty="0">
                <a:solidFill>
                  <a:srgbClr val="008000"/>
                </a:solidFill>
                <a:latin typeface="Calibri" pitchFamily="34" charset="0"/>
              </a:rPr>
              <a:t>Politically left</a:t>
            </a:r>
          </a:p>
          <a:p>
            <a:pPr algn="l"/>
            <a:endParaRPr lang="en-US" sz="2400" dirty="0">
              <a:latin typeface="Calibri" pitchFamily="34" charset="0"/>
            </a:endParaRPr>
          </a:p>
          <a:p>
            <a:pPr algn="l"/>
            <a:endParaRPr lang="en-US" sz="2400" dirty="0">
              <a:latin typeface="Calibri" pitchFamily="34" charset="0"/>
            </a:endParaRPr>
          </a:p>
          <a:p>
            <a:pPr algn="l"/>
            <a:endParaRPr lang="en-US" sz="2400" dirty="0">
              <a:latin typeface="Calibri" pitchFamily="34" charset="0"/>
            </a:endParaRPr>
          </a:p>
          <a:p>
            <a:pPr algn="l"/>
            <a:r>
              <a:rPr lang="en-US" sz="2400" dirty="0">
                <a:latin typeface="Calibri" pitchFamily="34" charset="0"/>
              </a:rPr>
              <a:t>Drinking lattes		</a:t>
            </a:r>
            <a:r>
              <a:rPr lang="en-US" sz="2400" dirty="0">
                <a:solidFill>
                  <a:srgbClr val="008000"/>
                </a:solidFill>
                <a:latin typeface="Calibri" pitchFamily="34" charset="0"/>
              </a:rPr>
              <a:t>Good teeth</a:t>
            </a:r>
            <a:endParaRPr lang="en-US" sz="2400" dirty="0">
              <a:latin typeface="Calibri"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7719783" y="2842083"/>
            <a:ext cx="1143000" cy="10287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90281" y="2917375"/>
            <a:ext cx="1113560" cy="1037092"/>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7569199" y="1365068"/>
            <a:ext cx="1328057" cy="1062446"/>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7724546" y="4122064"/>
            <a:ext cx="1162503" cy="1341350"/>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361286" y="1341214"/>
            <a:ext cx="971550" cy="895350"/>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318509" y="4093041"/>
            <a:ext cx="1057104" cy="1411288"/>
          </a:xfrm>
          <a:prstGeom prst="rect">
            <a:avLst/>
          </a:prstGeom>
          <a:noFill/>
          <a:ln w="9525">
            <a:noFill/>
            <a:miter lim="800000"/>
            <a:headEnd/>
            <a:tailEnd/>
          </a:ln>
        </p:spPr>
      </p:pic>
      <p:grpSp>
        <p:nvGrpSpPr>
          <p:cNvPr id="23" name="Group 22"/>
          <p:cNvGrpSpPr/>
          <p:nvPr/>
        </p:nvGrpSpPr>
        <p:grpSpPr>
          <a:xfrm>
            <a:off x="3759204" y="2133600"/>
            <a:ext cx="1494965" cy="2554519"/>
            <a:chOff x="3628578" y="2336796"/>
            <a:chExt cx="1494965" cy="2554519"/>
          </a:xfrm>
        </p:grpSpPr>
        <p:cxnSp>
          <p:nvCxnSpPr>
            <p:cNvPr id="13" name="Straight Arrow Connector 12"/>
            <p:cNvCxnSpPr/>
            <p:nvPr/>
          </p:nvCxnSpPr>
          <p:spPr bwMode="auto">
            <a:xfrm>
              <a:off x="3730174" y="2336796"/>
              <a:ext cx="1393369" cy="1088575"/>
            </a:xfrm>
            <a:prstGeom prst="straightConnector1">
              <a:avLst/>
            </a:prstGeom>
            <a:solidFill>
              <a:schemeClr val="accent1"/>
            </a:solidFill>
            <a:ln w="28575" cap="flat" cmpd="sng" algn="ctr">
              <a:solidFill>
                <a:srgbClr val="FF0000"/>
              </a:solidFill>
              <a:prstDash val="solid"/>
              <a:round/>
              <a:headEnd type="arrow"/>
              <a:tailEnd type="arrow"/>
            </a:ln>
            <a:effectLst/>
          </p:spPr>
        </p:cxnSp>
        <p:cxnSp>
          <p:nvCxnSpPr>
            <p:cNvPr id="17" name="Straight Arrow Connector 16"/>
            <p:cNvCxnSpPr/>
            <p:nvPr/>
          </p:nvCxnSpPr>
          <p:spPr bwMode="auto">
            <a:xfrm rot="16200000" flipH="1">
              <a:off x="3069774" y="2939142"/>
              <a:ext cx="2510977" cy="1393370"/>
            </a:xfrm>
            <a:prstGeom prst="straightConnector1">
              <a:avLst/>
            </a:prstGeom>
            <a:solidFill>
              <a:schemeClr val="accent1"/>
            </a:solidFill>
            <a:ln w="28575" cap="flat" cmpd="sng" algn="ctr">
              <a:solidFill>
                <a:srgbClr val="FF0000"/>
              </a:solidFill>
              <a:prstDash val="solid"/>
              <a:round/>
              <a:headEnd type="arrow"/>
              <a:tailEnd type="arrow"/>
            </a:ln>
            <a:effectLst/>
          </p:spPr>
        </p:cxnSp>
      </p:grpSp>
      <p:grpSp>
        <p:nvGrpSpPr>
          <p:cNvPr id="24" name="Group 23"/>
          <p:cNvGrpSpPr/>
          <p:nvPr/>
        </p:nvGrpSpPr>
        <p:grpSpPr>
          <a:xfrm>
            <a:off x="2743200" y="1654633"/>
            <a:ext cx="2394855" cy="3164114"/>
            <a:chOff x="3214902" y="1879597"/>
            <a:chExt cx="2394855" cy="3164114"/>
          </a:xfrm>
        </p:grpSpPr>
        <p:cxnSp>
          <p:nvCxnSpPr>
            <p:cNvPr id="25" name="Straight Arrow Connector 24"/>
            <p:cNvCxnSpPr/>
            <p:nvPr/>
          </p:nvCxnSpPr>
          <p:spPr bwMode="auto">
            <a:xfrm flipV="1">
              <a:off x="3214902" y="1879597"/>
              <a:ext cx="2394855" cy="1727196"/>
            </a:xfrm>
            <a:prstGeom prst="straightConnector1">
              <a:avLst/>
            </a:prstGeom>
            <a:solidFill>
              <a:schemeClr val="accent1"/>
            </a:solidFill>
            <a:ln w="28575" cap="flat" cmpd="sng" algn="ctr">
              <a:solidFill>
                <a:srgbClr val="990099"/>
              </a:solidFill>
              <a:prstDash val="solid"/>
              <a:round/>
              <a:headEnd type="arrow"/>
              <a:tailEnd type="arrow"/>
            </a:ln>
            <a:effectLst/>
          </p:spPr>
        </p:cxnSp>
        <p:cxnSp>
          <p:nvCxnSpPr>
            <p:cNvPr id="26" name="Straight Arrow Connector 25"/>
            <p:cNvCxnSpPr/>
            <p:nvPr/>
          </p:nvCxnSpPr>
          <p:spPr bwMode="auto">
            <a:xfrm>
              <a:off x="3243931" y="3737421"/>
              <a:ext cx="2336797" cy="1306290"/>
            </a:xfrm>
            <a:prstGeom prst="straightConnector1">
              <a:avLst/>
            </a:prstGeom>
            <a:solidFill>
              <a:schemeClr val="accent1"/>
            </a:solidFill>
            <a:ln w="28575" cap="flat" cmpd="sng" algn="ctr">
              <a:solidFill>
                <a:srgbClr val="990099"/>
              </a:solidFill>
              <a:prstDash val="solid"/>
              <a:round/>
              <a:headEnd type="arrow"/>
              <a:tailEnd type="arrow"/>
            </a:ln>
            <a:effectLst/>
          </p:spPr>
        </p:cxnSp>
      </p:grpSp>
      <p:cxnSp>
        <p:nvCxnSpPr>
          <p:cNvPr id="35" name="Straight Arrow Connector 34"/>
          <p:cNvCxnSpPr/>
          <p:nvPr/>
        </p:nvCxnSpPr>
        <p:spPr bwMode="auto">
          <a:xfrm flipV="1">
            <a:off x="3425372" y="3541486"/>
            <a:ext cx="1698171" cy="1174211"/>
          </a:xfrm>
          <a:prstGeom prst="straightConnector1">
            <a:avLst/>
          </a:prstGeom>
          <a:solidFill>
            <a:schemeClr val="accent1"/>
          </a:solidFill>
          <a:ln w="28575" cap="flat" cmpd="sng" algn="ctr">
            <a:solidFill>
              <a:srgbClr val="33CC33"/>
            </a:solidFill>
            <a:prstDash val="solid"/>
            <a:round/>
            <a:headEnd type="arrow"/>
            <a:tailEnd type="arrow"/>
          </a:ln>
          <a:effectLst/>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True"/>
  <p:tag name="USEBOLDAMS" val="True"/>
  <p:tag name="DEFAULTDISPLAYSOURCE" val="\documentclass{slides}\pagestyle{empty}&#10;\begin{document}&#10;\end{document}&#10;"/>
  <p:tag name="TEX2PS" val="latex $(base).tex; dvips -D $(res) -E -o $(base).ps $(base).dvi"/>
  <p:tag name="TEX2PSBATCH" val="latex --interaction=nonstopmode $(base).tex; dvips -D $(res) -E -o $(base).ps $(base).dvi"/>
  <p:tag name="DEFAULTMAGNIFICATION" val="2"/>
  <p:tag name="DEFAULTFONTSIZE" val="10"/>
  <p:tag name="DEFAULTWIDTH" val="348"/>
  <p:tag name="DEFAULTHEIGHT" val="46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y_1+y_2+x_3$ is odd.&#10;\end{document}&#10;"/>
  <p:tag name="FILENAME" val="txp_fig"/>
  <p:tag name="FORMAT" val="png256"/>
  <p:tag name="RES" val="1200"/>
  <p:tag name="BLEND" val="0"/>
  <p:tag name="TRANSPARENT" val="1"/>
  <p:tag name="TBUG" val="0"/>
  <p:tag name="ALLOWFS" val="0"/>
  <p:tag name="ORIGWIDTH" val="135"/>
  <p:tag name="PICTUREFILESIZE" val="8857"/>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y_1+x_2+y_3$ is odd.&#10;\end{document}&#10;"/>
  <p:tag name="FILENAME" val="txp_fig"/>
  <p:tag name="FORMAT" val="png256"/>
  <p:tag name="RES" val="1200"/>
  <p:tag name="BLEND" val="0"/>
  <p:tag name="TRANSPARENT" val="1"/>
  <p:tag name="TBUG" val="0"/>
  <p:tag name="ALLOWFS" val="0"/>
  <p:tag name="ORIGWIDTH" val="135"/>
  <p:tag name="PICTUREFILESIZE" val="8942"/>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x_1+y_2+y_3$ is odd.&#10;\end{document}&#10;"/>
  <p:tag name="FILENAME" val="txp_fig"/>
  <p:tag name="FORMAT" val="png256"/>
  <p:tag name="RES" val="1200"/>
  <p:tag name="BLEND" val="0"/>
  <p:tag name="TRANSPARENT" val="1"/>
  <p:tag name="TBUG" val="0"/>
  <p:tag name="ALLOWFS" val="0"/>
  <p:tag name="ORIGWIDTH" val="135"/>
  <p:tag name="PICTUREFILESIZE" val="8785"/>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y_1+y_2+x_3$ is odd.&#10;\end{document}&#10;"/>
  <p:tag name="FILENAME" val="txp_fig"/>
  <p:tag name="FORMAT" val="png256"/>
  <p:tag name="RES" val="1200"/>
  <p:tag name="BLEND" val="0"/>
  <p:tag name="TRANSPARENT" val="1"/>
  <p:tag name="TBUG" val="0"/>
  <p:tag name="ALLOWFS" val="0"/>
  <p:tag name="ORIGWIDTH" val="135"/>
  <p:tag name="PICTUREFILESIZE" val="885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y_1+x_2+y_3$ is odd.&#10;\end{document}&#10;"/>
  <p:tag name="FILENAME" val="txp_fig"/>
  <p:tag name="FORMAT" val="png256"/>
  <p:tag name="RES" val="1200"/>
  <p:tag name="BLEND" val="0"/>
  <p:tag name="TRANSPARENT" val="1"/>
  <p:tag name="TBUG" val="0"/>
  <p:tag name="ALLOWFS" val="0"/>
  <p:tag name="ORIGWIDTH" val="135"/>
  <p:tag name="PICTUREFILESIZE" val="894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5,0,0.5}&#10;\tiny&#10;$x_1+x_2+x_3$ is odd.&#10;\end{document}&#10;"/>
  <p:tag name="FILENAME" val="txp_fig"/>
  <p:tag name="FORMAT" val="png256"/>
  <p:tag name="RES" val="1200"/>
  <p:tag name="BLEND" val="0"/>
  <p:tag name="TRANSPARENT" val="1"/>
  <p:tag name="TBUG" val="0"/>
  <p:tag name="ALLOWFS" val="0"/>
  <p:tag name="ORIGWIDTH" val="137"/>
  <p:tag name="PICTUREFILESIZE" val="12577"/>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1,0,0}&#10;\tiny&#10;$x_1+x_2+x_3$ is even.&#10;\end{document}&#10;"/>
  <p:tag name="FILENAME" val="txp_fig"/>
  <p:tag name="FORMAT" val="png256"/>
  <p:tag name="RES" val="1200"/>
  <p:tag name="BLEND" val="0"/>
  <p:tag name="TRANSPARENT" val="1"/>
  <p:tag name="TBUG" val="0"/>
  <p:tag name="ALLOWFS" val="0"/>
  <p:tag name="ORIGWIDTH" val="142"/>
  <p:tag name="PICTUREFILESIZE" val="8505"/>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x_1+y_2+y_3$ is odd.&#10;\end{document}&#10;"/>
  <p:tag name="FILENAME" val="txp_fig"/>
  <p:tag name="FORMAT" val="png256"/>
  <p:tag name="RES" val="1200"/>
  <p:tag name="BLEND" val="0"/>
  <p:tag name="TRANSPARENT" val="1"/>
  <p:tag name="TBUG" val="0"/>
  <p:tag name="ALLOWFS" val="0"/>
  <p:tag name="ORIGWIDTH" val="135"/>
  <p:tag name="PICTUREFILESIZE" val="8785"/>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y_1+y_2+x_3$ is odd.&#10;\end{document}&#10;"/>
  <p:tag name="FILENAME" val="txp_fig"/>
  <p:tag name="FORMAT" val="png256"/>
  <p:tag name="RES" val="1200"/>
  <p:tag name="BLEND" val="0"/>
  <p:tag name="TRANSPARENT" val="1"/>
  <p:tag name="TBUG" val="0"/>
  <p:tag name="ALLOWFS" val="0"/>
  <p:tag name="ORIGWIDTH" val="135"/>
  <p:tag name="PICTUREFILESIZE" val="8857"/>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y_1+x_2+y_3$ is odd.&#10;\end{document}&#10;"/>
  <p:tag name="FILENAME" val="txp_fig"/>
  <p:tag name="FORMAT" val="png256"/>
  <p:tag name="RES" val="1200"/>
  <p:tag name="BLEND" val="0"/>
  <p:tag name="TRANSPARENT" val="1"/>
  <p:tag name="TBUG" val="0"/>
  <p:tag name="ALLOWFS" val="0"/>
  <p:tag name="ORIGWIDTH" val="135"/>
  <p:tag name="PICTUREFILESIZE" val="894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6.6261\times 10^{-34}\,\hbox{joule-sec}$&#10;\end{document}&#10;"/>
  <p:tag name="FILENAME" val="txp_fig"/>
  <p:tag name="FORMAT" val="pngmono"/>
  <p:tag name="RES" val="1200"/>
  <p:tag name="BLEND" val="0"/>
  <p:tag name="TRANSPARENT" val="1"/>
  <p:tag name="TBUG" val="0"/>
  <p:tag name="ALLOWFS" val="0"/>
  <p:tag name="ORIGWIDTH" val="196"/>
  <p:tag name="PICTUREFILESIZE" val="10195"/>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5,0,0.5}&#10;\tiny&#10;$x_1+x_2+x_3$ is odd.&#10;\end{document}&#10;"/>
  <p:tag name="FILENAME" val="txp_fig"/>
  <p:tag name="FORMAT" val="png256"/>
  <p:tag name="RES" val="1200"/>
  <p:tag name="BLEND" val="0"/>
  <p:tag name="TRANSPARENT" val="1"/>
  <p:tag name="TBUG" val="0"/>
  <p:tag name="ALLOWFS" val="0"/>
  <p:tag name="ORIGWIDTH" val="137"/>
  <p:tag name="PICTUREFILESIZE" val="12577"/>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begin{eqnarray}&#10;&amp;&amp;\overbrace{\tt 00111}^{\textstyle{\rm H}}&#10;\overbrace{\tt 00100}^{\textstyle{\rm E}}&#10;\overbrace{\tt 01011}^{\textstyle{\rm L}}&#10;\overbrace{\tt 01111}^{\textstyle{\rm P}}&#10;\qquad&#10;\mbox{Message}\nonumber\\&#10;&amp;\oplus&amp;\underline{{\tt 01110010011010010011}}\qquad&#10;\mbox{Key (random string)}\nonumber\\&#10;&amp;&amp;{\tt 01001011011111111100}\qquad&#10;\mbox{Coded message}\nonumber\\&#10;&amp;\oplus&amp;\underline{{\tt 01110010011010010011}}\qquad&#10;\mbox{Key (random string)}\nonumber\\&#10;&amp;&amp;{\tt 00111001000101101111}\qquad&#10;\mbox{Message}\nonumber&#10;\end{eqnarray}&#10;\end{document}"/>
  <p:tag name="FILENAME" val="txp_fig"/>
  <p:tag name="FORMAT" val="pngmono"/>
  <p:tag name="RES" val="1200"/>
  <p:tag name="BLEND" val="0"/>
  <p:tag name="TRANSPARENT" val="1"/>
  <p:tag name="TBUG" val="0"/>
  <p:tag name="ALLOWFS" val="0"/>
  <p:tag name="ORIGWIDTH" val="353"/>
  <p:tag name="PICTUREFILESIZE" val="7297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6.6261\times 10^{-34}\,\hbox{joule-sec}$&#10;\end{document}&#10;"/>
  <p:tag name="FILENAME" val="txp_fig"/>
  <p:tag name="FORMAT" val="pngmono"/>
  <p:tag name="RES" val="1200"/>
  <p:tag name="BLEND" val="0"/>
  <p:tag name="TRANSPARENT" val="1"/>
  <p:tag name="TBUG" val="0"/>
  <p:tag name="ALLOWFS" val="0"/>
  <p:tag name="ORIGWIDTH" val="196"/>
  <p:tag name="PICTUREFILESIZE" val="1019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6.6261\times 10^{-34}\,\hbox{joule-sec}$&#10;\end{document}&#10;"/>
  <p:tag name="FILENAME" val="txp_fig"/>
  <p:tag name="FORMAT" val="pngmono"/>
  <p:tag name="RES" val="1200"/>
  <p:tag name="BLEND" val="0"/>
  <p:tag name="TRANSPARENT" val="1"/>
  <p:tag name="TBUG" val="0"/>
  <p:tag name="ALLOWFS" val="0"/>
  <p:tag name="ORIGWIDTH" val="196"/>
  <p:tag name="PICTUREFILESIZE" val="10195"/>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h=6.6261\times 10^{-34}\,\hbox{Joule-sec}$&#10;\end{document}&#10;"/>
  <p:tag name="FILENAME" val="txp_fig"/>
  <p:tag name="FORMAT" val="pngmono"/>
  <p:tag name="RES" val="1200"/>
  <p:tag name="BLEND" val="0"/>
  <p:tag name="TRANSPARENT" val="1"/>
  <p:tag name="TBUG" val="0"/>
  <p:tag name="ALLOWFS" val="0"/>
  <p:tag name="ORIGWIDTH" val="199"/>
  <p:tag name="PICTUREFILESIZE" val="1017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1\over\sqrt2}(|00\rangle+|11\rangle)&#10;$$&#10;\end{document}&#10;"/>
  <p:tag name="FILENAME" val="txp_fig"/>
  <p:tag name="FORMAT" val="pngmono"/>
  <p:tag name="RES" val="1200"/>
  <p:tag name="BLEND" val="0"/>
  <p:tag name="TRANSPARENT" val="1"/>
  <p:tag name="TBUG" val="0"/>
  <p:tag name="ALLOWFS" val="0"/>
  <p:tag name="ORIGWIDTH" val="109"/>
  <p:tag name="PICTUREFILESIZE" val="5647"/>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iny&#10;$$&#10;{1\over\sqrt2}(|000\rangle+|111\rangle)&#10;$$&#10;\end{document}&#10;"/>
  <p:tag name="FILENAME" val="txp_fig"/>
  <p:tag name="FORMAT" val="pngmono"/>
  <p:tag name="RES" val="1200"/>
  <p:tag name="BLEND" val="0"/>
  <p:tag name="TRANSPARENT" val="1"/>
  <p:tag name="TBUG" val="0"/>
  <p:tag name="ALLOWFS" val="0"/>
  <p:tag name="ORIGWIDTH" val="126"/>
  <p:tag name="PICTUREFILESIZE" val="637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x_1+y_2+y_3$ is odd.&#10;\end{document}&#10;"/>
  <p:tag name="FILENAME" val="txp_fig"/>
  <p:tag name="FORMAT" val="png256"/>
  <p:tag name="RES" val="1200"/>
  <p:tag name="BLEND" val="0"/>
  <p:tag name="TRANSPARENT" val="1"/>
  <p:tag name="TBUG" val="0"/>
  <p:tag name="ALLOWFS" val="0"/>
  <p:tag name="ORIGWIDTH" val="135"/>
  <p:tag name="PICTUREFILESIZE" val="878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begin{document}&#10;\color[rgb]{0,0,1}&#10;\tiny&#10;$x_1+y_2+y_3$ is odd.&#10;\end{document}&#10;"/>
  <p:tag name="FILENAME" val="txp_fig"/>
  <p:tag name="FORMAT" val="png256"/>
  <p:tag name="RES" val="1200"/>
  <p:tag name="BLEND" val="0"/>
  <p:tag name="TRANSPARENT" val="1"/>
  <p:tag name="TBUG" val="0"/>
  <p:tag name="ALLOWFS" val="0"/>
  <p:tag name="ORIGWIDTH" val="135"/>
  <p:tag name="PICTUREFILESIZE" val="8785"/>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0033CC"/>
            </a:solidFill>
            <a:effectLst/>
            <a:latin typeface="Copperplate Gothic Light"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0033CC"/>
            </a:solidFill>
            <a:effectLst/>
            <a:latin typeface="Copperplate Gothic Light"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16314</TotalTime>
  <Words>2247</Words>
  <Application>Microsoft Office PowerPoint</Application>
  <PresentationFormat>On-screen Show (4:3)</PresentationFormat>
  <Paragraphs>523</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Comic Sans MS</vt:lpstr>
      <vt:lpstr>Copperplate Gothic Light</vt:lpstr>
      <vt:lpstr>Helvetica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UNM Information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Carlton M. Caves</dc:creator>
  <cp:lastModifiedBy>Carlton Caves</cp:lastModifiedBy>
  <cp:revision>462</cp:revision>
  <cp:lastPrinted>2002-04-29T01:11:07Z</cp:lastPrinted>
  <dcterms:created xsi:type="dcterms:W3CDTF">2002-04-29T01:11:07Z</dcterms:created>
  <dcterms:modified xsi:type="dcterms:W3CDTF">2018-03-18T16:09:53Z</dcterms:modified>
</cp:coreProperties>
</file>