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ink/ink4.xml" ContentType="application/inkml+xml"/>
  <Override PartName="/ppt/ink/ink5.xml" ContentType="application/inkml+xml"/>
  <Override PartName="/ppt/tags/tag84.xml" ContentType="application/vnd.openxmlformats-officedocument.presentationml.tags+xml"/>
  <Override PartName="/ppt/notesSlides/notesSlide1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6.xml" ContentType="application/inkml+xml"/>
  <Override PartName="/ppt/notesSlides/notesSlide21.xml" ContentType="application/vnd.openxmlformats-officedocument.presentationml.notesSlide+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handoutMasterIdLst>
    <p:handoutMasterId r:id="rId25"/>
  </p:handoutMasterIdLst>
  <p:sldIdLst>
    <p:sldId id="601" r:id="rId3"/>
    <p:sldId id="608" r:id="rId4"/>
    <p:sldId id="449" r:id="rId5"/>
    <p:sldId id="569" r:id="rId6"/>
    <p:sldId id="611" r:id="rId7"/>
    <p:sldId id="610" r:id="rId8"/>
    <p:sldId id="612" r:id="rId9"/>
    <p:sldId id="613" r:id="rId10"/>
    <p:sldId id="609" r:id="rId11"/>
    <p:sldId id="614" r:id="rId12"/>
    <p:sldId id="602" r:id="rId13"/>
    <p:sldId id="621" r:id="rId14"/>
    <p:sldId id="615" r:id="rId15"/>
    <p:sldId id="617" r:id="rId16"/>
    <p:sldId id="624" r:id="rId17"/>
    <p:sldId id="622" r:id="rId18"/>
    <p:sldId id="623" r:id="rId19"/>
    <p:sldId id="618" r:id="rId20"/>
    <p:sldId id="619" r:id="rId21"/>
    <p:sldId id="605" r:id="rId22"/>
    <p:sldId id="620" r:id="rId23"/>
  </p:sldIdLst>
  <p:sldSz cx="9144000" cy="6858000" type="screen4x3"/>
  <p:notesSz cx="7315200" cy="9601200"/>
  <p:embeddedFontLst>
    <p:embeddedFont>
      <p:font typeface="Calibri" panose="020F0502020204030204" pitchFamily="34" charset="0"/>
      <p:regular r:id="rId26"/>
      <p:bold r:id="rId27"/>
      <p:italic r:id="rId28"/>
      <p:boldItalic r:id="rId29"/>
    </p:embeddedFont>
    <p:embeddedFont>
      <p:font typeface="Comic Sans MS" panose="030F0702030302020204" pitchFamily="66"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Lst>
  <p:custDataLst>
    <p:tags r:id="rId38"/>
  </p:custDataLst>
  <p:defaultTextStyle>
    <a:defPPr>
      <a:defRPr lang="en-US"/>
    </a:defPPr>
    <a:lvl1pPr algn="ctr" rtl="0" eaLnBrk="0" fontAlgn="base" hangingPunct="0">
      <a:spcBef>
        <a:spcPct val="0"/>
      </a:spcBef>
      <a:spcAft>
        <a:spcPct val="0"/>
      </a:spcAft>
      <a:defRPr sz="2000" kern="1200">
        <a:solidFill>
          <a:srgbClr val="0033CC"/>
        </a:solidFill>
        <a:latin typeface="Helvetica" pitchFamily="34" charset="0"/>
        <a:ea typeface="+mn-ea"/>
        <a:cs typeface="+mn-cs"/>
      </a:defRPr>
    </a:lvl1pPr>
    <a:lvl2pPr marL="457200" algn="ctr" rtl="0" eaLnBrk="0" fontAlgn="base" hangingPunct="0">
      <a:spcBef>
        <a:spcPct val="0"/>
      </a:spcBef>
      <a:spcAft>
        <a:spcPct val="0"/>
      </a:spcAft>
      <a:defRPr sz="2000" kern="1200">
        <a:solidFill>
          <a:srgbClr val="0033CC"/>
        </a:solidFill>
        <a:latin typeface="Helvetica" pitchFamily="34" charset="0"/>
        <a:ea typeface="+mn-ea"/>
        <a:cs typeface="+mn-cs"/>
      </a:defRPr>
    </a:lvl2pPr>
    <a:lvl3pPr marL="914400" algn="ctr" rtl="0" eaLnBrk="0" fontAlgn="base" hangingPunct="0">
      <a:spcBef>
        <a:spcPct val="0"/>
      </a:spcBef>
      <a:spcAft>
        <a:spcPct val="0"/>
      </a:spcAft>
      <a:defRPr sz="2000" kern="1200">
        <a:solidFill>
          <a:srgbClr val="0033CC"/>
        </a:solidFill>
        <a:latin typeface="Helvetica" pitchFamily="34" charset="0"/>
        <a:ea typeface="+mn-ea"/>
        <a:cs typeface="+mn-cs"/>
      </a:defRPr>
    </a:lvl3pPr>
    <a:lvl4pPr marL="1371600" algn="ctr" rtl="0" eaLnBrk="0" fontAlgn="base" hangingPunct="0">
      <a:spcBef>
        <a:spcPct val="0"/>
      </a:spcBef>
      <a:spcAft>
        <a:spcPct val="0"/>
      </a:spcAft>
      <a:defRPr sz="2000" kern="1200">
        <a:solidFill>
          <a:srgbClr val="0033CC"/>
        </a:solidFill>
        <a:latin typeface="Helvetica" pitchFamily="34" charset="0"/>
        <a:ea typeface="+mn-ea"/>
        <a:cs typeface="+mn-cs"/>
      </a:defRPr>
    </a:lvl4pPr>
    <a:lvl5pPr marL="1828800" algn="ctr" rtl="0" eaLnBrk="0" fontAlgn="base" hangingPunct="0">
      <a:spcBef>
        <a:spcPct val="0"/>
      </a:spcBef>
      <a:spcAft>
        <a:spcPct val="0"/>
      </a:spcAft>
      <a:defRPr sz="2000" kern="1200">
        <a:solidFill>
          <a:srgbClr val="0033CC"/>
        </a:solidFill>
        <a:latin typeface="Helvetica" pitchFamily="34" charset="0"/>
        <a:ea typeface="+mn-ea"/>
        <a:cs typeface="+mn-cs"/>
      </a:defRPr>
    </a:lvl5pPr>
    <a:lvl6pPr marL="2286000" algn="l" defTabSz="914400" rtl="0" eaLnBrk="1" latinLnBrk="0" hangingPunct="1">
      <a:defRPr sz="2000" kern="1200">
        <a:solidFill>
          <a:srgbClr val="0033CC"/>
        </a:solidFill>
        <a:latin typeface="Helvetica" pitchFamily="34" charset="0"/>
        <a:ea typeface="+mn-ea"/>
        <a:cs typeface="+mn-cs"/>
      </a:defRPr>
    </a:lvl6pPr>
    <a:lvl7pPr marL="2743200" algn="l" defTabSz="914400" rtl="0" eaLnBrk="1" latinLnBrk="0" hangingPunct="1">
      <a:defRPr sz="2000" kern="1200">
        <a:solidFill>
          <a:srgbClr val="0033CC"/>
        </a:solidFill>
        <a:latin typeface="Helvetica" pitchFamily="34" charset="0"/>
        <a:ea typeface="+mn-ea"/>
        <a:cs typeface="+mn-cs"/>
      </a:defRPr>
    </a:lvl7pPr>
    <a:lvl8pPr marL="3200400" algn="l" defTabSz="914400" rtl="0" eaLnBrk="1" latinLnBrk="0" hangingPunct="1">
      <a:defRPr sz="2000" kern="1200">
        <a:solidFill>
          <a:srgbClr val="0033CC"/>
        </a:solidFill>
        <a:latin typeface="Helvetica" pitchFamily="34" charset="0"/>
        <a:ea typeface="+mn-ea"/>
        <a:cs typeface="+mn-cs"/>
      </a:defRPr>
    </a:lvl8pPr>
    <a:lvl9pPr marL="3657600" algn="l" defTabSz="914400" rtl="0" eaLnBrk="1" latinLnBrk="0" hangingPunct="1">
      <a:defRPr sz="2000" kern="1200">
        <a:solidFill>
          <a:srgbClr val="0033CC"/>
        </a:solidFill>
        <a:latin typeface="Helvetica" pitchFamily="34"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3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0099CC"/>
    <a:srgbClr val="0033CC"/>
    <a:srgbClr val="00CC00"/>
    <a:srgbClr val="33CC33"/>
    <a:srgbClr val="006600"/>
    <a:srgbClr val="996600"/>
    <a:srgbClr val="99CCFF"/>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88867" autoAdjust="0"/>
  </p:normalViewPr>
  <p:slideViewPr>
    <p:cSldViewPr>
      <p:cViewPr varScale="1">
        <p:scale>
          <a:sx n="67" d="100"/>
          <a:sy n="67" d="100"/>
        </p:scale>
        <p:origin x="1458" y="90"/>
      </p:cViewPr>
      <p:guideLst>
        <p:guide orient="horz" pos="2176"/>
        <p:guide pos="2832"/>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1812"/>
    </p:cViewPr>
  </p:sorterViewPr>
  <p:notesViewPr>
    <p:cSldViewPr>
      <p:cViewPr varScale="1">
        <p:scale>
          <a:sx n="50" d="100"/>
          <a:sy n="50" d="100"/>
        </p:scale>
        <p:origin x="-1860"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0243"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A0056FBC-A479-49BF-827E-3859A7D3B4FE}" type="slidenum">
              <a:rPr lang="en-US"/>
              <a:pPr/>
              <a:t>‹#›</a:t>
            </a:fld>
            <a:endParaRPr lang="en-US"/>
          </a:p>
        </p:txBody>
      </p:sp>
    </p:spTree>
    <p:extLst>
      <p:ext uri="{BB962C8B-B14F-4D97-AF65-F5344CB8AC3E}">
        <p14:creationId xmlns:p14="http://schemas.microsoft.com/office/powerpoint/2010/main" val="34090935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7T20:04:48.705"/>
    </inkml:context>
    <inkml:brush xml:id="br0">
      <inkml:brushProperty name="width" value="0.05" units="cm"/>
      <inkml:brushProperty name="height" value="0.05" units="cm"/>
      <inkml:brushProperty name="color" value="#FF0000"/>
    </inkml:brush>
  </inkml:definitions>
  <inkml:trace contextRef="#ctx0" brushRef="#br0">0 872 6039,'1'1'159,"-1"-1"0,0 0 0,1 0-1,-1 0 1,1 0 0,-1 1 0,1-1-1,-1 0 1,0 0 0,1 0 0,-1 0-1,1 0 1,-1 0 0,1 0 0,-1-1-1,1 1 1,-1 0 0,0 0 0,1 0-1,-1 0 1,1 0 0,-1-1 0,0 1-1,1 0 1,-1 0 0,1-1 0,-1 1-1,0 0 1,1-1 0,-1 1 0,0 0-1,0-1 1,1 1 0,-1 0 0,0-1-1,0 1 1,0-1 0,1 1 0,-1 0-1,0-1 1,0 1 0,0-1 0,0 1-1,0-1 1,0 1 0,0 0 0,0-1 0,0 1-1,-1-7 5908,-9 11-6178,11-7 413,0 1 0,0-1 1,0 0-1,0 0 0,1 1 0,-1-1 0,1 1 1,0-1-1,-1 1 0,1 0 0,4-4 1,17-23-24,-18 25-192,8-1-65,4-2-21,0-6 0,-2-7 22,8-14 213,-22 31 151,-1 4-362,0-1 1,0 1 0,0 0-1,0-1 1,0 1-1,-1 0 1,1-1 0,0 1-1,0 0 1,-1-1 0,1 1-1,0 0 1,-1-1-1,1 1 1,-1-1 0,1 1-1,-1-1 1,1 1 0,-2 0-1,-24 0 512,26-1-536,6 2 138,18 27-255,-22-27 125,0 1 0,0-1 1,0 0-1,1 0 0,-1 0 0,0 0 0,1 0 1,-1 0-1,1-1 0,0 1 0,-1-1 1,1 1-1,0-1 0,0 0 0,0-1 0,0 1 1,0 0-1,3 0 0,6 0 72,34 5 113,-38-6-162,-1 0-1,1 1 1,0 0-1,-1 0 1,1 1-1,0 0 1,-1 0-1,0 1 1,1 0 0,-1 0-1,0 1 1,-1 0-1,8 5 1,4 8-10,5 13 26,-19-27 0,1-1-34,8 0 30,0-12 64,-4-1 22,-1 4 8,-9-5-123,-6-23 477,4 22-469,2 8 63,-2-7-63,1-6-22,2-2 21,-1-2 65,2 0-65,0 1-21,1 4 0,0-8 43,-2 23 3,9-17 15,-8 16 3,-3 1-235,2 2 172,0-1 0,0 1 0,0 0 0,-1-1 0,1 1 0,0 0 1,0-1-1,0 1 0,-1 0 0,1-1 0,0 1 0,0 0 0,-1 0 0,1-1 0,0 1 0,-1 0 1,1 0-1,0-1 0,-1 1 0,1 0 0,0 0 0,-1 0 0,1 0 0,-1 0 0,1 0 0,0 0 0,-1-1 1,1 1-1,0 0 0,-1 0 0,1 0 0,-1 1 0,1-1 0,0 0 0,-1 0 0,1 0 0,-1 0 1,1 0-1,0 0 0,-1 0 0,1 1 0,0-1 0,-1 0 0,-2 6 15,2-3-123,2 0 86,5 11 42,2 1-21,6-2 0,4 0 0,-1-2 0,-1 8 0,-4-1 0,2 17 35,3-9 37,-3-11-29,3-3 43,-4-8-44,-8-3 66,5-3 20,-10 3-21,-10 1-64,8-2 21,1 3-128,-6 8 43,0 3 21,2-5 0,0 0 0,-1-1 0,0 0 0,0 0 0,-1-1 0,0 0 0,-12 10 0,1-1 0,-94 76-208,51-45 159,41-31 49,5 0 21,12-13 172,6-1-386,10 8 193,19 7 107,-22-16-110,-2-1 6,30 9-2,-19-5 4,0 0 0,-1 2 0,26 10 0,-32-9 103,-7-5-1,5 0-65,-8-1 23,-4-3-44,-8-3-21,8 4 107,2-2-85,0-9-1,8-3-21,2-3 0,4-5 0,3-2 0,2 2 21,1 2 65,0 3-64,2 0-22,10-5 56,-31 22-43,19-20 67,-17 18-15,-1 3-65,9-1-43,-6 3 86,10 10-108,4-1 44,-3-5 21,106 32 129,-114-34-97,33 2 64,10-2 54,-49-4 214,0-2-257,6-11-85,-1-3-22,4 1 0,18-19-5,39-37 0,8-4 36,-69 69 55,5-4-86,-9 7 107,-1 1-172,9-9 44,-8 8 21,0 0 0,1 0 0,0 0 0,0 1 0,-1-1 0,2 1 0,-1 0 0,8-3 0,4-1 0,32-11 0,-45 17 0,0-1 0,0 1 0,1 0 0,-1 0 0,0 0 0,1 0 0,-1 0 0,0 1 0,0-1 0,1 1 0,-1 0 0,0 0 0,0 0 0,0 1 0,0-1 0,0 1 0,0-1 0,3 4 0,8 3 0,-3-4 15,-1 0 1,1 0-1,0-1 0,0-1 1,0 0-1,12 1 0,92-6 92,-113 1-171,10-5 64,5 0 86,24-13-58,1 1 1,1 3-1,0 1 1,2 3-1,73-12 1,-114 23 35,-2 1-64,8 1-43,-8 0 86,33-16 0,15-5-78,1 3 1,79-18-1,-124 34 32,10-3-18,-1 2 21,1-2 0,1 0 0,1 0 0,0-1 0,6-6 20,-26 9 24,72-11 20,-46 8-64,202-54 21,-208 56 49,-2 0-2,-1 0 1,0-1-1,19-8 0,-11 4-154,-9 2 77,1 1-1,1 0 0,-1 1 0,29-4 1,-34 7-5,0 0 0,0-1 1,-1-1-1,1 0 1,0 0-1,-1-1 0,0 0 1,10-6-1,-8 5-5,1 0 0,-1 1 0,1 1 0,0-1-1,15-1 1,23-7-123,-22 3 18,338-104-244,-171 50 368,-71 20 176,-17 7-95,-94 34-82,49-17-106,2 0 322,-62 18-280,0 0 130,8-6-65,-8 6 235,-9 2-1881,-1 0 1157,1 1 0,-1 0-1,1 1 1,0-1 0,0 1 0,0 0-1,1 1 1,-1 0 0,1 0-1,0 1 1,-7 5 0,-10 6-517,-56 31-569,-153 65 1,155-77 1232,-85 43-194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7T20:07:02.937"/>
    </inkml:context>
    <inkml:brush xml:id="br0">
      <inkml:brushProperty name="width" value="0.05" units="cm"/>
      <inkml:brushProperty name="height" value="0.05" units="cm"/>
      <inkml:brushProperty name="color" value="#00CC00"/>
    </inkml:brush>
  </inkml:definitions>
  <inkml:trace contextRef="#ctx0" brushRef="#br0">0 872 6039,'1'1'159,"-1"-1"0,0 0 0,1 0-1,-1 0 1,1 0 0,-1 1 0,1-1-1,-1 0 1,0 0 0,1 0 0,-1 0-1,1 0 1,-1 0 0,1 0 0,-1-1-1,1 1 1,-1 0 0,0 0 0,1 0-1,-1 0 1,1 0 0,-1-1 0,0 1-1,1 0 1,-1 0 0,1-1 0,-1 1-1,0 0 1,1-1 0,-1 1 0,0 0-1,0-1 1,1 1 0,-1 0 0,0-1-1,0 1 1,0-1 0,1 1 0,-1 0-1,0-1 1,0 1 0,0-1 0,0 1-1,0-1 1,0 1 0,0 0 0,0-1 0,0 1-1,-1-7 5908,-9 11-6178,11-7 413,0 1 0,0-1 1,0 0-1,0 0 0,1 1 0,-1-1 0,1 1 1,0-1-1,-1 1 0,1 0 0,4-4 1,17-23-24,-18 25-192,8-1-65,4-2-21,0-6 0,-2-7 22,8-14 213,-22 31 151,-1 4-362,0-1 1,0 1 0,0 0-1,0-1 1,0 1-1,-1 0 1,1-1 0,0 1-1,0 0 1,-1-1 0,1 1-1,0 0 1,-1-1-1,1 1 1,-1-1 0,1 1-1,-1-1 1,1 1 0,-2 0-1,-24 0 512,26-1-536,6 2 138,18 27-255,-22-27 125,0 1 0,0-1 1,0 0-1,1 0 0,-1 0 0,0 0 0,1 0 1,-1 0-1,1-1 0,0 1 0,-1-1 1,1 1-1,0-1 0,0 0 0,0-1 0,0 1 1,0 0-1,3 0 0,6 0 72,34 5 113,-38-6-162,-1 0-1,1 1 1,0 0-1,-1 0 1,1 1-1,0 0 1,-1 0-1,0 1 1,1 0 0,-1 0-1,0 1 1,-1 0-1,8 5 1,4 8-10,5 13 26,-19-27 0,1-1-34,8 0 30,0-12 64,-4-1 22,-1 4 8,-9-5-123,-6-23 477,4 22-469,2 8 63,-2-7-63,1-6-22,2-2 21,-1-2 65,2 0-65,0 1-21,1 4 0,0-8 43,-2 23 3,9-17 15,-8 16 3,-3 1-235,2 2 172,0-1 0,0 1 0,0 0 0,-1-1 0,1 1 0,0 0 1,0-1-1,0 1 0,-1 0 0,1-1 0,0 1 0,0 0 0,-1 0 0,1-1 0,0 1 0,-1 0 1,1 0-1,0-1 0,-1 1 0,1 0 0,0 0 0,-1 0 0,1 0 0,-1 0 0,1 0 0,0 0 0,-1-1 1,1 1-1,0 0 0,-1 0 0,1 0 0,-1 1 0,1-1 0,0 0 0,-1 0 0,1 0 0,-1 0 1,1 0-1,0 0 0,-1 0 0,1 1 0,0-1 0,-1 0 0,-2 6 15,2-3-123,2 0 86,5 11 42,2 1-21,6-2 0,4 0 0,-1-2 0,-1 8 0,-4-1 0,2 17 35,3-9 37,-3-11-29,3-3 43,-4-8-44,-8-3 66,5-3 20,-10 3-21,-10 1-64,8-2 21,1 3-128,-6 8 43,0 3 21,2-5 0,0 0 0,-1-1 0,0 0 0,0 0 0,-1-1 0,0 0 0,-12 10 0,1-1 0,-94 76-208,51-45 159,41-31 49,5 0 21,12-13 172,6-1-386,10 8 193,19 7 107,-22-16-110,-2-1 6,30 9-2,-19-5 4,0 0 0,-1 2 0,26 10 0,-32-9 103,-7-5-1,5 0-65,-8-1 23,-4-3-44,-8-3-21,8 4 107,2-2-85,0-9-1,8-3-21,2-3 0,4-5 0,3-2 0,2 2 21,1 2 65,0 3-64,2 0-22,10-5 56,-31 22-43,19-20 67,-17 18-15,-1 3-65,9-1-43,-6 3 86,10 10-108,4-1 44,-3-5 21,106 32 129,-114-34-97,33 2 64,10-2 54,-49-4 214,0-2-257,6-11-85,-1-3-22,4 1 0,18-19-5,39-37 0,8-4 36,-69 69 55,5-4-86,-9 7 107,-1 1-172,9-9 44,-8 8 21,0 0 0,1 0 0,0 0 0,0 1 0,-1-1 0,2 1 0,-1 0 0,8-3 0,4-1 0,32-11 0,-45 17 0,0-1 0,0 1 0,1 0 0,-1 0 0,0 0 0,1 0 0,-1 0 0,0 1 0,0-1 0,1 1 0,-1 0 0,0 0 0,0 0 0,0 1 0,0-1 0,0 1 0,0-1 0,3 4 0,8 3 0,-3-4 15,-1 0 1,1 0-1,0-1 0,0-1 1,0 0-1,12 1 0,92-6 92,-113 1-171,10-5 64,5 0 86,24-13-58,1 1 1,1 3-1,0 1 1,2 3-1,73-12 1,-114 23 35,-2 1-64,8 1-43,-8 0 86,33-16 0,15-5-78,1 3 1,79-18-1,-124 34 32,10-3-18,-1 2 21,1-2 0,1 0 0,1 0 0,0-1 0,6-6 20,-26 9 24,72-11 20,-46 8-64,202-54 21,-208 56 49,-2 0-2,-1 0 1,0-1-1,19-8 0,-11 4-154,-9 2 77,1 1-1,1 0 0,-1 1 0,29-4 1,-34 7-5,0 0 0,0-1 1,-1-1-1,1 0 1,0 0-1,-1-1 0,0 0 1,10-6-1,-8 5-5,1 0 0,-1 1 0,1 1 0,0-1-1,15-1 1,23-7-123,-22 3 18,338-104-244,-171 50 368,-71 20 176,-17 7-95,-94 34-82,49-17-106,2 0 322,-62 18-280,0 0 130,8-6-65,-8 6 235,-9 2-1881,-1 0 1157,1 1 0,-1 0-1,1 1 1,0-1 0,0 1 0,0 0-1,1 1 1,-1 0 0,1 0-1,0 1 1,-7 5 0,-10 6-517,-56 31-569,-153 65 1,155-77 1232,-85 43-194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33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33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F951492E-6876-4627-9715-A883ABC7C595}" type="slidenum">
              <a:rPr lang="en-US"/>
              <a:pPr/>
              <a:t>‹#›</a:t>
            </a:fld>
            <a:endParaRPr lang="en-US"/>
          </a:p>
        </p:txBody>
      </p:sp>
    </p:spTree>
    <p:extLst>
      <p:ext uri="{BB962C8B-B14F-4D97-AF65-F5344CB8AC3E}">
        <p14:creationId xmlns:p14="http://schemas.microsoft.com/office/powerpoint/2010/main" val="1798494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36189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10</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01830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12</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22187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13</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40304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14</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54350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15</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57635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16</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626836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17</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136380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18</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864854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F69EB-5AE2-46C2-B5AF-F92492039793}" type="slidenum">
              <a:rPr lang="en-US"/>
              <a:pPr/>
              <a:t>19</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24838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20</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23748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426989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3</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4</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07875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5</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83709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76108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86035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8</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98189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9</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88801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EC3B67-E708-4B1A-A8A5-7C470E612C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618345-D756-419F-8BFC-F0F47AE1AF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D92462-1C40-4DD7-B4D2-40D50A149F3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AD39D-88ED-4480-BF6A-5D74FCCDCA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52FEB4-FC42-4F11-8CA0-4DC0143697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C9518-2BF6-4AEB-8F36-5EFD286A5B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9E27E3-C050-47BF-A4C1-21F1FE4B41B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E9BAB4-D353-402A-92F4-A9208CDBFB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176A9-8183-4384-9D71-590B45CA23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D4882-2354-490F-9BB0-465DC9893C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49.png"/><Relationship Id="rId3" Type="http://schemas.openxmlformats.org/officeDocument/2006/relationships/tags" Target="../tags/tag64.xml"/><Relationship Id="rId7" Type="http://schemas.openxmlformats.org/officeDocument/2006/relationships/slideLayout" Target="../slideLayouts/slideLayout1.xml"/><Relationship Id="rId12" Type="http://schemas.openxmlformats.org/officeDocument/2006/relationships/image" Target="../media/image48.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47.png"/><Relationship Id="rId5" Type="http://schemas.openxmlformats.org/officeDocument/2006/relationships/tags" Target="../tags/tag66.xml"/><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tags" Target="../tags/tag65.xml"/><Relationship Id="rId9" Type="http://schemas.openxmlformats.org/officeDocument/2006/relationships/image" Target="../media/image45.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70.xml"/><Relationship Id="rId7" Type="http://schemas.openxmlformats.org/officeDocument/2006/relationships/image" Target="../media/image52.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12.xml"/><Relationship Id="rId5" Type="http://schemas.openxmlformats.org/officeDocument/2006/relationships/slideLayout" Target="../slideLayouts/slideLayout1.xml"/><Relationship Id="rId10" Type="http://schemas.openxmlformats.org/officeDocument/2006/relationships/image" Target="../media/image55.png"/><Relationship Id="rId4" Type="http://schemas.openxmlformats.org/officeDocument/2006/relationships/tags" Target="../tags/tag71.xml"/><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54.png"/><Relationship Id="rId3" Type="http://schemas.openxmlformats.org/officeDocument/2006/relationships/tags" Target="../tags/tag74.xml"/><Relationship Id="rId7" Type="http://schemas.openxmlformats.org/officeDocument/2006/relationships/slideLayout" Target="../slideLayouts/slideLayout1.xml"/><Relationship Id="rId12" Type="http://schemas.openxmlformats.org/officeDocument/2006/relationships/image" Target="../media/image53.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52.png"/><Relationship Id="rId5" Type="http://schemas.openxmlformats.org/officeDocument/2006/relationships/tags" Target="../tags/tag76.xml"/><Relationship Id="rId10" Type="http://schemas.openxmlformats.org/officeDocument/2006/relationships/image" Target="../media/image57.png"/><Relationship Id="rId4" Type="http://schemas.openxmlformats.org/officeDocument/2006/relationships/tags" Target="../tags/tag75.xml"/><Relationship Id="rId9" Type="http://schemas.openxmlformats.org/officeDocument/2006/relationships/image" Target="../media/image56.pn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62.png"/><Relationship Id="rId3" Type="http://schemas.openxmlformats.org/officeDocument/2006/relationships/tags" Target="../tags/tag80.xml"/><Relationship Id="rId7" Type="http://schemas.openxmlformats.org/officeDocument/2006/relationships/slideLayout" Target="../slideLayouts/slideLayout1.xml"/><Relationship Id="rId12" Type="http://schemas.openxmlformats.org/officeDocument/2006/relationships/image" Target="../media/image37.png"/><Relationship Id="rId17" Type="http://schemas.openxmlformats.org/officeDocument/2006/relationships/customXml" Target="../ink/ink5.xml"/><Relationship Id="rId2" Type="http://schemas.openxmlformats.org/officeDocument/2006/relationships/tags" Target="../tags/tag79.xml"/><Relationship Id="rId16" Type="http://schemas.openxmlformats.org/officeDocument/2006/relationships/image" Target="../media/image64.pn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61.png"/><Relationship Id="rId5" Type="http://schemas.openxmlformats.org/officeDocument/2006/relationships/tags" Target="../tags/tag82.xml"/><Relationship Id="rId15" Type="http://schemas.openxmlformats.org/officeDocument/2006/relationships/customXml" Target="../ink/ink4.xml"/><Relationship Id="rId10" Type="http://schemas.openxmlformats.org/officeDocument/2006/relationships/image" Target="../media/image60.png"/><Relationship Id="rId4" Type="http://schemas.openxmlformats.org/officeDocument/2006/relationships/tags" Target="../tags/tag81.xml"/><Relationship Id="rId9" Type="http://schemas.openxmlformats.org/officeDocument/2006/relationships/image" Target="../media/image59.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84.xml"/><Relationship Id="rId5" Type="http://schemas.openxmlformats.org/officeDocument/2006/relationships/image" Target="../media/image30.jpe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87.xml"/><Relationship Id="rId7" Type="http://schemas.openxmlformats.org/officeDocument/2006/relationships/image" Target="../media/image65.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ags" Target="../tags/tag88.xml"/><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91.xml"/><Relationship Id="rId7" Type="http://schemas.openxmlformats.org/officeDocument/2006/relationships/notesSlide" Target="../notesSlides/notesSlide17.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1.xml"/><Relationship Id="rId11" Type="http://schemas.openxmlformats.org/officeDocument/2006/relationships/image" Target="../media/image69.png"/><Relationship Id="rId5" Type="http://schemas.openxmlformats.org/officeDocument/2006/relationships/tags" Target="../tags/tag93.xml"/><Relationship Id="rId10" Type="http://schemas.openxmlformats.org/officeDocument/2006/relationships/image" Target="../media/image68.png"/><Relationship Id="rId4" Type="http://schemas.openxmlformats.org/officeDocument/2006/relationships/tags" Target="../tags/tag92.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tags" Target="../tags/tag96.xml"/><Relationship Id="rId7" Type="http://schemas.openxmlformats.org/officeDocument/2006/relationships/notesSlide" Target="../notesSlides/notesSlide18.xml"/><Relationship Id="rId12" Type="http://schemas.openxmlformats.org/officeDocument/2006/relationships/image" Target="../media/image74.png"/><Relationship Id="rId2" Type="http://schemas.openxmlformats.org/officeDocument/2006/relationships/tags" Target="../tags/tag95.xml"/><Relationship Id="rId16" Type="http://schemas.openxmlformats.org/officeDocument/2006/relationships/image" Target="../media/image30.jpeg"/><Relationship Id="rId1" Type="http://schemas.openxmlformats.org/officeDocument/2006/relationships/tags" Target="../tags/tag94.xml"/><Relationship Id="rId6" Type="http://schemas.openxmlformats.org/officeDocument/2006/relationships/slideLayout" Target="../slideLayouts/slideLayout1.xml"/><Relationship Id="rId11" Type="http://schemas.openxmlformats.org/officeDocument/2006/relationships/image" Target="../media/image73.png"/><Relationship Id="rId5" Type="http://schemas.openxmlformats.org/officeDocument/2006/relationships/tags" Target="../tags/tag98.xml"/><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tags" Target="../tags/tag97.xml"/><Relationship Id="rId9" Type="http://schemas.openxmlformats.org/officeDocument/2006/relationships/image" Target="../media/image71.pn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67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5.png"/><Relationship Id="rId26" Type="http://schemas.openxmlformats.org/officeDocument/2006/relationships/image" Target="../media/image13.png"/><Relationship Id="rId3" Type="http://schemas.openxmlformats.org/officeDocument/2006/relationships/tags" Target="../tags/tag4.xml"/><Relationship Id="rId21" Type="http://schemas.openxmlformats.org/officeDocument/2006/relationships/image" Target="../media/image8.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4.png"/><Relationship Id="rId25" Type="http://schemas.openxmlformats.org/officeDocument/2006/relationships/image" Target="../media/image12.png"/><Relationship Id="rId2" Type="http://schemas.openxmlformats.org/officeDocument/2006/relationships/tags" Target="../tags/tag3.xml"/><Relationship Id="rId16" Type="http://schemas.openxmlformats.org/officeDocument/2006/relationships/notesSlide" Target="../notesSlides/notesSlide4.xml"/><Relationship Id="rId20" Type="http://schemas.openxmlformats.org/officeDocument/2006/relationships/image" Target="../media/image7.png"/><Relationship Id="rId29" Type="http://schemas.openxmlformats.org/officeDocument/2006/relationships/image" Target="../media/image1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1.png"/><Relationship Id="rId5" Type="http://schemas.openxmlformats.org/officeDocument/2006/relationships/tags" Target="../tags/tag6.xml"/><Relationship Id="rId15" Type="http://schemas.openxmlformats.org/officeDocument/2006/relationships/slideLayout" Target="../slideLayouts/slideLayout1.xml"/><Relationship Id="rId23" Type="http://schemas.openxmlformats.org/officeDocument/2006/relationships/image" Target="../media/image10.png"/><Relationship Id="rId28" Type="http://schemas.openxmlformats.org/officeDocument/2006/relationships/image" Target="../media/image15.png"/><Relationship Id="rId10" Type="http://schemas.openxmlformats.org/officeDocument/2006/relationships/tags" Target="../tags/tag11.xml"/><Relationship Id="rId19" Type="http://schemas.openxmlformats.org/officeDocument/2006/relationships/image" Target="../media/image6.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5.png"/><Relationship Id="rId26" Type="http://schemas.openxmlformats.org/officeDocument/2006/relationships/image" Target="../media/image15.png"/><Relationship Id="rId3" Type="http://schemas.openxmlformats.org/officeDocument/2006/relationships/tags" Target="../tags/tag18.xml"/><Relationship Id="rId21" Type="http://schemas.openxmlformats.org/officeDocument/2006/relationships/image" Target="../media/image20.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4.png"/><Relationship Id="rId25" Type="http://schemas.openxmlformats.org/officeDocument/2006/relationships/image" Target="../media/image12.png"/><Relationship Id="rId2" Type="http://schemas.openxmlformats.org/officeDocument/2006/relationships/tags" Target="../tags/tag17.xml"/><Relationship Id="rId16" Type="http://schemas.openxmlformats.org/officeDocument/2006/relationships/notesSlide" Target="../notesSlides/notesSlide5.xml"/><Relationship Id="rId20" Type="http://schemas.openxmlformats.org/officeDocument/2006/relationships/image" Target="../media/image19.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23.png"/><Relationship Id="rId5" Type="http://schemas.openxmlformats.org/officeDocument/2006/relationships/tags" Target="../tags/tag20.xml"/><Relationship Id="rId15" Type="http://schemas.openxmlformats.org/officeDocument/2006/relationships/slideLayout" Target="../slideLayouts/slideLayout1.xml"/><Relationship Id="rId23" Type="http://schemas.openxmlformats.org/officeDocument/2006/relationships/image" Target="../media/image22.png"/><Relationship Id="rId28" Type="http://schemas.openxmlformats.org/officeDocument/2006/relationships/image" Target="../media/image13.png"/><Relationship Id="rId10" Type="http://schemas.openxmlformats.org/officeDocument/2006/relationships/tags" Target="../tags/tag25.xml"/><Relationship Id="rId19" Type="http://schemas.openxmlformats.org/officeDocument/2006/relationships/image" Target="../media/image18.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21.png"/><Relationship Id="rId27"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image" Target="../media/image5.png"/><Relationship Id="rId26" Type="http://schemas.openxmlformats.org/officeDocument/2006/relationships/image" Target="../media/image15.png"/><Relationship Id="rId3" Type="http://schemas.openxmlformats.org/officeDocument/2006/relationships/tags" Target="../tags/tag32.xml"/><Relationship Id="rId21" Type="http://schemas.openxmlformats.org/officeDocument/2006/relationships/image" Target="../media/image26.png"/><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4.png"/><Relationship Id="rId25" Type="http://schemas.openxmlformats.org/officeDocument/2006/relationships/image" Target="../media/image12.png"/><Relationship Id="rId2" Type="http://schemas.openxmlformats.org/officeDocument/2006/relationships/tags" Target="../tags/tag31.xml"/><Relationship Id="rId16" Type="http://schemas.openxmlformats.org/officeDocument/2006/relationships/notesSlide" Target="../notesSlides/notesSlide6.xml"/><Relationship Id="rId20" Type="http://schemas.openxmlformats.org/officeDocument/2006/relationships/image" Target="../media/image25.png"/><Relationship Id="rId29" Type="http://schemas.openxmlformats.org/officeDocument/2006/relationships/image" Target="../media/image30.jpeg"/><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image" Target="../media/image29.png"/><Relationship Id="rId5" Type="http://schemas.openxmlformats.org/officeDocument/2006/relationships/tags" Target="../tags/tag34.xml"/><Relationship Id="rId15" Type="http://schemas.openxmlformats.org/officeDocument/2006/relationships/slideLayout" Target="../slideLayouts/slideLayout1.xml"/><Relationship Id="rId23" Type="http://schemas.openxmlformats.org/officeDocument/2006/relationships/image" Target="../media/image28.png"/><Relationship Id="rId28" Type="http://schemas.openxmlformats.org/officeDocument/2006/relationships/image" Target="../media/image13.png"/><Relationship Id="rId10" Type="http://schemas.openxmlformats.org/officeDocument/2006/relationships/tags" Target="../tags/tag39.xml"/><Relationship Id="rId19" Type="http://schemas.openxmlformats.org/officeDocument/2006/relationships/image" Target="../media/image24.png"/><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image" Target="../media/image27.png"/><Relationship Id="rId27"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6.xml"/><Relationship Id="rId7" Type="http://schemas.openxmlformats.org/officeDocument/2006/relationships/image" Target="../media/image3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7.xml"/><Relationship Id="rId5" Type="http://schemas.openxmlformats.org/officeDocument/2006/relationships/slideLayout" Target="../slideLayouts/slideLayout1.xml"/><Relationship Id="rId10" Type="http://schemas.openxmlformats.org/officeDocument/2006/relationships/image" Target="../media/image32.png"/><Relationship Id="rId4" Type="http://schemas.openxmlformats.org/officeDocument/2006/relationships/tags" Target="../tags/tag4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image" Target="../media/image16.png"/><Relationship Id="rId18" Type="http://schemas.openxmlformats.org/officeDocument/2006/relationships/image" Target="../media/image36.png"/><Relationship Id="rId3" Type="http://schemas.openxmlformats.org/officeDocument/2006/relationships/tags" Target="../tags/tag50.xml"/><Relationship Id="rId21" Type="http://schemas.openxmlformats.org/officeDocument/2006/relationships/image" Target="../media/image38.png"/><Relationship Id="rId7" Type="http://schemas.openxmlformats.org/officeDocument/2006/relationships/tags" Target="../tags/tag54.xml"/><Relationship Id="rId12" Type="http://schemas.openxmlformats.org/officeDocument/2006/relationships/notesSlide" Target="../notesSlides/notesSlide8.xml"/><Relationship Id="rId17" Type="http://schemas.openxmlformats.org/officeDocument/2006/relationships/image" Target="../media/image35.png"/><Relationship Id="rId2" Type="http://schemas.openxmlformats.org/officeDocument/2006/relationships/tags" Target="../tags/tag49.xml"/><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slideLayout" Target="../slideLayouts/slideLayout1.xml"/><Relationship Id="rId24" Type="http://schemas.openxmlformats.org/officeDocument/2006/relationships/image" Target="../media/image41.png"/><Relationship Id="rId5" Type="http://schemas.openxmlformats.org/officeDocument/2006/relationships/tags" Target="../tags/tag52.xml"/><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tags" Target="../tags/tag57.xml"/><Relationship Id="rId19" Type="http://schemas.openxmlformats.org/officeDocument/2006/relationships/image" Target="../media/image30.jpe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image" Target="../media/image13.png"/><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tags" Target="../tags/tag60.xml"/><Relationship Id="rId7" Type="http://schemas.openxmlformats.org/officeDocument/2006/relationships/customXml" Target="../ink/ink3.xml"/><Relationship Id="rId12" Type="http://schemas.openxmlformats.org/officeDocument/2006/relationships/image" Target="../media/image43.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9.xml"/><Relationship Id="rId11" Type="http://schemas.openxmlformats.org/officeDocument/2006/relationships/image" Target="../media/image42.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tags" Target="../tags/tag61.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501316" y="152400"/>
            <a:ext cx="8185484" cy="3477875"/>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How to perform the coherent measurement of a curved phase space by </a:t>
            </a:r>
          </a:p>
          <a:p>
            <a:pPr marL="609600" indent="-609600"/>
            <a:r>
              <a:rPr lang="en-US" sz="2800" b="1" dirty="0">
                <a:solidFill>
                  <a:srgbClr val="996600"/>
                </a:solidFill>
                <a:latin typeface="Comic Sans MS" pitchFamily="66" charset="0"/>
              </a:rPr>
              <a:t>   continuous isotropic measurement </a:t>
            </a:r>
          </a:p>
          <a:p>
            <a:pPr marL="609600" indent="-609600"/>
            <a:endParaRPr lang="en-US" sz="1200" b="1" dirty="0">
              <a:solidFill>
                <a:srgbClr val="996600"/>
              </a:solidFill>
              <a:latin typeface="Comic Sans MS" pitchFamily="66" charset="0"/>
            </a:endParaRPr>
          </a:p>
          <a:p>
            <a:pPr marL="609600" indent="-609600"/>
            <a:r>
              <a:rPr lang="en-US" sz="2800" b="1" dirty="0">
                <a:solidFill>
                  <a:srgbClr val="996600"/>
                </a:solidFill>
                <a:latin typeface="Comic Sans MS" pitchFamily="66" charset="0"/>
              </a:rPr>
              <a:t>Spin and the Kraus-operator </a:t>
            </a:r>
          </a:p>
          <a:p>
            <a:pPr marL="609600" indent="-609600"/>
            <a:r>
              <a:rPr lang="en-US" sz="2800" b="1" dirty="0">
                <a:solidFill>
                  <a:srgbClr val="996600"/>
                </a:solidFill>
                <a:latin typeface="Comic Sans MS" pitchFamily="66" charset="0"/>
              </a:rPr>
              <a:t>geometry of SL(2,C)</a:t>
            </a:r>
            <a:endParaRPr lang="en-US" sz="2800" b="1" dirty="0">
              <a:solidFill>
                <a:schemeClr val="accent2"/>
              </a:solidFill>
              <a:latin typeface="Comic Sans MS" panose="030F0702030302020204" pitchFamily="66" charset="0"/>
            </a:endParaRPr>
          </a:p>
          <a:p>
            <a:pPr eaLnBrk="1" hangingPunct="1"/>
            <a:endParaRPr lang="en-US" sz="1600" b="1" dirty="0">
              <a:solidFill>
                <a:schemeClr val="accent2"/>
              </a:solidFill>
              <a:latin typeface="Comic Sans MS" panose="030F0702030302020204" pitchFamily="66" charset="0"/>
            </a:endParaRPr>
          </a:p>
          <a:p>
            <a:pPr marL="609600" indent="-609600" eaLnBrk="1" hangingPunct="1"/>
            <a:r>
              <a:rPr lang="en-US" sz="2800" b="1" i="1" dirty="0">
                <a:latin typeface="Calibri" panose="020F0502020204030204" pitchFamily="34" charset="0"/>
                <a:cs typeface="Calibri" panose="020F0502020204030204" pitchFamily="34" charset="0"/>
              </a:rPr>
              <a:t>Carlton M. Caves</a:t>
            </a:r>
          </a:p>
          <a:p>
            <a:pPr marL="609600" indent="-609600" eaLnBrk="1" hangingPunct="1"/>
            <a:r>
              <a:rPr lang="en-US" sz="2400" b="1" i="1" dirty="0">
                <a:latin typeface="Calibri" panose="020F0502020204030204" pitchFamily="34" charset="0"/>
                <a:cs typeface="Calibri" panose="020F0502020204030204" pitchFamily="34" charset="0"/>
              </a:rPr>
              <a:t>Distinguished Professor Emeritus, University of New Mexico</a:t>
            </a:r>
            <a:endParaRPr lang="en-US" b="1" i="1"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1465CB4-23FB-4715-ABD1-6372238F0DF8}"/>
                  </a:ext>
                </a:extLst>
              </p14:cNvPr>
              <p14:cNvContentPartPr/>
              <p14:nvPr/>
            </p14:nvContentPartPr>
            <p14:xfrm>
              <a:off x="10139790" y="388620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4"/>
              <a:stretch>
                <a:fillRect/>
              </a:stretch>
            </p:blipFill>
            <p:spPr>
              <a:xfrm>
                <a:off x="10130845" y="3877200"/>
                <a:ext cx="76212" cy="81360"/>
              </a:xfrm>
              <a:prstGeom prst="rect">
                <a:avLst/>
              </a:prstGeom>
            </p:spPr>
          </p:pic>
        </mc:Fallback>
      </mc:AlternateContent>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9" name="Group 8">
            <a:extLst>
              <a:ext uri="{FF2B5EF4-FFF2-40B4-BE49-F238E27FC236}">
                <a16:creationId xmlns:a16="http://schemas.microsoft.com/office/drawing/2014/main" id="{831842FA-EE4E-472F-865F-E990DE43377D}"/>
              </a:ext>
            </a:extLst>
          </p:cNvPr>
          <p:cNvGrpSpPr/>
          <p:nvPr/>
        </p:nvGrpSpPr>
        <p:grpSpPr>
          <a:xfrm>
            <a:off x="1295400" y="4141279"/>
            <a:ext cx="6629400" cy="2212195"/>
            <a:chOff x="1447800" y="4565809"/>
            <a:chExt cx="6629400" cy="2212195"/>
          </a:xfrm>
        </p:grpSpPr>
        <p:grpSp>
          <p:nvGrpSpPr>
            <p:cNvPr id="6" name="Group 5">
              <a:extLst>
                <a:ext uri="{FF2B5EF4-FFF2-40B4-BE49-F238E27FC236}">
                  <a16:creationId xmlns:a16="http://schemas.microsoft.com/office/drawing/2014/main" id="{3C9A32DC-2D63-4C5C-B21B-4C4C4EB27CEA}"/>
                </a:ext>
              </a:extLst>
            </p:cNvPr>
            <p:cNvGrpSpPr/>
            <p:nvPr/>
          </p:nvGrpSpPr>
          <p:grpSpPr>
            <a:xfrm>
              <a:off x="1447800" y="4565809"/>
              <a:ext cx="2209800" cy="2212195"/>
              <a:chOff x="6835083" y="546791"/>
              <a:chExt cx="1905000" cy="2040507"/>
            </a:xfrm>
          </p:grpSpPr>
          <p:pic>
            <p:nvPicPr>
              <p:cNvPr id="7" name="Picture 2" descr="Photo: Chris Jackson">
                <a:extLst>
                  <a:ext uri="{FF2B5EF4-FFF2-40B4-BE49-F238E27FC236}">
                    <a16:creationId xmlns:a16="http://schemas.microsoft.com/office/drawing/2014/main" id="{858E7E56-B1A3-438E-AEE2-AFFE279AF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083" y="546791"/>
                <a:ext cx="1905000" cy="1904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C187EF-447E-4DFD-B68E-76B32D7846BF}"/>
                  </a:ext>
                </a:extLst>
              </p:cNvPr>
              <p:cNvSpPr txBox="1"/>
              <p:nvPr/>
            </p:nvSpPr>
            <p:spPr>
              <a:xfrm>
                <a:off x="7167350" y="2279521"/>
                <a:ext cx="1309974" cy="307777"/>
              </a:xfrm>
              <a:prstGeom prst="rect">
                <a:avLst/>
              </a:prstGeom>
              <a:solidFill>
                <a:schemeClr val="tx1"/>
              </a:solidFill>
            </p:spPr>
            <p:txBody>
              <a:bodyPr wrap="none" rtlCol="0">
                <a:spAutoFit/>
              </a:bodyPr>
              <a:lstStyle/>
              <a:p>
                <a:r>
                  <a:rPr lang="en-US" sz="1400" dirty="0">
                    <a:solidFill>
                      <a:schemeClr val="bg1"/>
                    </a:solidFill>
                  </a:rPr>
                  <a:t>Chris Jackson</a:t>
                </a:r>
              </a:p>
            </p:txBody>
          </p:sp>
        </p:grpSp>
        <p:sp>
          <p:nvSpPr>
            <p:cNvPr id="3" name="TextBox 2">
              <a:extLst>
                <a:ext uri="{FF2B5EF4-FFF2-40B4-BE49-F238E27FC236}">
                  <a16:creationId xmlns:a16="http://schemas.microsoft.com/office/drawing/2014/main" id="{6C6E8766-A272-419C-B8D5-8E9377AA961E}"/>
                </a:ext>
              </a:extLst>
            </p:cNvPr>
            <p:cNvSpPr txBox="1"/>
            <p:nvPr/>
          </p:nvSpPr>
          <p:spPr>
            <a:xfrm>
              <a:off x="3810000" y="4663691"/>
              <a:ext cx="4267200" cy="1323439"/>
            </a:xfrm>
            <a:prstGeom prst="rect">
              <a:avLst/>
            </a:prstGeom>
            <a:noFill/>
          </p:spPr>
          <p:txBody>
            <a:bodyPr wrap="square" rtlCol="0">
              <a:spAutoFit/>
            </a:bodyPr>
            <a:lstStyle/>
            <a:p>
              <a:pPr algn="l"/>
              <a:r>
                <a:rPr lang="en-US" dirty="0">
                  <a:solidFill>
                    <a:srgbClr val="990099"/>
                  </a:solidFill>
                </a:rPr>
                <a:t>This is work carried out with </a:t>
              </a:r>
            </a:p>
            <a:p>
              <a:pPr algn="l"/>
              <a:r>
                <a:rPr lang="en-US" dirty="0">
                  <a:solidFill>
                    <a:srgbClr val="990099"/>
                  </a:solidFill>
                </a:rPr>
                <a:t>Christopher S. Jackson, </a:t>
              </a:r>
            </a:p>
            <a:p>
              <a:pPr algn="l"/>
              <a:r>
                <a:rPr lang="en-US" dirty="0">
                  <a:solidFill>
                    <a:srgbClr val="990099"/>
                  </a:solidFill>
                </a:rPr>
                <a:t>formerly a postdoc at UNM, </a:t>
              </a:r>
            </a:p>
            <a:p>
              <a:pPr algn="l"/>
              <a:r>
                <a:rPr lang="en-US" dirty="0">
                  <a:solidFill>
                    <a:srgbClr val="990099"/>
                  </a:solidFill>
                </a:rPr>
                <a:t>now a postdoc at Sandia Livermore.</a:t>
              </a:r>
            </a:p>
          </p:txBody>
        </p:sp>
      </p:grpSp>
    </p:spTree>
    <p:extLst>
      <p:ext uri="{BB962C8B-B14F-4D97-AF65-F5344CB8AC3E}">
        <p14:creationId xmlns:p14="http://schemas.microsoft.com/office/powerpoint/2010/main" val="351558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321540" name="Text Box 4"/>
          <p:cNvSpPr txBox="1">
            <a:spLocks noChangeArrowheads="1"/>
          </p:cNvSpPr>
          <p:nvPr/>
        </p:nvSpPr>
        <p:spPr bwMode="auto">
          <a:xfrm>
            <a:off x="2363887" y="6277428"/>
            <a:ext cx="4379724" cy="523220"/>
          </a:xfrm>
          <a:prstGeom prst="rect">
            <a:avLst/>
          </a:prstGeom>
          <a:noFill/>
          <a:ln w="19050" algn="ctr">
            <a:noFill/>
            <a:miter lim="800000"/>
            <a:headEnd/>
            <a:tailEnd/>
          </a:ln>
          <a:effectLst/>
        </p:spPr>
        <p:txBody>
          <a:bodyPr wrap="none">
            <a:spAutoFit/>
          </a:bodyPr>
          <a:lstStyle/>
          <a:p>
            <a:r>
              <a:rPr lang="en-US" sz="1400" b="1" dirty="0" err="1">
                <a:solidFill>
                  <a:schemeClr val="tx1"/>
                </a:solidFill>
              </a:rPr>
              <a:t>Holstrandir</a:t>
            </a:r>
            <a:r>
              <a:rPr lang="en-US" sz="1400" b="1" dirty="0">
                <a:solidFill>
                  <a:schemeClr val="tx1"/>
                </a:solidFill>
              </a:rPr>
              <a:t> Peninsula overlooking </a:t>
            </a:r>
            <a:r>
              <a:rPr lang="en-US" sz="1400" b="1" dirty="0" err="1">
                <a:solidFill>
                  <a:schemeClr val="tx1"/>
                </a:solidFill>
              </a:rPr>
              <a:t>Ísafjarðardjúp</a:t>
            </a:r>
            <a:r>
              <a:rPr lang="en-US" sz="1400" b="1" dirty="0">
                <a:solidFill>
                  <a:schemeClr val="tx1"/>
                </a:solidFill>
              </a:rPr>
              <a:t> </a:t>
            </a:r>
          </a:p>
          <a:p>
            <a:r>
              <a:rPr lang="en-US" sz="1400" b="1" dirty="0" err="1">
                <a:solidFill>
                  <a:schemeClr val="tx1"/>
                </a:solidFill>
              </a:rPr>
              <a:t>Westfjords</a:t>
            </a:r>
            <a:r>
              <a:rPr lang="en-US" sz="1400" b="1" dirty="0">
                <a:solidFill>
                  <a:schemeClr val="tx1"/>
                </a:solidFill>
              </a:rPr>
              <a:t>, Iceland</a:t>
            </a:r>
          </a:p>
        </p:txBody>
      </p:sp>
      <p:pic>
        <p:nvPicPr>
          <p:cNvPr id="3074" name="Picture 2" descr="C:\Users\caves\Documents\My Stuff\My Stuff 1\pers\diaries\1213\JeremyEleanorHolstran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1" y="228600"/>
            <a:ext cx="8992539" cy="6019799"/>
          </a:xfrm>
          <a:prstGeom prst="rect">
            <a:avLst/>
          </a:prstGeom>
          <a:noFill/>
          <a:extLst>
            <a:ext uri="{909E8E84-426E-40DD-AFC4-6F175D3DCCD1}">
              <a14:hiddenFill xmlns:a14="http://schemas.microsoft.com/office/drawing/2010/main">
                <a:solidFill>
                  <a:srgbClr val="FFFFFF"/>
                </a:solidFill>
              </a14:hiddenFill>
            </a:ext>
          </a:extLst>
        </p:spPr>
      </p:pic>
      <p:sp>
        <p:nvSpPr>
          <p:cNvPr id="321539" name="Text Box 3"/>
          <p:cNvSpPr txBox="1">
            <a:spLocks noChangeArrowheads="1"/>
          </p:cNvSpPr>
          <p:nvPr/>
        </p:nvSpPr>
        <p:spPr bwMode="auto">
          <a:xfrm>
            <a:off x="228600" y="323671"/>
            <a:ext cx="8686800" cy="584775"/>
          </a:xfrm>
          <a:prstGeom prst="rect">
            <a:avLst/>
          </a:prstGeom>
          <a:noFill/>
          <a:ln w="19050" algn="ctr">
            <a:noFill/>
            <a:miter lim="800000"/>
            <a:headEnd/>
            <a:tailEnd/>
          </a:ln>
          <a:effectLst/>
        </p:spPr>
        <p:txBody>
          <a:bodyPr wrap="square">
            <a:spAutoFit/>
          </a:bodyPr>
          <a:lstStyle/>
          <a:p>
            <a:r>
              <a:rPr lang="en-US" sz="3200" dirty="0">
                <a:solidFill>
                  <a:srgbClr val="996600"/>
                </a:solidFill>
                <a:latin typeface="Comic Sans MS" pitchFamily="66" charset="0"/>
              </a:rPr>
              <a:t>Measuring the SCS POVM</a:t>
            </a:r>
          </a:p>
        </p:txBody>
      </p:sp>
    </p:spTree>
    <p:extLst>
      <p:ext uri="{BB962C8B-B14F-4D97-AF65-F5344CB8AC3E}">
        <p14:creationId xmlns:p14="http://schemas.microsoft.com/office/powerpoint/2010/main" val="175339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914400" y="76200"/>
            <a:ext cx="7339727" cy="954107"/>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Measuring the three spin components weakly and simultaneously</a:t>
            </a:r>
            <a:endParaRPr lang="en-US" sz="2800" b="1" dirty="0">
              <a:solidFill>
                <a:srgbClr val="006600"/>
              </a:solidFill>
              <a:latin typeface="Comic Sans MS" pitchFamily="66" charset="0"/>
            </a:endParaRPr>
          </a:p>
        </p:txBody>
      </p:sp>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descr="Text, letter&#10;&#10;Description automatically generated">
            <a:extLst>
              <a:ext uri="{FF2B5EF4-FFF2-40B4-BE49-F238E27FC236}">
                <a16:creationId xmlns:a16="http://schemas.microsoft.com/office/drawing/2014/main" id="{C5907615-8F60-44EF-BA36-771685C9A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058" y="1005923"/>
            <a:ext cx="3605678" cy="1432477"/>
          </a:xfrm>
          <a:prstGeom prst="rect">
            <a:avLst/>
          </a:prstGeom>
        </p:spPr>
      </p:pic>
      <p:sp>
        <p:nvSpPr>
          <p:cNvPr id="9" name="TextBox 8">
            <a:extLst>
              <a:ext uri="{FF2B5EF4-FFF2-40B4-BE49-F238E27FC236}">
                <a16:creationId xmlns:a16="http://schemas.microsoft.com/office/drawing/2014/main" id="{833791AF-00D9-43DF-8DE2-9F57E3F1881E}"/>
              </a:ext>
            </a:extLst>
          </p:cNvPr>
          <p:cNvSpPr txBox="1"/>
          <p:nvPr/>
        </p:nvSpPr>
        <p:spPr>
          <a:xfrm>
            <a:off x="4114800" y="1425714"/>
            <a:ext cx="4810108" cy="707886"/>
          </a:xfrm>
          <a:prstGeom prst="rect">
            <a:avLst/>
          </a:prstGeom>
          <a:noFill/>
        </p:spPr>
        <p:txBody>
          <a:bodyPr wrap="square" rtlCol="0">
            <a:spAutoFit/>
          </a:bodyPr>
          <a:lstStyle/>
          <a:p>
            <a:r>
              <a:rPr lang="en-US" dirty="0"/>
              <a:t>The distinctive feature of our analysis is that it is Kraus-operator-centric.</a:t>
            </a:r>
          </a:p>
        </p:txBody>
      </p:sp>
      <p:sp>
        <p:nvSpPr>
          <p:cNvPr id="16" name="TextBox 15">
            <a:extLst>
              <a:ext uri="{FF2B5EF4-FFF2-40B4-BE49-F238E27FC236}">
                <a16:creationId xmlns:a16="http://schemas.microsoft.com/office/drawing/2014/main" id="{72FC9185-48FF-4E3D-AC14-97C7BE34742F}"/>
              </a:ext>
            </a:extLst>
          </p:cNvPr>
          <p:cNvSpPr txBox="1"/>
          <p:nvPr/>
        </p:nvSpPr>
        <p:spPr>
          <a:xfrm>
            <a:off x="1354080" y="2568714"/>
            <a:ext cx="6494520" cy="707886"/>
          </a:xfrm>
          <a:prstGeom prst="rect">
            <a:avLst/>
          </a:prstGeom>
          <a:noFill/>
        </p:spPr>
        <p:txBody>
          <a:bodyPr wrap="square" rtlCol="0">
            <a:spAutoFit/>
          </a:bodyPr>
          <a:lstStyle/>
          <a:p>
            <a:r>
              <a:rPr lang="en-US" dirty="0">
                <a:solidFill>
                  <a:srgbClr val="990099"/>
                </a:solidFill>
              </a:rPr>
              <a:t>Gaussian Kraus operator for weak, simultaneous measurement of three spin components lasting time </a:t>
            </a:r>
            <a:r>
              <a:rPr lang="en-US" i="1" dirty="0">
                <a:solidFill>
                  <a:srgbClr val="990099"/>
                </a:solidFill>
              </a:rPr>
              <a:t>dt</a:t>
            </a:r>
            <a:r>
              <a:rPr lang="en-US" dirty="0">
                <a:solidFill>
                  <a:srgbClr val="990099"/>
                </a:solidFill>
              </a:rPr>
              <a:t>.</a:t>
            </a:r>
          </a:p>
        </p:txBody>
      </p:sp>
      <p:pic>
        <p:nvPicPr>
          <p:cNvPr id="12" name="Picture 11" descr="\input mathsymbols.tex&#10;&#10;\documentclass{slides}\pagestyle{empty}&#10;\begin{document}&#10;\scriptsize&#10;$$&#10;\sqrt{d\mu(d\vec W)}e^{-\vec{J}^{\,2}\gamma\,dt}e^{\vec{J}\cdot\sqrt{\gamma}\,d\vec{W}}&#10;$$&#10;\end{document}" title="IguanaTex Bitmap Display">
            <a:extLst>
              <a:ext uri="{FF2B5EF4-FFF2-40B4-BE49-F238E27FC236}">
                <a16:creationId xmlns:a16="http://schemas.microsoft.com/office/drawing/2014/main" id="{59D04288-EAC8-4796-8CE8-B7801DF5F5D7}"/>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062287" y="3352800"/>
            <a:ext cx="2730341" cy="295751"/>
          </a:xfrm>
          <a:prstGeom prst="rect">
            <a:avLst/>
          </a:prstGeom>
        </p:spPr>
      </p:pic>
      <p:grpSp>
        <p:nvGrpSpPr>
          <p:cNvPr id="14" name="Group 13">
            <a:extLst>
              <a:ext uri="{FF2B5EF4-FFF2-40B4-BE49-F238E27FC236}">
                <a16:creationId xmlns:a16="http://schemas.microsoft.com/office/drawing/2014/main" id="{3B49A154-133A-411E-9DA7-62ED5780C472}"/>
              </a:ext>
            </a:extLst>
          </p:cNvPr>
          <p:cNvGrpSpPr/>
          <p:nvPr/>
        </p:nvGrpSpPr>
        <p:grpSpPr>
          <a:xfrm>
            <a:off x="304800" y="3886200"/>
            <a:ext cx="8620507" cy="2064640"/>
            <a:chOff x="304800" y="3886200"/>
            <a:chExt cx="8620507" cy="2064640"/>
          </a:xfrm>
        </p:grpSpPr>
        <p:pic>
          <p:nvPicPr>
            <p:cNvPr id="403463" name="Picture 403462" descr="\input mathsymbols.tex&#10;&#10;\documentclass{slides}\pagestyle{empty}&#10;\begin{document}&#10;\scriptsize&#10;\begin{center}&#10;$\gamma=\hbox{(measurement rate)}$&#10;\end{center}&#10;\end{document}" title="IguanaTex Bitmap Display">
              <a:extLst>
                <a:ext uri="{FF2B5EF4-FFF2-40B4-BE49-F238E27FC236}">
                  <a16:creationId xmlns:a16="http://schemas.microsoft.com/office/drawing/2014/main" id="{5D3638B8-84EE-4DBC-B238-5D5BF0B4F29E}"/>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072526" y="3886200"/>
              <a:ext cx="2892362" cy="233172"/>
            </a:xfrm>
            <a:prstGeom prst="rect">
              <a:avLst/>
            </a:prstGeom>
          </p:spPr>
        </p:pic>
        <p:pic>
          <p:nvPicPr>
            <p:cNvPr id="403469" name="Picture 403468" descr="\input mathsymbols.tex&#10;&#10;\documentclass{slides}\pagestyle{empty}&#10;\setlength{\textwidth}{9truein}&#10;\begin{document}&#10;\scriptsize&#10;\begin{center}&#10;$d\vec W=\hbox{(vector of measurement outcomes)}=\hbox{(vector Wiener increment)}$\\&#10;$\hbox{It{\^o} rule:}\;dW^\mu dW^\nu=\delta^{\mu\nu}dt$&#10;\end{center}&#10;\end{document}" title="IguanaTex Bitmap Display">
              <a:extLst>
                <a:ext uri="{FF2B5EF4-FFF2-40B4-BE49-F238E27FC236}">
                  <a16:creationId xmlns:a16="http://schemas.microsoft.com/office/drawing/2014/main" id="{ADA667C9-5B67-4E57-86E4-DEA4D51B9516}"/>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04800" y="4306514"/>
              <a:ext cx="8580215" cy="456915"/>
            </a:xfrm>
            <a:prstGeom prst="rect">
              <a:avLst/>
            </a:prstGeom>
          </p:spPr>
        </p:pic>
        <p:pic>
          <p:nvPicPr>
            <p:cNvPr id="10" name="Picture 9" descr="\input mathsymbols.tex&#10;&#10;\documentclass{slides}\pagestyle{empty}&#10;\setlength{\textwidth}{7truein}&#10;\begin{document}&#10;\scriptsize&#10;$$&#10;\textrm{(Gaussian measure)}&#10;=d\mu(d\vec{W})&#10;\equiv \frac{d(dW^x)d(dW^y)d(dW^z)}{(2\pi dt)^{3/2}}\exp\!\left({-\frac{d\vec W\cdot d\vec W}{2 dt}}\right)&#10;$$&#10;\end{document}" title="IguanaTex Bitmap Display">
              <a:extLst>
                <a:ext uri="{FF2B5EF4-FFF2-40B4-BE49-F238E27FC236}">
                  <a16:creationId xmlns:a16="http://schemas.microsoft.com/office/drawing/2014/main" id="{0EEBFDE4-1E63-4B51-8F24-432F8203CC81}"/>
                </a:ext>
              </a:extLst>
            </p:cNvPr>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304800" y="4950572"/>
              <a:ext cx="8620507" cy="589789"/>
            </a:xfrm>
            <a:prstGeom prst="rect">
              <a:avLst/>
            </a:prstGeom>
          </p:spPr>
        </p:pic>
        <p:pic>
          <p:nvPicPr>
            <p:cNvPr id="13" name="Picture 12" descr="\input mathsymbols.tex&#10;&#10;\documentclass{slides}\pagestyle{empty}&#10;\begin{document}&#10;\scriptsize&#10;\begin{center}&#10;$\vec J^2=J_x^2+J_y^2+J_z^2=j(j+1)1_j=\hbox{(Casimir invariant)}$&#10;\end{center}&#10;\end{document}" title="IguanaTex Bitmap Display">
              <a:extLst>
                <a:ext uri="{FF2B5EF4-FFF2-40B4-BE49-F238E27FC236}">
                  <a16:creationId xmlns:a16="http://schemas.microsoft.com/office/drawing/2014/main" id="{AC717307-8AE1-46F9-92A7-7D8C5D5D8651}"/>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1424034" y="5638801"/>
              <a:ext cx="6279357" cy="312039"/>
            </a:xfrm>
            <a:prstGeom prst="rect">
              <a:avLst/>
            </a:prstGeom>
          </p:spPr>
        </p:pic>
      </p:grpSp>
      <p:grpSp>
        <p:nvGrpSpPr>
          <p:cNvPr id="8" name="Group 7">
            <a:extLst>
              <a:ext uri="{FF2B5EF4-FFF2-40B4-BE49-F238E27FC236}">
                <a16:creationId xmlns:a16="http://schemas.microsoft.com/office/drawing/2014/main" id="{97FF407D-6E4E-4CED-9548-20FEF906B9D6}"/>
              </a:ext>
            </a:extLst>
          </p:cNvPr>
          <p:cNvGrpSpPr/>
          <p:nvPr/>
        </p:nvGrpSpPr>
        <p:grpSpPr>
          <a:xfrm>
            <a:off x="685800" y="6096000"/>
            <a:ext cx="7709132" cy="707886"/>
            <a:chOff x="685800" y="6096000"/>
            <a:chExt cx="7709132" cy="707886"/>
          </a:xfrm>
        </p:grpSpPr>
        <p:pic>
          <p:nvPicPr>
            <p:cNvPr id="6" name="Picture 5" descr="\documentclass{slides}\pagestyle{empty}&#10;\usepackage{amsmath}&#10;\begin{document}&#10;\scriptsize&#10;$$&#10;e^{{\bf J}\cdot\sqrt\gamma\,d{\bf W}}&#10;=K(d{\bf W})=&#10;\begin{pmatrix}&#10;\hbox{``Kraus operator''}\\&#10;\hbox{for increment $dt$}&#10;\end{pmatrix}&#10;$$&#10;\end{document}" title="IguanaTex Bitmap Display">
              <a:extLst>
                <a:ext uri="{FF2B5EF4-FFF2-40B4-BE49-F238E27FC236}">
                  <a16:creationId xmlns:a16="http://schemas.microsoft.com/office/drawing/2014/main" id="{623E6B60-A86F-4E04-A30A-79708E81B686}"/>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85800" y="6172200"/>
              <a:ext cx="4873467" cy="589788"/>
            </a:xfrm>
            <a:prstGeom prst="rect">
              <a:avLst/>
            </a:prstGeom>
          </p:spPr>
        </p:pic>
        <p:sp>
          <p:nvSpPr>
            <p:cNvPr id="403478" name="TextBox 403477">
              <a:extLst>
                <a:ext uri="{FF2B5EF4-FFF2-40B4-BE49-F238E27FC236}">
                  <a16:creationId xmlns:a16="http://schemas.microsoft.com/office/drawing/2014/main" id="{FDCC83D8-A990-4CC1-8BA1-711EE988673A}"/>
                </a:ext>
              </a:extLst>
            </p:cNvPr>
            <p:cNvSpPr txBox="1"/>
            <p:nvPr/>
          </p:nvSpPr>
          <p:spPr>
            <a:xfrm>
              <a:off x="5752053" y="6096000"/>
              <a:ext cx="2642879" cy="707886"/>
            </a:xfrm>
            <a:prstGeom prst="rect">
              <a:avLst/>
            </a:prstGeom>
            <a:noFill/>
          </p:spPr>
          <p:txBody>
            <a:bodyPr wrap="square" rtlCol="0">
              <a:spAutoFit/>
            </a:bodyPr>
            <a:lstStyle/>
            <a:p>
              <a:r>
                <a:rPr lang="en-US" dirty="0"/>
                <a:t>Element of SL(2,</a:t>
              </a:r>
              <a:r>
                <a:rPr lang="en-US"/>
                <a:t>C) </a:t>
              </a:r>
              <a:r>
                <a:rPr lang="en-US" dirty="0"/>
                <a:t>Submanifold closure</a:t>
              </a:r>
            </a:p>
          </p:txBody>
        </p:sp>
      </p:grpSp>
    </p:spTree>
    <p:extLst>
      <p:ext uri="{BB962C8B-B14F-4D97-AF65-F5344CB8AC3E}">
        <p14:creationId xmlns:p14="http://schemas.microsoft.com/office/powerpoint/2010/main" val="136779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121920" y="0"/>
            <a:ext cx="89154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Weiner-like path integral</a:t>
            </a:r>
            <a:endParaRPr lang="en-US" sz="2800" b="1" dirty="0">
              <a:solidFill>
                <a:srgbClr val="006600"/>
              </a:solidFill>
              <a:latin typeface="Comic Sans MS" pitchFamily="66" charset="0"/>
            </a:endParaRPr>
          </a:p>
        </p:txBody>
      </p:sp>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72FC9185-48FF-4E3D-AC14-97C7BE34742F}"/>
              </a:ext>
            </a:extLst>
          </p:cNvPr>
          <p:cNvSpPr txBox="1"/>
          <p:nvPr/>
        </p:nvSpPr>
        <p:spPr>
          <a:xfrm>
            <a:off x="966788" y="533400"/>
            <a:ext cx="7280332" cy="400110"/>
          </a:xfrm>
          <a:prstGeom prst="rect">
            <a:avLst/>
          </a:prstGeom>
          <a:noFill/>
        </p:spPr>
        <p:txBody>
          <a:bodyPr wrap="square" rtlCol="0">
            <a:spAutoFit/>
          </a:bodyPr>
          <a:lstStyle/>
          <a:p>
            <a:r>
              <a:rPr lang="en-US" dirty="0">
                <a:solidFill>
                  <a:srgbClr val="990099"/>
                </a:solidFill>
              </a:rPr>
              <a:t>QOVM after time </a:t>
            </a:r>
            <a:r>
              <a:rPr lang="en-US" i="1" dirty="0">
                <a:solidFill>
                  <a:srgbClr val="990099"/>
                </a:solidFill>
              </a:rPr>
              <a:t>T</a:t>
            </a:r>
            <a:r>
              <a:rPr lang="en-US" dirty="0">
                <a:solidFill>
                  <a:srgbClr val="990099"/>
                </a:solidFill>
              </a:rPr>
              <a:t> is a Wiener-like outcome-path integral.</a:t>
            </a:r>
          </a:p>
        </p:txBody>
      </p:sp>
      <p:pic>
        <p:nvPicPr>
          <p:cNvPr id="3" name="Picture 2" descr="\input mathsymbols.tex&#10;&#10;\documentclass{slides}\pagestyle{empty}&#10;\setlength{\textwidth}{8truein}&#10;\begin{document}&#10;\scriptsize&#10;$$&#10;\mathcal{D}\mathcal{Z}[d\vec W_{[0,T)}]&#10;=\mathcal{D}\mu[d\vec{W}_{[0,T)}]\;e^{-\gamma T\big(\vec{J}^{\,2}\odot 1+1\odot\vec{J}^{\,2}\big)}&#10;\circ &#10;K[d\vec{W}_{[0,T)}]\odot K[d\vec{W}_{[0,T)}]^\dag&#10;$$&#10;\end{document}" title="IguanaTex Bitmap Display">
            <a:extLst>
              <a:ext uri="{FF2B5EF4-FFF2-40B4-BE49-F238E27FC236}">
                <a16:creationId xmlns:a16="http://schemas.microsoft.com/office/drawing/2014/main" id="{B56F1BDD-CC0E-41EF-8F42-79467D988546}"/>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85788" y="990600"/>
            <a:ext cx="8101012" cy="358330"/>
          </a:xfrm>
          <a:prstGeom prst="rect">
            <a:avLst/>
          </a:prstGeom>
        </p:spPr>
      </p:pic>
      <p:pic>
        <p:nvPicPr>
          <p:cNvPr id="10" name="Picture 9" descr="\input mathsymbols.tex&#10;&#10;\documentclass{slides}\pagestyle{empty}&#10;\begin{document}&#10;\scriptsize&#10;Overall Kraus operator $K[d\vec{W}_{[0,T)}]=K(T)=K(d\vec W_{T-dt})\cdots K(d\vec W_{0dt})$&#10;\end{document}" title="IguanaTex Bitmap Display">
            <a:extLst>
              <a:ext uri="{FF2B5EF4-FFF2-40B4-BE49-F238E27FC236}">
                <a16:creationId xmlns:a16="http://schemas.microsoft.com/office/drawing/2014/main" id="{EB6E6C7C-EE19-4670-A40F-F3238B8E7CA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457200" y="1524000"/>
            <a:ext cx="8188454" cy="266605"/>
          </a:xfrm>
          <a:prstGeom prst="rect">
            <a:avLst/>
          </a:prstGeom>
        </p:spPr>
      </p:pic>
      <p:pic>
        <p:nvPicPr>
          <p:cNvPr id="14" name="Picture 13" descr="\input mathsymbols.tex&#10;&#10;\documentclass{slides}\pagestyle{empty}&#10;\begin{document}&#10;\scriptsize&#10;\begin{center}&#10;$K(d\vec W_t)=e^{\vec J\cdot\sqrt\gamma\,d\vec W_t}$&#10;\end{center}&#10;\end{document}" title="IguanaTex Bitmap Display">
            <a:extLst>
              <a:ext uri="{FF2B5EF4-FFF2-40B4-BE49-F238E27FC236}">
                <a16:creationId xmlns:a16="http://schemas.microsoft.com/office/drawing/2014/main" id="{3EC412A3-84DD-4517-891E-2B931CB30C0C}"/>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121527" y="1959483"/>
            <a:ext cx="2184273" cy="250317"/>
          </a:xfrm>
          <a:prstGeom prst="rect">
            <a:avLst/>
          </a:prstGeom>
        </p:spPr>
      </p:pic>
      <p:grpSp>
        <p:nvGrpSpPr>
          <p:cNvPr id="12" name="Group 11">
            <a:extLst>
              <a:ext uri="{FF2B5EF4-FFF2-40B4-BE49-F238E27FC236}">
                <a16:creationId xmlns:a16="http://schemas.microsoft.com/office/drawing/2014/main" id="{A236B323-7E74-4AC6-841E-C546DBA3A8F2}"/>
              </a:ext>
            </a:extLst>
          </p:cNvPr>
          <p:cNvGrpSpPr/>
          <p:nvPr/>
        </p:nvGrpSpPr>
        <p:grpSpPr>
          <a:xfrm>
            <a:off x="738188" y="2286000"/>
            <a:ext cx="7720012" cy="1227928"/>
            <a:chOff x="738188" y="2286000"/>
            <a:chExt cx="7720012" cy="1227928"/>
          </a:xfrm>
        </p:grpSpPr>
        <p:pic>
          <p:nvPicPr>
            <p:cNvPr id="6" name="Picture 5" descr="\input mathsymbols.tex&#10;&#10;\documentclass{slides}\pagestyle{empty}&#10;\begin{document}&#10;\scriptsize&#10;$$&#10;\mathcal{Z}_T&#10;=\int\mathcal{D}\mathcal{Z}[d\vec W_{[0,T)}]&#10;=\bigg(e^{-\gamma T\vec J^{\,2}}\odot e^{-\gamma T\vec J^{\,2}}\bigg) &#10;\circ &#10;\int_{\tiny{\mbox{SL(2,C)}}}&#10;\hspace{-45pt}&#10;d\mu(K)\,D_T(K) K\odot K^\dag&#10;$$&#10;\end{document}" title="IguanaTex Bitmap Display">
              <a:extLst>
                <a:ext uri="{FF2B5EF4-FFF2-40B4-BE49-F238E27FC236}">
                  <a16:creationId xmlns:a16="http://schemas.microsoft.com/office/drawing/2014/main" id="{1D1006CF-2DD8-4692-8147-B14EF87F94D2}"/>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90680" y="2914710"/>
              <a:ext cx="7338920" cy="599218"/>
            </a:xfrm>
            <a:prstGeom prst="rect">
              <a:avLst/>
            </a:prstGeom>
          </p:spPr>
        </p:pic>
        <p:sp>
          <p:nvSpPr>
            <p:cNvPr id="26" name="TextBox 25">
              <a:extLst>
                <a:ext uri="{FF2B5EF4-FFF2-40B4-BE49-F238E27FC236}">
                  <a16:creationId xmlns:a16="http://schemas.microsoft.com/office/drawing/2014/main" id="{9B3C499A-A3F2-4ED1-80F0-CEFAF88A1E29}"/>
                </a:ext>
              </a:extLst>
            </p:cNvPr>
            <p:cNvSpPr txBox="1"/>
            <p:nvPr/>
          </p:nvSpPr>
          <p:spPr>
            <a:xfrm>
              <a:off x="738188" y="2286000"/>
              <a:ext cx="7720012" cy="400110"/>
            </a:xfrm>
            <a:prstGeom prst="rect">
              <a:avLst/>
            </a:prstGeom>
            <a:noFill/>
          </p:spPr>
          <p:txBody>
            <a:bodyPr wrap="square" rtlCol="0">
              <a:spAutoFit/>
            </a:bodyPr>
            <a:lstStyle/>
            <a:p>
              <a:r>
                <a:rPr lang="en-US" dirty="0" err="1">
                  <a:solidFill>
                    <a:srgbClr val="990099"/>
                  </a:solidFill>
                </a:rPr>
                <a:t>Semisimple</a:t>
              </a:r>
              <a:r>
                <a:rPr lang="en-US" dirty="0">
                  <a:solidFill>
                    <a:srgbClr val="990099"/>
                  </a:solidFill>
                </a:rPr>
                <a:t> unraveling of trace-preserving, unconditioned QOVM</a:t>
              </a:r>
            </a:p>
          </p:txBody>
        </p:sp>
      </p:grpSp>
      <p:sp>
        <p:nvSpPr>
          <p:cNvPr id="21" name="TextBox 20">
            <a:extLst>
              <a:ext uri="{FF2B5EF4-FFF2-40B4-BE49-F238E27FC236}">
                <a16:creationId xmlns:a16="http://schemas.microsoft.com/office/drawing/2014/main" id="{F0B508FC-44B3-46F8-8187-0983E5F4B1EC}"/>
              </a:ext>
            </a:extLst>
          </p:cNvPr>
          <p:cNvSpPr txBox="1"/>
          <p:nvPr/>
        </p:nvSpPr>
        <p:spPr>
          <a:xfrm>
            <a:off x="632460" y="3600510"/>
            <a:ext cx="7848600" cy="1323439"/>
          </a:xfrm>
          <a:prstGeom prst="rect">
            <a:avLst/>
          </a:prstGeom>
          <a:noFill/>
          <a:ln w="28575">
            <a:solidFill>
              <a:srgbClr val="990099"/>
            </a:solidFill>
          </a:ln>
        </p:spPr>
        <p:txBody>
          <a:bodyPr wrap="square" rtlCol="0">
            <a:spAutoFit/>
          </a:bodyPr>
          <a:lstStyle/>
          <a:p>
            <a:r>
              <a:rPr lang="en-US" i="1" dirty="0">
                <a:solidFill>
                  <a:srgbClr val="990099"/>
                </a:solidFill>
              </a:rPr>
              <a:t>It is critical to appreciate that we are not dealing with a probability distribution for outcomes—that would require an initial state—but rather with a distribution over an ensemble of Kraus operators K, drawn from SL(2,C) and labeled by outcomes. </a:t>
            </a:r>
          </a:p>
        </p:txBody>
      </p:sp>
      <p:sp>
        <p:nvSpPr>
          <p:cNvPr id="27" name="TextBox 26">
            <a:extLst>
              <a:ext uri="{FF2B5EF4-FFF2-40B4-BE49-F238E27FC236}">
                <a16:creationId xmlns:a16="http://schemas.microsoft.com/office/drawing/2014/main" id="{BA608D71-FAF2-482C-B532-7C2C60F2D3B7}"/>
              </a:ext>
            </a:extLst>
          </p:cNvPr>
          <p:cNvSpPr txBox="1"/>
          <p:nvPr/>
        </p:nvSpPr>
        <p:spPr>
          <a:xfrm>
            <a:off x="738188" y="5074384"/>
            <a:ext cx="7720012" cy="1631216"/>
          </a:xfrm>
          <a:prstGeom prst="rect">
            <a:avLst/>
          </a:prstGeom>
          <a:noFill/>
        </p:spPr>
        <p:txBody>
          <a:bodyPr wrap="square" rtlCol="0">
            <a:spAutoFit/>
          </a:bodyPr>
          <a:lstStyle/>
          <a:p>
            <a:r>
              <a:rPr lang="en-US" dirty="0"/>
              <a:t>When you see a path integral, you should be thinking diffusion equation and stochastic differential equation (SDE). Deriving the diffusion equation is hard, but worth it, because it teaches about the geometry.  Deriving the SDEs is straightforward, but instead of teaching about, is informed by the geometry.  Let’s do SDEs first.</a:t>
            </a:r>
          </a:p>
        </p:txBody>
      </p:sp>
      <p:sp>
        <p:nvSpPr>
          <p:cNvPr id="15" name="TextBox 14">
            <a:extLst>
              <a:ext uri="{FF2B5EF4-FFF2-40B4-BE49-F238E27FC236}">
                <a16:creationId xmlns:a16="http://schemas.microsoft.com/office/drawing/2014/main" id="{DCE5131D-B050-4342-96E2-AFE182DF45F2}"/>
              </a:ext>
            </a:extLst>
          </p:cNvPr>
          <p:cNvSpPr txBox="1"/>
          <p:nvPr/>
        </p:nvSpPr>
        <p:spPr>
          <a:xfrm>
            <a:off x="5525698" y="2633246"/>
            <a:ext cx="1484702" cy="338554"/>
          </a:xfrm>
          <a:prstGeom prst="rect">
            <a:avLst/>
          </a:prstGeom>
          <a:noFill/>
          <a:ln w="19050">
            <a:solidFill>
              <a:srgbClr val="0033CC"/>
            </a:solidFill>
          </a:ln>
        </p:spPr>
        <p:txBody>
          <a:bodyPr wrap="none" rtlCol="0">
            <a:spAutoFit/>
          </a:bodyPr>
          <a:lstStyle/>
          <a:p>
            <a:r>
              <a:rPr lang="en-US" sz="1600" dirty="0" err="1"/>
              <a:t>Haar</a:t>
            </a:r>
            <a:r>
              <a:rPr lang="en-US" sz="1600" dirty="0"/>
              <a:t> measure</a:t>
            </a:r>
          </a:p>
        </p:txBody>
      </p:sp>
    </p:spTree>
    <p:extLst>
      <p:ext uri="{BB962C8B-B14F-4D97-AF65-F5344CB8AC3E}">
        <p14:creationId xmlns:p14="http://schemas.microsoft.com/office/powerpoint/2010/main" val="125384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8" name="Group 7">
            <a:extLst>
              <a:ext uri="{FF2B5EF4-FFF2-40B4-BE49-F238E27FC236}">
                <a16:creationId xmlns:a16="http://schemas.microsoft.com/office/drawing/2014/main" id="{EBE06096-7C2C-4931-9730-50758BB1D734}"/>
              </a:ext>
            </a:extLst>
          </p:cNvPr>
          <p:cNvGrpSpPr/>
          <p:nvPr/>
        </p:nvGrpSpPr>
        <p:grpSpPr>
          <a:xfrm>
            <a:off x="1454124" y="2590800"/>
            <a:ext cx="7004076" cy="2370988"/>
            <a:chOff x="1454124" y="2699408"/>
            <a:chExt cx="7004076" cy="2370988"/>
          </a:xfrm>
        </p:grpSpPr>
        <p:grpSp>
          <p:nvGrpSpPr>
            <p:cNvPr id="403456" name="Group 403455">
              <a:extLst>
                <a:ext uri="{FF2B5EF4-FFF2-40B4-BE49-F238E27FC236}">
                  <a16:creationId xmlns:a16="http://schemas.microsoft.com/office/drawing/2014/main" id="{EF3F8131-40D1-4202-9DEB-14B74BC373E1}"/>
                </a:ext>
              </a:extLst>
            </p:cNvPr>
            <p:cNvGrpSpPr/>
            <p:nvPr/>
          </p:nvGrpSpPr>
          <p:grpSpPr>
            <a:xfrm>
              <a:off x="1454124" y="2699408"/>
              <a:ext cx="5784876" cy="1030643"/>
              <a:chOff x="1454124" y="2699408"/>
              <a:chExt cx="5784876" cy="1030643"/>
            </a:xfrm>
          </p:grpSpPr>
          <p:pic>
            <p:nvPicPr>
              <p:cNvPr id="20" name="Picture 19" descr="\input mathsymbols.tex&#10;&#10;\documentclass{slides}\pagestyle{empty}&#10;\begin{document}&#10;\scriptsize&#10;\begin{center}&#10;SDE for $K$\\&#10;\vspace{6pt}&#10;$dK\,K^{-1}=K(d\vec W_t)-1&#10;=\vec{J}\cdot\sqrt{\gamma}\,d\vec{W}_t &#10;+\frac{1}{2}\vec{J}^2\gamma\,dt$&#10;\end{center}&#10;\end{document}" title="IguanaTex Bitmap Display">
                <a:extLst>
                  <a:ext uri="{FF2B5EF4-FFF2-40B4-BE49-F238E27FC236}">
                    <a16:creationId xmlns:a16="http://schemas.microsoft.com/office/drawing/2014/main" id="{79289992-18BE-4D0D-AEF4-4F4F58F63D8B}"/>
                  </a:ext>
                </a:extLst>
              </p:cNvPr>
              <p:cNvPicPr>
                <a:picLocks noChangeAspect="1"/>
              </p:cNvPicPr>
              <p:nvPr>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1883759" y="2699408"/>
                <a:ext cx="5355241" cy="615507"/>
              </a:xfrm>
              <a:prstGeom prst="rect">
                <a:avLst/>
              </a:prstGeom>
            </p:spPr>
          </p:pic>
          <p:sp>
            <p:nvSpPr>
              <p:cNvPr id="19" name="TextBox 18">
                <a:extLst>
                  <a:ext uri="{FF2B5EF4-FFF2-40B4-BE49-F238E27FC236}">
                    <a16:creationId xmlns:a16="http://schemas.microsoft.com/office/drawing/2014/main" id="{96C643B6-4B01-4A18-BB55-4AC337CAACB2}"/>
                  </a:ext>
                </a:extLst>
              </p:cNvPr>
              <p:cNvSpPr txBox="1"/>
              <p:nvPr/>
            </p:nvSpPr>
            <p:spPr>
              <a:xfrm>
                <a:off x="1454124" y="3329941"/>
                <a:ext cx="2432076" cy="400110"/>
              </a:xfrm>
              <a:prstGeom prst="rect">
                <a:avLst/>
              </a:prstGeom>
              <a:noFill/>
              <a:ln w="19050">
                <a:solidFill>
                  <a:srgbClr val="0033CC"/>
                </a:solidFill>
              </a:ln>
            </p:spPr>
            <p:txBody>
              <a:bodyPr wrap="none" rtlCol="0">
                <a:spAutoFit/>
              </a:bodyPr>
              <a:lstStyle/>
              <a:p>
                <a:r>
                  <a:rPr lang="en-US" dirty="0"/>
                  <a:t>Maurer-</a:t>
                </a:r>
                <a:r>
                  <a:rPr lang="en-US" dirty="0" err="1"/>
                  <a:t>Cartan</a:t>
                </a:r>
                <a:r>
                  <a:rPr lang="en-US" dirty="0"/>
                  <a:t> form</a:t>
                </a:r>
              </a:p>
            </p:txBody>
          </p:sp>
          <p:sp>
            <p:nvSpPr>
              <p:cNvPr id="31" name="TextBox 30">
                <a:extLst>
                  <a:ext uri="{FF2B5EF4-FFF2-40B4-BE49-F238E27FC236}">
                    <a16:creationId xmlns:a16="http://schemas.microsoft.com/office/drawing/2014/main" id="{01C019A9-E4D7-4D49-B2A2-47A154D1E41D}"/>
                  </a:ext>
                </a:extLst>
              </p:cNvPr>
              <p:cNvSpPr txBox="1"/>
              <p:nvPr/>
            </p:nvSpPr>
            <p:spPr>
              <a:xfrm>
                <a:off x="1805050" y="2929891"/>
                <a:ext cx="990600" cy="400110"/>
              </a:xfrm>
              <a:prstGeom prst="rect">
                <a:avLst/>
              </a:prstGeom>
              <a:noFill/>
              <a:ln w="19050">
                <a:solidFill>
                  <a:srgbClr val="0033CC"/>
                </a:solidFill>
              </a:ln>
            </p:spPr>
            <p:txBody>
              <a:bodyPr wrap="square" rtlCol="0">
                <a:spAutoFit/>
              </a:bodyPr>
              <a:lstStyle/>
              <a:p>
                <a:endParaRPr lang="en-US" dirty="0"/>
              </a:p>
            </p:txBody>
          </p:sp>
        </p:grpSp>
        <p:grpSp>
          <p:nvGrpSpPr>
            <p:cNvPr id="25" name="Group 24">
              <a:extLst>
                <a:ext uri="{FF2B5EF4-FFF2-40B4-BE49-F238E27FC236}">
                  <a16:creationId xmlns:a16="http://schemas.microsoft.com/office/drawing/2014/main" id="{72B0D9F9-EC05-411A-8B4C-5313EF5CB1B8}"/>
                </a:ext>
              </a:extLst>
            </p:cNvPr>
            <p:cNvGrpSpPr/>
            <p:nvPr/>
          </p:nvGrpSpPr>
          <p:grpSpPr>
            <a:xfrm>
              <a:off x="1682724" y="3962400"/>
              <a:ext cx="6775476" cy="1107996"/>
              <a:chOff x="1225524" y="5878770"/>
              <a:chExt cx="6775476" cy="1107996"/>
            </a:xfrm>
          </p:grpSpPr>
          <p:pic>
            <p:nvPicPr>
              <p:cNvPr id="13" name="Picture 12" descr="\input mathsymbols.tex&#10;&#10;\documentclass{slides}\pagestyle{empty}&#10;\begin{document}&#10;\scriptsize&#10;\begin{center}&#10;$dK\,K^{-1} - \frac{1}{2}(dK\,K^{-1})^2 &#10;= \vec{J}\cdot\sqrt{\gamma}\,d\vec{W}$&#10;\end{center}&#10;\end{document}" title="IguanaTex Bitmap Display">
                <a:extLst>
                  <a:ext uri="{FF2B5EF4-FFF2-40B4-BE49-F238E27FC236}">
                    <a16:creationId xmlns:a16="http://schemas.microsoft.com/office/drawing/2014/main" id="{BF5821A6-B6D6-4173-B129-8ED4ED4E1322}"/>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2129409" y="5943600"/>
                <a:ext cx="4042791" cy="306039"/>
              </a:xfrm>
              <a:prstGeom prst="rect">
                <a:avLst/>
              </a:prstGeom>
            </p:spPr>
          </p:pic>
          <p:sp>
            <p:nvSpPr>
              <p:cNvPr id="32" name="TextBox 31">
                <a:extLst>
                  <a:ext uri="{FF2B5EF4-FFF2-40B4-BE49-F238E27FC236}">
                    <a16:creationId xmlns:a16="http://schemas.microsoft.com/office/drawing/2014/main" id="{6E7DB4FC-5F29-41C2-ADE9-D224EF126014}"/>
                  </a:ext>
                </a:extLst>
              </p:cNvPr>
              <p:cNvSpPr txBox="1"/>
              <p:nvPr/>
            </p:nvSpPr>
            <p:spPr>
              <a:xfrm>
                <a:off x="1225524" y="6278880"/>
                <a:ext cx="6775476" cy="707886"/>
              </a:xfrm>
              <a:prstGeom prst="rect">
                <a:avLst/>
              </a:prstGeom>
              <a:noFill/>
              <a:ln w="19050">
                <a:solidFill>
                  <a:srgbClr val="990099"/>
                </a:solidFill>
              </a:ln>
            </p:spPr>
            <p:txBody>
              <a:bodyPr wrap="square" rtlCol="0">
                <a:spAutoFit/>
              </a:bodyPr>
              <a:lstStyle/>
              <a:p>
                <a:r>
                  <a:rPr lang="en-US" dirty="0">
                    <a:solidFill>
                      <a:srgbClr val="990099"/>
                    </a:solidFill>
                  </a:rPr>
                  <a:t>Modified Maurer-</a:t>
                </a:r>
                <a:r>
                  <a:rPr lang="en-US" dirty="0" err="1">
                    <a:solidFill>
                      <a:srgbClr val="990099"/>
                    </a:solidFill>
                  </a:rPr>
                  <a:t>Cartan</a:t>
                </a:r>
                <a:r>
                  <a:rPr lang="en-US" dirty="0">
                    <a:solidFill>
                      <a:srgbClr val="990099"/>
                    </a:solidFill>
                  </a:rPr>
                  <a:t> stochastic differential (MMCSD).</a:t>
                </a:r>
              </a:p>
              <a:p>
                <a:r>
                  <a:rPr lang="en-US" dirty="0">
                    <a:solidFill>
                      <a:srgbClr val="990099"/>
                    </a:solidFill>
                  </a:rPr>
                  <a:t>Submanifold closure.</a:t>
                </a:r>
              </a:p>
            </p:txBody>
          </p:sp>
          <p:sp>
            <p:nvSpPr>
              <p:cNvPr id="34" name="TextBox 33">
                <a:extLst>
                  <a:ext uri="{FF2B5EF4-FFF2-40B4-BE49-F238E27FC236}">
                    <a16:creationId xmlns:a16="http://schemas.microsoft.com/office/drawing/2014/main" id="{C6A3E4B1-94C9-4101-95CB-FD1967B6DAF1}"/>
                  </a:ext>
                </a:extLst>
              </p:cNvPr>
              <p:cNvSpPr txBox="1"/>
              <p:nvPr/>
            </p:nvSpPr>
            <p:spPr>
              <a:xfrm>
                <a:off x="2057400" y="5878770"/>
                <a:ext cx="2667000" cy="400110"/>
              </a:xfrm>
              <a:prstGeom prst="rect">
                <a:avLst/>
              </a:prstGeom>
              <a:noFill/>
              <a:ln w="19050">
                <a:solidFill>
                  <a:srgbClr val="990099"/>
                </a:solidFill>
              </a:ln>
            </p:spPr>
            <p:txBody>
              <a:bodyPr wrap="square" rtlCol="0">
                <a:spAutoFit/>
              </a:bodyPr>
              <a:lstStyle/>
              <a:p>
                <a:endParaRPr lang="en-US" dirty="0"/>
              </a:p>
            </p:txBody>
          </p:sp>
        </p:grpSp>
      </p:grpSp>
      <p:sp>
        <p:nvSpPr>
          <p:cNvPr id="22" name="Text Box 2">
            <a:extLst>
              <a:ext uri="{FF2B5EF4-FFF2-40B4-BE49-F238E27FC236}">
                <a16:creationId xmlns:a16="http://schemas.microsoft.com/office/drawing/2014/main" id="{5FF126F8-A093-4D9E-BB36-C1435E05F986}"/>
              </a:ext>
            </a:extLst>
          </p:cNvPr>
          <p:cNvSpPr txBox="1">
            <a:spLocks noChangeArrowheads="1"/>
          </p:cNvSpPr>
          <p:nvPr/>
        </p:nvSpPr>
        <p:spPr bwMode="auto">
          <a:xfrm>
            <a:off x="123324" y="58341"/>
            <a:ext cx="89154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Stochastic differential equations</a:t>
            </a:r>
            <a:endParaRPr lang="en-US" sz="2800" b="1" dirty="0">
              <a:solidFill>
                <a:srgbClr val="006600"/>
              </a:solidFill>
              <a:latin typeface="Comic Sans MS" pitchFamily="66" charset="0"/>
            </a:endParaRPr>
          </a:p>
        </p:txBody>
      </p:sp>
      <p:sp>
        <p:nvSpPr>
          <p:cNvPr id="27" name="TextBox 26">
            <a:extLst>
              <a:ext uri="{FF2B5EF4-FFF2-40B4-BE49-F238E27FC236}">
                <a16:creationId xmlns:a16="http://schemas.microsoft.com/office/drawing/2014/main" id="{9B53EB64-BF7B-46F4-99D6-50F61F4EB599}"/>
              </a:ext>
            </a:extLst>
          </p:cNvPr>
          <p:cNvSpPr txBox="1"/>
          <p:nvPr/>
        </p:nvSpPr>
        <p:spPr>
          <a:xfrm>
            <a:off x="966788" y="533400"/>
            <a:ext cx="7280332" cy="400110"/>
          </a:xfrm>
          <a:prstGeom prst="rect">
            <a:avLst/>
          </a:prstGeom>
          <a:noFill/>
        </p:spPr>
        <p:txBody>
          <a:bodyPr wrap="square" rtlCol="0">
            <a:spAutoFit/>
          </a:bodyPr>
          <a:lstStyle/>
          <a:p>
            <a:r>
              <a:rPr lang="en-US" dirty="0">
                <a:solidFill>
                  <a:srgbClr val="990099"/>
                </a:solidFill>
              </a:rPr>
              <a:t>QOVM after time </a:t>
            </a:r>
            <a:r>
              <a:rPr lang="en-US" i="1" dirty="0">
                <a:solidFill>
                  <a:srgbClr val="990099"/>
                </a:solidFill>
              </a:rPr>
              <a:t>T</a:t>
            </a:r>
            <a:r>
              <a:rPr lang="en-US" dirty="0">
                <a:solidFill>
                  <a:srgbClr val="990099"/>
                </a:solidFill>
              </a:rPr>
              <a:t> is a Wiener-like outcome-path integral.</a:t>
            </a:r>
          </a:p>
        </p:txBody>
      </p:sp>
      <p:pic>
        <p:nvPicPr>
          <p:cNvPr id="28" name="Picture 27" descr="\input mathsymbols.tex&#10;&#10;\documentclass{slides}\pagestyle{empty}&#10;\setlength{\textwidth}{8truein}&#10;\begin{document}&#10;\scriptsize&#10;$$&#10;\mathcal{D}\mathcal{Z}[d\vec W_{[0,T)}]&#10;=\mathcal{D}\mu[d\vec{W}_{[0,T)}]\;e^{-\gamma T\big(\vec{J}^{\,2}\odot 1+1\odot\vec{J}^{\,2}\big)}&#10;\circ &#10;K[d\vec{W}_{[0,T)}]\odot K[d\vec{W}_{[0,T)}]^\dag&#10;$$&#10;\end{document}" title="IguanaTex Bitmap Display">
            <a:extLst>
              <a:ext uri="{FF2B5EF4-FFF2-40B4-BE49-F238E27FC236}">
                <a16:creationId xmlns:a16="http://schemas.microsoft.com/office/drawing/2014/main" id="{35D59B46-939F-46D6-9EFE-3020E974FAA2}"/>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5788" y="990600"/>
            <a:ext cx="8101012" cy="358330"/>
          </a:xfrm>
          <a:prstGeom prst="rect">
            <a:avLst/>
          </a:prstGeom>
        </p:spPr>
      </p:pic>
      <p:pic>
        <p:nvPicPr>
          <p:cNvPr id="29" name="Picture 28" descr="\input mathsymbols.tex&#10;&#10;\documentclass{slides}\pagestyle{empty}&#10;\begin{document}&#10;\scriptsize&#10;Overall Kraus operator $K[d\vec{W}_{[0,T)}]=K(T)=K(d\vec W_{T-dt})\cdots K(d\vec W_{0dt})$&#10;\end{document}" title="IguanaTex Bitmap Display">
            <a:extLst>
              <a:ext uri="{FF2B5EF4-FFF2-40B4-BE49-F238E27FC236}">
                <a16:creationId xmlns:a16="http://schemas.microsoft.com/office/drawing/2014/main" id="{E0015512-A619-4761-8049-4650AF860DFB}"/>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457200" y="1524000"/>
            <a:ext cx="8188454" cy="266605"/>
          </a:xfrm>
          <a:prstGeom prst="rect">
            <a:avLst/>
          </a:prstGeom>
        </p:spPr>
      </p:pic>
      <p:pic>
        <p:nvPicPr>
          <p:cNvPr id="30" name="Picture 29" descr="\input mathsymbols.tex&#10;&#10;\documentclass{slides}\pagestyle{empty}&#10;\begin{document}&#10;\scriptsize&#10;\begin{center}&#10;$K(d\vec W_t)=e^{\vec J\cdot\sqrt\gamma\,d\vec W_t}$&#10;\end{center}&#10;\end{document}" title="IguanaTex Bitmap Display">
            <a:extLst>
              <a:ext uri="{FF2B5EF4-FFF2-40B4-BE49-F238E27FC236}">
                <a16:creationId xmlns:a16="http://schemas.microsoft.com/office/drawing/2014/main" id="{96F42ABA-BE9D-4625-A480-87AB15EA8F10}"/>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6121527" y="1959483"/>
            <a:ext cx="2184273" cy="250317"/>
          </a:xfrm>
          <a:prstGeom prst="rect">
            <a:avLst/>
          </a:prstGeom>
        </p:spPr>
      </p:pic>
      <p:pic>
        <p:nvPicPr>
          <p:cNvPr id="7" name="Picture 6" descr="\input mathsymbols.tex&#10;&#10;\documentclass{slides}\pagestyle{empty}&#10;\begin{document}&#10;\scriptsize&#10;\begin{center}&#10;To get something useable, one translates the SDE into SDEs for the pieces of the Cartan decomposition,\\ &#10;\vspace{6pt}&#10;$K=Ve^{aJ_z}U$.&#10;\end{center}&#10;\end{document}" title="IguanaTex Bitmap Display">
            <a:extLst>
              <a:ext uri="{FF2B5EF4-FFF2-40B4-BE49-F238E27FC236}">
                <a16:creationId xmlns:a16="http://schemas.microsoft.com/office/drawing/2014/main" id="{46361098-101C-48A1-AA14-BEB91E7E5AE0}"/>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504283" y="5486400"/>
            <a:ext cx="6652260" cy="798960"/>
          </a:xfrm>
          <a:prstGeom prst="rect">
            <a:avLst/>
          </a:prstGeom>
        </p:spPr>
      </p:pic>
    </p:spTree>
    <p:extLst>
      <p:ext uri="{BB962C8B-B14F-4D97-AF65-F5344CB8AC3E}">
        <p14:creationId xmlns:p14="http://schemas.microsoft.com/office/powerpoint/2010/main" val="254709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123324" y="58341"/>
            <a:ext cx="89154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Stochastic differential equations</a:t>
            </a:r>
            <a:endParaRPr lang="en-US" sz="2800" b="1" dirty="0">
              <a:solidFill>
                <a:srgbClr val="006600"/>
              </a:solidFill>
              <a:latin typeface="Comic Sans MS" pitchFamily="66" charset="0"/>
            </a:endParaRPr>
          </a:p>
        </p:txBody>
      </p:sp>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1" descr="\input mathsymbols.tex&#10;&#10;\documentclass{slides}\pagestyle{empty}&#10;\setlength{\textwidth}{8truein}&#10;\begin{document}&#10;\scriptsize&#10;Radial co\&quot;ordinate\\ &#10;$da = \gamma\,dt \coth a + \sqrt{\gamma}\,dW_R$&#10;\end{document}" title="IguanaTex Bitmap Display">
            <a:extLst>
              <a:ext uri="{FF2B5EF4-FFF2-40B4-BE49-F238E27FC236}">
                <a16:creationId xmlns:a16="http://schemas.microsoft.com/office/drawing/2014/main" id="{BB97C062-F9DA-4F06-A80C-16937478752D}"/>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300136" y="1848708"/>
            <a:ext cx="3014091" cy="513492"/>
          </a:xfrm>
          <a:prstGeom prst="rect">
            <a:avLst/>
          </a:prstGeom>
        </p:spPr>
      </p:pic>
      <p:grpSp>
        <p:nvGrpSpPr>
          <p:cNvPr id="403457" name="Group 403456">
            <a:extLst>
              <a:ext uri="{FF2B5EF4-FFF2-40B4-BE49-F238E27FC236}">
                <a16:creationId xmlns:a16="http://schemas.microsoft.com/office/drawing/2014/main" id="{42976A8F-2AB0-4FAB-8F34-569DB3B2F495}"/>
              </a:ext>
            </a:extLst>
          </p:cNvPr>
          <p:cNvGrpSpPr/>
          <p:nvPr/>
        </p:nvGrpSpPr>
        <p:grpSpPr>
          <a:xfrm>
            <a:off x="164392" y="2356247"/>
            <a:ext cx="2502608" cy="844153"/>
            <a:chOff x="2411825" y="1752600"/>
            <a:chExt cx="2502608" cy="844153"/>
          </a:xfrm>
        </p:grpSpPr>
        <p:sp>
          <p:nvSpPr>
            <p:cNvPr id="29" name="TextBox 28">
              <a:extLst>
                <a:ext uri="{FF2B5EF4-FFF2-40B4-BE49-F238E27FC236}">
                  <a16:creationId xmlns:a16="http://schemas.microsoft.com/office/drawing/2014/main" id="{62B0F157-79BD-454C-B0AF-424A056D4C32}"/>
                </a:ext>
              </a:extLst>
            </p:cNvPr>
            <p:cNvSpPr txBox="1"/>
            <p:nvPr/>
          </p:nvSpPr>
          <p:spPr>
            <a:xfrm>
              <a:off x="2411825" y="1981200"/>
              <a:ext cx="2502608" cy="615553"/>
            </a:xfrm>
            <a:prstGeom prst="rect">
              <a:avLst/>
            </a:prstGeom>
            <a:noFill/>
            <a:ln w="19050">
              <a:solidFill>
                <a:srgbClr val="0033CC"/>
              </a:solidFill>
            </a:ln>
          </p:spPr>
          <p:txBody>
            <a:bodyPr wrap="none" rtlCol="0">
              <a:spAutoFit/>
            </a:bodyPr>
            <a:lstStyle/>
            <a:p>
              <a:r>
                <a:rPr lang="en-US" dirty="0"/>
                <a:t>Ballistic term</a:t>
              </a:r>
            </a:p>
            <a:p>
              <a:r>
                <a:rPr lang="en-US" sz="1400" b="1" dirty="0">
                  <a:solidFill>
                    <a:schemeClr val="tx1"/>
                  </a:solidFill>
                </a:rPr>
                <a:t>Omitted from Shojaee et al</a:t>
              </a:r>
              <a:r>
                <a:rPr lang="en-US" sz="1400" dirty="0">
                  <a:solidFill>
                    <a:schemeClr val="tx1"/>
                  </a:solidFill>
                </a:rPr>
                <a:t>.</a:t>
              </a:r>
            </a:p>
          </p:txBody>
        </p:sp>
        <p:cxnSp>
          <p:nvCxnSpPr>
            <p:cNvPr id="35" name="Straight Arrow Connector 34">
              <a:extLst>
                <a:ext uri="{FF2B5EF4-FFF2-40B4-BE49-F238E27FC236}">
                  <a16:creationId xmlns:a16="http://schemas.microsoft.com/office/drawing/2014/main" id="{FFE9217E-B8D9-411B-965A-47CC80762323}"/>
                </a:ext>
              </a:extLst>
            </p:cNvPr>
            <p:cNvCxnSpPr>
              <a:cxnSpLocks/>
            </p:cNvCxnSpPr>
            <p:nvPr/>
          </p:nvCxnSpPr>
          <p:spPr bwMode="auto">
            <a:xfrm flipV="1">
              <a:off x="3771433" y="1752600"/>
              <a:ext cx="0" cy="22860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403471" name="Group 403470">
            <a:extLst>
              <a:ext uri="{FF2B5EF4-FFF2-40B4-BE49-F238E27FC236}">
                <a16:creationId xmlns:a16="http://schemas.microsoft.com/office/drawing/2014/main" id="{EBF2EC4D-BC9D-4678-A242-3FA8B1719F9E}"/>
              </a:ext>
            </a:extLst>
          </p:cNvPr>
          <p:cNvGrpSpPr/>
          <p:nvPr/>
        </p:nvGrpSpPr>
        <p:grpSpPr>
          <a:xfrm>
            <a:off x="2819400" y="2356247"/>
            <a:ext cx="1178721" cy="640080"/>
            <a:chOff x="2859879" y="2571750"/>
            <a:chExt cx="1178721" cy="640080"/>
          </a:xfrm>
        </p:grpSpPr>
        <p:sp>
          <p:nvSpPr>
            <p:cNvPr id="40" name="TextBox 39">
              <a:extLst>
                <a:ext uri="{FF2B5EF4-FFF2-40B4-BE49-F238E27FC236}">
                  <a16:creationId xmlns:a16="http://schemas.microsoft.com/office/drawing/2014/main" id="{11B8E260-8A2C-44EB-A28A-CCA426235E5B}"/>
                </a:ext>
              </a:extLst>
            </p:cNvPr>
            <p:cNvSpPr txBox="1"/>
            <p:nvPr/>
          </p:nvSpPr>
          <p:spPr>
            <a:xfrm>
              <a:off x="2859879" y="2811720"/>
              <a:ext cx="1178721" cy="400110"/>
            </a:xfrm>
            <a:prstGeom prst="rect">
              <a:avLst/>
            </a:prstGeom>
            <a:noFill/>
            <a:ln w="19050">
              <a:solidFill>
                <a:srgbClr val="0033CC"/>
              </a:solidFill>
            </a:ln>
          </p:spPr>
          <p:txBody>
            <a:bodyPr wrap="none" rtlCol="0">
              <a:spAutoFit/>
            </a:bodyPr>
            <a:lstStyle/>
            <a:p>
              <a:r>
                <a:rPr lang="en-US" dirty="0"/>
                <a:t>Diffusion</a:t>
              </a:r>
            </a:p>
          </p:txBody>
        </p:sp>
        <p:cxnSp>
          <p:nvCxnSpPr>
            <p:cNvPr id="41" name="Straight Arrow Connector 40">
              <a:extLst>
                <a:ext uri="{FF2B5EF4-FFF2-40B4-BE49-F238E27FC236}">
                  <a16:creationId xmlns:a16="http://schemas.microsoft.com/office/drawing/2014/main" id="{451EBAE8-40A7-44E6-A936-A5F3353BA898}"/>
                </a:ext>
              </a:extLst>
            </p:cNvPr>
            <p:cNvCxnSpPr>
              <a:cxnSpLocks/>
            </p:cNvCxnSpPr>
            <p:nvPr/>
          </p:nvCxnSpPr>
          <p:spPr bwMode="auto">
            <a:xfrm flipV="1">
              <a:off x="2983230" y="2571750"/>
              <a:ext cx="0" cy="22860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pic>
        <p:nvPicPr>
          <p:cNvPr id="25" name="Picture 24" descr="\input mathsymbols.tex&#10;&#10;\documentclass{slides}\pagestyle{empty}&#10;\setlength{\textwidth}{7truein}&#10;\begin{document}&#10;\scriptsize&#10;\begin{center}&#10;Postmeasurement unitary\\&#10;$dV\,V^{-1} -\frac12(dV\,V^{-1})^2&#10;= -\Big({-}iJ_x \sqrt{\gamma}\,dW_T^y&#10;+ iJ_y \sqrt{\gamma}\,dW_T^x\Big)\,\hbox{coth}\,a$&#10;\end{center}&#10;\end{document}" title="IguanaTex Bitmap Display">
            <a:extLst>
              <a:ext uri="{FF2B5EF4-FFF2-40B4-BE49-F238E27FC236}">
                <a16:creationId xmlns:a16="http://schemas.microsoft.com/office/drawing/2014/main" id="{68783BC5-CCF6-4B7D-9F9D-D10F252CA6AA}"/>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04800" y="5644992"/>
            <a:ext cx="6970299" cy="527208"/>
          </a:xfrm>
          <a:prstGeom prst="rect">
            <a:avLst/>
          </a:prstGeom>
        </p:spPr>
      </p:pic>
      <p:grpSp>
        <p:nvGrpSpPr>
          <p:cNvPr id="45" name="Group 44">
            <a:extLst>
              <a:ext uri="{FF2B5EF4-FFF2-40B4-BE49-F238E27FC236}">
                <a16:creationId xmlns:a16="http://schemas.microsoft.com/office/drawing/2014/main" id="{7A91E96E-A004-4896-A989-2855B162E12A}"/>
              </a:ext>
            </a:extLst>
          </p:cNvPr>
          <p:cNvGrpSpPr/>
          <p:nvPr/>
        </p:nvGrpSpPr>
        <p:grpSpPr>
          <a:xfrm>
            <a:off x="4464745" y="6153090"/>
            <a:ext cx="1178721" cy="628710"/>
            <a:chOff x="2915844" y="1752600"/>
            <a:chExt cx="1178721" cy="628710"/>
          </a:xfrm>
        </p:grpSpPr>
        <p:sp>
          <p:nvSpPr>
            <p:cNvPr id="46" name="TextBox 45">
              <a:extLst>
                <a:ext uri="{FF2B5EF4-FFF2-40B4-BE49-F238E27FC236}">
                  <a16:creationId xmlns:a16="http://schemas.microsoft.com/office/drawing/2014/main" id="{9A8CB790-595F-45D9-8630-C0CE577DF487}"/>
                </a:ext>
              </a:extLst>
            </p:cNvPr>
            <p:cNvSpPr txBox="1"/>
            <p:nvPr/>
          </p:nvSpPr>
          <p:spPr>
            <a:xfrm>
              <a:off x="2915844" y="1981200"/>
              <a:ext cx="1178721" cy="400110"/>
            </a:xfrm>
            <a:prstGeom prst="rect">
              <a:avLst/>
            </a:prstGeom>
            <a:noFill/>
            <a:ln w="19050">
              <a:solidFill>
                <a:srgbClr val="0033CC"/>
              </a:solidFill>
            </a:ln>
          </p:spPr>
          <p:txBody>
            <a:bodyPr wrap="none" rtlCol="0">
              <a:spAutoFit/>
            </a:bodyPr>
            <a:lstStyle/>
            <a:p>
              <a:r>
                <a:rPr lang="en-US" dirty="0"/>
                <a:t>Diffusion</a:t>
              </a:r>
            </a:p>
          </p:txBody>
        </p:sp>
        <p:cxnSp>
          <p:nvCxnSpPr>
            <p:cNvPr id="47" name="Straight Arrow Connector 46">
              <a:extLst>
                <a:ext uri="{FF2B5EF4-FFF2-40B4-BE49-F238E27FC236}">
                  <a16:creationId xmlns:a16="http://schemas.microsoft.com/office/drawing/2014/main" id="{8E3543A8-F671-4664-B689-CC1FA3310C4B}"/>
                </a:ext>
              </a:extLst>
            </p:cNvPr>
            <p:cNvCxnSpPr>
              <a:cxnSpLocks/>
            </p:cNvCxnSpPr>
            <p:nvPr/>
          </p:nvCxnSpPr>
          <p:spPr bwMode="auto">
            <a:xfrm flipV="1">
              <a:off x="3489631" y="1752600"/>
              <a:ext cx="0" cy="22860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pic>
        <p:nvPicPr>
          <p:cNvPr id="23" name="Picture 22" descr="\input mathsymbols.tex&#10;&#10;\documentclass{slides}\pagestyle{empty}&#10;\setlength{\textwidth}{7truein}&#10;\begin{document}&#10;\scriptsize&#10;\begin{center}&#10;Premeasurement unitary\\&#10;$dU\,U^{-1} -\frac12(dU\,U^{-1})^2&#10;=  \Big({-}iJ_x \sqrt{\gamma}\,dW_T^y&#10;+ iJ_y \sqrt{\gamma}\,dW_T^x\Big)\,\hbox{csch}\,a$&#10;\end{center}&#10;\end{document}" title="IguanaTex Bitmap Display">
            <a:extLst>
              <a:ext uri="{FF2B5EF4-FFF2-40B4-BE49-F238E27FC236}">
                <a16:creationId xmlns:a16="http://schemas.microsoft.com/office/drawing/2014/main" id="{421D34FC-FF38-46A5-8280-621143AA338D}"/>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04800" y="4035237"/>
            <a:ext cx="6737984" cy="527208"/>
          </a:xfrm>
          <a:prstGeom prst="rect">
            <a:avLst/>
          </a:prstGeom>
        </p:spPr>
      </p:pic>
      <p:grpSp>
        <p:nvGrpSpPr>
          <p:cNvPr id="42" name="Group 41">
            <a:extLst>
              <a:ext uri="{FF2B5EF4-FFF2-40B4-BE49-F238E27FC236}">
                <a16:creationId xmlns:a16="http://schemas.microsoft.com/office/drawing/2014/main" id="{1623CD1C-0BAF-42D0-8360-FF2FA248628C}"/>
              </a:ext>
            </a:extLst>
          </p:cNvPr>
          <p:cNvGrpSpPr/>
          <p:nvPr/>
        </p:nvGrpSpPr>
        <p:grpSpPr>
          <a:xfrm>
            <a:off x="4191000" y="4541520"/>
            <a:ext cx="1178721" cy="640080"/>
            <a:chOff x="2915844" y="1741230"/>
            <a:chExt cx="1178721" cy="640080"/>
          </a:xfrm>
        </p:grpSpPr>
        <p:sp>
          <p:nvSpPr>
            <p:cNvPr id="43" name="TextBox 42">
              <a:extLst>
                <a:ext uri="{FF2B5EF4-FFF2-40B4-BE49-F238E27FC236}">
                  <a16:creationId xmlns:a16="http://schemas.microsoft.com/office/drawing/2014/main" id="{0DD6ECA9-6504-49C3-B81D-AD49600169CE}"/>
                </a:ext>
              </a:extLst>
            </p:cNvPr>
            <p:cNvSpPr txBox="1"/>
            <p:nvPr/>
          </p:nvSpPr>
          <p:spPr>
            <a:xfrm>
              <a:off x="2915844" y="1981200"/>
              <a:ext cx="1178721" cy="400110"/>
            </a:xfrm>
            <a:prstGeom prst="rect">
              <a:avLst/>
            </a:prstGeom>
            <a:noFill/>
            <a:ln w="19050">
              <a:solidFill>
                <a:srgbClr val="0033CC"/>
              </a:solidFill>
            </a:ln>
          </p:spPr>
          <p:txBody>
            <a:bodyPr wrap="none" rtlCol="0">
              <a:spAutoFit/>
            </a:bodyPr>
            <a:lstStyle/>
            <a:p>
              <a:r>
                <a:rPr lang="en-US" dirty="0"/>
                <a:t>Diffusion</a:t>
              </a:r>
            </a:p>
          </p:txBody>
        </p:sp>
        <p:cxnSp>
          <p:nvCxnSpPr>
            <p:cNvPr id="44" name="Straight Arrow Connector 43">
              <a:extLst>
                <a:ext uri="{FF2B5EF4-FFF2-40B4-BE49-F238E27FC236}">
                  <a16:creationId xmlns:a16="http://schemas.microsoft.com/office/drawing/2014/main" id="{98DBAA77-5699-47CA-BD94-4A1DA0933FA5}"/>
                </a:ext>
              </a:extLst>
            </p:cNvPr>
            <p:cNvCxnSpPr>
              <a:cxnSpLocks/>
            </p:cNvCxnSpPr>
            <p:nvPr/>
          </p:nvCxnSpPr>
          <p:spPr bwMode="auto">
            <a:xfrm flipV="1">
              <a:off x="3517540" y="1741230"/>
              <a:ext cx="0" cy="22860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403475" name="Group 403474">
            <a:extLst>
              <a:ext uri="{FF2B5EF4-FFF2-40B4-BE49-F238E27FC236}">
                <a16:creationId xmlns:a16="http://schemas.microsoft.com/office/drawing/2014/main" id="{6ACFCD96-6EE3-4205-B084-6135C7B3C59F}"/>
              </a:ext>
            </a:extLst>
          </p:cNvPr>
          <p:cNvGrpSpPr/>
          <p:nvPr/>
        </p:nvGrpSpPr>
        <p:grpSpPr>
          <a:xfrm>
            <a:off x="223938" y="581561"/>
            <a:ext cx="8467524" cy="5045571"/>
            <a:chOff x="223938" y="581561"/>
            <a:chExt cx="8467524" cy="5045571"/>
          </a:xfrm>
        </p:grpSpPr>
        <p:sp>
          <p:nvSpPr>
            <p:cNvPr id="16" name="TextBox 15">
              <a:extLst>
                <a:ext uri="{FF2B5EF4-FFF2-40B4-BE49-F238E27FC236}">
                  <a16:creationId xmlns:a16="http://schemas.microsoft.com/office/drawing/2014/main" id="{72FC9185-48FF-4E3D-AC14-97C7BE34742F}"/>
                </a:ext>
              </a:extLst>
            </p:cNvPr>
            <p:cNvSpPr txBox="1"/>
            <p:nvPr/>
          </p:nvSpPr>
          <p:spPr>
            <a:xfrm>
              <a:off x="228600" y="581561"/>
              <a:ext cx="4384732" cy="1200329"/>
            </a:xfrm>
            <a:prstGeom prst="rect">
              <a:avLst/>
            </a:prstGeom>
            <a:noFill/>
          </p:spPr>
          <p:txBody>
            <a:bodyPr wrap="square" rtlCol="0">
              <a:spAutoFit/>
            </a:bodyPr>
            <a:lstStyle/>
            <a:p>
              <a:pPr algn="l"/>
              <a:r>
                <a:rPr lang="en-US" sz="1800" dirty="0">
                  <a:solidFill>
                    <a:srgbClr val="990099"/>
                  </a:solidFill>
                </a:rPr>
                <a:t>After a few collapse times, 1/</a:t>
              </a:r>
              <a:r>
                <a:rPr lang="el-GR" sz="1800" dirty="0">
                  <a:solidFill>
                    <a:srgbClr val="990099"/>
                  </a:solidFill>
                </a:rPr>
                <a:t>γ</a:t>
              </a:r>
              <a:r>
                <a:rPr lang="en-US" sz="1800" dirty="0">
                  <a:solidFill>
                    <a:srgbClr val="990099"/>
                  </a:solidFill>
                </a:rPr>
                <a:t>, </a:t>
              </a:r>
            </a:p>
            <a:p>
              <a:pPr algn="l"/>
              <a:r>
                <a:rPr lang="en-US" sz="1800" dirty="0">
                  <a:solidFill>
                    <a:srgbClr val="990099"/>
                  </a:solidFill>
                </a:rPr>
                <a:t>the radial </a:t>
              </a:r>
              <a:r>
                <a:rPr lang="en-US" sz="1800" dirty="0" err="1">
                  <a:solidFill>
                    <a:srgbClr val="990099"/>
                  </a:solidFill>
                </a:rPr>
                <a:t>coördinate</a:t>
              </a:r>
              <a:r>
                <a:rPr lang="en-US" sz="1800" dirty="0">
                  <a:solidFill>
                    <a:srgbClr val="990099"/>
                  </a:solidFill>
                </a:rPr>
                <a:t> moves nearly ballistically, with mean and variance proportional to </a:t>
              </a:r>
              <a:r>
                <a:rPr lang="el-GR" sz="1800" dirty="0">
                  <a:solidFill>
                    <a:srgbClr val="990099"/>
                  </a:solidFill>
                </a:rPr>
                <a:t>γ</a:t>
              </a:r>
              <a:r>
                <a:rPr lang="en-US" sz="1800" i="1" dirty="0">
                  <a:solidFill>
                    <a:srgbClr val="990099"/>
                  </a:solidFill>
                </a:rPr>
                <a:t>t,</a:t>
              </a:r>
              <a:endParaRPr lang="en-US" sz="1800" dirty="0">
                <a:solidFill>
                  <a:srgbClr val="990099"/>
                </a:solidFill>
              </a:endParaRPr>
            </a:p>
          </p:txBody>
        </p:sp>
        <p:sp>
          <p:nvSpPr>
            <p:cNvPr id="62" name="TextBox 61">
              <a:extLst>
                <a:ext uri="{FF2B5EF4-FFF2-40B4-BE49-F238E27FC236}">
                  <a16:creationId xmlns:a16="http://schemas.microsoft.com/office/drawing/2014/main" id="{9FBDEB1B-C72B-47E3-8B3F-58429A51D1E5}"/>
                </a:ext>
              </a:extLst>
            </p:cNvPr>
            <p:cNvSpPr txBox="1"/>
            <p:nvPr/>
          </p:nvSpPr>
          <p:spPr>
            <a:xfrm>
              <a:off x="223938" y="3352800"/>
              <a:ext cx="5110062" cy="646331"/>
            </a:xfrm>
            <a:prstGeom prst="rect">
              <a:avLst/>
            </a:prstGeom>
            <a:noFill/>
          </p:spPr>
          <p:txBody>
            <a:bodyPr wrap="square" rtlCol="0">
              <a:spAutoFit/>
            </a:bodyPr>
            <a:lstStyle/>
            <a:p>
              <a:pPr algn="l"/>
              <a:r>
                <a:rPr lang="en-US" sz="1800" dirty="0">
                  <a:solidFill>
                    <a:srgbClr val="990099"/>
                  </a:solidFill>
                </a:rPr>
                <a:t>the premeasurement unitary freezes out, thereby picking a direction on the 3-hyperboloid,</a:t>
              </a:r>
            </a:p>
          </p:txBody>
        </p:sp>
        <p:sp>
          <p:nvSpPr>
            <p:cNvPr id="65" name="TextBox 64">
              <a:extLst>
                <a:ext uri="{FF2B5EF4-FFF2-40B4-BE49-F238E27FC236}">
                  <a16:creationId xmlns:a16="http://schemas.microsoft.com/office/drawing/2014/main" id="{9B8E0CAC-7609-4270-B322-2D331C5F071A}"/>
                </a:ext>
              </a:extLst>
            </p:cNvPr>
            <p:cNvSpPr txBox="1"/>
            <p:nvPr/>
          </p:nvSpPr>
          <p:spPr>
            <a:xfrm>
              <a:off x="228600" y="5257800"/>
              <a:ext cx="8462862" cy="369332"/>
            </a:xfrm>
            <a:prstGeom prst="rect">
              <a:avLst/>
            </a:prstGeom>
            <a:noFill/>
          </p:spPr>
          <p:txBody>
            <a:bodyPr wrap="square" rtlCol="0">
              <a:spAutoFit/>
            </a:bodyPr>
            <a:lstStyle/>
            <a:p>
              <a:pPr algn="l"/>
              <a:r>
                <a:rPr lang="en-US" sz="1800" dirty="0">
                  <a:solidFill>
                    <a:srgbClr val="990099"/>
                  </a:solidFill>
                </a:rPr>
                <a:t>and the </a:t>
              </a:r>
              <a:r>
                <a:rPr lang="en-US" sz="1800" dirty="0" err="1">
                  <a:solidFill>
                    <a:srgbClr val="990099"/>
                  </a:solidFill>
                </a:rPr>
                <a:t>postmeasurement</a:t>
              </a:r>
              <a:r>
                <a:rPr lang="en-US" sz="1800" dirty="0">
                  <a:solidFill>
                    <a:srgbClr val="990099"/>
                  </a:solidFill>
                </a:rPr>
                <a:t> unitary moves randomly on SU(2).</a:t>
              </a:r>
            </a:p>
          </p:txBody>
        </p:sp>
      </p:grpSp>
      <p:grpSp>
        <p:nvGrpSpPr>
          <p:cNvPr id="403479" name="Group 403478">
            <a:extLst>
              <a:ext uri="{FF2B5EF4-FFF2-40B4-BE49-F238E27FC236}">
                <a16:creationId xmlns:a16="http://schemas.microsoft.com/office/drawing/2014/main" id="{02287D0D-B4F4-4D97-9328-E5BA752DF2D0}"/>
              </a:ext>
            </a:extLst>
          </p:cNvPr>
          <p:cNvGrpSpPr/>
          <p:nvPr/>
        </p:nvGrpSpPr>
        <p:grpSpPr>
          <a:xfrm>
            <a:off x="4419600" y="685800"/>
            <a:ext cx="3429000" cy="3048000"/>
            <a:chOff x="5486401" y="914400"/>
            <a:chExt cx="3429000" cy="3048000"/>
          </a:xfrm>
        </p:grpSpPr>
        <p:sp>
          <p:nvSpPr>
            <p:cNvPr id="68" name="Oval 67">
              <a:extLst>
                <a:ext uri="{FF2B5EF4-FFF2-40B4-BE49-F238E27FC236}">
                  <a16:creationId xmlns:a16="http://schemas.microsoft.com/office/drawing/2014/main" id="{1C309838-F523-46E2-9892-86275C912DF7}"/>
                </a:ext>
              </a:extLst>
            </p:cNvPr>
            <p:cNvSpPr/>
            <p:nvPr/>
          </p:nvSpPr>
          <p:spPr bwMode="auto">
            <a:xfrm>
              <a:off x="6477001" y="1828800"/>
              <a:ext cx="914400" cy="9144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9" name="Straight Arrow Connector 68">
              <a:extLst>
                <a:ext uri="{FF2B5EF4-FFF2-40B4-BE49-F238E27FC236}">
                  <a16:creationId xmlns:a16="http://schemas.microsoft.com/office/drawing/2014/main" id="{68A01C2C-9644-4511-BAC6-3E9B8DBF679C}"/>
                </a:ext>
              </a:extLst>
            </p:cNvPr>
            <p:cNvCxnSpPr>
              <a:cxnSpLocks/>
            </p:cNvCxnSpPr>
            <p:nvPr/>
          </p:nvCxnSpPr>
          <p:spPr bwMode="auto">
            <a:xfrm flipV="1">
              <a:off x="6934201" y="914400"/>
              <a:ext cx="0" cy="274320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cxnSp>
          <p:nvCxnSpPr>
            <p:cNvPr id="70" name="Straight Arrow Connector 69">
              <a:extLst>
                <a:ext uri="{FF2B5EF4-FFF2-40B4-BE49-F238E27FC236}">
                  <a16:creationId xmlns:a16="http://schemas.microsoft.com/office/drawing/2014/main" id="{66E4EA7E-5835-4BB3-B48A-B8E7FE0A25C4}"/>
                </a:ext>
              </a:extLst>
            </p:cNvPr>
            <p:cNvCxnSpPr>
              <a:cxnSpLocks/>
            </p:cNvCxnSpPr>
            <p:nvPr/>
          </p:nvCxnSpPr>
          <p:spPr bwMode="auto">
            <a:xfrm>
              <a:off x="5486401" y="2286000"/>
              <a:ext cx="2819400" cy="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pic>
          <p:nvPicPr>
            <p:cNvPr id="71" name="Picture 70" descr="\input mathsymbols.tex&#10;&#10;\documentclass{slides}\pagestyle{empty}&#10;\begin{document}&#10;\scriptsize&#10;\begin{center}&#10;$1$&#10;\end{center}&#10;\end{document}" title="IguanaTex Bitmap Display">
              <a:extLst>
                <a:ext uri="{FF2B5EF4-FFF2-40B4-BE49-F238E27FC236}">
                  <a16:creationId xmlns:a16="http://schemas.microsoft.com/office/drawing/2014/main" id="{62A98C83-69F1-48C8-B1AD-1590EB468E19}"/>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6816091" y="2133600"/>
              <a:ext cx="74676" cy="125349"/>
            </a:xfrm>
            <a:prstGeom prst="rect">
              <a:avLst/>
            </a:prstGeom>
          </p:spPr>
        </p:pic>
        <p:sp>
          <p:nvSpPr>
            <p:cNvPr id="72" name="Oval 71">
              <a:extLst>
                <a:ext uri="{FF2B5EF4-FFF2-40B4-BE49-F238E27FC236}">
                  <a16:creationId xmlns:a16="http://schemas.microsoft.com/office/drawing/2014/main" id="{5A2B9E49-E125-4DCA-91C1-344E10FFE0BB}"/>
                </a:ext>
              </a:extLst>
            </p:cNvPr>
            <p:cNvSpPr/>
            <p:nvPr/>
          </p:nvSpPr>
          <p:spPr bwMode="auto">
            <a:xfrm>
              <a:off x="6705601" y="2057400"/>
              <a:ext cx="457200" cy="4572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3" name="Oval 72">
              <a:extLst>
                <a:ext uri="{FF2B5EF4-FFF2-40B4-BE49-F238E27FC236}">
                  <a16:creationId xmlns:a16="http://schemas.microsoft.com/office/drawing/2014/main" id="{38EBD474-6117-4975-A1EB-94DF4DE2AAA6}"/>
                </a:ext>
              </a:extLst>
            </p:cNvPr>
            <p:cNvSpPr/>
            <p:nvPr/>
          </p:nvSpPr>
          <p:spPr bwMode="auto">
            <a:xfrm>
              <a:off x="6248401" y="1600200"/>
              <a:ext cx="1371600" cy="13716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4" name="Oval 73">
              <a:extLst>
                <a:ext uri="{FF2B5EF4-FFF2-40B4-BE49-F238E27FC236}">
                  <a16:creationId xmlns:a16="http://schemas.microsoft.com/office/drawing/2014/main" id="{0F22C8A9-478D-4DB5-87F7-0C730932F1D6}"/>
                </a:ext>
              </a:extLst>
            </p:cNvPr>
            <p:cNvSpPr/>
            <p:nvPr/>
          </p:nvSpPr>
          <p:spPr bwMode="auto">
            <a:xfrm>
              <a:off x="6019801" y="1371600"/>
              <a:ext cx="1828800" cy="18288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5" name="Oval 74">
              <a:extLst>
                <a:ext uri="{FF2B5EF4-FFF2-40B4-BE49-F238E27FC236}">
                  <a16:creationId xmlns:a16="http://schemas.microsoft.com/office/drawing/2014/main" id="{817C4856-BCFD-497A-AC74-60C525AB73F6}"/>
                </a:ext>
              </a:extLst>
            </p:cNvPr>
            <p:cNvSpPr/>
            <p:nvPr/>
          </p:nvSpPr>
          <p:spPr bwMode="auto">
            <a:xfrm>
              <a:off x="5791201" y="1143000"/>
              <a:ext cx="2286000" cy="22860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6" name="Oval 75">
              <a:extLst>
                <a:ext uri="{FF2B5EF4-FFF2-40B4-BE49-F238E27FC236}">
                  <a16:creationId xmlns:a16="http://schemas.microsoft.com/office/drawing/2014/main" id="{524B54A8-4116-4095-B842-EA54981E6CAA}"/>
                </a:ext>
              </a:extLst>
            </p:cNvPr>
            <p:cNvSpPr/>
            <p:nvPr/>
          </p:nvSpPr>
          <p:spPr bwMode="auto">
            <a:xfrm>
              <a:off x="6892291" y="2246399"/>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7" name="Oval 76">
              <a:extLst>
                <a:ext uri="{FF2B5EF4-FFF2-40B4-BE49-F238E27FC236}">
                  <a16:creationId xmlns:a16="http://schemas.microsoft.com/office/drawing/2014/main" id="{9404CDDA-E251-4868-AF9A-E3DF8031D89C}"/>
                </a:ext>
              </a:extLst>
            </p:cNvPr>
            <p:cNvSpPr/>
            <p:nvPr/>
          </p:nvSpPr>
          <p:spPr bwMode="auto">
            <a:xfrm>
              <a:off x="6483926" y="1168335"/>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03478" name="Picture 403477" descr="\input mathsymbols.tex&#10;&#10;\documentclass{slides}\pagestyle{empty}&#10;\begin{document}&#10;\scriptsize&#10;\begin{center}&#10;$E=e^{2a\hat{{\bf n}}\cdot{\bf J}}$&#10;\end{center}&#10;\end{document}" title="IguanaTex Bitmap Display">
              <a:extLst>
                <a:ext uri="{FF2B5EF4-FFF2-40B4-BE49-F238E27FC236}">
                  <a16:creationId xmlns:a16="http://schemas.microsoft.com/office/drawing/2014/main" id="{FDF33CAC-B864-4C3E-9513-2FEB0E0BB622}"/>
                </a:ext>
              </a:extLst>
            </p:cNvPr>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5682424" y="983646"/>
              <a:ext cx="870776" cy="159354"/>
            </a:xfrm>
            <a:prstGeom prst="rect">
              <a:avLst/>
            </a:prstGeom>
          </p:spPr>
        </p:pic>
        <p:pic>
          <p:nvPicPr>
            <p:cNvPr id="79" name="Picture 78" descr="\input mathsymbols.tex&#10;&#10;\documentclass{slides}\pagestyle{empty}&#10;\begin{document}&#10;\scriptsize&#10;\begin{eqnarray}&#10;&amp;&amp;\hbox{3-hyperboloid}\nonumber\\&#10;&amp;&amp;\hbox{Radius $a$}\nonumber\\&#10;&amp;&amp;\hbox{Area $4\pi\sinh^2\!a$}\nonumber&#10;\end{eqnarray}&#10;\end{document}" title="IguanaTex Bitmap Display">
              <a:extLst>
                <a:ext uri="{FF2B5EF4-FFF2-40B4-BE49-F238E27FC236}">
                  <a16:creationId xmlns:a16="http://schemas.microsoft.com/office/drawing/2014/main" id="{0F1BC4C6-0DE8-4FBE-9FBD-D4F0E1B086C2}"/>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7591235" y="3345654"/>
              <a:ext cx="1324166" cy="616746"/>
            </a:xfrm>
            <a:prstGeom prst="rect">
              <a:avLst/>
            </a:prstGeom>
          </p:spPr>
        </p:pic>
      </p:grpSp>
      <p:grpSp>
        <p:nvGrpSpPr>
          <p:cNvPr id="403481" name="Group 403480">
            <a:extLst>
              <a:ext uri="{FF2B5EF4-FFF2-40B4-BE49-F238E27FC236}">
                <a16:creationId xmlns:a16="http://schemas.microsoft.com/office/drawing/2014/main" id="{A029A85C-0679-4529-9C0F-A5721CF2696C}"/>
              </a:ext>
            </a:extLst>
          </p:cNvPr>
          <p:cNvGrpSpPr/>
          <p:nvPr/>
        </p:nvGrpSpPr>
        <p:grpSpPr>
          <a:xfrm>
            <a:off x="5143457" y="1752030"/>
            <a:ext cx="2195173" cy="1579566"/>
            <a:chOff x="5676857" y="1752030"/>
            <a:chExt cx="2195173" cy="1579566"/>
          </a:xfrm>
        </p:grpSpPr>
        <mc:AlternateContent xmlns:mc="http://schemas.openxmlformats.org/markup-compatibility/2006" xmlns:p14="http://schemas.microsoft.com/office/powerpoint/2010/main">
          <mc:Choice Requires="p14">
            <p:contentPart p14:bwMode="auto" r:id="rId15">
              <p14:nvContentPartPr>
                <p14:cNvPr id="403480" name="Ink 403479">
                  <a:extLst>
                    <a:ext uri="{FF2B5EF4-FFF2-40B4-BE49-F238E27FC236}">
                      <a16:creationId xmlns:a16="http://schemas.microsoft.com/office/drawing/2014/main" id="{A05FC6F3-68AD-4F0B-B359-9E3AACB27DAB}"/>
                    </a:ext>
                  </a:extLst>
                </p14:cNvPr>
                <p14:cNvContentPartPr/>
                <p14:nvPr/>
              </p14:nvContentPartPr>
              <p14:xfrm>
                <a:off x="6382350" y="1752030"/>
                <a:ext cx="1489680" cy="425520"/>
              </p14:xfrm>
            </p:contentPart>
          </mc:Choice>
          <mc:Fallback xmlns="">
            <p:pic>
              <p:nvPicPr>
                <p:cNvPr id="403480" name="Ink 403479">
                  <a:extLst>
                    <a:ext uri="{FF2B5EF4-FFF2-40B4-BE49-F238E27FC236}">
                      <a16:creationId xmlns:a16="http://schemas.microsoft.com/office/drawing/2014/main" id="{A05FC6F3-68AD-4F0B-B359-9E3AACB27DAB}"/>
                    </a:ext>
                  </a:extLst>
                </p:cNvPr>
                <p:cNvPicPr/>
                <p:nvPr/>
              </p:nvPicPr>
              <p:blipFill>
                <a:blip r:embed="rId16"/>
                <a:stretch>
                  <a:fillRect/>
                </a:stretch>
              </p:blipFill>
              <p:spPr>
                <a:xfrm>
                  <a:off x="6373350" y="1743390"/>
                  <a:ext cx="150732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7" name="Ink 86">
                  <a:extLst>
                    <a:ext uri="{FF2B5EF4-FFF2-40B4-BE49-F238E27FC236}">
                      <a16:creationId xmlns:a16="http://schemas.microsoft.com/office/drawing/2014/main" id="{D0FF9EE7-2745-4B9F-A4B6-3B84231D49FA}"/>
                    </a:ext>
                  </a:extLst>
                </p14:cNvPr>
                <p14:cNvContentPartPr/>
                <p14:nvPr/>
              </p14:nvContentPartPr>
              <p14:xfrm rot="7980000">
                <a:off x="5144777" y="2373996"/>
                <a:ext cx="1489680" cy="425520"/>
              </p14:xfrm>
            </p:contentPart>
          </mc:Choice>
          <mc:Fallback xmlns="">
            <p:pic>
              <p:nvPicPr>
                <p:cNvPr id="87" name="Ink 86">
                  <a:extLst>
                    <a:ext uri="{FF2B5EF4-FFF2-40B4-BE49-F238E27FC236}">
                      <a16:creationId xmlns:a16="http://schemas.microsoft.com/office/drawing/2014/main" id="{D0FF9EE7-2745-4B9F-A4B6-3B84231D49FA}"/>
                    </a:ext>
                  </a:extLst>
                </p:cNvPr>
                <p:cNvPicPr/>
                <p:nvPr/>
              </p:nvPicPr>
              <p:blipFill>
                <a:blip r:embed="rId16"/>
                <a:stretch>
                  <a:fillRect/>
                </a:stretch>
              </p:blipFill>
              <p:spPr>
                <a:xfrm rot="7980000">
                  <a:off x="5135777" y="2365356"/>
                  <a:ext cx="1507320" cy="443160"/>
                </a:xfrm>
                <a:prstGeom prst="rect">
                  <a:avLst/>
                </a:prstGeom>
              </p:spPr>
            </p:pic>
          </mc:Fallback>
        </mc:AlternateContent>
      </p:grpSp>
      <p:sp>
        <p:nvSpPr>
          <p:cNvPr id="48" name="TextBox 47">
            <a:extLst>
              <a:ext uri="{FF2B5EF4-FFF2-40B4-BE49-F238E27FC236}">
                <a16:creationId xmlns:a16="http://schemas.microsoft.com/office/drawing/2014/main" id="{52D568B1-9B25-4AB1-8E63-630DC33759FC}"/>
              </a:ext>
            </a:extLst>
          </p:cNvPr>
          <p:cNvSpPr txBox="1"/>
          <p:nvPr/>
        </p:nvSpPr>
        <p:spPr>
          <a:xfrm>
            <a:off x="6858000" y="581561"/>
            <a:ext cx="2209799" cy="1077218"/>
          </a:xfrm>
          <a:prstGeom prst="rect">
            <a:avLst/>
          </a:prstGeom>
          <a:noFill/>
        </p:spPr>
        <p:txBody>
          <a:bodyPr wrap="square" rtlCol="0">
            <a:spAutoFit/>
          </a:bodyPr>
          <a:lstStyle/>
          <a:p>
            <a:pPr algn="l"/>
            <a:r>
              <a:rPr lang="en-US" sz="1600" dirty="0">
                <a:solidFill>
                  <a:srgbClr val="990099"/>
                </a:solidFill>
              </a:rPr>
              <a:t>The diffusion of </a:t>
            </a:r>
            <a:r>
              <a:rPr lang="en-US" sz="1600" i="1" dirty="0">
                <a:solidFill>
                  <a:srgbClr val="990099"/>
                </a:solidFill>
              </a:rPr>
              <a:t>U </a:t>
            </a:r>
            <a:r>
              <a:rPr lang="en-US" sz="1600" dirty="0">
                <a:solidFill>
                  <a:srgbClr val="990099"/>
                </a:solidFill>
              </a:rPr>
              <a:t>in the angular directions is overwhelmed by the area exponentiation.</a:t>
            </a:r>
          </a:p>
        </p:txBody>
      </p:sp>
    </p:spTree>
    <p:extLst>
      <p:ext uri="{BB962C8B-B14F-4D97-AF65-F5344CB8AC3E}">
        <p14:creationId xmlns:p14="http://schemas.microsoft.com/office/powerpoint/2010/main" val="40304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4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4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121920" y="238780"/>
            <a:ext cx="89154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Measuring the SCS POVM</a:t>
            </a:r>
            <a:endParaRPr lang="en-US" sz="2800" b="1" dirty="0">
              <a:solidFill>
                <a:srgbClr val="006600"/>
              </a:solidFill>
              <a:latin typeface="Comic Sans MS" pitchFamily="66" charset="0"/>
            </a:endParaRPr>
          </a:p>
        </p:txBody>
      </p:sp>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Picture 12" descr="\input mathsymbols.tex&#10;&#10;\documentclass{slides}\pagestyle{empty}&#10;\setlength{\textwidth}{6.5truein}&#10;\begin{document}&#10;\scriptsize &#10;After a few collapse times, $1/\gamma$, the largest eigenvalue of a typical POVM element, $E=U^\dag e^{2aJ_z}U=e^{2a{\vec J}\cdot\vec n}$, dominates the second-largest eigenvalue by an exponential factor $e^{2a}\sim e^{2\gamma t}$.    &#10;\end{document}" title="IguanaTex Bitmap Display">
            <a:extLst>
              <a:ext uri="{FF2B5EF4-FFF2-40B4-BE49-F238E27FC236}">
                <a16:creationId xmlns:a16="http://schemas.microsoft.com/office/drawing/2014/main" id="{CFC938B2-AD9D-4EF9-969D-828C83AF3F29}"/>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2400" y="1038606"/>
            <a:ext cx="8890253" cy="1323594"/>
          </a:xfrm>
          <a:prstGeom prst="rect">
            <a:avLst/>
          </a:prstGeom>
        </p:spPr>
      </p:pic>
      <p:sp>
        <p:nvSpPr>
          <p:cNvPr id="12" name="TextBox 11">
            <a:extLst>
              <a:ext uri="{FF2B5EF4-FFF2-40B4-BE49-F238E27FC236}">
                <a16:creationId xmlns:a16="http://schemas.microsoft.com/office/drawing/2014/main" id="{347F5E1A-5ECD-4DCE-AB6A-E8D024A21F0F}"/>
              </a:ext>
            </a:extLst>
          </p:cNvPr>
          <p:cNvSpPr txBox="1"/>
          <p:nvPr/>
        </p:nvSpPr>
        <p:spPr>
          <a:xfrm>
            <a:off x="609600" y="2667000"/>
            <a:ext cx="7944858" cy="1384995"/>
          </a:xfrm>
          <a:prstGeom prst="rect">
            <a:avLst/>
          </a:prstGeom>
          <a:noFill/>
        </p:spPr>
        <p:txBody>
          <a:bodyPr wrap="square" rtlCol="0">
            <a:spAutoFit/>
          </a:bodyPr>
          <a:lstStyle/>
          <a:p>
            <a:r>
              <a:rPr lang="en-US" sz="2800" b="1" dirty="0">
                <a:solidFill>
                  <a:srgbClr val="FF0000"/>
                </a:solidFill>
              </a:rPr>
              <a:t>The continuous isotropic measurement of spin components collapses to the SCS POVM “almost always” and “in no time at all.”</a:t>
            </a:r>
          </a:p>
        </p:txBody>
      </p:sp>
      <p:grpSp>
        <p:nvGrpSpPr>
          <p:cNvPr id="53" name="Group 52">
            <a:extLst>
              <a:ext uri="{FF2B5EF4-FFF2-40B4-BE49-F238E27FC236}">
                <a16:creationId xmlns:a16="http://schemas.microsoft.com/office/drawing/2014/main" id="{98E4D2C5-E6D1-4399-889C-CA17C4BAD1B4}"/>
              </a:ext>
            </a:extLst>
          </p:cNvPr>
          <p:cNvGrpSpPr/>
          <p:nvPr/>
        </p:nvGrpSpPr>
        <p:grpSpPr>
          <a:xfrm>
            <a:off x="3352800" y="4640984"/>
            <a:ext cx="2419002" cy="2064616"/>
            <a:chOff x="4043591" y="5540300"/>
            <a:chExt cx="2177102" cy="2078248"/>
          </a:xfrm>
        </p:grpSpPr>
        <p:pic>
          <p:nvPicPr>
            <p:cNvPr id="54" name="Picture 2 1" descr="Photo: Chris Jackson">
              <a:extLst>
                <a:ext uri="{FF2B5EF4-FFF2-40B4-BE49-F238E27FC236}">
                  <a16:creationId xmlns:a16="http://schemas.microsoft.com/office/drawing/2014/main" id="{F76C1B86-D600-4518-9053-DD811F86AB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591" y="6137482"/>
              <a:ext cx="1496292" cy="1481066"/>
            </a:xfrm>
            <a:prstGeom prst="rect">
              <a:avLst/>
            </a:prstGeom>
            <a:noFill/>
            <a:extLst>
              <a:ext uri="{909E8E84-426E-40DD-AFC4-6F175D3DCCD1}">
                <a14:hiddenFill xmlns:a14="http://schemas.microsoft.com/office/drawing/2010/main">
                  <a:solidFill>
                    <a:srgbClr val="FFFFFF"/>
                  </a:solidFill>
                </a14:hiddenFill>
              </a:ext>
            </a:extLst>
          </p:spPr>
        </p:pic>
        <p:sp>
          <p:nvSpPr>
            <p:cNvPr id="55" name="Speech Bubble: Oval 54">
              <a:extLst>
                <a:ext uri="{FF2B5EF4-FFF2-40B4-BE49-F238E27FC236}">
                  <a16:creationId xmlns:a16="http://schemas.microsoft.com/office/drawing/2014/main" id="{93C5C329-6535-4DC9-8ED0-637C749A2137}"/>
                </a:ext>
              </a:extLst>
            </p:cNvPr>
            <p:cNvSpPr/>
            <p:nvPr/>
          </p:nvSpPr>
          <p:spPr bwMode="auto">
            <a:xfrm>
              <a:off x="4724401" y="5540300"/>
              <a:ext cx="1496292" cy="697592"/>
            </a:xfrm>
            <a:prstGeom prst="wedgeEllipseCallout">
              <a:avLst/>
            </a:prstGeom>
            <a:noFill/>
            <a:ln w="19050" cap="flat" cmpd="sng" algn="ctr">
              <a:solidFill>
                <a:srgbClr val="0033CC"/>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latin typeface="Comic Sans MS" panose="030F0702030302020204" pitchFamily="66" charset="0"/>
                </a:rPr>
                <a:t>Cool.</a:t>
              </a:r>
              <a:endParaRPr kumimoji="0" lang="en-US" sz="2400" b="0" i="0" u="none" strike="noStrike" cap="none" normalizeH="0" baseline="0" dirty="0">
                <a:ln>
                  <a:noFill/>
                </a:ln>
                <a:solidFill>
                  <a:srgbClr val="0033CC"/>
                </a:solidFill>
                <a:effectLst/>
                <a:latin typeface="Comic Sans MS" panose="030F0702030302020204" pitchFamily="66" charset="0"/>
              </a:endParaRPr>
            </a:p>
          </p:txBody>
        </p:sp>
      </p:grpSp>
    </p:spTree>
    <p:extLst>
      <p:ext uri="{BB962C8B-B14F-4D97-AF65-F5344CB8AC3E}">
        <p14:creationId xmlns:p14="http://schemas.microsoft.com/office/powerpoint/2010/main" val="2349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80">
                                          <p:stCondLst>
                                            <p:cond delay="0"/>
                                          </p:stCondLst>
                                        </p:cTn>
                                        <p:tgtEl>
                                          <p:spTgt spid="53"/>
                                        </p:tgtEl>
                                      </p:cBhvr>
                                    </p:animEffect>
                                    <p:anim calcmode="lin" valueType="num">
                                      <p:cBhvr>
                                        <p:cTn id="1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7" dur="26">
                                          <p:stCondLst>
                                            <p:cond delay="650"/>
                                          </p:stCondLst>
                                        </p:cTn>
                                        <p:tgtEl>
                                          <p:spTgt spid="53"/>
                                        </p:tgtEl>
                                      </p:cBhvr>
                                      <p:to x="100000" y="60000"/>
                                    </p:animScale>
                                    <p:animScale>
                                      <p:cBhvr>
                                        <p:cTn id="18" dur="166" decel="50000">
                                          <p:stCondLst>
                                            <p:cond delay="676"/>
                                          </p:stCondLst>
                                        </p:cTn>
                                        <p:tgtEl>
                                          <p:spTgt spid="53"/>
                                        </p:tgtEl>
                                      </p:cBhvr>
                                      <p:to x="100000" y="100000"/>
                                    </p:animScale>
                                    <p:animScale>
                                      <p:cBhvr>
                                        <p:cTn id="19" dur="26">
                                          <p:stCondLst>
                                            <p:cond delay="1312"/>
                                          </p:stCondLst>
                                        </p:cTn>
                                        <p:tgtEl>
                                          <p:spTgt spid="53"/>
                                        </p:tgtEl>
                                      </p:cBhvr>
                                      <p:to x="100000" y="80000"/>
                                    </p:animScale>
                                    <p:animScale>
                                      <p:cBhvr>
                                        <p:cTn id="20" dur="166" decel="50000">
                                          <p:stCondLst>
                                            <p:cond delay="1338"/>
                                          </p:stCondLst>
                                        </p:cTn>
                                        <p:tgtEl>
                                          <p:spTgt spid="53"/>
                                        </p:tgtEl>
                                      </p:cBhvr>
                                      <p:to x="100000" y="100000"/>
                                    </p:animScale>
                                    <p:animScale>
                                      <p:cBhvr>
                                        <p:cTn id="21" dur="26">
                                          <p:stCondLst>
                                            <p:cond delay="1642"/>
                                          </p:stCondLst>
                                        </p:cTn>
                                        <p:tgtEl>
                                          <p:spTgt spid="53"/>
                                        </p:tgtEl>
                                      </p:cBhvr>
                                      <p:to x="100000" y="90000"/>
                                    </p:animScale>
                                    <p:animScale>
                                      <p:cBhvr>
                                        <p:cTn id="22" dur="166" decel="50000">
                                          <p:stCondLst>
                                            <p:cond delay="1668"/>
                                          </p:stCondLst>
                                        </p:cTn>
                                        <p:tgtEl>
                                          <p:spTgt spid="53"/>
                                        </p:tgtEl>
                                      </p:cBhvr>
                                      <p:to x="100000" y="100000"/>
                                    </p:animScale>
                                    <p:animScale>
                                      <p:cBhvr>
                                        <p:cTn id="23" dur="26">
                                          <p:stCondLst>
                                            <p:cond delay="1808"/>
                                          </p:stCondLst>
                                        </p:cTn>
                                        <p:tgtEl>
                                          <p:spTgt spid="53"/>
                                        </p:tgtEl>
                                      </p:cBhvr>
                                      <p:to x="100000" y="95000"/>
                                    </p:animScale>
                                    <p:animScale>
                                      <p:cBhvr>
                                        <p:cTn id="24"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03480" name="Picture 403479" descr="\input mathsymbols.tex&#10;&#10;\documentclass{slides}\pagestyle{empty}&#10;\setlength{\textwidth}{10truein}&#10;\begin{document}&#10;\scriptsize&#10;$$&#10;\textrm{Diffusion equation for Kraus-operator distribution $D_t(K)$:}\quad&#10;\frac{\partial D_t}{\partial t} &#10;=\frac{\gamma}{2}\Delta[D_t]&#10;$$&#10;\end{document}" title="IguanaTex Bitmap Display">
            <a:extLst>
              <a:ext uri="{FF2B5EF4-FFF2-40B4-BE49-F238E27FC236}">
                <a16:creationId xmlns:a16="http://schemas.microsoft.com/office/drawing/2014/main" id="{5E042EB2-0D86-416A-B2AD-0829C0CE8637}"/>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52400" y="2133600"/>
            <a:ext cx="8847677" cy="515209"/>
          </a:xfrm>
          <a:prstGeom prst="rect">
            <a:avLst/>
          </a:prstGeom>
        </p:spPr>
      </p:pic>
      <p:sp>
        <p:nvSpPr>
          <p:cNvPr id="22" name="Text Box 2">
            <a:extLst>
              <a:ext uri="{FF2B5EF4-FFF2-40B4-BE49-F238E27FC236}">
                <a16:creationId xmlns:a16="http://schemas.microsoft.com/office/drawing/2014/main" id="{5FF126F8-A093-4D9E-BB36-C1435E05F986}"/>
              </a:ext>
            </a:extLst>
          </p:cNvPr>
          <p:cNvSpPr txBox="1">
            <a:spLocks noChangeArrowheads="1"/>
          </p:cNvSpPr>
          <p:nvPr/>
        </p:nvSpPr>
        <p:spPr bwMode="auto">
          <a:xfrm>
            <a:off x="123324" y="147935"/>
            <a:ext cx="8915400" cy="461665"/>
          </a:xfrm>
          <a:prstGeom prst="rect">
            <a:avLst/>
          </a:prstGeom>
          <a:noFill/>
          <a:ln w="28575">
            <a:noFill/>
            <a:miter lim="800000"/>
            <a:headEnd/>
            <a:tailEnd/>
          </a:ln>
          <a:effectLst/>
        </p:spPr>
        <p:txBody>
          <a:bodyPr wrap="square">
            <a:spAutoFit/>
          </a:bodyPr>
          <a:lstStyle/>
          <a:p>
            <a:pPr marL="609600" indent="-609600"/>
            <a:r>
              <a:rPr lang="en-US" sz="2400" b="1" dirty="0">
                <a:solidFill>
                  <a:srgbClr val="996600"/>
                </a:solidFill>
                <a:latin typeface="Comic Sans MS" pitchFamily="66" charset="0"/>
              </a:rPr>
              <a:t>Diffusion equations. Advanced course in geometry</a:t>
            </a:r>
            <a:endParaRPr lang="en-US" sz="2400" b="1" dirty="0">
              <a:solidFill>
                <a:srgbClr val="006600"/>
              </a:solidFill>
              <a:latin typeface="Comic Sans MS" pitchFamily="66" charset="0"/>
            </a:endParaRPr>
          </a:p>
        </p:txBody>
      </p:sp>
      <p:grpSp>
        <p:nvGrpSpPr>
          <p:cNvPr id="18" name="Group 17">
            <a:extLst>
              <a:ext uri="{FF2B5EF4-FFF2-40B4-BE49-F238E27FC236}">
                <a16:creationId xmlns:a16="http://schemas.microsoft.com/office/drawing/2014/main" id="{033DB83A-6BB7-41F5-9E8D-28376D4788C2}"/>
              </a:ext>
            </a:extLst>
          </p:cNvPr>
          <p:cNvGrpSpPr/>
          <p:nvPr/>
        </p:nvGrpSpPr>
        <p:grpSpPr>
          <a:xfrm>
            <a:off x="720090" y="762000"/>
            <a:ext cx="7720012" cy="1075528"/>
            <a:chOff x="738188" y="2438400"/>
            <a:chExt cx="7720012" cy="1075528"/>
          </a:xfrm>
        </p:grpSpPr>
        <p:pic>
          <p:nvPicPr>
            <p:cNvPr id="21" name="Picture 20" descr="\input mathsymbols.tex&#10;&#10;\documentclass{slides}\pagestyle{empty}&#10;\begin{document}&#10;\scriptsize&#10;$$&#10;\mathcal{Z}_T&#10;=\int\mathcal{D}\mathcal{Z}[d\vec W_{[0,T)}]&#10;=\bigg(e^{-\gamma T\vec J^{\,2}}\odot e^{-\gamma T\vec J^{\,2}}\bigg) &#10;\circ &#10;\int_{\tiny{\mbox{SL(2,C)}}}&#10;\hspace{-45pt}&#10;d\mu(K)\,D_T(K) K\odot K^\dag&#10;$$&#10;\end{document}" title="IguanaTex Bitmap Display">
              <a:extLst>
                <a:ext uri="{FF2B5EF4-FFF2-40B4-BE49-F238E27FC236}">
                  <a16:creationId xmlns:a16="http://schemas.microsoft.com/office/drawing/2014/main" id="{C42EF0BB-522A-4DD3-A674-715FF58E0784}"/>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890680" y="2914710"/>
              <a:ext cx="7338920" cy="599218"/>
            </a:xfrm>
            <a:prstGeom prst="rect">
              <a:avLst/>
            </a:prstGeom>
          </p:spPr>
        </p:pic>
        <p:sp>
          <p:nvSpPr>
            <p:cNvPr id="23" name="TextBox 22">
              <a:extLst>
                <a:ext uri="{FF2B5EF4-FFF2-40B4-BE49-F238E27FC236}">
                  <a16:creationId xmlns:a16="http://schemas.microsoft.com/office/drawing/2014/main" id="{F0477826-E69B-4DD2-903B-5894E5E94FDA}"/>
                </a:ext>
              </a:extLst>
            </p:cNvPr>
            <p:cNvSpPr txBox="1"/>
            <p:nvPr/>
          </p:nvSpPr>
          <p:spPr>
            <a:xfrm>
              <a:off x="738188" y="2438400"/>
              <a:ext cx="7720012" cy="400110"/>
            </a:xfrm>
            <a:prstGeom prst="rect">
              <a:avLst/>
            </a:prstGeom>
            <a:noFill/>
          </p:spPr>
          <p:txBody>
            <a:bodyPr wrap="square" rtlCol="0">
              <a:spAutoFit/>
            </a:bodyPr>
            <a:lstStyle/>
            <a:p>
              <a:r>
                <a:rPr lang="en-US" dirty="0" err="1">
                  <a:solidFill>
                    <a:srgbClr val="990099"/>
                  </a:solidFill>
                </a:rPr>
                <a:t>Semisimple</a:t>
              </a:r>
              <a:r>
                <a:rPr lang="en-US" dirty="0">
                  <a:solidFill>
                    <a:srgbClr val="990099"/>
                  </a:solidFill>
                </a:rPr>
                <a:t> unraveling of trace-preserving, unconditioned QOVM</a:t>
              </a:r>
            </a:p>
          </p:txBody>
        </p:sp>
      </p:grpSp>
      <p:grpSp>
        <p:nvGrpSpPr>
          <p:cNvPr id="403478" name="Group 403477">
            <a:extLst>
              <a:ext uri="{FF2B5EF4-FFF2-40B4-BE49-F238E27FC236}">
                <a16:creationId xmlns:a16="http://schemas.microsoft.com/office/drawing/2014/main" id="{17B0B55F-B4D9-431B-8B56-3DFD25E642DD}"/>
              </a:ext>
            </a:extLst>
          </p:cNvPr>
          <p:cNvGrpSpPr/>
          <p:nvPr/>
        </p:nvGrpSpPr>
        <p:grpSpPr>
          <a:xfrm>
            <a:off x="1219200" y="2895600"/>
            <a:ext cx="7720383" cy="2133600"/>
            <a:chOff x="1199073" y="3581400"/>
            <a:chExt cx="7720383" cy="2133600"/>
          </a:xfrm>
        </p:grpSpPr>
        <p:grpSp>
          <p:nvGrpSpPr>
            <p:cNvPr id="403477" name="Group 403476">
              <a:extLst>
                <a:ext uri="{FF2B5EF4-FFF2-40B4-BE49-F238E27FC236}">
                  <a16:creationId xmlns:a16="http://schemas.microsoft.com/office/drawing/2014/main" id="{CB6881DE-E36D-4556-B5C2-B001C5C22684}"/>
                </a:ext>
              </a:extLst>
            </p:cNvPr>
            <p:cNvGrpSpPr/>
            <p:nvPr>
              <p:custDataLst>
                <p:tags r:id="rId2"/>
              </p:custDataLst>
            </p:nvPr>
          </p:nvGrpSpPr>
          <p:grpSpPr>
            <a:xfrm>
              <a:off x="1371600" y="3581400"/>
              <a:ext cx="6366795" cy="1546860"/>
              <a:chOff x="1371600" y="3581400"/>
              <a:chExt cx="6366795" cy="1546860"/>
            </a:xfrm>
          </p:grpSpPr>
          <p:pic>
            <p:nvPicPr>
              <p:cNvPr id="403476" name="Picture 403475" descr="\input mathsymbols.tex&#10;&#10;\documentclass{slides}\pagestyle{empty}&#10;\begin{document}&#10;\scriptsize&#10;$$&#10;\Delta[f]&#10;= \delta^{\mu\nu}\widetilde{J_\mu}\!\left[&#10;\widetilde{J_\nu}[f]\right]&#10;= \widetilde{J_x}\!\left[\widetilde{J_x}[f]\right]+\widetilde{J_y}\!\left[\widetilde{J_y}[f]\right]+\widetilde{J_z}\!\left[\widetilde{J_z}[f]\right]&#10;$$&#10;\end{document}" title="IguanaTex Bitmap Display">
                <a:extLst>
                  <a:ext uri="{FF2B5EF4-FFF2-40B4-BE49-F238E27FC236}">
                    <a16:creationId xmlns:a16="http://schemas.microsoft.com/office/drawing/2014/main" id="{4C92B054-D336-4170-9B75-FBEE6B47117B}"/>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371600" y="4685061"/>
                <a:ext cx="6366795" cy="443199"/>
              </a:xfrm>
              <a:prstGeom prst="rect">
                <a:avLst/>
              </a:prstGeom>
            </p:spPr>
          </p:pic>
          <p:sp>
            <p:nvSpPr>
              <p:cNvPr id="32" name="TextBox 31">
                <a:extLst>
                  <a:ext uri="{FF2B5EF4-FFF2-40B4-BE49-F238E27FC236}">
                    <a16:creationId xmlns:a16="http://schemas.microsoft.com/office/drawing/2014/main" id="{6E7DB4FC-5F29-41C2-ADE9-D224EF126014}"/>
                  </a:ext>
                </a:extLst>
              </p:cNvPr>
              <p:cNvSpPr txBox="1"/>
              <p:nvPr/>
            </p:nvSpPr>
            <p:spPr>
              <a:xfrm>
                <a:off x="2438400" y="3581400"/>
                <a:ext cx="4260876" cy="400110"/>
              </a:xfrm>
              <a:prstGeom prst="rect">
                <a:avLst/>
              </a:prstGeom>
              <a:noFill/>
              <a:ln w="19050">
                <a:noFill/>
              </a:ln>
            </p:spPr>
            <p:txBody>
              <a:bodyPr wrap="square" rtlCol="0">
                <a:spAutoFit/>
              </a:bodyPr>
              <a:lstStyle/>
              <a:p>
                <a:r>
                  <a:rPr lang="en-US" dirty="0">
                    <a:solidFill>
                      <a:srgbClr val="990099"/>
                    </a:solidFill>
                  </a:rPr>
                  <a:t>Isotropic measurement Laplacian</a:t>
                </a:r>
              </a:p>
            </p:txBody>
          </p:sp>
        </p:grpSp>
        <p:grpSp>
          <p:nvGrpSpPr>
            <p:cNvPr id="35" name="Group 34">
              <a:extLst>
                <a:ext uri="{FF2B5EF4-FFF2-40B4-BE49-F238E27FC236}">
                  <a16:creationId xmlns:a16="http://schemas.microsoft.com/office/drawing/2014/main" id="{B5FDC0DC-39B1-4A22-A14F-3BFAA3AE9EC7}"/>
                </a:ext>
              </a:extLst>
            </p:cNvPr>
            <p:cNvGrpSpPr/>
            <p:nvPr/>
          </p:nvGrpSpPr>
          <p:grpSpPr>
            <a:xfrm>
              <a:off x="1199073" y="5105400"/>
              <a:ext cx="7720383" cy="609600"/>
              <a:chOff x="1913164" y="1638420"/>
              <a:chExt cx="7720383" cy="609600"/>
            </a:xfrm>
          </p:grpSpPr>
          <p:sp>
            <p:nvSpPr>
              <p:cNvPr id="36" name="TextBox 35">
                <a:extLst>
                  <a:ext uri="{FF2B5EF4-FFF2-40B4-BE49-F238E27FC236}">
                    <a16:creationId xmlns:a16="http://schemas.microsoft.com/office/drawing/2014/main" id="{17774885-2492-4B80-BE01-2FF46DED3B1D}"/>
                  </a:ext>
                </a:extLst>
              </p:cNvPr>
              <p:cNvSpPr txBox="1"/>
              <p:nvPr/>
            </p:nvSpPr>
            <p:spPr>
              <a:xfrm>
                <a:off x="1913164" y="1847910"/>
                <a:ext cx="7720383" cy="400110"/>
              </a:xfrm>
              <a:prstGeom prst="rect">
                <a:avLst/>
              </a:prstGeom>
              <a:noFill/>
              <a:ln w="19050">
                <a:solidFill>
                  <a:srgbClr val="0033CC"/>
                </a:solidFill>
              </a:ln>
            </p:spPr>
            <p:txBody>
              <a:bodyPr wrap="none" rtlCol="0">
                <a:spAutoFit/>
              </a:bodyPr>
              <a:lstStyle/>
              <a:p>
                <a:r>
                  <a:rPr lang="en-US" dirty="0"/>
                  <a:t>Right-invariant derivatives.  Moving basis-vector fields on SL(2,C).</a:t>
                </a:r>
              </a:p>
            </p:txBody>
          </p:sp>
          <p:cxnSp>
            <p:nvCxnSpPr>
              <p:cNvPr id="37" name="Straight Arrow Connector 36">
                <a:extLst>
                  <a:ext uri="{FF2B5EF4-FFF2-40B4-BE49-F238E27FC236}">
                    <a16:creationId xmlns:a16="http://schemas.microsoft.com/office/drawing/2014/main" id="{CC6EE46E-4938-48B9-B317-DAD80FF20147}"/>
                  </a:ext>
                </a:extLst>
              </p:cNvPr>
              <p:cNvCxnSpPr>
                <a:cxnSpLocks/>
              </p:cNvCxnSpPr>
              <p:nvPr/>
            </p:nvCxnSpPr>
            <p:spPr bwMode="auto">
              <a:xfrm flipV="1">
                <a:off x="3517540" y="1638420"/>
                <a:ext cx="0" cy="20187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39" name="Group 38">
              <a:extLst>
                <a:ext uri="{FF2B5EF4-FFF2-40B4-BE49-F238E27FC236}">
                  <a16:creationId xmlns:a16="http://schemas.microsoft.com/office/drawing/2014/main" id="{7036F56B-64DF-4E60-BF17-BC2885882B8E}"/>
                </a:ext>
              </a:extLst>
            </p:cNvPr>
            <p:cNvGrpSpPr/>
            <p:nvPr/>
          </p:nvGrpSpPr>
          <p:grpSpPr>
            <a:xfrm>
              <a:off x="1777945" y="4107060"/>
              <a:ext cx="2194832" cy="621090"/>
              <a:chOff x="2351824" y="2811720"/>
              <a:chExt cx="2194832" cy="621090"/>
            </a:xfrm>
          </p:grpSpPr>
          <p:sp>
            <p:nvSpPr>
              <p:cNvPr id="40" name="TextBox 39">
                <a:extLst>
                  <a:ext uri="{FF2B5EF4-FFF2-40B4-BE49-F238E27FC236}">
                    <a16:creationId xmlns:a16="http://schemas.microsoft.com/office/drawing/2014/main" id="{D8B436D7-8096-4427-BDDE-BDD08AF5BA7D}"/>
                  </a:ext>
                </a:extLst>
              </p:cNvPr>
              <p:cNvSpPr txBox="1"/>
              <p:nvPr/>
            </p:nvSpPr>
            <p:spPr>
              <a:xfrm>
                <a:off x="2351824" y="2811720"/>
                <a:ext cx="2194832" cy="400110"/>
              </a:xfrm>
              <a:prstGeom prst="rect">
                <a:avLst/>
              </a:prstGeom>
              <a:noFill/>
              <a:ln w="19050">
                <a:solidFill>
                  <a:srgbClr val="0033CC"/>
                </a:solidFill>
              </a:ln>
            </p:spPr>
            <p:txBody>
              <a:bodyPr wrap="none" rtlCol="0">
                <a:spAutoFit/>
              </a:bodyPr>
              <a:lstStyle/>
              <a:p>
                <a:r>
                  <a:rPr lang="en-US" dirty="0"/>
                  <a:t>SU(2) Killing form</a:t>
                </a:r>
              </a:p>
            </p:txBody>
          </p:sp>
          <p:cxnSp>
            <p:nvCxnSpPr>
              <p:cNvPr id="41" name="Straight Arrow Connector 40">
                <a:extLst>
                  <a:ext uri="{FF2B5EF4-FFF2-40B4-BE49-F238E27FC236}">
                    <a16:creationId xmlns:a16="http://schemas.microsoft.com/office/drawing/2014/main" id="{4A829290-217F-40A0-9A94-DDC01A048124}"/>
                  </a:ext>
                </a:extLst>
              </p:cNvPr>
              <p:cNvCxnSpPr>
                <a:cxnSpLocks/>
              </p:cNvCxnSpPr>
              <p:nvPr/>
            </p:nvCxnSpPr>
            <p:spPr bwMode="auto">
              <a:xfrm>
                <a:off x="2983230" y="3215640"/>
                <a:ext cx="0" cy="21717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sp>
        <p:nvSpPr>
          <p:cNvPr id="63" name="TextBox 62">
            <a:extLst>
              <a:ext uri="{FF2B5EF4-FFF2-40B4-BE49-F238E27FC236}">
                <a16:creationId xmlns:a16="http://schemas.microsoft.com/office/drawing/2014/main" id="{74B2F83E-2384-441A-99C1-ED9BAE9A2856}"/>
              </a:ext>
            </a:extLst>
          </p:cNvPr>
          <p:cNvSpPr txBox="1"/>
          <p:nvPr/>
        </p:nvSpPr>
        <p:spPr>
          <a:xfrm>
            <a:off x="914400" y="5382161"/>
            <a:ext cx="7315200" cy="1323439"/>
          </a:xfrm>
          <a:prstGeom prst="rect">
            <a:avLst/>
          </a:prstGeom>
          <a:noFill/>
        </p:spPr>
        <p:txBody>
          <a:bodyPr wrap="square" rtlCol="0">
            <a:spAutoFit/>
          </a:bodyPr>
          <a:lstStyle/>
          <a:p>
            <a:pPr algn="l"/>
            <a:r>
              <a:rPr lang="en-US" dirty="0">
                <a:solidFill>
                  <a:srgbClr val="FF0000"/>
                </a:solidFill>
              </a:rPr>
              <a:t>At each </a:t>
            </a:r>
            <a:r>
              <a:rPr lang="en-US" i="1" dirty="0">
                <a:solidFill>
                  <a:srgbClr val="FF0000"/>
                </a:solidFill>
              </a:rPr>
              <a:t>K</a:t>
            </a:r>
            <a:r>
              <a:rPr lang="en-US" dirty="0">
                <a:solidFill>
                  <a:srgbClr val="FF0000"/>
                </a:solidFill>
              </a:rPr>
              <a:t> diffusion occurs into a 3-submanifold that looks locally like the 3-hyperboloid.  This diffusion is nonintegrable and thus explores all of 6-dimensional SL(2,C) because the local 3-submanifolds do not mesh to form a global 3-surface.  </a:t>
            </a:r>
          </a:p>
        </p:txBody>
      </p:sp>
    </p:spTree>
    <p:extLst>
      <p:ext uri="{BB962C8B-B14F-4D97-AF65-F5344CB8AC3E}">
        <p14:creationId xmlns:p14="http://schemas.microsoft.com/office/powerpoint/2010/main" val="340995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Picture 12" descr="\input mathsymbols.tex&#10;&#10;\documentclass{slides}\pagestyle{empty}&#10;\setlength{\textwidth}{8truein}&#10;\begin{document}&#10;\scriptsize&#10;\begin{center}&#10;To get something useable, one translates the Laplacian into partial derivatives relative to the pieces of the Cartan decomposition,\\ &#10;\vspace{6pt}&#10;$K=Ve^{aJ_z}U$.&#10;\end{center}&#10;\end{document}" title="IguanaTex Bitmap Display">
            <a:extLst>
              <a:ext uri="{FF2B5EF4-FFF2-40B4-BE49-F238E27FC236}">
                <a16:creationId xmlns:a16="http://schemas.microsoft.com/office/drawing/2014/main" id="{E8D016E9-5E6C-418C-92B4-35B1E11EDC78}"/>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533400" y="1657805"/>
            <a:ext cx="8101014" cy="796388"/>
          </a:xfrm>
          <a:prstGeom prst="rect">
            <a:avLst/>
          </a:prstGeom>
        </p:spPr>
      </p:pic>
      <p:grpSp>
        <p:nvGrpSpPr>
          <p:cNvPr id="25" name="Group 24">
            <a:extLst>
              <a:ext uri="{FF2B5EF4-FFF2-40B4-BE49-F238E27FC236}">
                <a16:creationId xmlns:a16="http://schemas.microsoft.com/office/drawing/2014/main" id="{81AF0BCC-503D-4F66-8183-612AD18655D3}"/>
              </a:ext>
            </a:extLst>
          </p:cNvPr>
          <p:cNvGrpSpPr/>
          <p:nvPr>
            <p:custDataLst>
              <p:tags r:id="rId2"/>
            </p:custDataLst>
          </p:nvPr>
        </p:nvGrpSpPr>
        <p:grpSpPr>
          <a:xfrm>
            <a:off x="1405605" y="609600"/>
            <a:ext cx="6366795" cy="824199"/>
            <a:chOff x="1024401" y="3581400"/>
            <a:chExt cx="6366795" cy="824199"/>
          </a:xfrm>
        </p:grpSpPr>
        <p:pic>
          <p:nvPicPr>
            <p:cNvPr id="33" name="Picture 32" descr="\input mathsymbols.tex&#10;&#10;\documentclass{slides}\pagestyle{empty}&#10;\begin{document}&#10;\scriptsize&#10;$$&#10;\Delta[f]&#10;= \delta^{\mu\nu}\widetilde{J_\mu}\!\left[&#10;\widetilde{J_\nu}[f]\right]&#10;= \widetilde{J_x}\!\left[\widetilde{J_x}[f]\right]+\widetilde{J_y}\!\left[\widetilde{J_y}[f]\right]+\widetilde{J_z}\!\left[\widetilde{J_z}[f]\right]&#10;$$&#10;\end{document}" title="IguanaTex Bitmap Display">
              <a:extLst>
                <a:ext uri="{FF2B5EF4-FFF2-40B4-BE49-F238E27FC236}">
                  <a16:creationId xmlns:a16="http://schemas.microsoft.com/office/drawing/2014/main" id="{629445AE-4B99-4B2D-AD0C-6E6645BD2DFB}"/>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1024401" y="3962400"/>
              <a:ext cx="6366795" cy="443199"/>
            </a:xfrm>
            <a:prstGeom prst="rect">
              <a:avLst/>
            </a:prstGeom>
          </p:spPr>
        </p:pic>
        <p:sp>
          <p:nvSpPr>
            <p:cNvPr id="34" name="TextBox 33">
              <a:extLst>
                <a:ext uri="{FF2B5EF4-FFF2-40B4-BE49-F238E27FC236}">
                  <a16:creationId xmlns:a16="http://schemas.microsoft.com/office/drawing/2014/main" id="{1A6759FB-735C-4C74-9119-9471403DA21D}"/>
                </a:ext>
              </a:extLst>
            </p:cNvPr>
            <p:cNvSpPr txBox="1"/>
            <p:nvPr/>
          </p:nvSpPr>
          <p:spPr>
            <a:xfrm>
              <a:off x="2057196" y="3581400"/>
              <a:ext cx="4260876" cy="400110"/>
            </a:xfrm>
            <a:prstGeom prst="rect">
              <a:avLst/>
            </a:prstGeom>
            <a:noFill/>
            <a:ln w="19050">
              <a:noFill/>
            </a:ln>
          </p:spPr>
          <p:txBody>
            <a:bodyPr wrap="square" rtlCol="0">
              <a:spAutoFit/>
            </a:bodyPr>
            <a:lstStyle/>
            <a:p>
              <a:r>
                <a:rPr lang="en-US" dirty="0">
                  <a:solidFill>
                    <a:srgbClr val="990099"/>
                  </a:solidFill>
                </a:rPr>
                <a:t>Isotropic measurement Laplacian</a:t>
              </a:r>
            </a:p>
          </p:txBody>
        </p:sp>
      </p:grpSp>
      <p:grpSp>
        <p:nvGrpSpPr>
          <p:cNvPr id="403463" name="Group 403462">
            <a:extLst>
              <a:ext uri="{FF2B5EF4-FFF2-40B4-BE49-F238E27FC236}">
                <a16:creationId xmlns:a16="http://schemas.microsoft.com/office/drawing/2014/main" id="{020C6C52-DEB3-4D86-8ED3-5DA21030DE4C}"/>
              </a:ext>
            </a:extLst>
          </p:cNvPr>
          <p:cNvGrpSpPr/>
          <p:nvPr/>
        </p:nvGrpSpPr>
        <p:grpSpPr>
          <a:xfrm>
            <a:off x="838200" y="2678199"/>
            <a:ext cx="7531145" cy="2355595"/>
            <a:chOff x="838200" y="2749805"/>
            <a:chExt cx="7531145" cy="2355595"/>
          </a:xfrm>
        </p:grpSpPr>
        <p:pic>
          <p:nvPicPr>
            <p:cNvPr id="403462" name="Picture 403461" descr="\input mathsymbols.tex&#10;&#10;\documentclass{slides}\pagestyle{empty}&#10;\begin{document}&#10;\scriptsize&#10;\begin{eqnarray}&#10;\Delta[f]&#10;&amp;=&amp;&#10;\frac{1}{\sqrt{\det g}}\nabla_\mu\!\left[\sqrt{\det g}\,g^{\mu\nu}\nabla_\nu\big[f\big]\right]\nonumber\\&#10;&amp;=&amp;\frac{1}{\sinh^2\!a}\frac{\partial}{\partial a}\!\left[\sinh^2\!a\frac{\partial f\!\left(K\right)}{\partial a}\right]\nonumber\\&#10;&amp;&amp;\hspace{6pt}+\frac{1}{\sinh^2\!a}\!\left(\vphantom{\sum}\nabla_x\!\left[\nabla_x[f]\right](K)+\nabla_y\!\left[\nabla_y[f]\right](K)\right)\nonumber&#10;\end{eqnarray}&#10;\end{document}" title="IguanaTex Bitmap Display">
              <a:extLst>
                <a:ext uri="{FF2B5EF4-FFF2-40B4-BE49-F238E27FC236}">
                  <a16:creationId xmlns:a16="http://schemas.microsoft.com/office/drawing/2014/main" id="{B4AC507E-585E-416B-B58A-92913C9CFB1B}"/>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38200" y="3316316"/>
              <a:ext cx="6107048" cy="1789084"/>
            </a:xfrm>
            <a:prstGeom prst="rect">
              <a:avLst/>
            </a:prstGeom>
          </p:spPr>
        </p:pic>
        <p:sp>
          <p:nvSpPr>
            <p:cNvPr id="42" name="TextBox 41">
              <a:extLst>
                <a:ext uri="{FF2B5EF4-FFF2-40B4-BE49-F238E27FC236}">
                  <a16:creationId xmlns:a16="http://schemas.microsoft.com/office/drawing/2014/main" id="{72FB4B1E-9285-406E-907A-EDDB5344CBC9}"/>
                </a:ext>
              </a:extLst>
            </p:cNvPr>
            <p:cNvSpPr txBox="1"/>
            <p:nvPr/>
          </p:nvSpPr>
          <p:spPr>
            <a:xfrm>
              <a:off x="990600" y="2749805"/>
              <a:ext cx="6553200" cy="400110"/>
            </a:xfrm>
            <a:prstGeom prst="rect">
              <a:avLst/>
            </a:prstGeom>
            <a:noFill/>
            <a:ln w="19050">
              <a:noFill/>
            </a:ln>
          </p:spPr>
          <p:txBody>
            <a:bodyPr wrap="square" rtlCol="0">
              <a:spAutoFit/>
            </a:bodyPr>
            <a:lstStyle/>
            <a:p>
              <a:r>
                <a:rPr lang="en-US" dirty="0" err="1">
                  <a:solidFill>
                    <a:srgbClr val="990099"/>
                  </a:solidFill>
                </a:rPr>
                <a:t>Cartan</a:t>
              </a:r>
              <a:r>
                <a:rPr lang="en-US" dirty="0">
                  <a:solidFill>
                    <a:srgbClr val="990099"/>
                  </a:solidFill>
                </a:rPr>
                <a:t> expression for isotropic measurement Laplacian</a:t>
              </a:r>
            </a:p>
          </p:txBody>
        </p:sp>
        <p:sp>
          <p:nvSpPr>
            <p:cNvPr id="43" name="TextBox 42">
              <a:extLst>
                <a:ext uri="{FF2B5EF4-FFF2-40B4-BE49-F238E27FC236}">
                  <a16:creationId xmlns:a16="http://schemas.microsoft.com/office/drawing/2014/main" id="{2E039ED6-A3BA-4AB1-92CE-01FEF4DA46B3}"/>
                </a:ext>
              </a:extLst>
            </p:cNvPr>
            <p:cNvSpPr txBox="1"/>
            <p:nvPr/>
          </p:nvSpPr>
          <p:spPr>
            <a:xfrm>
              <a:off x="5334000" y="3226115"/>
              <a:ext cx="3035345" cy="707886"/>
            </a:xfrm>
            <a:prstGeom prst="rect">
              <a:avLst/>
            </a:prstGeom>
            <a:noFill/>
            <a:ln w="19050">
              <a:solidFill>
                <a:srgbClr val="0033CC"/>
              </a:solidFill>
            </a:ln>
          </p:spPr>
          <p:txBody>
            <a:bodyPr wrap="square" rtlCol="0">
              <a:spAutoFit/>
            </a:bodyPr>
            <a:lstStyle/>
            <a:p>
              <a:r>
                <a:rPr lang="en-US" dirty="0"/>
                <a:t>Beltrami form relative to 3-hyperboloid metric </a:t>
              </a:r>
            </a:p>
          </p:txBody>
        </p:sp>
      </p:grpSp>
      <p:grpSp>
        <p:nvGrpSpPr>
          <p:cNvPr id="403459" name="Group 403458">
            <a:extLst>
              <a:ext uri="{FF2B5EF4-FFF2-40B4-BE49-F238E27FC236}">
                <a16:creationId xmlns:a16="http://schemas.microsoft.com/office/drawing/2014/main" id="{441C1560-00D4-4CDB-969D-25B0F9DBCA5D}"/>
              </a:ext>
            </a:extLst>
          </p:cNvPr>
          <p:cNvGrpSpPr/>
          <p:nvPr/>
        </p:nvGrpSpPr>
        <p:grpSpPr>
          <a:xfrm>
            <a:off x="304800" y="5257800"/>
            <a:ext cx="8554495" cy="1390710"/>
            <a:chOff x="304800" y="5334000"/>
            <a:chExt cx="8554495" cy="1390710"/>
          </a:xfrm>
        </p:grpSpPr>
        <p:grpSp>
          <p:nvGrpSpPr>
            <p:cNvPr id="403458" name="Group 403457">
              <a:extLst>
                <a:ext uri="{FF2B5EF4-FFF2-40B4-BE49-F238E27FC236}">
                  <a16:creationId xmlns:a16="http://schemas.microsoft.com/office/drawing/2014/main" id="{185279BF-C471-4F9E-BB0C-D55645A949B3}"/>
                </a:ext>
              </a:extLst>
            </p:cNvPr>
            <p:cNvGrpSpPr/>
            <p:nvPr/>
          </p:nvGrpSpPr>
          <p:grpSpPr>
            <a:xfrm>
              <a:off x="304800" y="5334000"/>
              <a:ext cx="8554495" cy="974470"/>
              <a:chOff x="304800" y="5493005"/>
              <a:chExt cx="8554495" cy="974470"/>
            </a:xfrm>
          </p:grpSpPr>
          <p:pic>
            <p:nvPicPr>
              <p:cNvPr id="403457" name="Picture 403456" descr="\input mathsymbols.tex&#10;&#10;\documentclass{slides}\pagestyle{empty}&#10;\begin{document}&#10;\scriptsize&#10;$$&#10;\frac{\partial}{\partial t} P_t(a)&#10;= \frac{\gamma}{2}\frac{\partial}{\partial a}&#10;\!\left[\sinh^2\! a\frac{\partial}{\partial a}&#10;\!\left[\frac{1}{\sinh^2\! a}P_t(a)\right]\right]&#10;=-\gamma\frac{\partial}{\partial a}\!\left[\coth a\,P_t(a)\right]+\frac{\gamma}{2}\frac{\partial^2 }{\partial a^2}P_t(a)&#10;$$&#10;\end{document}" title="IguanaTex Bitmap Display">
                <a:extLst>
                  <a:ext uri="{FF2B5EF4-FFF2-40B4-BE49-F238E27FC236}">
                    <a16:creationId xmlns:a16="http://schemas.microsoft.com/office/drawing/2014/main" id="{3F26C6AD-F615-4A7D-938F-70503F156AA5}"/>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04800" y="5867399"/>
                <a:ext cx="8554495" cy="600076"/>
              </a:xfrm>
              <a:prstGeom prst="rect">
                <a:avLst/>
              </a:prstGeom>
            </p:spPr>
          </p:pic>
          <p:sp>
            <p:nvSpPr>
              <p:cNvPr id="46" name="TextBox 45">
                <a:extLst>
                  <a:ext uri="{FF2B5EF4-FFF2-40B4-BE49-F238E27FC236}">
                    <a16:creationId xmlns:a16="http://schemas.microsoft.com/office/drawing/2014/main" id="{45CD6CB4-A6EC-4492-8DF8-94BC1178EBFA}"/>
                  </a:ext>
                </a:extLst>
              </p:cNvPr>
              <p:cNvSpPr txBox="1"/>
              <p:nvPr/>
            </p:nvSpPr>
            <p:spPr>
              <a:xfrm>
                <a:off x="1295400" y="5493005"/>
                <a:ext cx="6553200" cy="400110"/>
              </a:xfrm>
              <a:prstGeom prst="rect">
                <a:avLst/>
              </a:prstGeom>
              <a:noFill/>
              <a:ln w="19050">
                <a:noFill/>
              </a:ln>
            </p:spPr>
            <p:txBody>
              <a:bodyPr wrap="square" rtlCol="0">
                <a:spAutoFit/>
              </a:bodyPr>
              <a:lstStyle/>
              <a:p>
                <a:r>
                  <a:rPr lang="en-US" dirty="0">
                    <a:solidFill>
                      <a:srgbClr val="990099"/>
                    </a:solidFill>
                  </a:rPr>
                  <a:t>Fokker-Planck equation for purity distribution </a:t>
                </a:r>
                <a:r>
                  <a:rPr lang="en-US" i="1" dirty="0">
                    <a:solidFill>
                      <a:srgbClr val="990099"/>
                    </a:solidFill>
                  </a:rPr>
                  <a:t>P</a:t>
                </a:r>
                <a:r>
                  <a:rPr lang="en-US" i="1" baseline="-25000" dirty="0">
                    <a:solidFill>
                      <a:srgbClr val="990099"/>
                    </a:solidFill>
                  </a:rPr>
                  <a:t>t </a:t>
                </a:r>
                <a:r>
                  <a:rPr lang="en-US" dirty="0">
                    <a:solidFill>
                      <a:srgbClr val="990099"/>
                    </a:solidFill>
                  </a:rPr>
                  <a:t>(</a:t>
                </a:r>
                <a:r>
                  <a:rPr lang="en-US" i="1" dirty="0">
                    <a:solidFill>
                      <a:srgbClr val="990099"/>
                    </a:solidFill>
                  </a:rPr>
                  <a:t>a</a:t>
                </a:r>
                <a:r>
                  <a:rPr lang="en-US" dirty="0">
                    <a:solidFill>
                      <a:srgbClr val="990099"/>
                    </a:solidFill>
                  </a:rPr>
                  <a:t>)</a:t>
                </a:r>
              </a:p>
            </p:txBody>
          </p:sp>
        </p:grpSp>
        <p:sp>
          <p:nvSpPr>
            <p:cNvPr id="55" name="TextBox 54">
              <a:extLst>
                <a:ext uri="{FF2B5EF4-FFF2-40B4-BE49-F238E27FC236}">
                  <a16:creationId xmlns:a16="http://schemas.microsoft.com/office/drawing/2014/main" id="{D712EEFA-A7C9-4441-974D-1D36E0637FD0}"/>
                </a:ext>
              </a:extLst>
            </p:cNvPr>
            <p:cNvSpPr txBox="1"/>
            <p:nvPr/>
          </p:nvSpPr>
          <p:spPr>
            <a:xfrm>
              <a:off x="5701800" y="6324600"/>
              <a:ext cx="1638590" cy="400110"/>
            </a:xfrm>
            <a:prstGeom prst="rect">
              <a:avLst/>
            </a:prstGeom>
            <a:noFill/>
            <a:ln w="19050">
              <a:solidFill>
                <a:srgbClr val="0033CC"/>
              </a:solidFill>
            </a:ln>
          </p:spPr>
          <p:txBody>
            <a:bodyPr wrap="none" rtlCol="0">
              <a:spAutoFit/>
            </a:bodyPr>
            <a:lstStyle/>
            <a:p>
              <a:r>
                <a:rPr lang="en-US" dirty="0"/>
                <a:t>Ballistic term</a:t>
              </a:r>
            </a:p>
          </p:txBody>
        </p:sp>
        <p:sp>
          <p:nvSpPr>
            <p:cNvPr id="56" name="TextBox 55">
              <a:extLst>
                <a:ext uri="{FF2B5EF4-FFF2-40B4-BE49-F238E27FC236}">
                  <a16:creationId xmlns:a16="http://schemas.microsoft.com/office/drawing/2014/main" id="{E09CEC1C-DC66-458F-B1B6-45E7CFA494E5}"/>
                </a:ext>
              </a:extLst>
            </p:cNvPr>
            <p:cNvSpPr txBox="1"/>
            <p:nvPr/>
          </p:nvSpPr>
          <p:spPr>
            <a:xfrm>
              <a:off x="7620000" y="6324600"/>
              <a:ext cx="1178721" cy="400110"/>
            </a:xfrm>
            <a:prstGeom prst="rect">
              <a:avLst/>
            </a:prstGeom>
            <a:noFill/>
            <a:ln w="19050">
              <a:solidFill>
                <a:srgbClr val="0033CC"/>
              </a:solidFill>
            </a:ln>
          </p:spPr>
          <p:txBody>
            <a:bodyPr wrap="none" rtlCol="0">
              <a:spAutoFit/>
            </a:bodyPr>
            <a:lstStyle/>
            <a:p>
              <a:r>
                <a:rPr lang="en-US" dirty="0"/>
                <a:t>Diffusion</a:t>
              </a:r>
            </a:p>
          </p:txBody>
        </p:sp>
      </p:grpSp>
      <p:sp>
        <p:nvSpPr>
          <p:cNvPr id="58" name="Text Box 2">
            <a:extLst>
              <a:ext uri="{FF2B5EF4-FFF2-40B4-BE49-F238E27FC236}">
                <a16:creationId xmlns:a16="http://schemas.microsoft.com/office/drawing/2014/main" id="{5EA813AE-22C0-471A-84DF-8AABF576408F}"/>
              </a:ext>
            </a:extLst>
          </p:cNvPr>
          <p:cNvSpPr txBox="1">
            <a:spLocks noChangeArrowheads="1"/>
          </p:cNvSpPr>
          <p:nvPr/>
        </p:nvSpPr>
        <p:spPr bwMode="auto">
          <a:xfrm>
            <a:off x="123324" y="147935"/>
            <a:ext cx="8915400" cy="461665"/>
          </a:xfrm>
          <a:prstGeom prst="rect">
            <a:avLst/>
          </a:prstGeom>
          <a:noFill/>
          <a:ln w="28575">
            <a:noFill/>
            <a:miter lim="800000"/>
            <a:headEnd/>
            <a:tailEnd/>
          </a:ln>
          <a:effectLst/>
        </p:spPr>
        <p:txBody>
          <a:bodyPr wrap="square">
            <a:spAutoFit/>
          </a:bodyPr>
          <a:lstStyle/>
          <a:p>
            <a:pPr marL="609600" indent="-609600"/>
            <a:r>
              <a:rPr lang="en-US" sz="2400" b="1" dirty="0">
                <a:solidFill>
                  <a:srgbClr val="996600"/>
                </a:solidFill>
                <a:latin typeface="Comic Sans MS" pitchFamily="66" charset="0"/>
              </a:rPr>
              <a:t>Diffusion equations. Advanced course in geometry</a:t>
            </a:r>
            <a:endParaRPr lang="en-US" sz="2400" b="1" dirty="0">
              <a:solidFill>
                <a:srgbClr val="006600"/>
              </a:solidFill>
              <a:latin typeface="Comic Sans MS" pitchFamily="66" charset="0"/>
            </a:endParaRPr>
          </a:p>
        </p:txBody>
      </p:sp>
    </p:spTree>
    <p:extLst>
      <p:ext uri="{BB962C8B-B14F-4D97-AF65-F5344CB8AC3E}">
        <p14:creationId xmlns:p14="http://schemas.microsoft.com/office/powerpoint/2010/main" val="33487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34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3459"/>
                                        </p:tgtEl>
                                        <p:attrNameLst>
                                          <p:attrName>style.visibility</p:attrName>
                                        </p:attrNameLst>
                                      </p:cBhvr>
                                      <p:to>
                                        <p:strVal val="visible"/>
                                      </p:to>
                                    </p:set>
                                    <p:anim calcmode="lin" valueType="num">
                                      <p:cBhvr additive="base">
                                        <p:cTn id="17" dur="500" fill="hold"/>
                                        <p:tgtEl>
                                          <p:spTgt spid="403459"/>
                                        </p:tgtEl>
                                        <p:attrNameLst>
                                          <p:attrName>ppt_x</p:attrName>
                                        </p:attrNameLst>
                                      </p:cBhvr>
                                      <p:tavLst>
                                        <p:tav tm="0">
                                          <p:val>
                                            <p:strVal val="#ppt_x"/>
                                          </p:val>
                                        </p:tav>
                                        <p:tav tm="100000">
                                          <p:val>
                                            <p:strVal val="#ppt_x"/>
                                          </p:val>
                                        </p:tav>
                                      </p:tavLst>
                                    </p:anim>
                                    <p:anim calcmode="lin" valueType="num">
                                      <p:cBhvr additive="base">
                                        <p:cTn id="18" dur="500" fill="hold"/>
                                        <p:tgtEl>
                                          <p:spTgt spid="403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0"/>
            <a:ext cx="4127391" cy="830997"/>
          </a:xfrm>
          <a:prstGeom prst="rect">
            <a:avLst/>
          </a:prstGeom>
          <a:noFill/>
          <a:ln w="28575">
            <a:noFill/>
            <a:miter lim="800000"/>
            <a:headEnd/>
            <a:tailEnd/>
          </a:ln>
          <a:effectLst/>
        </p:spPr>
        <p:txBody>
          <a:bodyPr wrap="square">
            <a:spAutoFit/>
          </a:bodyPr>
          <a:lstStyle/>
          <a:p>
            <a:pPr marL="609600" indent="-609600"/>
            <a:r>
              <a:rPr lang="en-US" sz="2400" b="1" dirty="0">
                <a:solidFill>
                  <a:srgbClr val="996600"/>
                </a:solidFill>
                <a:latin typeface="Comic Sans MS" pitchFamily="66" charset="0"/>
              </a:rPr>
              <a:t>Kraus-operator geometry of SL(2,C)</a:t>
            </a:r>
            <a:endParaRPr lang="en-US" sz="2400" b="1" dirty="0">
              <a:solidFill>
                <a:srgbClr val="006600"/>
              </a:solidFill>
              <a:latin typeface="Comic Sans MS" pitchFamily="66" charset="0"/>
            </a:endParaRPr>
          </a:p>
        </p:txBody>
      </p:sp>
      <p:grpSp>
        <p:nvGrpSpPr>
          <p:cNvPr id="403460" name="Group 403459">
            <a:extLst>
              <a:ext uri="{FF2B5EF4-FFF2-40B4-BE49-F238E27FC236}">
                <a16:creationId xmlns:a16="http://schemas.microsoft.com/office/drawing/2014/main" id="{E7598265-C493-4977-AB2A-5FE2A870F020}"/>
              </a:ext>
            </a:extLst>
          </p:cNvPr>
          <p:cNvGrpSpPr/>
          <p:nvPr/>
        </p:nvGrpSpPr>
        <p:grpSpPr>
          <a:xfrm>
            <a:off x="159210" y="973455"/>
            <a:ext cx="4101179" cy="1160145"/>
            <a:chOff x="166021" y="762000"/>
            <a:chExt cx="4101179" cy="1160145"/>
          </a:xfrm>
        </p:grpSpPr>
        <p:pic>
          <p:nvPicPr>
            <p:cNvPr id="403459" name="Picture 403458" descr="\input mathsymbols.tex&#10;&#10;\documentclass{slides}\pagestyle{empty}&#10;\setlength{\textwidth}{4.75truein}&#10;\begin{document}&#10;\scriptsize&#10;To draw pictures, suppress two dimensions in the SU(2) postmeasurement-unitary fiber and one dimension in the 3-hyperboloid, effectively working in SL(2,R), with&#10;\end{document}" title="IguanaTex Bitmap Display">
              <a:extLst>
                <a:ext uri="{FF2B5EF4-FFF2-40B4-BE49-F238E27FC236}">
                  <a16:creationId xmlns:a16="http://schemas.microsoft.com/office/drawing/2014/main" id="{E8C1AF81-D4E5-4799-B9F4-3C01D072B138}"/>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166021" y="762000"/>
              <a:ext cx="4101179" cy="796766"/>
            </a:xfrm>
            <a:prstGeom prst="rect">
              <a:avLst/>
            </a:prstGeom>
          </p:spPr>
        </p:pic>
        <p:pic>
          <p:nvPicPr>
            <p:cNvPr id="403456" name="Picture 403455" descr="\input mathsymbols.tex&#10;&#10;\documentclass{slides}\pagestyle{empty}&#10;\setlength{\textwidth}{4.75truein}&#10;\begin{document}&#10;\scriptsize&#10;$$&#10;K=Ve^{aJ_z}U=e^{-iJ_y\psi}e^{aJ_z}e^{-iJ_y\phi}.&#10;$$&#10;\end{document}" title="IguanaTex Bitmap Display">
              <a:extLst>
                <a:ext uri="{FF2B5EF4-FFF2-40B4-BE49-F238E27FC236}">
                  <a16:creationId xmlns:a16="http://schemas.microsoft.com/office/drawing/2014/main" id="{34BBD5E1-87DC-4617-81EE-36DBA6C5199A}"/>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339090" y="1676400"/>
              <a:ext cx="3742373" cy="245745"/>
            </a:xfrm>
            <a:prstGeom prst="rect">
              <a:avLst/>
            </a:prstGeom>
          </p:spPr>
        </p:pic>
      </p:grpSp>
      <p:grpSp>
        <p:nvGrpSpPr>
          <p:cNvPr id="403473" name="Group 403472">
            <a:extLst>
              <a:ext uri="{FF2B5EF4-FFF2-40B4-BE49-F238E27FC236}">
                <a16:creationId xmlns:a16="http://schemas.microsoft.com/office/drawing/2014/main" id="{2A227348-45FC-4761-B0F9-34B73B745406}"/>
              </a:ext>
            </a:extLst>
          </p:cNvPr>
          <p:cNvGrpSpPr/>
          <p:nvPr/>
        </p:nvGrpSpPr>
        <p:grpSpPr>
          <a:xfrm>
            <a:off x="89821" y="2209800"/>
            <a:ext cx="3946477" cy="4606766"/>
            <a:chOff x="89821" y="1981200"/>
            <a:chExt cx="3830193" cy="4669335"/>
          </a:xfrm>
        </p:grpSpPr>
        <p:pic>
          <p:nvPicPr>
            <p:cNvPr id="403462" name="Picture 403461" descr="Diagram&#10;&#10;Description automatically generated">
              <a:extLst>
                <a:ext uri="{FF2B5EF4-FFF2-40B4-BE49-F238E27FC236}">
                  <a16:creationId xmlns:a16="http://schemas.microsoft.com/office/drawing/2014/main" id="{1B3FB1BC-6353-43EE-B5A4-1AFBAFDAE7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821" y="1981200"/>
              <a:ext cx="3491579" cy="4669335"/>
            </a:xfrm>
            <a:prstGeom prst="rect">
              <a:avLst/>
            </a:prstGeom>
          </p:spPr>
        </p:pic>
        <p:pic>
          <p:nvPicPr>
            <p:cNvPr id="403468" name="Picture 403467" descr="\input mathsymbols.tex&#10;&#10;\documentclass{slides}\pagestyle{empty}&#10;\setlength{\textwidth}{4.75truein}&#10;\begin{document}&#10;\scriptsize&#10;2-torus of\\ &#10;postmeasurement-\\&#10;unitary fibers&#10;\end{document}" title="IguanaTex Bitmap Display">
              <a:extLst>
                <a:ext uri="{FF2B5EF4-FFF2-40B4-BE49-F238E27FC236}">
                  <a16:creationId xmlns:a16="http://schemas.microsoft.com/office/drawing/2014/main" id="{C921F1DA-E724-45CB-995B-8ABEBDE95134}"/>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2209800" y="2971800"/>
              <a:ext cx="1710214" cy="577405"/>
            </a:xfrm>
            <a:prstGeom prst="rect">
              <a:avLst/>
            </a:prstGeom>
          </p:spPr>
        </p:pic>
        <p:pic>
          <p:nvPicPr>
            <p:cNvPr id="403470" name="Picture 403469" descr="\input mathsymbols.tex&#10;&#10;\documentclass{slides}\pagestyle{empty}&#10;\setlength{\textwidth}{4.75truein}&#10;\begin{document}&#10;\scriptsize&#10;$\sqrt E$ embedding\\ &#10;of 2-hyperboloid&#10;\end{document}" title="IguanaTex Bitmap Display">
              <a:extLst>
                <a:ext uri="{FF2B5EF4-FFF2-40B4-BE49-F238E27FC236}">
                  <a16:creationId xmlns:a16="http://schemas.microsoft.com/office/drawing/2014/main" id="{238FBCE6-D7FE-4C43-B432-5D699A4A747D}"/>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995011" y="4627817"/>
              <a:ext cx="1510189" cy="401383"/>
            </a:xfrm>
            <a:prstGeom prst="rect">
              <a:avLst/>
            </a:prstGeom>
          </p:spPr>
        </p:pic>
      </p:grpSp>
      <p:grpSp>
        <p:nvGrpSpPr>
          <p:cNvPr id="403481" name="Group 403480">
            <a:extLst>
              <a:ext uri="{FF2B5EF4-FFF2-40B4-BE49-F238E27FC236}">
                <a16:creationId xmlns:a16="http://schemas.microsoft.com/office/drawing/2014/main" id="{8D64C1E8-CF9E-4DDB-9E15-A30FA0775BD1}"/>
              </a:ext>
            </a:extLst>
          </p:cNvPr>
          <p:cNvGrpSpPr/>
          <p:nvPr/>
        </p:nvGrpSpPr>
        <p:grpSpPr>
          <a:xfrm>
            <a:off x="4648200" y="76200"/>
            <a:ext cx="4365852" cy="5257801"/>
            <a:chOff x="4419600" y="76200"/>
            <a:chExt cx="4365852" cy="5257801"/>
          </a:xfrm>
        </p:grpSpPr>
        <p:pic>
          <p:nvPicPr>
            <p:cNvPr id="403475" name="Picture 403474" descr="Chart&#10;&#10;Description automatically generated">
              <a:extLst>
                <a:ext uri="{FF2B5EF4-FFF2-40B4-BE49-F238E27FC236}">
                  <a16:creationId xmlns:a16="http://schemas.microsoft.com/office/drawing/2014/main" id="{33804C48-D76D-4409-B664-2076EE3F1D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9600" y="76200"/>
              <a:ext cx="4365852" cy="5257801"/>
            </a:xfrm>
            <a:prstGeom prst="rect">
              <a:avLst/>
            </a:prstGeom>
          </p:spPr>
        </p:pic>
        <p:sp>
          <p:nvSpPr>
            <p:cNvPr id="403476" name="TextBox 403475">
              <a:extLst>
                <a:ext uri="{FF2B5EF4-FFF2-40B4-BE49-F238E27FC236}">
                  <a16:creationId xmlns:a16="http://schemas.microsoft.com/office/drawing/2014/main" id="{4B2E8634-CBBE-4A6D-8BB6-5F4C79EF1C29}"/>
                </a:ext>
              </a:extLst>
            </p:cNvPr>
            <p:cNvSpPr txBox="1"/>
            <p:nvPr/>
          </p:nvSpPr>
          <p:spPr>
            <a:xfrm>
              <a:off x="6767023" y="914400"/>
              <a:ext cx="1233977" cy="830997"/>
            </a:xfrm>
            <a:prstGeom prst="rect">
              <a:avLst/>
            </a:prstGeom>
            <a:noFill/>
          </p:spPr>
          <p:txBody>
            <a:bodyPr wrap="square" rtlCol="0">
              <a:spAutoFit/>
            </a:bodyPr>
            <a:lstStyle/>
            <a:p>
              <a:r>
                <a:rPr lang="en-US" sz="1600" dirty="0">
                  <a:solidFill>
                    <a:srgbClr val="FF0000"/>
                  </a:solidFill>
                </a:rPr>
                <a:t>Fibers: </a:t>
              </a:r>
            </a:p>
            <a:p>
              <a:r>
                <a:rPr lang="en-US" sz="1600" dirty="0">
                  <a:solidFill>
                    <a:srgbClr val="FF0000"/>
                  </a:solidFill>
                </a:rPr>
                <a:t>Orbits of </a:t>
              </a:r>
              <a:r>
                <a:rPr lang="en-US" sz="1600" i="1" dirty="0">
                  <a:solidFill>
                    <a:srgbClr val="FF0000"/>
                  </a:solidFill>
                </a:rPr>
                <a:t>V</a:t>
              </a:r>
              <a:r>
                <a:rPr lang="en-US" sz="1600" dirty="0">
                  <a:solidFill>
                    <a:srgbClr val="FF0000"/>
                  </a:solidFill>
                </a:rPr>
                <a:t>; </a:t>
              </a:r>
            </a:p>
            <a:p>
              <a:r>
                <a:rPr lang="en-US" sz="1600" i="1" dirty="0">
                  <a:solidFill>
                    <a:srgbClr val="FF0000"/>
                  </a:solidFill>
                </a:rPr>
                <a:t>U</a:t>
              </a:r>
              <a:r>
                <a:rPr lang="en-US" sz="1600" dirty="0">
                  <a:solidFill>
                    <a:srgbClr val="FF0000"/>
                  </a:solidFill>
                </a:rPr>
                <a:t> constant</a:t>
              </a:r>
            </a:p>
          </p:txBody>
        </p:sp>
        <p:sp>
          <p:nvSpPr>
            <p:cNvPr id="61" name="TextBox 60">
              <a:extLst>
                <a:ext uri="{FF2B5EF4-FFF2-40B4-BE49-F238E27FC236}">
                  <a16:creationId xmlns:a16="http://schemas.microsoft.com/office/drawing/2014/main" id="{84A6AF2D-9F86-41A2-A50E-28A6FAB9D5A1}"/>
                </a:ext>
              </a:extLst>
            </p:cNvPr>
            <p:cNvSpPr txBox="1"/>
            <p:nvPr/>
          </p:nvSpPr>
          <p:spPr>
            <a:xfrm>
              <a:off x="5395423" y="762000"/>
              <a:ext cx="1233977" cy="584775"/>
            </a:xfrm>
            <a:prstGeom prst="rect">
              <a:avLst/>
            </a:prstGeom>
            <a:noFill/>
          </p:spPr>
          <p:txBody>
            <a:bodyPr wrap="square" rtlCol="0">
              <a:spAutoFit/>
            </a:bodyPr>
            <a:lstStyle/>
            <a:p>
              <a:r>
                <a:rPr lang="en-US" sz="1600" dirty="0">
                  <a:solidFill>
                    <a:srgbClr val="0099CC"/>
                  </a:solidFill>
                </a:rPr>
                <a:t>Orbits of </a:t>
              </a:r>
              <a:r>
                <a:rPr lang="en-US" sz="1600" i="1" dirty="0">
                  <a:solidFill>
                    <a:srgbClr val="0099CC"/>
                  </a:solidFill>
                </a:rPr>
                <a:t>U</a:t>
              </a:r>
              <a:r>
                <a:rPr lang="en-US" sz="1600" dirty="0">
                  <a:solidFill>
                    <a:srgbClr val="0099CC"/>
                  </a:solidFill>
                </a:rPr>
                <a:t>; </a:t>
              </a:r>
            </a:p>
            <a:p>
              <a:r>
                <a:rPr lang="en-US" sz="1600" i="1" dirty="0">
                  <a:solidFill>
                    <a:srgbClr val="0099CC"/>
                  </a:solidFill>
                </a:rPr>
                <a:t>V </a:t>
              </a:r>
              <a:r>
                <a:rPr lang="en-US" sz="1600" dirty="0">
                  <a:solidFill>
                    <a:srgbClr val="0099CC"/>
                  </a:solidFill>
                </a:rPr>
                <a:t>constant</a:t>
              </a:r>
            </a:p>
          </p:txBody>
        </p:sp>
      </p:grpSp>
      <p:grpSp>
        <p:nvGrpSpPr>
          <p:cNvPr id="403480" name="Group 403479">
            <a:extLst>
              <a:ext uri="{FF2B5EF4-FFF2-40B4-BE49-F238E27FC236}">
                <a16:creationId xmlns:a16="http://schemas.microsoft.com/office/drawing/2014/main" id="{10203080-3891-4E30-AD00-D0563B2156A5}"/>
              </a:ext>
            </a:extLst>
          </p:cNvPr>
          <p:cNvGrpSpPr/>
          <p:nvPr/>
        </p:nvGrpSpPr>
        <p:grpSpPr>
          <a:xfrm>
            <a:off x="4648200" y="1969325"/>
            <a:ext cx="4405979" cy="4812475"/>
            <a:chOff x="4648200" y="1969325"/>
            <a:chExt cx="4405979" cy="4812475"/>
          </a:xfrm>
        </p:grpSpPr>
        <p:grpSp>
          <p:nvGrpSpPr>
            <p:cNvPr id="403479" name="Group 403478">
              <a:extLst>
                <a:ext uri="{FF2B5EF4-FFF2-40B4-BE49-F238E27FC236}">
                  <a16:creationId xmlns:a16="http://schemas.microsoft.com/office/drawing/2014/main" id="{98B19769-46A9-4A77-A41D-E75190998DDC}"/>
                </a:ext>
              </a:extLst>
            </p:cNvPr>
            <p:cNvGrpSpPr/>
            <p:nvPr/>
          </p:nvGrpSpPr>
          <p:grpSpPr>
            <a:xfrm>
              <a:off x="4648200" y="5411880"/>
              <a:ext cx="4405979" cy="1369920"/>
              <a:chOff x="4648200" y="5411880"/>
              <a:chExt cx="4405979" cy="1369920"/>
            </a:xfrm>
          </p:grpSpPr>
          <p:pic>
            <p:nvPicPr>
              <p:cNvPr id="403472" name="Picture 403471" descr="Chart&#10;&#10;Description automatically generated">
                <a:extLst>
                  <a:ext uri="{FF2B5EF4-FFF2-40B4-BE49-F238E27FC236}">
                    <a16:creationId xmlns:a16="http://schemas.microsoft.com/office/drawing/2014/main" id="{50F61E9C-6139-4DBD-BD88-49405BF497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96950" y="5411880"/>
                <a:ext cx="4157229" cy="1369920"/>
              </a:xfrm>
              <a:prstGeom prst="rect">
                <a:avLst/>
              </a:prstGeom>
            </p:spPr>
          </p:pic>
          <p:pic>
            <p:nvPicPr>
              <p:cNvPr id="403478" name="Picture 403477" descr="\input mathsymbols.tex&#10;&#10;\documentclass{slides}\pagestyle{empty}&#10;\setlength{\textwidth}{4.75truein}&#10;\begin{document}&#10;\scriptsize&#10;$\cosh a=1,2,4,\infty$&#10;\end{document}" title="IguanaTex Bitmap Display">
                <a:extLst>
                  <a:ext uri="{FF2B5EF4-FFF2-40B4-BE49-F238E27FC236}">
                    <a16:creationId xmlns:a16="http://schemas.microsoft.com/office/drawing/2014/main" id="{CC074EE5-C49D-44CA-86B0-68ED0027D7AF}"/>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4648200" y="6551065"/>
                <a:ext cx="1553893" cy="154535"/>
              </a:xfrm>
              <a:prstGeom prst="rect">
                <a:avLst/>
              </a:prstGeom>
            </p:spPr>
          </p:pic>
        </p:grpSp>
        <p:sp>
          <p:nvSpPr>
            <p:cNvPr id="65" name="TextBox 64">
              <a:extLst>
                <a:ext uri="{FF2B5EF4-FFF2-40B4-BE49-F238E27FC236}">
                  <a16:creationId xmlns:a16="http://schemas.microsoft.com/office/drawing/2014/main" id="{0293397F-FD8E-4641-9645-FE480302476B}"/>
                </a:ext>
              </a:extLst>
            </p:cNvPr>
            <p:cNvSpPr txBox="1"/>
            <p:nvPr/>
          </p:nvSpPr>
          <p:spPr>
            <a:xfrm>
              <a:off x="7279148" y="1969325"/>
              <a:ext cx="1407652" cy="338554"/>
            </a:xfrm>
            <a:prstGeom prst="rect">
              <a:avLst/>
            </a:prstGeom>
            <a:noFill/>
          </p:spPr>
          <p:txBody>
            <a:bodyPr wrap="square" rtlCol="0">
              <a:spAutoFit/>
            </a:bodyPr>
            <a:lstStyle/>
            <a:p>
              <a:r>
                <a:rPr lang="en-US" sz="1600" dirty="0">
                  <a:solidFill>
                    <a:srgbClr val="990099"/>
                  </a:solidFill>
                </a:rPr>
                <a:t>“Light cone”</a:t>
              </a:r>
            </a:p>
          </p:txBody>
        </p:sp>
      </p:grpSp>
      <p:sp>
        <p:nvSpPr>
          <p:cNvPr id="69" name="TextBox 68">
            <a:extLst>
              <a:ext uri="{FF2B5EF4-FFF2-40B4-BE49-F238E27FC236}">
                <a16:creationId xmlns:a16="http://schemas.microsoft.com/office/drawing/2014/main" id="{10BB30B4-F4B7-42BF-BE79-D825C9A7DD60}"/>
              </a:ext>
            </a:extLst>
          </p:cNvPr>
          <p:cNvSpPr txBox="1"/>
          <p:nvPr/>
        </p:nvSpPr>
        <p:spPr>
          <a:xfrm>
            <a:off x="5562600" y="3360003"/>
            <a:ext cx="2590800" cy="830997"/>
          </a:xfrm>
          <a:prstGeom prst="rect">
            <a:avLst/>
          </a:prstGeom>
          <a:noFill/>
        </p:spPr>
        <p:txBody>
          <a:bodyPr wrap="square" rtlCol="0">
            <a:spAutoFit/>
          </a:bodyPr>
          <a:lstStyle/>
          <a:p>
            <a:r>
              <a:rPr lang="en-US" sz="1600" dirty="0">
                <a:solidFill>
                  <a:schemeClr val="tx1"/>
                </a:solidFill>
              </a:rPr>
              <a:t>Nonintegrable direction of diffusion is “</a:t>
            </a:r>
            <a:r>
              <a:rPr lang="en-US" sz="1600" dirty="0" err="1">
                <a:solidFill>
                  <a:schemeClr val="tx1"/>
                </a:solidFill>
              </a:rPr>
              <a:t>Minkowski</a:t>
            </a:r>
            <a:r>
              <a:rPr lang="en-US" sz="1600" dirty="0">
                <a:solidFill>
                  <a:schemeClr val="tx1"/>
                </a:solidFill>
              </a:rPr>
              <a:t>-orthogonal” to the fibers. </a:t>
            </a:r>
          </a:p>
        </p:txBody>
      </p:sp>
      <p:grpSp>
        <p:nvGrpSpPr>
          <p:cNvPr id="53" name="Group 52">
            <a:extLst>
              <a:ext uri="{FF2B5EF4-FFF2-40B4-BE49-F238E27FC236}">
                <a16:creationId xmlns:a16="http://schemas.microsoft.com/office/drawing/2014/main" id="{98E4D2C5-E6D1-4399-889C-CA17C4BAD1B4}"/>
              </a:ext>
            </a:extLst>
          </p:cNvPr>
          <p:cNvGrpSpPr/>
          <p:nvPr/>
        </p:nvGrpSpPr>
        <p:grpSpPr>
          <a:xfrm>
            <a:off x="3606329" y="5486400"/>
            <a:ext cx="1575271" cy="1219199"/>
            <a:chOff x="4043591" y="5540301"/>
            <a:chExt cx="2439771" cy="2078247"/>
          </a:xfrm>
        </p:grpSpPr>
        <p:pic>
          <p:nvPicPr>
            <p:cNvPr id="54" name="Picture 2 1" descr="Photo: Chris Jackson">
              <a:extLst>
                <a:ext uri="{FF2B5EF4-FFF2-40B4-BE49-F238E27FC236}">
                  <a16:creationId xmlns:a16="http://schemas.microsoft.com/office/drawing/2014/main" id="{F76C1B86-D600-4518-9053-DD811F86AB7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43591" y="6137482"/>
              <a:ext cx="1496292" cy="1481066"/>
            </a:xfrm>
            <a:prstGeom prst="rect">
              <a:avLst/>
            </a:prstGeom>
            <a:noFill/>
            <a:extLst>
              <a:ext uri="{909E8E84-426E-40DD-AFC4-6F175D3DCCD1}">
                <a14:hiddenFill xmlns:a14="http://schemas.microsoft.com/office/drawing/2010/main">
                  <a:solidFill>
                    <a:srgbClr val="FFFFFF"/>
                  </a:solidFill>
                </a14:hiddenFill>
              </a:ext>
            </a:extLst>
          </p:spPr>
        </p:pic>
        <p:sp>
          <p:nvSpPr>
            <p:cNvPr id="55" name="Speech Bubble: Oval 54">
              <a:extLst>
                <a:ext uri="{FF2B5EF4-FFF2-40B4-BE49-F238E27FC236}">
                  <a16:creationId xmlns:a16="http://schemas.microsoft.com/office/drawing/2014/main" id="{93C5C329-6535-4DC9-8ED0-637C749A2137}"/>
                </a:ext>
              </a:extLst>
            </p:cNvPr>
            <p:cNvSpPr/>
            <p:nvPr/>
          </p:nvSpPr>
          <p:spPr bwMode="auto">
            <a:xfrm>
              <a:off x="4043592" y="5540301"/>
              <a:ext cx="2439770" cy="651001"/>
            </a:xfrm>
            <a:prstGeom prst="wedgeEllipseCallout">
              <a:avLst>
                <a:gd name="adj1" fmla="val -6259"/>
                <a:gd name="adj2" fmla="val 69948"/>
              </a:avLst>
            </a:prstGeom>
            <a:noFill/>
            <a:ln w="19050" cap="flat" cmpd="sng" algn="ctr">
              <a:solidFill>
                <a:srgbClr val="0033CC"/>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Comic Sans MS" panose="030F0702030302020204" pitchFamily="66" charset="0"/>
                </a:rPr>
                <a:t>Really cool.</a:t>
              </a:r>
              <a:endParaRPr kumimoji="0" lang="en-US" sz="1400" b="0" i="0" u="none" strike="noStrike" cap="none" normalizeH="0" baseline="0" dirty="0">
                <a:ln>
                  <a:noFill/>
                </a:ln>
                <a:solidFill>
                  <a:srgbClr val="0033CC"/>
                </a:solidFill>
                <a:effectLst/>
                <a:latin typeface="Comic Sans MS" panose="030F0702030302020204" pitchFamily="66" charset="0"/>
              </a:endParaRPr>
            </a:p>
          </p:txBody>
        </p:sp>
      </p:grpSp>
    </p:spTree>
    <p:extLst>
      <p:ext uri="{BB962C8B-B14F-4D97-AF65-F5344CB8AC3E}">
        <p14:creationId xmlns:p14="http://schemas.microsoft.com/office/powerpoint/2010/main" val="50010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4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4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1026" name="Picture 2" descr="C:\Users\caves\Documents\My Pictures\12\snake1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57200"/>
            <a:ext cx="7639800" cy="5867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3240166" y="6334780"/>
            <a:ext cx="3084434" cy="523220"/>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Western diamondback rattlesnake</a:t>
            </a:r>
          </a:p>
          <a:p>
            <a:r>
              <a:rPr lang="en-US" sz="1400" b="1" dirty="0">
                <a:solidFill>
                  <a:schemeClr val="tx1"/>
                </a:solidFill>
                <a:cs typeface="Helvetica" pitchFamily="34" charset="0"/>
              </a:rPr>
              <a:t>My front yard, Sandia Heights</a:t>
            </a:r>
          </a:p>
        </p:txBody>
      </p:sp>
      <p:sp>
        <p:nvSpPr>
          <p:cNvPr id="6" name="Text Box 3"/>
          <p:cNvSpPr txBox="1">
            <a:spLocks noChangeArrowheads="1"/>
          </p:cNvSpPr>
          <p:nvPr/>
        </p:nvSpPr>
        <p:spPr bwMode="auto">
          <a:xfrm>
            <a:off x="2819400" y="0"/>
            <a:ext cx="3733800" cy="523220"/>
          </a:xfrm>
          <a:prstGeom prst="rect">
            <a:avLst/>
          </a:prstGeom>
          <a:noFill/>
          <a:ln w="19050" algn="ctr">
            <a:noFill/>
            <a:miter lim="800000"/>
            <a:headEnd/>
            <a:tailEnd/>
          </a:ln>
          <a:effectLst/>
        </p:spPr>
        <p:txBody>
          <a:bodyPr wrap="square">
            <a:spAutoFit/>
          </a:bodyPr>
          <a:lstStyle/>
          <a:p>
            <a:r>
              <a:rPr lang="en-US" sz="2800" dirty="0">
                <a:solidFill>
                  <a:srgbClr val="996600"/>
                </a:solidFill>
                <a:latin typeface="Comic Sans MS" pitchFamily="66" charset="0"/>
              </a:rPr>
              <a:t>More and much more</a:t>
            </a:r>
          </a:p>
        </p:txBody>
      </p:sp>
    </p:spTree>
    <p:extLst>
      <p:ext uri="{BB962C8B-B14F-4D97-AF65-F5344CB8AC3E}">
        <p14:creationId xmlns:p14="http://schemas.microsoft.com/office/powerpoint/2010/main" val="526070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1465CB4-23FB-4715-ABD1-6372238F0DF8}"/>
                  </a:ext>
                </a:extLst>
              </p14:cNvPr>
              <p14:cNvContentPartPr/>
              <p14:nvPr/>
            </p14:nvContentPartPr>
            <p14:xfrm>
              <a:off x="10215990" y="431073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4"/>
              <a:stretch>
                <a:fillRect/>
              </a:stretch>
            </p:blipFill>
            <p:spPr>
              <a:xfrm>
                <a:off x="10207045" y="4301730"/>
                <a:ext cx="76212" cy="81360"/>
              </a:xfrm>
              <a:prstGeom prst="rect">
                <a:avLst/>
              </a:prstGeom>
            </p:spPr>
          </p:pic>
        </mc:Fallback>
      </mc:AlternateContent>
      <p:grpSp>
        <p:nvGrpSpPr>
          <p:cNvPr id="6" name="Group 5">
            <a:extLst>
              <a:ext uri="{FF2B5EF4-FFF2-40B4-BE49-F238E27FC236}">
                <a16:creationId xmlns:a16="http://schemas.microsoft.com/office/drawing/2014/main" id="{3C9A32DC-2D63-4C5C-B21B-4C4C4EB27CEA}"/>
              </a:ext>
            </a:extLst>
          </p:cNvPr>
          <p:cNvGrpSpPr/>
          <p:nvPr/>
        </p:nvGrpSpPr>
        <p:grpSpPr>
          <a:xfrm>
            <a:off x="152400" y="1905000"/>
            <a:ext cx="2209800" cy="2215991"/>
            <a:chOff x="6835083" y="546791"/>
            <a:chExt cx="1905000" cy="2044009"/>
          </a:xfrm>
        </p:grpSpPr>
        <p:pic>
          <p:nvPicPr>
            <p:cNvPr id="7" name="Picture 2" descr="Photo: Chris Jackson">
              <a:extLst>
                <a:ext uri="{FF2B5EF4-FFF2-40B4-BE49-F238E27FC236}">
                  <a16:creationId xmlns:a16="http://schemas.microsoft.com/office/drawing/2014/main" id="{858E7E56-B1A3-438E-AEE2-AFFE279AF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083" y="546791"/>
              <a:ext cx="1905000" cy="1904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C187EF-447E-4DFD-B68E-76B32D7846BF}"/>
                </a:ext>
              </a:extLst>
            </p:cNvPr>
            <p:cNvSpPr txBox="1"/>
            <p:nvPr/>
          </p:nvSpPr>
          <p:spPr>
            <a:xfrm>
              <a:off x="7167350" y="2283023"/>
              <a:ext cx="1309974" cy="307777"/>
            </a:xfrm>
            <a:prstGeom prst="rect">
              <a:avLst/>
            </a:prstGeom>
            <a:solidFill>
              <a:schemeClr val="tx1"/>
            </a:solidFill>
          </p:spPr>
          <p:txBody>
            <a:bodyPr wrap="none" rtlCol="0">
              <a:spAutoFit/>
            </a:bodyPr>
            <a:lstStyle/>
            <a:p>
              <a:r>
                <a:rPr lang="en-US" sz="1400" dirty="0">
                  <a:solidFill>
                    <a:schemeClr val="bg1"/>
                  </a:solidFill>
                </a:rPr>
                <a:t>Chris Jackson</a:t>
              </a:r>
            </a:p>
          </p:txBody>
        </p:sp>
      </p:grpSp>
      <p:sp>
        <p:nvSpPr>
          <p:cNvPr id="11" name="TextBox 10">
            <a:extLst>
              <a:ext uri="{FF2B5EF4-FFF2-40B4-BE49-F238E27FC236}">
                <a16:creationId xmlns:a16="http://schemas.microsoft.com/office/drawing/2014/main" id="{A9C29F3B-706D-4500-893B-D3787F23D776}"/>
              </a:ext>
            </a:extLst>
          </p:cNvPr>
          <p:cNvSpPr txBox="1"/>
          <p:nvPr/>
        </p:nvSpPr>
        <p:spPr>
          <a:xfrm>
            <a:off x="533400" y="152400"/>
            <a:ext cx="7315200" cy="1323439"/>
          </a:xfrm>
          <a:prstGeom prst="rect">
            <a:avLst/>
          </a:prstGeom>
          <a:noFill/>
        </p:spPr>
        <p:txBody>
          <a:bodyPr wrap="square" rtlCol="0">
            <a:spAutoFit/>
          </a:bodyPr>
          <a:lstStyle/>
          <a:p>
            <a:pPr algn="l"/>
            <a:r>
              <a:rPr lang="en-US" b="1" i="0" u="none" strike="noStrike" baseline="0" dirty="0">
                <a:latin typeface="Calibri" panose="020F0502020204030204" pitchFamily="34" charset="0"/>
                <a:cs typeface="Calibri" panose="020F0502020204030204" pitchFamily="34" charset="0"/>
              </a:rPr>
              <a:t>C. S. Jackson and C. M. Caves, “How to perform the coherent measurement of a curved phase space by continuous isotropic measurement. I. Spin and the Kraus-operator geometry of SL(2,C),” </a:t>
            </a:r>
            <a:r>
              <a:rPr lang="en-US" b="1" dirty="0">
                <a:latin typeface="Calibri" panose="020F0502020204030204" pitchFamily="34" charset="0"/>
                <a:cs typeface="Calibri" panose="020F0502020204030204" pitchFamily="34" charset="0"/>
              </a:rPr>
              <a:t>arXiv:2107.12396 [quant-</a:t>
            </a:r>
            <a:r>
              <a:rPr lang="en-US" b="1" dirty="0" err="1">
                <a:latin typeface="Calibri" panose="020F0502020204030204" pitchFamily="34" charset="0"/>
                <a:cs typeface="Calibri" panose="020F0502020204030204" pitchFamily="34" charset="0"/>
              </a:rPr>
              <a:t>ph</a:t>
            </a:r>
            <a:r>
              <a:rPr lang="en-US" b="1" dirty="0">
                <a:latin typeface="Calibri" panose="020F0502020204030204" pitchFamily="34" charset="0"/>
                <a:cs typeface="Calibri" panose="020F0502020204030204" pitchFamily="34" charset="0"/>
              </a:rPr>
              <a:t>]</a:t>
            </a:r>
            <a:r>
              <a:rPr lang="en-US" b="1" i="0" u="none" strike="noStrike" baseline="0"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BE155F2-E89D-459C-B10E-AF06F3E83956}"/>
              </a:ext>
            </a:extLst>
          </p:cNvPr>
          <p:cNvSpPr txBox="1"/>
          <p:nvPr/>
        </p:nvSpPr>
        <p:spPr>
          <a:xfrm>
            <a:off x="533400" y="4572000"/>
            <a:ext cx="7924800" cy="1323439"/>
          </a:xfrm>
          <a:prstGeom prst="rect">
            <a:avLst/>
          </a:prstGeom>
          <a:noFill/>
        </p:spPr>
        <p:txBody>
          <a:bodyPr wrap="square" rtlCol="0">
            <a:spAutoFit/>
          </a:bodyPr>
          <a:lstStyle/>
          <a:p>
            <a:pPr algn="l"/>
            <a:r>
              <a:rPr lang="en-US" b="1" i="0" u="none" strike="noStrike" baseline="0" dirty="0">
                <a:latin typeface="Calibri" panose="020F0502020204030204" pitchFamily="34" charset="0"/>
                <a:cs typeface="Calibri" panose="020F0502020204030204" pitchFamily="34" charset="0"/>
              </a:rPr>
              <a:t>C. S. Jackson and C. M. Caves, “How to perform the coherent measurement of a curved phase space by continuous isotropic measurement. II. The Kraus-operator geometries of complex </a:t>
            </a:r>
            <a:r>
              <a:rPr lang="en-US" b="1" i="0" u="none" strike="noStrike" baseline="0" dirty="0" err="1">
                <a:latin typeface="Calibri" panose="020F0502020204030204" pitchFamily="34" charset="0"/>
                <a:cs typeface="Calibri" panose="020F0502020204030204" pitchFamily="34" charset="0"/>
              </a:rPr>
              <a:t>semisimple</a:t>
            </a:r>
            <a:r>
              <a:rPr lang="en-US" b="1" i="0" u="none" strike="noStrike" baseline="0" dirty="0">
                <a:latin typeface="Calibri" panose="020F0502020204030204" pitchFamily="34" charset="0"/>
                <a:cs typeface="Calibri" panose="020F0502020204030204" pitchFamily="34" charset="0"/>
              </a:rPr>
              <a:t> Lie groups,” drafted</a:t>
            </a:r>
            <a:r>
              <a:rPr lang="en-US" b="1" baseline="0" dirty="0">
                <a:latin typeface="Calibri" panose="020F0502020204030204" pitchFamily="34" charset="0"/>
                <a:cs typeface="Calibri" panose="020F0502020204030204" pitchFamily="34" charset="0"/>
              </a:rPr>
              <a:t>, but needs retrofitting with present understanding</a:t>
            </a:r>
            <a:r>
              <a:rPr lang="en-US" b="1" i="0" u="none" strike="noStrike" baseline="0"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3A595BD-0E2F-491B-8B40-06CED2316960}"/>
              </a:ext>
            </a:extLst>
          </p:cNvPr>
          <p:cNvSpPr txBox="1"/>
          <p:nvPr/>
        </p:nvSpPr>
        <p:spPr>
          <a:xfrm>
            <a:off x="2514601" y="1600200"/>
            <a:ext cx="6400799" cy="1477328"/>
          </a:xfrm>
          <a:prstGeom prst="rect">
            <a:avLst/>
          </a:prstGeom>
          <a:noFill/>
        </p:spPr>
        <p:txBody>
          <a:bodyPr wrap="square" rtlCol="0">
            <a:spAutoFit/>
          </a:bodyPr>
          <a:lstStyle/>
          <a:p>
            <a:pPr algn="l"/>
            <a:r>
              <a:rPr lang="en-US" sz="1800" b="0" i="0" u="none" strike="noStrike" baseline="0" dirty="0">
                <a:solidFill>
                  <a:srgbClr val="990099"/>
                </a:solidFill>
                <a:latin typeface="Calibri" panose="020F0502020204030204" pitchFamily="34" charset="0"/>
                <a:cs typeface="Calibri" panose="020F0502020204030204" pitchFamily="34" charset="0"/>
              </a:rPr>
              <a:t>From the acknowledgments: This article is the first in a series describing CSJ's vision for understanding curved phase spaces and their role in physics and quantum information. … CMC is honored to be a co-author, provided it takes nothing away from CSJ's accomplishment.</a:t>
            </a:r>
            <a:endParaRPr lang="en-US" sz="1800" dirty="0">
              <a:solidFill>
                <a:srgbClr val="990099"/>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037E68-7E5A-47A1-A87B-4E76A59E7AF8}"/>
              </a:ext>
            </a:extLst>
          </p:cNvPr>
          <p:cNvSpPr txBox="1"/>
          <p:nvPr/>
        </p:nvSpPr>
        <p:spPr>
          <a:xfrm>
            <a:off x="3505200" y="6096000"/>
            <a:ext cx="2133600" cy="523220"/>
          </a:xfrm>
          <a:prstGeom prst="rect">
            <a:avLst/>
          </a:prstGeom>
          <a:noFill/>
        </p:spPr>
        <p:txBody>
          <a:bodyPr wrap="square" rtlCol="0">
            <a:spAutoFit/>
          </a:bodyPr>
          <a:lstStyle/>
          <a:p>
            <a:r>
              <a:rPr lang="en-US" sz="2800" b="1" dirty="0">
                <a:solidFill>
                  <a:srgbClr val="990099"/>
                </a:solidFill>
                <a:latin typeface="Calibri" panose="020F0502020204030204" pitchFamily="34" charset="0"/>
                <a:cs typeface="Calibri" panose="020F0502020204030204" pitchFamily="34" charset="0"/>
              </a:rPr>
              <a:t>Much more.</a:t>
            </a:r>
            <a:r>
              <a:rPr lang="en-US" sz="2800" b="1" i="0" u="none" strike="noStrike" baseline="0" dirty="0">
                <a:solidFill>
                  <a:srgbClr val="990099"/>
                </a:solidFill>
                <a:latin typeface="Calibri" panose="020F0502020204030204" pitchFamily="34" charset="0"/>
                <a:cs typeface="Calibri" panose="020F0502020204030204" pitchFamily="34" charset="0"/>
              </a:rPr>
              <a:t>  </a:t>
            </a:r>
            <a:endParaRPr lang="en-US" sz="2800" b="1" dirty="0">
              <a:solidFill>
                <a:srgbClr val="990099"/>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548D418-29A1-4A01-8ED2-18C5F1BBF155}"/>
              </a:ext>
            </a:extLst>
          </p:cNvPr>
          <p:cNvSpPr txBox="1"/>
          <p:nvPr/>
        </p:nvSpPr>
        <p:spPr>
          <a:xfrm>
            <a:off x="7239000" y="54114"/>
            <a:ext cx="1425390" cy="707886"/>
          </a:xfrm>
          <a:prstGeom prst="rect">
            <a:avLst/>
          </a:prstGeom>
          <a:noFill/>
          <a:ln w="19050">
            <a:solidFill>
              <a:srgbClr val="FF0000"/>
            </a:solidFill>
          </a:ln>
        </p:spPr>
        <p:txBody>
          <a:bodyPr wrap="none" rtlCol="0">
            <a:spAutoFit/>
          </a:bodyPr>
          <a:lstStyle/>
          <a:p>
            <a:r>
              <a:rPr lang="en-US" dirty="0">
                <a:solidFill>
                  <a:srgbClr val="FF0000"/>
                </a:solidFill>
                <a:latin typeface="Comic Sans MS" panose="030F0702030302020204" pitchFamily="66" charset="0"/>
              </a:rPr>
              <a:t>FOCUS</a:t>
            </a:r>
          </a:p>
          <a:p>
            <a:r>
              <a:rPr lang="en-US" dirty="0">
                <a:solidFill>
                  <a:srgbClr val="FF0000"/>
                </a:solidFill>
                <a:latin typeface="Comic Sans MS" panose="030F0702030302020204" pitchFamily="66" charset="0"/>
              </a:rPr>
              <a:t>ON THIS.</a:t>
            </a:r>
          </a:p>
        </p:txBody>
      </p:sp>
      <p:sp>
        <p:nvSpPr>
          <p:cNvPr id="13" name="TextBox 12">
            <a:extLst>
              <a:ext uri="{FF2B5EF4-FFF2-40B4-BE49-F238E27FC236}">
                <a16:creationId xmlns:a16="http://schemas.microsoft.com/office/drawing/2014/main" id="{591EAEE5-4F07-4CF6-8A1C-8944B6EFFE4A}"/>
              </a:ext>
            </a:extLst>
          </p:cNvPr>
          <p:cNvSpPr txBox="1"/>
          <p:nvPr/>
        </p:nvSpPr>
        <p:spPr>
          <a:xfrm>
            <a:off x="2514600" y="3124200"/>
            <a:ext cx="6400799" cy="1200329"/>
          </a:xfrm>
          <a:prstGeom prst="rect">
            <a:avLst/>
          </a:prstGeom>
          <a:noFill/>
        </p:spPr>
        <p:txBody>
          <a:bodyPr wrap="square" rtlCol="0">
            <a:spAutoFit/>
          </a:bodyPr>
          <a:lstStyle/>
          <a:p>
            <a:pPr algn="l"/>
            <a:r>
              <a:rPr lang="en-US" sz="1800" b="1" dirty="0">
                <a:solidFill>
                  <a:srgbClr val="FF0000"/>
                </a:solidFill>
                <a:latin typeface="Calibri" panose="020F0502020204030204" pitchFamily="34" charset="0"/>
                <a:cs typeface="Calibri" panose="020F0502020204030204" pitchFamily="34" charset="0"/>
              </a:rPr>
              <a:t>Destination:</a:t>
            </a:r>
            <a:r>
              <a:rPr lang="en-US" sz="1800" dirty="0">
                <a:solidFill>
                  <a:srgbClr val="FF0000"/>
                </a:solidFill>
                <a:latin typeface="Calibri" panose="020F0502020204030204" pitchFamily="34" charset="0"/>
                <a:cs typeface="Calibri" panose="020F0502020204030204" pitchFamily="34" charset="0"/>
              </a:rPr>
              <a:t> What “strong” measurement corresponds to weak, continuous, measurement of (</a:t>
            </a:r>
            <a:r>
              <a:rPr lang="en-US" sz="1800" dirty="0" err="1">
                <a:solidFill>
                  <a:srgbClr val="FF0000"/>
                </a:solidFill>
                <a:latin typeface="Calibri" panose="020F0502020204030204" pitchFamily="34" charset="0"/>
                <a:cs typeface="Calibri" panose="020F0502020204030204" pitchFamily="34" charset="0"/>
              </a:rPr>
              <a:t>noncommuting</a:t>
            </a:r>
            <a:r>
              <a:rPr lang="en-US" sz="1800" dirty="0">
                <a:solidFill>
                  <a:srgbClr val="FF0000"/>
                </a:solidFill>
                <a:latin typeface="Calibri" panose="020F0502020204030204" pitchFamily="34" charset="0"/>
                <a:cs typeface="Calibri" panose="020F0502020204030204" pitchFamily="34" charset="0"/>
              </a:rPr>
              <a:t>) observables?</a:t>
            </a:r>
          </a:p>
          <a:p>
            <a:pPr algn="l"/>
            <a:r>
              <a:rPr lang="en-US" sz="1800" b="1" dirty="0">
                <a:solidFill>
                  <a:srgbClr val="FF0000"/>
                </a:solidFill>
                <a:latin typeface="Calibri" panose="020F0502020204030204" pitchFamily="34" charset="0"/>
                <a:cs typeface="Calibri" panose="020F0502020204030204" pitchFamily="34" charset="0"/>
              </a:rPr>
              <a:t>Journey:</a:t>
            </a:r>
            <a:r>
              <a:rPr lang="en-US" sz="1800" dirty="0">
                <a:solidFill>
                  <a:srgbClr val="FF0000"/>
                </a:solidFill>
                <a:latin typeface="Calibri" panose="020F0502020204030204" pitchFamily="34" charset="0"/>
                <a:cs typeface="Calibri" panose="020F0502020204030204" pitchFamily="34" charset="0"/>
              </a:rPr>
              <a:t> Exploring the space of Kraus operators and POVMs that goes with phase space.</a:t>
            </a:r>
          </a:p>
        </p:txBody>
      </p:sp>
    </p:spTree>
    <p:extLst>
      <p:ext uri="{BB962C8B-B14F-4D97-AF65-F5344CB8AC3E}">
        <p14:creationId xmlns:p14="http://schemas.microsoft.com/office/powerpoint/2010/main" val="141120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1981200" y="0"/>
            <a:ext cx="5181600" cy="646331"/>
          </a:xfrm>
          <a:prstGeom prst="rect">
            <a:avLst/>
          </a:prstGeom>
          <a:noFill/>
          <a:ln w="28575">
            <a:noFill/>
            <a:miter lim="800000"/>
            <a:headEnd/>
            <a:tailEnd/>
          </a:ln>
          <a:effectLst/>
        </p:spPr>
        <p:txBody>
          <a:bodyPr wrap="square">
            <a:spAutoFit/>
          </a:bodyPr>
          <a:lstStyle/>
          <a:p>
            <a:pPr marL="609600" indent="-609600"/>
            <a:r>
              <a:rPr lang="en-US" sz="3600" b="1" dirty="0">
                <a:solidFill>
                  <a:srgbClr val="996600"/>
                </a:solidFill>
                <a:latin typeface="Comic Sans MS" pitchFamily="66" charset="0"/>
              </a:rPr>
              <a:t>More</a:t>
            </a:r>
            <a:endParaRPr lang="en-US" b="1" dirty="0">
              <a:solidFill>
                <a:srgbClr val="006600"/>
              </a:solidFill>
              <a:latin typeface="Comic Sans MS" pitchFamily="66"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1465CB4-23FB-4715-ABD1-6372238F0DF8}"/>
                  </a:ext>
                </a:extLst>
              </p14:cNvPr>
              <p14:cNvContentPartPr/>
              <p14:nvPr/>
            </p14:nvContentPartPr>
            <p14:xfrm>
              <a:off x="10444590" y="385353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4"/>
              <a:stretch>
                <a:fillRect/>
              </a:stretch>
            </p:blipFill>
            <p:spPr>
              <a:xfrm>
                <a:off x="10435645" y="3844530"/>
                <a:ext cx="76212" cy="81360"/>
              </a:xfrm>
              <a:prstGeom prst="rect">
                <a:avLst/>
              </a:prstGeom>
            </p:spPr>
          </p:pic>
        </mc:Fallback>
      </mc:AlternateContent>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34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76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18183A0B-A1A3-4EFE-B084-EFFB0DE677BB}"/>
              </a:ext>
            </a:extLst>
          </p:cNvPr>
          <p:cNvSpPr txBox="1"/>
          <p:nvPr/>
        </p:nvSpPr>
        <p:spPr>
          <a:xfrm>
            <a:off x="152400" y="2908280"/>
            <a:ext cx="8915400" cy="3693319"/>
          </a:xfrm>
          <a:prstGeom prst="rect">
            <a:avLst/>
          </a:prstGeom>
          <a:noFill/>
          <a:ln w="19050">
            <a:solidFill>
              <a:srgbClr val="0033CC"/>
            </a:solidFill>
          </a:ln>
        </p:spPr>
        <p:txBody>
          <a:bodyPr wrap="square" rtlCol="0">
            <a:spAutoFit/>
          </a:bodyPr>
          <a:lstStyle/>
          <a:p>
            <a:pPr marL="457200" indent="-457200" algn="l">
              <a:buAutoNum type="arabicPeriod"/>
            </a:pPr>
            <a:r>
              <a:rPr lang="en-US" sz="1800" dirty="0">
                <a:latin typeface="Calibri" panose="020F0502020204030204" pitchFamily="34" charset="0"/>
                <a:cs typeface="Calibri" panose="020F0502020204030204" pitchFamily="34" charset="0"/>
              </a:rPr>
              <a:t>The properties of physical systems are the generators of these Lie groups.  </a:t>
            </a:r>
          </a:p>
          <a:p>
            <a:pPr marL="457200" indent="-457200" algn="l">
              <a:buFontTx/>
              <a:buAutoNum type="arabicPeriod"/>
            </a:pPr>
            <a:r>
              <a:rPr lang="en-US" sz="1800" dirty="0">
                <a:latin typeface="Calibri" panose="020F0502020204030204" pitchFamily="34" charset="0"/>
                <a:cs typeface="Calibri" panose="020F0502020204030204" pitchFamily="34" charset="0"/>
              </a:rPr>
              <a:t>Weak, continuous, isotropic measurement of the generators limits to measurement in the (overcomplete) basis of generalized coherent states, thereby identifying the coherent states.  Kraus operators drawn from the (complexified) group describe dynamics; </a:t>
            </a:r>
            <a:r>
              <a:rPr lang="en-US" sz="1800" dirty="0" err="1">
                <a:latin typeface="Calibri" panose="020F0502020204030204" pitchFamily="34" charset="0"/>
                <a:cs typeface="Calibri" panose="020F0502020204030204" pitchFamily="34" charset="0"/>
              </a:rPr>
              <a:t>Cartan</a:t>
            </a:r>
            <a:r>
              <a:rPr lang="en-US" sz="1800" dirty="0">
                <a:latin typeface="Calibri" panose="020F0502020204030204" pitchFamily="34" charset="0"/>
                <a:cs typeface="Calibri" panose="020F0502020204030204" pitchFamily="34" charset="0"/>
              </a:rPr>
              <a:t> decomposition identifies the radial directions on a type-IV symmetric space, the angular directions in the premeasurement </a:t>
            </a:r>
            <a:r>
              <a:rPr lang="en-US" sz="1800" dirty="0" err="1">
                <a:latin typeface="Calibri" panose="020F0502020204030204" pitchFamily="34" charset="0"/>
                <a:cs typeface="Calibri" panose="020F0502020204030204" pitchFamily="34" charset="0"/>
              </a:rPr>
              <a:t>unitaries</a:t>
            </a:r>
            <a:r>
              <a:rPr lang="en-US" sz="1800" dirty="0">
                <a:latin typeface="Calibri" panose="020F0502020204030204" pitchFamily="34" charset="0"/>
                <a:cs typeface="Calibri" panose="020F0502020204030204" pitchFamily="34" charset="0"/>
              </a:rPr>
              <a:t> (displacement operators), and the fiber of </a:t>
            </a:r>
            <a:r>
              <a:rPr lang="en-US" sz="1800" dirty="0" err="1">
                <a:latin typeface="Calibri" panose="020F0502020204030204" pitchFamily="34" charset="0"/>
                <a:cs typeface="Calibri" panose="020F0502020204030204" pitchFamily="34" charset="0"/>
              </a:rPr>
              <a:t>postmeasurement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unitaries</a:t>
            </a:r>
            <a:r>
              <a:rPr lang="en-US" sz="1800" dirty="0">
                <a:latin typeface="Calibri" panose="020F0502020204030204" pitchFamily="34" charset="0"/>
                <a:cs typeface="Calibri" panose="020F0502020204030204" pitchFamily="34" charset="0"/>
              </a:rPr>
              <a:t>. The phase space of coherent states occupies the boundary of the symmetric space, a space of constant curvature, made up of thermal states with Hamiltonians linear in the generators.   Kraus operators are the unifying mathematical object, the quantum trinity, the triple entendre, encompassing states, transformations, and measurements.</a:t>
            </a:r>
          </a:p>
          <a:p>
            <a:pPr marL="457200" indent="-457200" algn="l">
              <a:buFontTx/>
              <a:buAutoNum type="arabicPeriod"/>
            </a:pPr>
            <a:r>
              <a:rPr lang="en-US" sz="1800" dirty="0">
                <a:latin typeface="Calibri" panose="020F0502020204030204" pitchFamily="34" charset="0"/>
                <a:cs typeface="Calibri" panose="020F0502020204030204" pitchFamily="34" charset="0"/>
              </a:rPr>
              <a:t>Putting the Weyl-Heisenberg group and its flat space in the language of curved phase spaces, thus elucidating its universal properties and its special properties.</a:t>
            </a:r>
          </a:p>
        </p:txBody>
      </p:sp>
      <p:sp>
        <p:nvSpPr>
          <p:cNvPr id="11" name="TextBox 10">
            <a:extLst>
              <a:ext uri="{FF2B5EF4-FFF2-40B4-BE49-F238E27FC236}">
                <a16:creationId xmlns:a16="http://schemas.microsoft.com/office/drawing/2014/main" id="{8167FF3F-F187-4E4E-8440-4E7082C83413}"/>
              </a:ext>
            </a:extLst>
          </p:cNvPr>
          <p:cNvSpPr txBox="1"/>
          <p:nvPr/>
        </p:nvSpPr>
        <p:spPr>
          <a:xfrm>
            <a:off x="76200" y="559475"/>
            <a:ext cx="6781800" cy="2031325"/>
          </a:xfrm>
          <a:prstGeom prst="rect">
            <a:avLst/>
          </a:prstGeom>
          <a:noFill/>
          <a:ln w="19050">
            <a:solidFill>
              <a:schemeClr val="accent6"/>
            </a:solidFill>
          </a:ln>
        </p:spPr>
        <p:txBody>
          <a:bodyPr wrap="square" rtlCol="0">
            <a:spAutoFit/>
          </a:bodyPr>
          <a:lstStyle/>
          <a:p>
            <a:r>
              <a:rPr lang="en-US" sz="2400" b="1" i="1" dirty="0">
                <a:latin typeface="Calibri" panose="020F0502020204030204" pitchFamily="34" charset="0"/>
                <a:cs typeface="Calibri" panose="020F0502020204030204" pitchFamily="34" charset="0"/>
              </a:rPr>
              <a:t>Get out of Hilbert space. The arena of physics, classical and quantum, is the (curved) phase spaces of compact, connected, semi-simple Lie groups.</a:t>
            </a:r>
          </a:p>
          <a:p>
            <a:r>
              <a:rPr lang="en-US" sz="1800" dirty="0">
                <a:latin typeface="Calibri" panose="020F0502020204030204" pitchFamily="34" charset="0"/>
                <a:cs typeface="Calibri" panose="020F0502020204030204" pitchFamily="34" charset="0"/>
              </a:rPr>
              <a:t>What about flat, canonical phase space?  It’s for the bosons, misleadingly special, where phase-space quantum mechanics is already appreciated, but needs to be recast in our language.</a:t>
            </a:r>
          </a:p>
        </p:txBody>
      </p:sp>
      <p:grpSp>
        <p:nvGrpSpPr>
          <p:cNvPr id="12" name="Group 11">
            <a:extLst>
              <a:ext uri="{FF2B5EF4-FFF2-40B4-BE49-F238E27FC236}">
                <a16:creationId xmlns:a16="http://schemas.microsoft.com/office/drawing/2014/main" id="{C51270A4-4809-4EA6-95AB-EAA08F2C18E4}"/>
              </a:ext>
            </a:extLst>
          </p:cNvPr>
          <p:cNvGrpSpPr/>
          <p:nvPr/>
        </p:nvGrpSpPr>
        <p:grpSpPr>
          <a:xfrm>
            <a:off x="6934200" y="469881"/>
            <a:ext cx="2133600" cy="2273319"/>
            <a:chOff x="6835083" y="546791"/>
            <a:chExt cx="1905000" cy="2044009"/>
          </a:xfrm>
        </p:grpSpPr>
        <p:pic>
          <p:nvPicPr>
            <p:cNvPr id="13" name="Picture 2" descr="Photo: Chris Jackson">
              <a:extLst>
                <a:ext uri="{FF2B5EF4-FFF2-40B4-BE49-F238E27FC236}">
                  <a16:creationId xmlns:a16="http://schemas.microsoft.com/office/drawing/2014/main" id="{39A031DA-FB1E-42AD-9E87-F998F0417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083" y="546791"/>
              <a:ext cx="1905000" cy="1904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E04DD1A-4958-4127-B947-2A6DE710B574}"/>
                </a:ext>
              </a:extLst>
            </p:cNvPr>
            <p:cNvSpPr txBox="1"/>
            <p:nvPr/>
          </p:nvSpPr>
          <p:spPr>
            <a:xfrm>
              <a:off x="7243752" y="2283023"/>
              <a:ext cx="1309974" cy="307777"/>
            </a:xfrm>
            <a:prstGeom prst="rect">
              <a:avLst/>
            </a:prstGeom>
            <a:solidFill>
              <a:schemeClr val="tx1"/>
            </a:solidFill>
          </p:spPr>
          <p:txBody>
            <a:bodyPr wrap="none" rtlCol="0">
              <a:spAutoFit/>
            </a:bodyPr>
            <a:lstStyle/>
            <a:p>
              <a:r>
                <a:rPr lang="en-US" sz="1400" dirty="0">
                  <a:solidFill>
                    <a:schemeClr val="bg1"/>
                  </a:solidFill>
                </a:rPr>
                <a:t>Chris Jackson</a:t>
              </a:r>
            </a:p>
          </p:txBody>
        </p:sp>
      </p:grpSp>
    </p:spTree>
    <p:extLst>
      <p:ext uri="{BB962C8B-B14F-4D97-AF65-F5344CB8AC3E}">
        <p14:creationId xmlns:p14="http://schemas.microsoft.com/office/powerpoint/2010/main" val="392727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1981200" y="-71021"/>
            <a:ext cx="5181600" cy="646331"/>
          </a:xfrm>
          <a:prstGeom prst="rect">
            <a:avLst/>
          </a:prstGeom>
          <a:noFill/>
          <a:ln w="28575">
            <a:noFill/>
            <a:miter lim="800000"/>
            <a:headEnd/>
            <a:tailEnd/>
          </a:ln>
          <a:effectLst/>
        </p:spPr>
        <p:txBody>
          <a:bodyPr wrap="square">
            <a:spAutoFit/>
          </a:bodyPr>
          <a:lstStyle/>
          <a:p>
            <a:pPr marL="609600" indent="-609600"/>
            <a:r>
              <a:rPr lang="en-US" sz="3600" b="1" dirty="0">
                <a:solidFill>
                  <a:srgbClr val="996600"/>
                </a:solidFill>
                <a:latin typeface="Comic Sans MS" pitchFamily="66" charset="0"/>
              </a:rPr>
              <a:t>Much more</a:t>
            </a:r>
            <a:endParaRPr lang="en-US" b="1" dirty="0">
              <a:solidFill>
                <a:srgbClr val="006600"/>
              </a:solidFill>
              <a:latin typeface="Comic Sans MS" pitchFamily="66"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1465CB4-23FB-4715-ABD1-6372238F0DF8}"/>
                  </a:ext>
                </a:extLst>
              </p14:cNvPr>
              <p14:cNvContentPartPr/>
              <p14:nvPr/>
            </p14:nvContentPartPr>
            <p14:xfrm>
              <a:off x="10444590" y="385353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4"/>
              <a:stretch>
                <a:fillRect/>
              </a:stretch>
            </p:blipFill>
            <p:spPr>
              <a:xfrm>
                <a:off x="10435645" y="3844530"/>
                <a:ext cx="76212" cy="81360"/>
              </a:xfrm>
              <a:prstGeom prst="rect">
                <a:avLst/>
              </a:prstGeom>
            </p:spPr>
          </p:pic>
        </mc:Fallback>
      </mc:AlternateContent>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1104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18183A0B-A1A3-4EFE-B084-EFFB0DE677BB}"/>
              </a:ext>
            </a:extLst>
          </p:cNvPr>
          <p:cNvSpPr txBox="1"/>
          <p:nvPr/>
        </p:nvSpPr>
        <p:spPr>
          <a:xfrm>
            <a:off x="109536" y="2783681"/>
            <a:ext cx="8915400" cy="3970318"/>
          </a:xfrm>
          <a:prstGeom prst="rect">
            <a:avLst/>
          </a:prstGeom>
          <a:noFill/>
          <a:ln w="19050">
            <a:solidFill>
              <a:srgbClr val="0033CC"/>
            </a:solidFill>
          </a:ln>
        </p:spPr>
        <p:txBody>
          <a:bodyPr wrap="square" rtlCol="0">
            <a:spAutoFit/>
          </a:bodyPr>
          <a:lstStyle/>
          <a:p>
            <a:pPr marL="342900" indent="-342900" algn="l">
              <a:buFont typeface="+mj-lt"/>
              <a:buAutoNum type="arabicPeriod" startAt="4"/>
            </a:pPr>
            <a:r>
              <a:rPr lang="en-US" sz="1800" dirty="0">
                <a:latin typeface="Calibri" panose="020F0502020204030204" pitchFamily="34" charset="0"/>
                <a:cs typeface="Calibri" panose="020F0502020204030204" pitchFamily="34" charset="0"/>
              </a:rPr>
              <a:t>Harmonic functions span the space of  phase-space functions.   Associated irreducible tensors span the operator space.  Phase-space correspondences and “</a:t>
            </a:r>
            <a:r>
              <a:rPr lang="en-US" sz="1800" i="1" dirty="0">
                <a:latin typeface="Calibri" panose="020F0502020204030204" pitchFamily="34" charset="0"/>
                <a:cs typeface="Calibri" panose="020F0502020204030204" pitchFamily="34" charset="0"/>
              </a:rPr>
              <a:t>s</a:t>
            </a:r>
            <a:r>
              <a:rPr lang="en-US" sz="1800" dirty="0">
                <a:latin typeface="Calibri" panose="020F0502020204030204" pitchFamily="34" charset="0"/>
                <a:cs typeface="Calibri" panose="020F0502020204030204" pitchFamily="34" charset="0"/>
              </a:rPr>
              <a:t>-ordered” </a:t>
            </a:r>
            <a:r>
              <a:rPr lang="en-US" sz="1800" dirty="0" err="1">
                <a:latin typeface="Calibri" panose="020F0502020204030204" pitchFamily="34" charset="0"/>
                <a:cs typeface="Calibri" panose="020F0502020204030204" pitchFamily="34" charset="0"/>
              </a:rPr>
              <a:t>quasiprobabilities</a:t>
            </a:r>
            <a:r>
              <a:rPr lang="en-US" sz="1800" dirty="0">
                <a:latin typeface="Calibri" panose="020F0502020204030204" pitchFamily="34" charset="0"/>
                <a:cs typeface="Calibri" panose="020F0502020204030204" pitchFamily="34" charset="0"/>
              </a:rPr>
              <a:t>, which connect harmonic functions to coherent states, are founded on the “quartic twirl” of generalized coherent states. </a:t>
            </a:r>
          </a:p>
          <a:p>
            <a:pPr marL="342900" indent="-342900" algn="l">
              <a:buFont typeface="+mj-lt"/>
              <a:buAutoNum type="arabicPeriod" startAt="4"/>
            </a:pPr>
            <a:r>
              <a:rPr lang="en-US" sz="1800" dirty="0">
                <a:latin typeface="Calibri" panose="020F0502020204030204" pitchFamily="34" charset="0"/>
                <a:cs typeface="Calibri" panose="020F0502020204030204" pitchFamily="34" charset="0"/>
              </a:rPr>
              <a:t>Quantization is omission of fine-scale harmonic functions (i.e., working in a finite-dimensional irrep).   The classical limit is keeping all the harmonic functions, down to the finest scales (i.e., working in an infinite-dimensional irrep).  Linear Hilbert-space structure of quantum mechanics arises naturally from the group representation.</a:t>
            </a:r>
          </a:p>
          <a:p>
            <a:pPr marL="342900" indent="-342900" algn="l">
              <a:buFont typeface="+mj-lt"/>
              <a:buAutoNum type="arabicPeriod" startAt="4"/>
            </a:pPr>
            <a:r>
              <a:rPr lang="en-US" sz="1800" i="1" dirty="0">
                <a:latin typeface="Calibri" panose="020F0502020204030204" pitchFamily="34" charset="0"/>
                <a:cs typeface="Calibri" panose="020F0502020204030204" pitchFamily="34" charset="0"/>
              </a:rPr>
              <a:t>Dynamical complexity </a:t>
            </a:r>
            <a:r>
              <a:rPr lang="en-US" sz="1800" dirty="0">
                <a:latin typeface="Calibri" panose="020F0502020204030204" pitchFamily="34" charset="0"/>
                <a:cs typeface="Calibri" panose="020F0502020204030204" pitchFamily="34" charset="0"/>
              </a:rPr>
              <a:t>(nonlinear dynamics and chaos)  is stepping outside the complexified group.  Complexity should be measured relative to phase space.  Linear evolution, Hamiltonian or dissipative, stays in the group and respects the scales of the harmonic functions.  Nonlinear evolution steps outside the group by mixing large and small scales, leading to the sensitivity to initial conditions of classical chaos and to hypersensitivity to perturbation both classically and quantum mechanically.</a:t>
            </a:r>
          </a:p>
        </p:txBody>
      </p:sp>
      <p:sp>
        <p:nvSpPr>
          <p:cNvPr id="15" name="TextBox 14">
            <a:extLst>
              <a:ext uri="{FF2B5EF4-FFF2-40B4-BE49-F238E27FC236}">
                <a16:creationId xmlns:a16="http://schemas.microsoft.com/office/drawing/2014/main" id="{73C75352-7C6B-43EF-9D60-1767279A4D03}"/>
              </a:ext>
            </a:extLst>
          </p:cNvPr>
          <p:cNvSpPr txBox="1"/>
          <p:nvPr/>
        </p:nvSpPr>
        <p:spPr>
          <a:xfrm>
            <a:off x="76200" y="559475"/>
            <a:ext cx="6781800" cy="2031325"/>
          </a:xfrm>
          <a:prstGeom prst="rect">
            <a:avLst/>
          </a:prstGeom>
          <a:noFill/>
          <a:ln w="19050">
            <a:solidFill>
              <a:schemeClr val="accent6"/>
            </a:solidFill>
          </a:ln>
        </p:spPr>
        <p:txBody>
          <a:bodyPr wrap="square" rtlCol="0">
            <a:spAutoFit/>
          </a:bodyPr>
          <a:lstStyle/>
          <a:p>
            <a:r>
              <a:rPr lang="en-US" sz="2400" b="1" i="1" dirty="0">
                <a:latin typeface="Calibri" panose="020F0502020204030204" pitchFamily="34" charset="0"/>
                <a:cs typeface="Calibri" panose="020F0502020204030204" pitchFamily="34" charset="0"/>
              </a:rPr>
              <a:t>Get out of Hilbert space. The arena of physics, classical and quantum, is the (curved) phase spaces of compact, connected, semi-simple Lie groups.</a:t>
            </a:r>
          </a:p>
          <a:p>
            <a:r>
              <a:rPr lang="en-US" sz="1800" dirty="0">
                <a:latin typeface="Calibri" panose="020F0502020204030204" pitchFamily="34" charset="0"/>
                <a:cs typeface="Calibri" panose="020F0502020204030204" pitchFamily="34" charset="0"/>
              </a:rPr>
              <a:t>What about flat, canonical phase space?  It’s for the bosons, misleadingly special, but where phase-space quantum mechanics is already appreciated.</a:t>
            </a:r>
          </a:p>
        </p:txBody>
      </p:sp>
      <p:grpSp>
        <p:nvGrpSpPr>
          <p:cNvPr id="16" name="Group 15">
            <a:extLst>
              <a:ext uri="{FF2B5EF4-FFF2-40B4-BE49-F238E27FC236}">
                <a16:creationId xmlns:a16="http://schemas.microsoft.com/office/drawing/2014/main" id="{C4B64A1F-EE48-4FB4-B76E-A9C14F31CB0A}"/>
              </a:ext>
            </a:extLst>
          </p:cNvPr>
          <p:cNvGrpSpPr/>
          <p:nvPr/>
        </p:nvGrpSpPr>
        <p:grpSpPr>
          <a:xfrm>
            <a:off x="6934200" y="469881"/>
            <a:ext cx="2133600" cy="2273319"/>
            <a:chOff x="6835083" y="546791"/>
            <a:chExt cx="1905000" cy="2044009"/>
          </a:xfrm>
        </p:grpSpPr>
        <p:pic>
          <p:nvPicPr>
            <p:cNvPr id="17" name="Picture 2" descr="Photo: Chris Jackson">
              <a:extLst>
                <a:ext uri="{FF2B5EF4-FFF2-40B4-BE49-F238E27FC236}">
                  <a16:creationId xmlns:a16="http://schemas.microsoft.com/office/drawing/2014/main" id="{4CB068B4-0E66-4F1B-A5C5-4484B6CFB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083" y="546791"/>
              <a:ext cx="1905000" cy="19049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73DD762-EB2F-4825-8A9A-4BB3730F95DE}"/>
                </a:ext>
              </a:extLst>
            </p:cNvPr>
            <p:cNvSpPr txBox="1"/>
            <p:nvPr/>
          </p:nvSpPr>
          <p:spPr>
            <a:xfrm>
              <a:off x="7243752" y="2283023"/>
              <a:ext cx="1309974" cy="307777"/>
            </a:xfrm>
            <a:prstGeom prst="rect">
              <a:avLst/>
            </a:prstGeom>
            <a:solidFill>
              <a:schemeClr val="tx1"/>
            </a:solidFill>
          </p:spPr>
          <p:txBody>
            <a:bodyPr wrap="none" rtlCol="0">
              <a:spAutoFit/>
            </a:bodyPr>
            <a:lstStyle/>
            <a:p>
              <a:r>
                <a:rPr lang="en-US" sz="1400" dirty="0">
                  <a:solidFill>
                    <a:schemeClr val="bg1"/>
                  </a:solidFill>
                </a:rPr>
                <a:t>Chris Jackson</a:t>
              </a:r>
            </a:p>
          </p:txBody>
        </p:sp>
      </p:grpSp>
    </p:spTree>
    <p:extLst>
      <p:ext uri="{BB962C8B-B14F-4D97-AF65-F5344CB8AC3E}">
        <p14:creationId xmlns:p14="http://schemas.microsoft.com/office/powerpoint/2010/main" val="420226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5" name="Picture 2" descr="C:\Users\caves\Documents\My Pictures\12\Europe\Shetland\DSC02137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3" y="188379"/>
            <a:ext cx="8943819" cy="6593421"/>
          </a:xfrm>
          <a:prstGeom prst="rect">
            <a:avLst/>
          </a:prstGeom>
          <a:noFill/>
          <a:extLst>
            <a:ext uri="{909E8E84-426E-40DD-AFC4-6F175D3DCCD1}">
              <a14:hiddenFill xmlns:a14="http://schemas.microsoft.com/office/drawing/2010/main">
                <a:solidFill>
                  <a:srgbClr val="FFFFFF"/>
                </a:solidFill>
              </a14:hiddenFill>
            </a:ext>
          </a:extLst>
        </p:spPr>
      </p:pic>
      <p:sp>
        <p:nvSpPr>
          <p:cNvPr id="321539" name="Text Box 3"/>
          <p:cNvSpPr txBox="1">
            <a:spLocks noChangeArrowheads="1"/>
          </p:cNvSpPr>
          <p:nvPr/>
        </p:nvSpPr>
        <p:spPr bwMode="auto">
          <a:xfrm>
            <a:off x="152400" y="3286780"/>
            <a:ext cx="5558798"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Coherent states and geometry </a:t>
            </a:r>
            <a:endParaRPr lang="en-US" sz="2800" b="1" dirty="0">
              <a:solidFill>
                <a:schemeClr val="accent2"/>
              </a:solidFill>
            </a:endParaRPr>
          </a:p>
        </p:txBody>
      </p:sp>
      <p:sp>
        <p:nvSpPr>
          <p:cNvPr id="6" name="Text Box 4"/>
          <p:cNvSpPr txBox="1">
            <a:spLocks noChangeArrowheads="1"/>
          </p:cNvSpPr>
          <p:nvPr/>
        </p:nvSpPr>
        <p:spPr bwMode="auto">
          <a:xfrm>
            <a:off x="43716" y="4201180"/>
            <a:ext cx="3004284"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Moo Stack and the </a:t>
            </a:r>
            <a:r>
              <a:rPr lang="en-US" sz="1400" b="1" dirty="0" err="1">
                <a:solidFill>
                  <a:schemeClr val="tx1"/>
                </a:solidFill>
              </a:rPr>
              <a:t>Villians</a:t>
            </a:r>
            <a:r>
              <a:rPr lang="en-US" sz="1400" b="1" dirty="0">
                <a:solidFill>
                  <a:schemeClr val="tx1"/>
                </a:solidFill>
              </a:rPr>
              <a:t> of </a:t>
            </a:r>
            <a:r>
              <a:rPr lang="en-US" sz="1400" b="1" dirty="0" err="1">
                <a:solidFill>
                  <a:schemeClr val="tx1"/>
                </a:solidFill>
              </a:rPr>
              <a:t>Ure</a:t>
            </a:r>
            <a:endParaRPr lang="en-US" sz="1400" b="1" dirty="0">
              <a:solidFill>
                <a:schemeClr val="tx1"/>
              </a:solidFill>
            </a:endParaRPr>
          </a:p>
          <a:p>
            <a:r>
              <a:rPr lang="en-US" sz="1400" b="1" dirty="0" err="1">
                <a:solidFill>
                  <a:schemeClr val="tx1"/>
                </a:solidFill>
              </a:rPr>
              <a:t>Eshaness</a:t>
            </a:r>
            <a:r>
              <a:rPr lang="en-US" sz="1400" b="1" dirty="0">
                <a:solidFill>
                  <a:schemeClr val="tx1"/>
                </a:solidFill>
              </a:rPr>
              <a:t>, Shetland</a:t>
            </a:r>
          </a:p>
        </p:txBody>
      </p:sp>
      <p:pic>
        <p:nvPicPr>
          <p:cNvPr id="7" name="Picture 3" descr="C:\Users\caves\Documents\My Pictures\12\Europe\Shetland\DSC02138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5224292"/>
            <a:ext cx="2209800" cy="152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7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2947245" y="76200"/>
            <a:ext cx="3120398"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Coherent states </a:t>
            </a:r>
            <a:endParaRPr lang="en-US" sz="2800" b="1" dirty="0">
              <a:solidFill>
                <a:schemeClr val="accent2"/>
              </a:solidFill>
            </a:endParaRPr>
          </a:p>
        </p:txBody>
      </p:sp>
      <p:grpSp>
        <p:nvGrpSpPr>
          <p:cNvPr id="45" name="Group 44">
            <a:extLst>
              <a:ext uri="{FF2B5EF4-FFF2-40B4-BE49-F238E27FC236}">
                <a16:creationId xmlns:a16="http://schemas.microsoft.com/office/drawing/2014/main" id="{F9CD39D7-5F35-4F1F-BAE5-CD06B0E997CF}"/>
              </a:ext>
            </a:extLst>
          </p:cNvPr>
          <p:cNvGrpSpPr/>
          <p:nvPr/>
        </p:nvGrpSpPr>
        <p:grpSpPr>
          <a:xfrm>
            <a:off x="242540" y="685800"/>
            <a:ext cx="7987060" cy="890778"/>
            <a:chOff x="242540" y="838200"/>
            <a:chExt cx="7987060" cy="890778"/>
          </a:xfrm>
        </p:grpSpPr>
        <p:sp>
          <p:nvSpPr>
            <p:cNvPr id="3" name="TextBox 2">
              <a:extLst>
                <a:ext uri="{FF2B5EF4-FFF2-40B4-BE49-F238E27FC236}">
                  <a16:creationId xmlns:a16="http://schemas.microsoft.com/office/drawing/2014/main" id="{1F601BA4-F29F-4E35-A933-37531CA5ECDD}"/>
                </a:ext>
              </a:extLst>
            </p:cNvPr>
            <p:cNvSpPr txBox="1"/>
            <p:nvPr/>
          </p:nvSpPr>
          <p:spPr>
            <a:xfrm>
              <a:off x="242540" y="838200"/>
              <a:ext cx="4110421" cy="584775"/>
            </a:xfrm>
            <a:prstGeom prst="rect">
              <a:avLst/>
            </a:prstGeom>
            <a:noFill/>
          </p:spPr>
          <p:txBody>
            <a:bodyPr wrap="none" rtlCol="0">
              <a:spAutoFit/>
            </a:bodyPr>
            <a:lstStyle/>
            <a:p>
              <a:r>
                <a:rPr lang="en-US" sz="1600" dirty="0"/>
                <a:t>Glauber coherent states of a bosonic mode</a:t>
              </a:r>
            </a:p>
            <a:p>
              <a:r>
                <a:rPr lang="en-US" sz="1600" dirty="0"/>
                <a:t>Lie group: Weyl-Heisenberg</a:t>
              </a:r>
            </a:p>
          </p:txBody>
        </p:sp>
        <p:sp>
          <p:nvSpPr>
            <p:cNvPr id="11" name="TextBox 10">
              <a:extLst>
                <a:ext uri="{FF2B5EF4-FFF2-40B4-BE49-F238E27FC236}">
                  <a16:creationId xmlns:a16="http://schemas.microsoft.com/office/drawing/2014/main" id="{59DE0A4A-0CB4-4CA2-976E-B1E2432F624A}"/>
                </a:ext>
              </a:extLst>
            </p:cNvPr>
            <p:cNvSpPr txBox="1"/>
            <p:nvPr/>
          </p:nvSpPr>
          <p:spPr>
            <a:xfrm>
              <a:off x="5558676" y="863025"/>
              <a:ext cx="2670924" cy="584775"/>
            </a:xfrm>
            <a:prstGeom prst="rect">
              <a:avLst/>
            </a:prstGeom>
            <a:noFill/>
          </p:spPr>
          <p:txBody>
            <a:bodyPr wrap="none" rtlCol="0">
              <a:spAutoFit/>
            </a:bodyPr>
            <a:lstStyle/>
            <a:p>
              <a:r>
                <a:rPr lang="en-US" sz="1600" dirty="0"/>
                <a:t>Spin coherent states (SCS)</a:t>
              </a:r>
            </a:p>
            <a:p>
              <a:r>
                <a:rPr lang="en-US" sz="1600" dirty="0"/>
                <a:t>Lie group: SU(2)</a:t>
              </a:r>
            </a:p>
          </p:txBody>
        </p:sp>
        <p:pic>
          <p:nvPicPr>
            <p:cNvPr id="14" name="Picture 13" descr="\input mathsymbols.tex&#10;&#10;\documentclass{slides}\pagestyle{empty}&#10;\begin{document}&#10;\scriptsize&#10;$$[iQ,-iP]=i1$$&#10;\end{document}" title="IguanaTex Bitmap Display">
              <a:extLst>
                <a:ext uri="{FF2B5EF4-FFF2-40B4-BE49-F238E27FC236}">
                  <a16:creationId xmlns:a16="http://schemas.microsoft.com/office/drawing/2014/main" id="{0960B8D4-4EF8-4FB0-8CEA-707961C388B7}"/>
                </a:ext>
              </a:extLst>
            </p:cNvPr>
            <p:cNvPicPr>
              <a:picLocks noChangeAspect="1"/>
            </p:cNvPicPr>
            <p:nvPr>
              <p:custDataLst>
                <p:tags r:id="rId13"/>
              </p:custDataLst>
            </p:nvPr>
          </p:nvPicPr>
          <p:blipFill>
            <a:blip r:embed="rId17" cstate="print">
              <a:extLst>
                <a:ext uri="{28A0092B-C50C-407E-A947-70E740481C1C}">
                  <a14:useLocalDpi xmlns:a14="http://schemas.microsoft.com/office/drawing/2010/main" val="0"/>
                </a:ext>
              </a:extLst>
            </a:blip>
            <a:stretch>
              <a:fillRect/>
            </a:stretch>
          </p:blipFill>
          <p:spPr>
            <a:xfrm>
              <a:off x="1539831" y="1524000"/>
              <a:ext cx="1407414" cy="204978"/>
            </a:xfrm>
            <a:prstGeom prst="rect">
              <a:avLst/>
            </a:prstGeom>
          </p:spPr>
        </p:pic>
        <p:pic>
          <p:nvPicPr>
            <p:cNvPr id="17" name="Picture 16" descr="\input mathsymbols.tex&#10;&#10;\documentclass{slides}\pagestyle{empty}&#10;\begin{document}&#10;\scriptsize&#10;$$[-iJ_k,-iJ_l]=-i\epsilon_{klm}J_m$$&#10;\end{document}" title="IguanaTex Bitmap Display">
              <a:extLst>
                <a:ext uri="{FF2B5EF4-FFF2-40B4-BE49-F238E27FC236}">
                  <a16:creationId xmlns:a16="http://schemas.microsoft.com/office/drawing/2014/main" id="{B07707F1-A67D-4D0E-AA6D-18A8D75C8020}"/>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val="0"/>
                </a:ext>
              </a:extLst>
            </a:blip>
            <a:stretch>
              <a:fillRect/>
            </a:stretch>
          </p:blipFill>
          <p:spPr>
            <a:xfrm>
              <a:off x="5746890" y="1524000"/>
              <a:ext cx="2326386" cy="204978"/>
            </a:xfrm>
            <a:prstGeom prst="rect">
              <a:avLst/>
            </a:prstGeom>
          </p:spPr>
        </p:pic>
      </p:grpSp>
      <p:grpSp>
        <p:nvGrpSpPr>
          <p:cNvPr id="8" name="Group 7">
            <a:extLst>
              <a:ext uri="{FF2B5EF4-FFF2-40B4-BE49-F238E27FC236}">
                <a16:creationId xmlns:a16="http://schemas.microsoft.com/office/drawing/2014/main" id="{20954956-76EE-4834-B60D-11F9357C4564}"/>
              </a:ext>
            </a:extLst>
          </p:cNvPr>
          <p:cNvGrpSpPr/>
          <p:nvPr/>
        </p:nvGrpSpPr>
        <p:grpSpPr>
          <a:xfrm>
            <a:off x="381000" y="1853625"/>
            <a:ext cx="8411718" cy="1270575"/>
            <a:chOff x="381000" y="1853625"/>
            <a:chExt cx="8411718" cy="1270575"/>
          </a:xfrm>
        </p:grpSpPr>
        <p:sp>
          <p:nvSpPr>
            <p:cNvPr id="19" name="TextBox 18">
              <a:extLst>
                <a:ext uri="{FF2B5EF4-FFF2-40B4-BE49-F238E27FC236}">
                  <a16:creationId xmlns:a16="http://schemas.microsoft.com/office/drawing/2014/main" id="{24523E46-CB06-43C4-A4B9-81562569211F}"/>
                </a:ext>
              </a:extLst>
            </p:cNvPr>
            <p:cNvSpPr txBox="1"/>
            <p:nvPr/>
          </p:nvSpPr>
          <p:spPr>
            <a:xfrm>
              <a:off x="1993944" y="1853625"/>
              <a:ext cx="5179623" cy="338554"/>
            </a:xfrm>
            <a:prstGeom prst="rect">
              <a:avLst/>
            </a:prstGeom>
            <a:noFill/>
          </p:spPr>
          <p:txBody>
            <a:bodyPr wrap="none" rtlCol="0">
              <a:spAutoFit/>
            </a:bodyPr>
            <a:lstStyle/>
            <a:p>
              <a:r>
                <a:rPr lang="en-US" sz="1600" dirty="0">
                  <a:solidFill>
                    <a:srgbClr val="990099"/>
                  </a:solidFill>
                </a:rPr>
                <a:t>CS are ground states of “easy” integrable Hamiltonians</a:t>
              </a:r>
            </a:p>
          </p:txBody>
        </p:sp>
        <p:pic>
          <p:nvPicPr>
            <p:cNvPr id="7" name="Picture 6" descr="\input mathsymbols.tex&#10;&#10;\documentclass{slides}\pagestyle{empty}&#10;\begin{document}&#10;\scriptsize&#10;$$&#10;\frac{(P-p)^2+(Q-q)^2}{2}|\alpha\rangle &#10;= \frac{1}{2}|\alpha\rangle&#10;$$&#10;\end{document}" title="IguanaTex Bitmap Display">
              <a:extLst>
                <a:ext uri="{FF2B5EF4-FFF2-40B4-BE49-F238E27FC236}">
                  <a16:creationId xmlns:a16="http://schemas.microsoft.com/office/drawing/2014/main" id="{20D26C39-81C7-4BAD-942C-24E32D796600}"/>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381000" y="2281428"/>
              <a:ext cx="3089148" cy="480822"/>
            </a:xfrm>
            <a:prstGeom prst="rect">
              <a:avLst/>
            </a:prstGeom>
          </p:spPr>
        </p:pic>
        <p:pic>
          <p:nvPicPr>
            <p:cNvPr id="24" name="Picture 23" descr="\input mathsymbols.tex&#10;&#10;\documentclass{slides}\pagestyle{empty}&#10;\begin{document}&#10;\scriptsize&#10;$$&#10;-(B\hat{{\bf n}})\cdot{\bf J}\,|j,\hat{{\bf n}}\rangle = - jB|j,\hat{{\bf n}}\rangle&#10;$$&#10;\end{document}" title="IguanaTex Bitmap Display">
              <a:extLst>
                <a:ext uri="{FF2B5EF4-FFF2-40B4-BE49-F238E27FC236}">
                  <a16:creationId xmlns:a16="http://schemas.microsoft.com/office/drawing/2014/main" id="{A4F5BC30-AF51-4214-AC68-DBACC6AE9471}"/>
                </a:ext>
              </a:extLst>
            </p:cNvPr>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5524500" y="2438400"/>
              <a:ext cx="2705100" cy="214122"/>
            </a:xfrm>
            <a:prstGeom prst="rect">
              <a:avLst/>
            </a:prstGeom>
          </p:spPr>
        </p:pic>
        <p:pic>
          <p:nvPicPr>
            <p:cNvPr id="30" name="Picture 29" descr="\input mathsymbols.tex&#10;&#10;\documentclass{slides}\pagestyle{empty}&#10;\begin{document}&#10;\scriptsize&#10;\begin{center}&#10;$\alpha=(q+ip)/\sqrt2$&#10;\end{center}&#10;\end{document}" title="IguanaTex Bitmap Display">
              <a:extLst>
                <a:ext uri="{FF2B5EF4-FFF2-40B4-BE49-F238E27FC236}">
                  <a16:creationId xmlns:a16="http://schemas.microsoft.com/office/drawing/2014/main" id="{4E67F833-FD18-4AEA-99D4-4F5C6D52CE46}"/>
                </a:ext>
              </a:extLst>
            </p:cNvPr>
            <p:cNvPicPr>
              <a:picLocks noChangeAspect="1"/>
            </p:cNvPicPr>
            <p:nvPr>
              <p:custDataLst>
                <p:tags r:id="rId11"/>
              </p:custDataLst>
            </p:nvPr>
          </p:nvPicPr>
          <p:blipFill>
            <a:blip r:embed="rId21" cstate="print">
              <a:extLst>
                <a:ext uri="{28A0092B-C50C-407E-A947-70E740481C1C}">
                  <a14:useLocalDpi xmlns:a14="http://schemas.microsoft.com/office/drawing/2010/main" val="0"/>
                </a:ext>
              </a:extLst>
            </a:blip>
            <a:stretch>
              <a:fillRect/>
            </a:stretch>
          </p:blipFill>
          <p:spPr>
            <a:xfrm>
              <a:off x="973074" y="2886456"/>
              <a:ext cx="1693926" cy="237744"/>
            </a:xfrm>
            <a:prstGeom prst="rect">
              <a:avLst/>
            </a:prstGeom>
          </p:spPr>
        </p:pic>
        <p:pic>
          <p:nvPicPr>
            <p:cNvPr id="403459" name="Picture 403458" descr="\input mathsymbols.tex&#10;&#10;\documentclass{slides}\pagestyle{empty}&#10;\begin{document}&#10;\scriptsize&#10;\begin{center}&#10;$\hat{{\bf n}}=\hat{{\bf z}}\cos\theta+(\hat{{\bf x}}\cos\phi+\hat{{\bf y}}\sin\phi)\sin\theta$&#10;\end{center}&#10;\end{document}" title="IguanaTex Bitmap Display">
              <a:extLst>
                <a:ext uri="{FF2B5EF4-FFF2-40B4-BE49-F238E27FC236}">
                  <a16:creationId xmlns:a16="http://schemas.microsoft.com/office/drawing/2014/main" id="{0FDC94C7-621A-4DC2-9CCA-932D15341F9F}"/>
                </a:ext>
              </a:extLst>
            </p:cNvPr>
            <p:cNvPicPr>
              <a:picLocks noChangeAspect="1"/>
            </p:cNvPicPr>
            <p:nvPr>
              <p:custDataLst>
                <p:tags r:id="rId12"/>
              </p:custDataLst>
            </p:nvPr>
          </p:nvPicPr>
          <p:blipFill>
            <a:blip r:embed="rId22" cstate="print">
              <a:extLst>
                <a:ext uri="{28A0092B-C50C-407E-A947-70E740481C1C}">
                  <a14:useLocalDpi xmlns:a14="http://schemas.microsoft.com/office/drawing/2010/main" val="0"/>
                </a:ext>
              </a:extLst>
            </a:blip>
            <a:stretch>
              <a:fillRect/>
            </a:stretch>
          </p:blipFill>
          <p:spPr>
            <a:xfrm>
              <a:off x="5105400" y="2919222"/>
              <a:ext cx="3687318" cy="204978"/>
            </a:xfrm>
            <a:prstGeom prst="rect">
              <a:avLst/>
            </a:prstGeom>
          </p:spPr>
        </p:pic>
      </p:grpSp>
      <p:grpSp>
        <p:nvGrpSpPr>
          <p:cNvPr id="44" name="Group 43">
            <a:extLst>
              <a:ext uri="{FF2B5EF4-FFF2-40B4-BE49-F238E27FC236}">
                <a16:creationId xmlns:a16="http://schemas.microsoft.com/office/drawing/2014/main" id="{0BF21369-B96B-459F-A98F-8EF922FE7DB4}"/>
              </a:ext>
            </a:extLst>
          </p:cNvPr>
          <p:cNvGrpSpPr/>
          <p:nvPr/>
        </p:nvGrpSpPr>
        <p:grpSpPr>
          <a:xfrm>
            <a:off x="1426464" y="3352800"/>
            <a:ext cx="6782562" cy="1066800"/>
            <a:chOff x="1426464" y="3429000"/>
            <a:chExt cx="6782562" cy="1066800"/>
          </a:xfrm>
        </p:grpSpPr>
        <p:sp>
          <p:nvSpPr>
            <p:cNvPr id="26" name="TextBox 25">
              <a:extLst>
                <a:ext uri="{FF2B5EF4-FFF2-40B4-BE49-F238E27FC236}">
                  <a16:creationId xmlns:a16="http://schemas.microsoft.com/office/drawing/2014/main" id="{56ABFDE1-5F37-4CBD-AFD6-46A852F235A3}"/>
                </a:ext>
              </a:extLst>
            </p:cNvPr>
            <p:cNvSpPr txBox="1"/>
            <p:nvPr/>
          </p:nvSpPr>
          <p:spPr>
            <a:xfrm>
              <a:off x="3385189" y="3429000"/>
              <a:ext cx="2372765" cy="338554"/>
            </a:xfrm>
            <a:prstGeom prst="rect">
              <a:avLst/>
            </a:prstGeom>
            <a:noFill/>
          </p:spPr>
          <p:txBody>
            <a:bodyPr wrap="none" rtlCol="0">
              <a:spAutoFit/>
            </a:bodyPr>
            <a:lstStyle/>
            <a:p>
              <a:r>
                <a:rPr lang="en-US" sz="1600" dirty="0">
                  <a:solidFill>
                    <a:srgbClr val="990099"/>
                  </a:solidFill>
                </a:rPr>
                <a:t>Lie-group displacement</a:t>
              </a:r>
            </a:p>
          </p:txBody>
        </p:sp>
        <p:pic>
          <p:nvPicPr>
            <p:cNvPr id="403465" name="Picture 403464" descr="\input mathsymbols.tex&#10;&#10;\documentclass{slides}\pagestyle{empty}&#10;\begin{document}&#10;\scriptsize&#10;\begin{center}&#10;$D(\alpha)=e^{-iqP+ipQ}$&#10;\end{center}&#10;\end{document}" title="IguanaTex Bitmap Display">
              <a:extLst>
                <a:ext uri="{FF2B5EF4-FFF2-40B4-BE49-F238E27FC236}">
                  <a16:creationId xmlns:a16="http://schemas.microsoft.com/office/drawing/2014/main" id="{47F8FEE8-B047-4F0D-952C-BEF38F307F23}"/>
                </a:ext>
              </a:extLst>
            </p:cNvPr>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1426464" y="3843754"/>
              <a:ext cx="1741932" cy="224790"/>
            </a:xfrm>
            <a:prstGeom prst="rect">
              <a:avLst/>
            </a:prstGeom>
          </p:spPr>
        </p:pic>
        <p:pic>
          <p:nvPicPr>
            <p:cNvPr id="403461" name="Picture 403460" descr="\input mathsymbols.tex&#10;&#10;\documentclass{slides}\pagestyle{empty}&#10;\begin{document}&#10;\scriptsize&#10;\begin{center}&#10;$D(\hat{{\bf n}})=e^{-i\theta\big(J_y\cos\phi-J_x\sin\phi\big)}$&#10;\end{center}&#10;\end{document}" title="IguanaTex Bitmap Display">
              <a:extLst>
                <a:ext uri="{FF2B5EF4-FFF2-40B4-BE49-F238E27FC236}">
                  <a16:creationId xmlns:a16="http://schemas.microsoft.com/office/drawing/2014/main" id="{294A40E2-BE0C-4DB0-A36A-9AA38B1B0520}"/>
                </a:ext>
              </a:extLst>
            </p:cNvPr>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5638800" y="3810000"/>
              <a:ext cx="2570226" cy="273558"/>
            </a:xfrm>
            <a:prstGeom prst="rect">
              <a:avLst/>
            </a:prstGeom>
          </p:spPr>
        </p:pic>
        <p:pic>
          <p:nvPicPr>
            <p:cNvPr id="25" name="Picture 24" descr="\input mathsymbols.tex&#10;&#10;\documentclass{slides}\pagestyle{empty}&#10;\begin{document}&#10;\scriptsize&#10;\begin{center}&#10;$|\alpha\rangle=D(\alpha)|0\rangle$&#10;\end{center}&#10;\end{document}" title="IguanaTex Bitmap Display">
              <a:extLst>
                <a:ext uri="{FF2B5EF4-FFF2-40B4-BE49-F238E27FC236}">
                  <a16:creationId xmlns:a16="http://schemas.microsoft.com/office/drawing/2014/main" id="{61A3255B-0743-48CD-9F3C-72760F3A8305}"/>
                </a:ext>
              </a:extLst>
            </p:cNvPr>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tretch>
              <a:fillRect/>
            </a:stretch>
          </p:blipFill>
          <p:spPr>
            <a:xfrm>
              <a:off x="1600200" y="4281678"/>
              <a:ext cx="1385316" cy="214122"/>
            </a:xfrm>
            <a:prstGeom prst="rect">
              <a:avLst/>
            </a:prstGeom>
          </p:spPr>
        </p:pic>
        <p:pic>
          <p:nvPicPr>
            <p:cNvPr id="18" name="Picture 17" descr="\input mathsymbols.tex&#10;&#10;\documentclass{slides}\pagestyle{empty}&#10;\begin{document}&#10;\scriptsize&#10;\begin{center}&#10;$|j,\hat{{\bf n}}\rangle = D(\hat{{\bf n}})|j,\hat{{\bf z}}\rangle$&#10;\end{center}&#10;\end{document}" title="IguanaTex Bitmap Display">
              <a:extLst>
                <a:ext uri="{FF2B5EF4-FFF2-40B4-BE49-F238E27FC236}">
                  <a16:creationId xmlns:a16="http://schemas.microsoft.com/office/drawing/2014/main" id="{F0E4D896-FAFD-41CB-B165-3CBCD6C1169D}"/>
                </a:ext>
              </a:extLst>
            </p:cNvPr>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a:off x="6019800" y="4281678"/>
              <a:ext cx="1728216" cy="214122"/>
            </a:xfrm>
            <a:prstGeom prst="rect">
              <a:avLst/>
            </a:prstGeom>
          </p:spPr>
        </p:pic>
      </p:grpSp>
      <p:grpSp>
        <p:nvGrpSpPr>
          <p:cNvPr id="5" name="Group 4">
            <a:extLst>
              <a:ext uri="{FF2B5EF4-FFF2-40B4-BE49-F238E27FC236}">
                <a16:creationId xmlns:a16="http://schemas.microsoft.com/office/drawing/2014/main" id="{0E918308-543E-4161-8B00-DB9710159B24}"/>
              </a:ext>
            </a:extLst>
          </p:cNvPr>
          <p:cNvGrpSpPr/>
          <p:nvPr/>
        </p:nvGrpSpPr>
        <p:grpSpPr>
          <a:xfrm>
            <a:off x="1371600" y="4648200"/>
            <a:ext cx="6629400" cy="1981200"/>
            <a:chOff x="1371600" y="4648200"/>
            <a:chExt cx="6629400" cy="1981200"/>
          </a:xfrm>
        </p:grpSpPr>
        <p:grpSp>
          <p:nvGrpSpPr>
            <p:cNvPr id="42" name="Group 41">
              <a:extLst>
                <a:ext uri="{FF2B5EF4-FFF2-40B4-BE49-F238E27FC236}">
                  <a16:creationId xmlns:a16="http://schemas.microsoft.com/office/drawing/2014/main" id="{DA23C731-0321-416E-81DD-D6A8A25CDACE}"/>
                </a:ext>
              </a:extLst>
            </p:cNvPr>
            <p:cNvGrpSpPr/>
            <p:nvPr/>
          </p:nvGrpSpPr>
          <p:grpSpPr>
            <a:xfrm>
              <a:off x="1371600" y="4800600"/>
              <a:ext cx="1905000" cy="1676400"/>
              <a:chOff x="1371600" y="4777740"/>
              <a:chExt cx="1905000" cy="1676400"/>
            </a:xfrm>
          </p:grpSpPr>
          <p:cxnSp>
            <p:nvCxnSpPr>
              <p:cNvPr id="4" name="Straight Arrow Connector 3">
                <a:extLst>
                  <a:ext uri="{FF2B5EF4-FFF2-40B4-BE49-F238E27FC236}">
                    <a16:creationId xmlns:a16="http://schemas.microsoft.com/office/drawing/2014/main" id="{A68533B0-513B-4B61-A828-4EFCD3D9CB05}"/>
                  </a:ext>
                </a:extLst>
              </p:cNvPr>
              <p:cNvCxnSpPr>
                <a:cxnSpLocks/>
              </p:cNvCxnSpPr>
              <p:nvPr/>
            </p:nvCxnSpPr>
            <p:spPr bwMode="auto">
              <a:xfrm>
                <a:off x="1371600" y="5638800"/>
                <a:ext cx="1905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37F4A34C-0E75-488E-935F-7BA2E6667C02}"/>
                  </a:ext>
                </a:extLst>
              </p:cNvPr>
              <p:cNvCxnSpPr>
                <a:cxnSpLocks/>
              </p:cNvCxnSpPr>
              <p:nvPr/>
            </p:nvCxnSpPr>
            <p:spPr bwMode="auto">
              <a:xfrm flipV="1">
                <a:off x="2292858" y="4777740"/>
                <a:ext cx="0" cy="16764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2" name="Oval 11">
                <a:extLst>
                  <a:ext uri="{FF2B5EF4-FFF2-40B4-BE49-F238E27FC236}">
                    <a16:creationId xmlns:a16="http://schemas.microsoft.com/office/drawing/2014/main" id="{9B34ADD7-69D3-4C3A-AFC8-74605718905E}"/>
                  </a:ext>
                </a:extLst>
              </p:cNvPr>
              <p:cNvSpPr/>
              <p:nvPr/>
            </p:nvSpPr>
            <p:spPr bwMode="auto">
              <a:xfrm>
                <a:off x="2225040" y="556260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9" name="Oval 28">
                <a:extLst>
                  <a:ext uri="{FF2B5EF4-FFF2-40B4-BE49-F238E27FC236}">
                    <a16:creationId xmlns:a16="http://schemas.microsoft.com/office/drawing/2014/main" id="{F11FE996-CB00-47EB-AE4D-6D181ADA9D00}"/>
                  </a:ext>
                </a:extLst>
              </p:cNvPr>
              <p:cNvSpPr/>
              <p:nvPr/>
            </p:nvSpPr>
            <p:spPr bwMode="auto">
              <a:xfrm>
                <a:off x="2682240" y="496824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34" name="Picture 33" descr="\input mathsymbols.tex&#10;&#10;\documentclass{slides}\pagestyle{empty}&#10;\begin{document}&#10;\scriptsize&#10;\begin{center}&#10;$|\alpha\rangle$&#10;\end{center}&#10;\end{document}" title="IguanaTex Bitmap Display">
                <a:extLst>
                  <a:ext uri="{FF2B5EF4-FFF2-40B4-BE49-F238E27FC236}">
                    <a16:creationId xmlns:a16="http://schemas.microsoft.com/office/drawing/2014/main" id="{A57ABE1B-C7B5-4917-86E7-89ECF6CF9523}"/>
                  </a:ext>
                </a:extLst>
              </p:cNvPr>
              <p:cNvPicPr>
                <a:picLocks noChangeAspect="1"/>
              </p:cNvPicPr>
              <p:nvPr>
                <p:custDataLst>
                  <p:tags r:id="rId3"/>
                </p:custDataLst>
              </p:nvPr>
            </p:nvPicPr>
            <p:blipFill>
              <a:blip r:embed="rId27" cstate="print">
                <a:extLst>
                  <a:ext uri="{28A0092B-C50C-407E-A947-70E740481C1C}">
                    <a14:useLocalDpi xmlns:a14="http://schemas.microsoft.com/office/drawing/2010/main" val="0"/>
                  </a:ext>
                </a:extLst>
              </a:blip>
              <a:stretch>
                <a:fillRect/>
              </a:stretch>
            </p:blipFill>
            <p:spPr>
              <a:xfrm>
                <a:off x="2887408" y="4876800"/>
                <a:ext cx="211360" cy="184023"/>
              </a:xfrm>
              <a:prstGeom prst="rect">
                <a:avLst/>
              </a:prstGeom>
            </p:spPr>
          </p:pic>
          <p:pic>
            <p:nvPicPr>
              <p:cNvPr id="37" name="Picture 36" descr="\input mathsymbols.tex&#10;&#10;\documentclass{slides}\pagestyle{empty}&#10;\begin{document}&#10;\scriptsize&#10;\begin{center}&#10;$|0\rangle$&#10;\end{center}&#10;\end{document}" title="IguanaTex Bitmap Display">
                <a:extLst>
                  <a:ext uri="{FF2B5EF4-FFF2-40B4-BE49-F238E27FC236}">
                    <a16:creationId xmlns:a16="http://schemas.microsoft.com/office/drawing/2014/main" id="{FD333B41-20FA-4383-B43C-8AC4765BFD64}"/>
                  </a:ext>
                </a:extLst>
              </p:cNvPr>
              <p:cNvPicPr>
                <a:picLocks noChangeAspect="1"/>
              </p:cNvPicPr>
              <p:nvPr>
                <p:custDataLst>
                  <p:tags r:id="rId4"/>
                </p:custDataLst>
              </p:nvPr>
            </p:nvPicPr>
            <p:blipFill>
              <a:blip r:embed="rId28" cstate="print">
                <a:extLst>
                  <a:ext uri="{28A0092B-C50C-407E-A947-70E740481C1C}">
                    <a14:useLocalDpi xmlns:a14="http://schemas.microsoft.com/office/drawing/2010/main" val="0"/>
                  </a:ext>
                </a:extLst>
              </a:blip>
              <a:stretch>
                <a:fillRect/>
              </a:stretch>
            </p:blipFill>
            <p:spPr>
              <a:xfrm>
                <a:off x="2009108" y="5410201"/>
                <a:ext cx="200692" cy="184023"/>
              </a:xfrm>
              <a:prstGeom prst="rect">
                <a:avLst/>
              </a:prstGeom>
            </p:spPr>
          </p:pic>
        </p:grpSp>
        <p:grpSp>
          <p:nvGrpSpPr>
            <p:cNvPr id="43" name="Group 42">
              <a:extLst>
                <a:ext uri="{FF2B5EF4-FFF2-40B4-BE49-F238E27FC236}">
                  <a16:creationId xmlns:a16="http://schemas.microsoft.com/office/drawing/2014/main" id="{DC5455B8-5F05-4DAC-9EED-C86B233C0E92}"/>
                </a:ext>
              </a:extLst>
            </p:cNvPr>
            <p:cNvGrpSpPr/>
            <p:nvPr/>
          </p:nvGrpSpPr>
          <p:grpSpPr>
            <a:xfrm>
              <a:off x="6067643" y="4648200"/>
              <a:ext cx="1933357" cy="1981200"/>
              <a:chOff x="6067643" y="4572000"/>
              <a:chExt cx="1933357" cy="1981200"/>
            </a:xfrm>
          </p:grpSpPr>
          <p:sp>
            <p:nvSpPr>
              <p:cNvPr id="403466" name="Oval 403465">
                <a:extLst>
                  <a:ext uri="{FF2B5EF4-FFF2-40B4-BE49-F238E27FC236}">
                    <a16:creationId xmlns:a16="http://schemas.microsoft.com/office/drawing/2014/main" id="{0BCEE4DE-6DD0-48AE-B22A-B878E6C531A7}"/>
                  </a:ext>
                </a:extLst>
              </p:cNvPr>
              <p:cNvSpPr/>
              <p:nvPr/>
            </p:nvSpPr>
            <p:spPr bwMode="auto">
              <a:xfrm>
                <a:off x="6214110" y="48006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7" name="Oval 46">
                <a:extLst>
                  <a:ext uri="{FF2B5EF4-FFF2-40B4-BE49-F238E27FC236}">
                    <a16:creationId xmlns:a16="http://schemas.microsoft.com/office/drawing/2014/main" id="{843724C0-9730-44E7-9B7B-7EE7F72EDED2}"/>
                  </a:ext>
                </a:extLst>
              </p:cNvPr>
              <p:cNvSpPr/>
              <p:nvPr/>
            </p:nvSpPr>
            <p:spPr bwMode="auto">
              <a:xfrm rot="5400000">
                <a:off x="6831330" y="48120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48" name="Straight Arrow Connector 47">
                <a:extLst>
                  <a:ext uri="{FF2B5EF4-FFF2-40B4-BE49-F238E27FC236}">
                    <a16:creationId xmlns:a16="http://schemas.microsoft.com/office/drawing/2014/main" id="{1D6898C6-B8F3-4BEE-8AC5-5CF2D24E4123}"/>
                  </a:ext>
                </a:extLst>
              </p:cNvPr>
              <p:cNvCxnSpPr>
                <a:cxnSpLocks/>
              </p:cNvCxnSpPr>
              <p:nvPr/>
            </p:nvCxnSpPr>
            <p:spPr bwMode="auto">
              <a:xfrm flipV="1">
                <a:off x="6964680" y="45720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FCB02616-9120-41D8-80D6-5D6A21E39FAE}"/>
                  </a:ext>
                </a:extLst>
              </p:cNvPr>
              <p:cNvCxnSpPr>
                <a:cxnSpLocks/>
              </p:cNvCxnSpPr>
              <p:nvPr/>
            </p:nvCxnSpPr>
            <p:spPr bwMode="auto">
              <a:xfrm>
                <a:off x="6067643" y="55626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DDA4D605-72C7-4F5C-8656-24C557492893}"/>
                  </a:ext>
                </a:extLst>
              </p:cNvPr>
              <p:cNvCxnSpPr>
                <a:cxnSpLocks/>
              </p:cNvCxnSpPr>
              <p:nvPr/>
            </p:nvCxnSpPr>
            <p:spPr bwMode="auto">
              <a:xfrm flipH="1">
                <a:off x="6524639" y="53283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7" name="Oval 56">
                <a:extLst>
                  <a:ext uri="{FF2B5EF4-FFF2-40B4-BE49-F238E27FC236}">
                    <a16:creationId xmlns:a16="http://schemas.microsoft.com/office/drawing/2014/main" id="{3A168989-D2B9-437D-8BFA-8F0A3082C3C9}"/>
                  </a:ext>
                </a:extLst>
              </p:cNvPr>
              <p:cNvSpPr>
                <a:spLocks noChangeAspect="1"/>
              </p:cNvSpPr>
              <p:nvPr/>
            </p:nvSpPr>
            <p:spPr bwMode="auto">
              <a:xfrm rot="-1800000">
                <a:off x="7273016" y="50078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4" name="Straight Arrow Connector 63">
                <a:extLst>
                  <a:ext uri="{FF2B5EF4-FFF2-40B4-BE49-F238E27FC236}">
                    <a16:creationId xmlns:a16="http://schemas.microsoft.com/office/drawing/2014/main" id="{EBC6F1E8-9F70-4A7F-AF60-AC6131886F5B}"/>
                  </a:ext>
                </a:extLst>
              </p:cNvPr>
              <p:cNvCxnSpPr>
                <a:cxnSpLocks/>
                <a:endCxn id="58" idx="6"/>
              </p:cNvCxnSpPr>
              <p:nvPr/>
            </p:nvCxnSpPr>
            <p:spPr bwMode="auto">
              <a:xfrm flipV="1">
                <a:off x="6960870" y="48501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7" name="Straight Arrow Connector 66">
                <a:extLst>
                  <a:ext uri="{FF2B5EF4-FFF2-40B4-BE49-F238E27FC236}">
                    <a16:creationId xmlns:a16="http://schemas.microsoft.com/office/drawing/2014/main" id="{3F663340-50D3-47B7-9B4A-7430AEAB56E2}"/>
                  </a:ext>
                </a:extLst>
              </p:cNvPr>
              <p:cNvCxnSpPr>
                <a:cxnSpLocks/>
              </p:cNvCxnSpPr>
              <p:nvPr/>
            </p:nvCxnSpPr>
            <p:spPr bwMode="auto">
              <a:xfrm flipV="1">
                <a:off x="6960870" y="51079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8" name="Oval 57">
                <a:extLst>
                  <a:ext uri="{FF2B5EF4-FFF2-40B4-BE49-F238E27FC236}">
                    <a16:creationId xmlns:a16="http://schemas.microsoft.com/office/drawing/2014/main" id="{FEFD3C66-2322-4E57-9C7B-7120BCF3C6C8}"/>
                  </a:ext>
                </a:extLst>
              </p:cNvPr>
              <p:cNvSpPr>
                <a:spLocks/>
              </p:cNvSpPr>
              <p:nvPr/>
            </p:nvSpPr>
            <p:spPr bwMode="auto">
              <a:xfrm rot="16200000" flipH="1">
                <a:off x="6915150" y="46901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03486" name="Picture 403485" descr="\input mathsymbols.tex&#10;&#10;\documentclass{slides}\pagestyle{empty}&#10;\begin{document}&#10;\scriptsize&#10;\begin{center}&#10;$|j,\hat{{\bf z}}\rangle$&#10;\end{center}&#10;\end{document}" title="IguanaTex Bitmap Display">
                <a:extLst>
                  <a:ext uri="{FF2B5EF4-FFF2-40B4-BE49-F238E27FC236}">
                    <a16:creationId xmlns:a16="http://schemas.microsoft.com/office/drawing/2014/main" id="{CF08B3B9-2B0D-4D5C-8696-38DBB87CBA67}"/>
                  </a:ext>
                </a:extLst>
              </p:cNvPr>
              <p:cNvPicPr>
                <a:picLocks noChangeAspect="1"/>
              </p:cNvPicPr>
              <p:nvPr>
                <p:custDataLst>
                  <p:tags r:id="rId1"/>
                </p:custDataLst>
              </p:nvPr>
            </p:nvPicPr>
            <p:blipFill>
              <a:blip r:embed="rId29" cstate="print">
                <a:extLst>
                  <a:ext uri="{28A0092B-C50C-407E-A947-70E740481C1C}">
                    <a14:useLocalDpi xmlns:a14="http://schemas.microsoft.com/office/drawing/2010/main" val="0"/>
                  </a:ext>
                </a:extLst>
              </a:blip>
              <a:stretch>
                <a:fillRect/>
              </a:stretch>
            </p:blipFill>
            <p:spPr>
              <a:xfrm>
                <a:off x="6511290" y="4572000"/>
                <a:ext cx="346710" cy="184023"/>
              </a:xfrm>
              <a:prstGeom prst="rect">
                <a:avLst/>
              </a:prstGeom>
            </p:spPr>
          </p:pic>
          <p:pic>
            <p:nvPicPr>
              <p:cNvPr id="32" name="Picture 31" descr="\input mathsymbols.tex&#10;&#10;\documentclass{slides}\pagestyle{empty}&#10;\begin{document}&#10;\scriptsize&#10;\begin{center}&#10;$|j,\hat{{\bf n}}\rangle$&#10;\end{center}&#10;\end{document}" title="IguanaTex Bitmap Display">
                <a:extLst>
                  <a:ext uri="{FF2B5EF4-FFF2-40B4-BE49-F238E27FC236}">
                    <a16:creationId xmlns:a16="http://schemas.microsoft.com/office/drawing/2014/main" id="{45B4C428-2D36-4289-ABF9-F3EE2FDDF116}"/>
                  </a:ext>
                </a:extLst>
              </p:cNvPr>
              <p:cNvPicPr>
                <a:picLocks noChangeAspect="1"/>
              </p:cNvPicPr>
              <p:nvPr>
                <p:custDataLst>
                  <p:tags r:id="rId2"/>
                </p:custDataLst>
              </p:nvPr>
            </p:nvPicPr>
            <p:blipFill>
              <a:blip r:embed="rId30" cstate="print">
                <a:extLst>
                  <a:ext uri="{28A0092B-C50C-407E-A947-70E740481C1C}">
                    <a14:useLocalDpi xmlns:a14="http://schemas.microsoft.com/office/drawing/2010/main" val="0"/>
                  </a:ext>
                </a:extLst>
              </a:blip>
              <a:stretch>
                <a:fillRect/>
              </a:stretch>
            </p:blipFill>
            <p:spPr>
              <a:xfrm>
                <a:off x="7477887" y="4800600"/>
                <a:ext cx="370713" cy="184023"/>
              </a:xfrm>
              <a:prstGeom prst="rect">
                <a:avLst/>
              </a:prstGeom>
            </p:spPr>
          </p:pic>
        </p:grpSp>
        <p:sp>
          <p:nvSpPr>
            <p:cNvPr id="40" name="TextBox 39">
              <a:extLst>
                <a:ext uri="{FF2B5EF4-FFF2-40B4-BE49-F238E27FC236}">
                  <a16:creationId xmlns:a16="http://schemas.microsoft.com/office/drawing/2014/main" id="{6EE7F2E7-163B-4F34-84F8-EDCF64C9F130}"/>
                </a:ext>
              </a:extLst>
            </p:cNvPr>
            <p:cNvSpPr txBox="1"/>
            <p:nvPr/>
          </p:nvSpPr>
          <p:spPr>
            <a:xfrm>
              <a:off x="3920173" y="5486400"/>
              <a:ext cx="1369286" cy="338554"/>
            </a:xfrm>
            <a:prstGeom prst="rect">
              <a:avLst/>
            </a:prstGeom>
            <a:noFill/>
          </p:spPr>
          <p:txBody>
            <a:bodyPr wrap="none" rtlCol="0">
              <a:spAutoFit/>
            </a:bodyPr>
            <a:lstStyle/>
            <a:p>
              <a:r>
                <a:rPr lang="en-US" sz="1600" dirty="0">
                  <a:solidFill>
                    <a:srgbClr val="00CC00"/>
                  </a:solidFill>
                </a:rPr>
                <a:t>Phase space</a:t>
              </a:r>
            </a:p>
          </p:txBody>
        </p:sp>
      </p:grpSp>
    </p:spTree>
    <p:extLst>
      <p:ext uri="{BB962C8B-B14F-4D97-AF65-F5344CB8AC3E}">
        <p14:creationId xmlns:p14="http://schemas.microsoft.com/office/powerpoint/2010/main" val="395572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2947245" y="76200"/>
            <a:ext cx="3120398"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Coherent states </a:t>
            </a:r>
            <a:endParaRPr lang="en-US" sz="2800" b="1" dirty="0">
              <a:solidFill>
                <a:schemeClr val="accent2"/>
              </a:solidFill>
            </a:endParaRPr>
          </a:p>
        </p:txBody>
      </p:sp>
      <p:grpSp>
        <p:nvGrpSpPr>
          <p:cNvPr id="45" name="Group 44">
            <a:extLst>
              <a:ext uri="{FF2B5EF4-FFF2-40B4-BE49-F238E27FC236}">
                <a16:creationId xmlns:a16="http://schemas.microsoft.com/office/drawing/2014/main" id="{F9CD39D7-5F35-4F1F-BAE5-CD06B0E997CF}"/>
              </a:ext>
            </a:extLst>
          </p:cNvPr>
          <p:cNvGrpSpPr/>
          <p:nvPr/>
        </p:nvGrpSpPr>
        <p:grpSpPr>
          <a:xfrm>
            <a:off x="242540" y="685800"/>
            <a:ext cx="7987060" cy="890778"/>
            <a:chOff x="242540" y="838200"/>
            <a:chExt cx="7987060" cy="890778"/>
          </a:xfrm>
        </p:grpSpPr>
        <p:sp>
          <p:nvSpPr>
            <p:cNvPr id="3" name="TextBox 2">
              <a:extLst>
                <a:ext uri="{FF2B5EF4-FFF2-40B4-BE49-F238E27FC236}">
                  <a16:creationId xmlns:a16="http://schemas.microsoft.com/office/drawing/2014/main" id="{1F601BA4-F29F-4E35-A933-37531CA5ECDD}"/>
                </a:ext>
              </a:extLst>
            </p:cNvPr>
            <p:cNvSpPr txBox="1"/>
            <p:nvPr/>
          </p:nvSpPr>
          <p:spPr>
            <a:xfrm>
              <a:off x="242540" y="838200"/>
              <a:ext cx="4110421" cy="584775"/>
            </a:xfrm>
            <a:prstGeom prst="rect">
              <a:avLst/>
            </a:prstGeom>
            <a:noFill/>
          </p:spPr>
          <p:txBody>
            <a:bodyPr wrap="none" rtlCol="0">
              <a:spAutoFit/>
            </a:bodyPr>
            <a:lstStyle/>
            <a:p>
              <a:r>
                <a:rPr lang="en-US" sz="1600" dirty="0"/>
                <a:t>Glauber coherent states of a bosonic mode</a:t>
              </a:r>
            </a:p>
            <a:p>
              <a:r>
                <a:rPr lang="en-US" sz="1600" dirty="0"/>
                <a:t>Lie group: Weyl-Heisenberg</a:t>
              </a:r>
            </a:p>
          </p:txBody>
        </p:sp>
        <p:sp>
          <p:nvSpPr>
            <p:cNvPr id="11" name="TextBox 10">
              <a:extLst>
                <a:ext uri="{FF2B5EF4-FFF2-40B4-BE49-F238E27FC236}">
                  <a16:creationId xmlns:a16="http://schemas.microsoft.com/office/drawing/2014/main" id="{59DE0A4A-0CB4-4CA2-976E-B1E2432F624A}"/>
                </a:ext>
              </a:extLst>
            </p:cNvPr>
            <p:cNvSpPr txBox="1"/>
            <p:nvPr/>
          </p:nvSpPr>
          <p:spPr>
            <a:xfrm>
              <a:off x="5558676" y="863025"/>
              <a:ext cx="2670924" cy="584775"/>
            </a:xfrm>
            <a:prstGeom prst="rect">
              <a:avLst/>
            </a:prstGeom>
            <a:noFill/>
          </p:spPr>
          <p:txBody>
            <a:bodyPr wrap="none" rtlCol="0">
              <a:spAutoFit/>
            </a:bodyPr>
            <a:lstStyle/>
            <a:p>
              <a:r>
                <a:rPr lang="en-US" sz="1600" dirty="0"/>
                <a:t>Spin coherent states (SCS)</a:t>
              </a:r>
            </a:p>
            <a:p>
              <a:r>
                <a:rPr lang="en-US" sz="1600" dirty="0"/>
                <a:t>Lie group: SU(2)</a:t>
              </a:r>
            </a:p>
          </p:txBody>
        </p:sp>
        <p:pic>
          <p:nvPicPr>
            <p:cNvPr id="14" name="Picture 13" descr="\input mathsymbols.tex&#10;&#10;\documentclass{slides}\pagestyle{empty}&#10;\begin{document}&#10;\scriptsize&#10;$$[iQ,-iP]=i1$$&#10;\end{document}" title="IguanaTex Bitmap Display">
              <a:extLst>
                <a:ext uri="{FF2B5EF4-FFF2-40B4-BE49-F238E27FC236}">
                  <a16:creationId xmlns:a16="http://schemas.microsoft.com/office/drawing/2014/main" id="{0960B8D4-4EF8-4FB0-8CEA-707961C388B7}"/>
                </a:ext>
              </a:extLst>
            </p:cNvPr>
            <p:cNvPicPr>
              <a:picLocks noChangeAspect="1"/>
            </p:cNvPicPr>
            <p:nvPr>
              <p:custDataLst>
                <p:tags r:id="rId13"/>
              </p:custDataLst>
            </p:nvPr>
          </p:nvPicPr>
          <p:blipFill>
            <a:blip r:embed="rId17" cstate="print">
              <a:extLst>
                <a:ext uri="{28A0092B-C50C-407E-A947-70E740481C1C}">
                  <a14:useLocalDpi xmlns:a14="http://schemas.microsoft.com/office/drawing/2010/main" val="0"/>
                </a:ext>
              </a:extLst>
            </a:blip>
            <a:stretch>
              <a:fillRect/>
            </a:stretch>
          </p:blipFill>
          <p:spPr>
            <a:xfrm>
              <a:off x="1539831" y="1524000"/>
              <a:ext cx="1407414" cy="204978"/>
            </a:xfrm>
            <a:prstGeom prst="rect">
              <a:avLst/>
            </a:prstGeom>
          </p:spPr>
        </p:pic>
        <p:pic>
          <p:nvPicPr>
            <p:cNvPr id="17" name="Picture 16" descr="\input mathsymbols.tex&#10;&#10;\documentclass{slides}\pagestyle{empty}&#10;\begin{document}&#10;\scriptsize&#10;$$[-iJ_k,-iJ_l]=-i\epsilon_{klm}J_m$$&#10;\end{document}" title="IguanaTex Bitmap Display">
              <a:extLst>
                <a:ext uri="{FF2B5EF4-FFF2-40B4-BE49-F238E27FC236}">
                  <a16:creationId xmlns:a16="http://schemas.microsoft.com/office/drawing/2014/main" id="{B07707F1-A67D-4D0E-AA6D-18A8D75C8020}"/>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val="0"/>
                </a:ext>
              </a:extLst>
            </a:blip>
            <a:stretch>
              <a:fillRect/>
            </a:stretch>
          </p:blipFill>
          <p:spPr>
            <a:xfrm>
              <a:off x="5746890" y="1524000"/>
              <a:ext cx="2326386" cy="204978"/>
            </a:xfrm>
            <a:prstGeom prst="rect">
              <a:avLst/>
            </a:prstGeom>
          </p:spPr>
        </p:pic>
      </p:grpSp>
      <p:grpSp>
        <p:nvGrpSpPr>
          <p:cNvPr id="19" name="Group 18">
            <a:extLst>
              <a:ext uri="{FF2B5EF4-FFF2-40B4-BE49-F238E27FC236}">
                <a16:creationId xmlns:a16="http://schemas.microsoft.com/office/drawing/2014/main" id="{13CDE243-3161-4F43-AC26-F5CCA73A02B0}"/>
              </a:ext>
            </a:extLst>
          </p:cNvPr>
          <p:cNvGrpSpPr/>
          <p:nvPr/>
        </p:nvGrpSpPr>
        <p:grpSpPr>
          <a:xfrm>
            <a:off x="607314" y="3911025"/>
            <a:ext cx="7549896" cy="1041975"/>
            <a:chOff x="607314" y="3911025"/>
            <a:chExt cx="7549896" cy="1041975"/>
          </a:xfrm>
        </p:grpSpPr>
        <p:sp>
          <p:nvSpPr>
            <p:cNvPr id="51" name="TextBox 50">
              <a:extLst>
                <a:ext uri="{FF2B5EF4-FFF2-40B4-BE49-F238E27FC236}">
                  <a16:creationId xmlns:a16="http://schemas.microsoft.com/office/drawing/2014/main" id="{03DA7A0E-EC07-4E5F-A8EB-794E08589C18}"/>
                </a:ext>
              </a:extLst>
            </p:cNvPr>
            <p:cNvSpPr txBox="1"/>
            <p:nvPr/>
          </p:nvSpPr>
          <p:spPr>
            <a:xfrm>
              <a:off x="2776467" y="3911025"/>
              <a:ext cx="3614580" cy="338554"/>
            </a:xfrm>
            <a:prstGeom prst="rect">
              <a:avLst/>
            </a:prstGeom>
            <a:noFill/>
          </p:spPr>
          <p:txBody>
            <a:bodyPr wrap="none" rtlCol="0">
              <a:spAutoFit/>
            </a:bodyPr>
            <a:lstStyle/>
            <a:p>
              <a:r>
                <a:rPr lang="en-US" sz="1600" dirty="0">
                  <a:solidFill>
                    <a:srgbClr val="990099"/>
                  </a:solidFill>
                </a:rPr>
                <a:t>Ladder operators (</a:t>
              </a:r>
              <a:r>
                <a:rPr lang="en-US" sz="1600" dirty="0" err="1">
                  <a:solidFill>
                    <a:srgbClr val="990099"/>
                  </a:solidFill>
                </a:rPr>
                <a:t>Cartan</a:t>
              </a:r>
              <a:r>
                <a:rPr lang="en-US" sz="1600" dirty="0">
                  <a:solidFill>
                    <a:srgbClr val="990099"/>
                  </a:solidFill>
                </a:rPr>
                <a:t>-Weyl basis)</a:t>
              </a:r>
            </a:p>
          </p:txBody>
        </p:sp>
        <p:pic>
          <p:nvPicPr>
            <p:cNvPr id="13" name="Picture 12" descr="\input mathsymbols.tex&#10;&#10;\documentclass{slides}\pagestyle{empty}&#10;\begin{document}&#10;\scriptsize&#10;\begin{center}&#10;$D(\alpha)aD(\alpha)^\dag|\alpha\rangle=(a-\alpha)|\alpha\rangle=0$&#10;\end{center}&#10;\end{document}" title="IguanaTex Bitmap Display">
              <a:extLst>
                <a:ext uri="{FF2B5EF4-FFF2-40B4-BE49-F238E27FC236}">
                  <a16:creationId xmlns:a16="http://schemas.microsoft.com/office/drawing/2014/main" id="{890F20CB-45E1-4359-B60D-539A72025FF2}"/>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607314" y="4338827"/>
              <a:ext cx="3355086" cy="233172"/>
            </a:xfrm>
            <a:prstGeom prst="rect">
              <a:avLst/>
            </a:prstGeom>
          </p:spPr>
        </p:pic>
        <p:pic>
          <p:nvPicPr>
            <p:cNvPr id="8" name="Picture 7" descr="\input mathsymbols.tex&#10;&#10;\documentclass{slides}\pagestyle{empty}&#10;\begin{document}&#10;\scriptsize&#10;\begin{center}&#10;$D(\hat{{\bf n}})J_+D(\hat{{\bf n}})^\dag|j,\hat{{\bf n}}\rangle=0$&#10;\end{center}&#10;\end{document}" title="IguanaTex Bitmap Display">
              <a:extLst>
                <a:ext uri="{FF2B5EF4-FFF2-40B4-BE49-F238E27FC236}">
                  <a16:creationId xmlns:a16="http://schemas.microsoft.com/office/drawing/2014/main" id="{553E4169-4C7D-41F8-9876-39E8C64DAB72}"/>
                </a:ext>
              </a:extLst>
            </p:cNvPr>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5833872" y="4343400"/>
              <a:ext cx="2323338" cy="235458"/>
            </a:xfrm>
            <a:prstGeom prst="rect">
              <a:avLst/>
            </a:prstGeom>
          </p:spPr>
        </p:pic>
        <p:pic>
          <p:nvPicPr>
            <p:cNvPr id="35" name="Picture 34" descr="\input mathsymbols.tex&#10;&#10;\documentclass{slides}\pagestyle{empty}&#10;\begin{document}&#10;\scriptsize&#10;\begin{center}&#10;$a=(Q+iP)/\sqrt2$&#10;\end{center}&#10;\end{document}" title="IguanaTex Bitmap Display">
              <a:extLst>
                <a:ext uri="{FF2B5EF4-FFF2-40B4-BE49-F238E27FC236}">
                  <a16:creationId xmlns:a16="http://schemas.microsoft.com/office/drawing/2014/main" id="{8A9C1366-5E22-4698-A306-2716F88A9305}"/>
                </a:ext>
              </a:extLst>
            </p:cNvPr>
            <p:cNvPicPr>
              <a:picLocks noChangeAspect="1"/>
            </p:cNvPicPr>
            <p:nvPr>
              <p:custDataLst>
                <p:tags r:id="rId11"/>
              </p:custDataLst>
            </p:nvPr>
          </p:nvPicPr>
          <p:blipFill>
            <a:blip r:embed="rId21" cstate="print">
              <a:extLst>
                <a:ext uri="{28A0092B-C50C-407E-A947-70E740481C1C}">
                  <a14:useLocalDpi xmlns:a14="http://schemas.microsoft.com/office/drawing/2010/main" val="0"/>
                </a:ext>
              </a:extLst>
            </a:blip>
            <a:stretch>
              <a:fillRect/>
            </a:stretch>
          </p:blipFill>
          <p:spPr>
            <a:xfrm>
              <a:off x="1371600" y="4715256"/>
              <a:ext cx="1798320" cy="237744"/>
            </a:xfrm>
            <a:prstGeom prst="rect">
              <a:avLst/>
            </a:prstGeom>
          </p:spPr>
        </p:pic>
        <p:pic>
          <p:nvPicPr>
            <p:cNvPr id="38" name="Picture 37" descr="\input mathsymbols.tex&#10;&#10;\documentclass{slides}\pagestyle{empty}&#10;\begin{document}&#10;\scriptsize&#10;\begin{center}&#10;$J_+=J_x+iJ_y$&#10;\end{center}&#10;\end{document}" title="IguanaTex Bitmap Display">
              <a:extLst>
                <a:ext uri="{FF2B5EF4-FFF2-40B4-BE49-F238E27FC236}">
                  <a16:creationId xmlns:a16="http://schemas.microsoft.com/office/drawing/2014/main" id="{052A74E9-988E-4E5F-963A-246F92C76C4B}"/>
                </a:ext>
              </a:extLst>
            </p:cNvPr>
            <p:cNvPicPr>
              <a:picLocks noChangeAspect="1"/>
            </p:cNvPicPr>
            <p:nvPr>
              <p:custDataLst>
                <p:tags r:id="rId12"/>
              </p:custDataLst>
            </p:nvPr>
          </p:nvPicPr>
          <p:blipFill>
            <a:blip r:embed="rId22" cstate="print">
              <a:extLst>
                <a:ext uri="{28A0092B-C50C-407E-A947-70E740481C1C}">
                  <a14:useLocalDpi xmlns:a14="http://schemas.microsoft.com/office/drawing/2010/main" val="0"/>
                </a:ext>
              </a:extLst>
            </a:blip>
            <a:stretch>
              <a:fillRect/>
            </a:stretch>
          </p:blipFill>
          <p:spPr>
            <a:xfrm>
              <a:off x="6248400" y="4715255"/>
              <a:ext cx="1386078" cy="204216"/>
            </a:xfrm>
            <a:prstGeom prst="rect">
              <a:avLst/>
            </a:prstGeom>
          </p:spPr>
        </p:pic>
      </p:grpSp>
      <p:grpSp>
        <p:nvGrpSpPr>
          <p:cNvPr id="403456" name="Group 403455">
            <a:extLst>
              <a:ext uri="{FF2B5EF4-FFF2-40B4-BE49-F238E27FC236}">
                <a16:creationId xmlns:a16="http://schemas.microsoft.com/office/drawing/2014/main" id="{7A0D75C7-DF32-426B-ADAF-5D104E7A7C3E}"/>
              </a:ext>
            </a:extLst>
          </p:cNvPr>
          <p:cNvGrpSpPr/>
          <p:nvPr/>
        </p:nvGrpSpPr>
        <p:grpSpPr>
          <a:xfrm>
            <a:off x="838200" y="5206425"/>
            <a:ext cx="6972300" cy="704409"/>
            <a:chOff x="571500" y="5206425"/>
            <a:chExt cx="6972300" cy="704409"/>
          </a:xfrm>
        </p:grpSpPr>
        <p:sp>
          <p:nvSpPr>
            <p:cNvPr id="68" name="TextBox 67">
              <a:extLst>
                <a:ext uri="{FF2B5EF4-FFF2-40B4-BE49-F238E27FC236}">
                  <a16:creationId xmlns:a16="http://schemas.microsoft.com/office/drawing/2014/main" id="{F1962BEB-FE8D-46F6-B18B-71C61997394F}"/>
                </a:ext>
              </a:extLst>
            </p:cNvPr>
            <p:cNvSpPr txBox="1"/>
            <p:nvPr/>
          </p:nvSpPr>
          <p:spPr>
            <a:xfrm>
              <a:off x="2857500" y="5206425"/>
              <a:ext cx="2907847" cy="338554"/>
            </a:xfrm>
            <a:prstGeom prst="rect">
              <a:avLst/>
            </a:prstGeom>
            <a:noFill/>
          </p:spPr>
          <p:txBody>
            <a:bodyPr wrap="none" rtlCol="0">
              <a:spAutoFit/>
            </a:bodyPr>
            <a:lstStyle/>
            <a:p>
              <a:r>
                <a:rPr lang="en-US" sz="1600" dirty="0">
                  <a:solidFill>
                    <a:srgbClr val="990099"/>
                  </a:solidFill>
                </a:rPr>
                <a:t>Tensor miracle (classical limit)</a:t>
              </a:r>
            </a:p>
          </p:txBody>
        </p:sp>
        <p:pic>
          <p:nvPicPr>
            <p:cNvPr id="59" name="Picture 58" descr="\input mathsymbols.tex&#10;&#10;\documentclass{slides}\pagestyle{empty}&#10;\begin{document}&#10;\scriptsize&#10;\begin{center}&#10;$|\alpha\rangle^{\otimes N}\otimes|\sqrt s\alpha\rangle\cong\big|\alpha\sqrt{N+s}\big\rangle$&#10;\end{center}&#10;\end{document}" title="IguanaTex Bitmap Display">
              <a:extLst>
                <a:ext uri="{FF2B5EF4-FFF2-40B4-BE49-F238E27FC236}">
                  <a16:creationId xmlns:a16="http://schemas.microsoft.com/office/drawing/2014/main" id="{385B38AA-FA28-49CF-B67B-E0429FCA8677}"/>
                </a:ext>
              </a:extLst>
            </p:cNvPr>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571500" y="5634227"/>
              <a:ext cx="2781300" cy="230124"/>
            </a:xfrm>
            <a:prstGeom prst="rect">
              <a:avLst/>
            </a:prstGeom>
          </p:spPr>
        </p:pic>
        <p:pic>
          <p:nvPicPr>
            <p:cNvPr id="62" name="Picture 61" descr="\input mathsymbols.tex&#10;&#10;\documentclass{slides}\pagestyle{empty}&#10;\begin{document}&#10;\scriptsize&#10;\begin{center}&#10;$|\frac12,\hat{{\bf n}}\rangle^{\otimes 2j}\cong|j,\hat{{\bf n}}\rangle$&#10;\end{center}&#10;\end{document}" title="IguanaTex Bitmap Display">
              <a:extLst>
                <a:ext uri="{FF2B5EF4-FFF2-40B4-BE49-F238E27FC236}">
                  <a16:creationId xmlns:a16="http://schemas.microsoft.com/office/drawing/2014/main" id="{D68552DF-5126-4931-AF81-CCF99B952E99}"/>
                </a:ext>
              </a:extLst>
            </p:cNvPr>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5981700" y="5638800"/>
              <a:ext cx="1562100" cy="272034"/>
            </a:xfrm>
            <a:prstGeom prst="rect">
              <a:avLst/>
            </a:prstGeom>
          </p:spPr>
        </p:pic>
      </p:grpSp>
      <p:grpSp>
        <p:nvGrpSpPr>
          <p:cNvPr id="21" name="Group 20">
            <a:extLst>
              <a:ext uri="{FF2B5EF4-FFF2-40B4-BE49-F238E27FC236}">
                <a16:creationId xmlns:a16="http://schemas.microsoft.com/office/drawing/2014/main" id="{DC3E97D5-945E-44D9-A442-9875C5B079AA}"/>
              </a:ext>
            </a:extLst>
          </p:cNvPr>
          <p:cNvGrpSpPr/>
          <p:nvPr/>
        </p:nvGrpSpPr>
        <p:grpSpPr>
          <a:xfrm>
            <a:off x="1371600" y="1752600"/>
            <a:ext cx="7618477" cy="1981200"/>
            <a:chOff x="1371600" y="1752600"/>
            <a:chExt cx="7618477" cy="1981200"/>
          </a:xfrm>
        </p:grpSpPr>
        <p:grpSp>
          <p:nvGrpSpPr>
            <p:cNvPr id="7" name="Group 6">
              <a:extLst>
                <a:ext uri="{FF2B5EF4-FFF2-40B4-BE49-F238E27FC236}">
                  <a16:creationId xmlns:a16="http://schemas.microsoft.com/office/drawing/2014/main" id="{26C56084-209A-4B39-A7DF-754B109432BD}"/>
                </a:ext>
              </a:extLst>
            </p:cNvPr>
            <p:cNvGrpSpPr/>
            <p:nvPr>
              <p:custDataLst>
                <p:tags r:id="rId1"/>
              </p:custDataLst>
            </p:nvPr>
          </p:nvGrpSpPr>
          <p:grpSpPr>
            <a:xfrm>
              <a:off x="1371600" y="1905000"/>
              <a:ext cx="2727962" cy="1676400"/>
              <a:chOff x="1371600" y="1905000"/>
              <a:chExt cx="2727962" cy="1676400"/>
            </a:xfrm>
          </p:grpSpPr>
          <p:cxnSp>
            <p:nvCxnSpPr>
              <p:cNvPr id="4" name="Straight Arrow Connector 3">
                <a:extLst>
                  <a:ext uri="{FF2B5EF4-FFF2-40B4-BE49-F238E27FC236}">
                    <a16:creationId xmlns:a16="http://schemas.microsoft.com/office/drawing/2014/main" id="{A68533B0-513B-4B61-A828-4EFCD3D9CB05}"/>
                  </a:ext>
                </a:extLst>
              </p:cNvPr>
              <p:cNvCxnSpPr>
                <a:cxnSpLocks/>
              </p:cNvCxnSpPr>
              <p:nvPr/>
            </p:nvCxnSpPr>
            <p:spPr bwMode="auto">
              <a:xfrm>
                <a:off x="1371600" y="2766060"/>
                <a:ext cx="1905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37F4A34C-0E75-488E-935F-7BA2E6667C02}"/>
                  </a:ext>
                </a:extLst>
              </p:cNvPr>
              <p:cNvCxnSpPr>
                <a:cxnSpLocks/>
              </p:cNvCxnSpPr>
              <p:nvPr/>
            </p:nvCxnSpPr>
            <p:spPr bwMode="auto">
              <a:xfrm flipV="1">
                <a:off x="2292858" y="1905000"/>
                <a:ext cx="0" cy="16764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2" name="Oval 11">
                <a:extLst>
                  <a:ext uri="{FF2B5EF4-FFF2-40B4-BE49-F238E27FC236}">
                    <a16:creationId xmlns:a16="http://schemas.microsoft.com/office/drawing/2014/main" id="{9B34ADD7-69D3-4C3A-AFC8-74605718905E}"/>
                  </a:ext>
                </a:extLst>
              </p:cNvPr>
              <p:cNvSpPr/>
              <p:nvPr/>
            </p:nvSpPr>
            <p:spPr bwMode="auto">
              <a:xfrm>
                <a:off x="2225040" y="268986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9" name="Oval 28">
                <a:extLst>
                  <a:ext uri="{FF2B5EF4-FFF2-40B4-BE49-F238E27FC236}">
                    <a16:creationId xmlns:a16="http://schemas.microsoft.com/office/drawing/2014/main" id="{F11FE996-CB00-47EB-AE4D-6D181ADA9D00}"/>
                  </a:ext>
                </a:extLst>
              </p:cNvPr>
              <p:cNvSpPr/>
              <p:nvPr/>
            </p:nvSpPr>
            <p:spPr bwMode="auto">
              <a:xfrm>
                <a:off x="2682240" y="209550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6" name="Picture 5" descr="\input mathsymbols.tex&#10;&#10;\documentclass{slides}\pagestyle{empty}&#10;\begin{document}&#10;\scriptsize&#10;\begin{center}&#10;$|\alpha\rangle=D(\alpha)|0\rangle$&#10;\end{center}&#10;\end{document}" title="IguanaTex Bitmap Display">
                <a:extLst>
                  <a:ext uri="{FF2B5EF4-FFF2-40B4-BE49-F238E27FC236}">
                    <a16:creationId xmlns:a16="http://schemas.microsoft.com/office/drawing/2014/main" id="{EAE73975-BAC2-4F80-BF0D-BFD61E6A0C2D}"/>
                  </a:ext>
                </a:extLst>
              </p:cNvPr>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2887409" y="2004060"/>
                <a:ext cx="1212153" cy="187357"/>
              </a:xfrm>
              <a:prstGeom prst="rect">
                <a:avLst/>
              </a:prstGeom>
            </p:spPr>
          </p:pic>
          <p:pic>
            <p:nvPicPr>
              <p:cNvPr id="37" name="Picture 36" descr="\input mathsymbols.tex&#10;&#10;\documentclass{slides}\pagestyle{empty}&#10;\begin{document}&#10;\scriptsize&#10;\begin{center}&#10;$|0\rangle$&#10;\end{center}&#10;\end{document}" title="IguanaTex Bitmap Display">
                <a:extLst>
                  <a:ext uri="{FF2B5EF4-FFF2-40B4-BE49-F238E27FC236}">
                    <a16:creationId xmlns:a16="http://schemas.microsoft.com/office/drawing/2014/main" id="{FD333B41-20FA-4383-B43C-8AC4765BFD64}"/>
                  </a:ext>
                </a:extLst>
              </p:cNvPr>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a:off x="2009108" y="2537461"/>
                <a:ext cx="200692" cy="184023"/>
              </a:xfrm>
              <a:prstGeom prst="rect">
                <a:avLst/>
              </a:prstGeom>
            </p:spPr>
          </p:pic>
        </p:grpSp>
        <p:grpSp>
          <p:nvGrpSpPr>
            <p:cNvPr id="18" name="Group 17">
              <a:extLst>
                <a:ext uri="{FF2B5EF4-FFF2-40B4-BE49-F238E27FC236}">
                  <a16:creationId xmlns:a16="http://schemas.microsoft.com/office/drawing/2014/main" id="{BFCDE4BB-CA02-4684-AF77-ACB3BA987387}"/>
                </a:ext>
              </a:extLst>
            </p:cNvPr>
            <p:cNvGrpSpPr/>
            <p:nvPr>
              <p:custDataLst>
                <p:tags r:id="rId2"/>
              </p:custDataLst>
            </p:nvPr>
          </p:nvGrpSpPr>
          <p:grpSpPr>
            <a:xfrm>
              <a:off x="6067643" y="1752600"/>
              <a:ext cx="2922434" cy="1981200"/>
              <a:chOff x="6067643" y="1752600"/>
              <a:chExt cx="2922434" cy="1981200"/>
            </a:xfrm>
          </p:grpSpPr>
          <p:sp>
            <p:nvSpPr>
              <p:cNvPr id="403466" name="Oval 403465">
                <a:extLst>
                  <a:ext uri="{FF2B5EF4-FFF2-40B4-BE49-F238E27FC236}">
                    <a16:creationId xmlns:a16="http://schemas.microsoft.com/office/drawing/2014/main" id="{0BCEE4DE-6DD0-48AE-B22A-B878E6C531A7}"/>
                  </a:ext>
                </a:extLst>
              </p:cNvPr>
              <p:cNvSpPr/>
              <p:nvPr/>
            </p:nvSpPr>
            <p:spPr bwMode="auto">
              <a:xfrm>
                <a:off x="6214110" y="19812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7" name="Oval 46">
                <a:extLst>
                  <a:ext uri="{FF2B5EF4-FFF2-40B4-BE49-F238E27FC236}">
                    <a16:creationId xmlns:a16="http://schemas.microsoft.com/office/drawing/2014/main" id="{843724C0-9730-44E7-9B7B-7EE7F72EDED2}"/>
                  </a:ext>
                </a:extLst>
              </p:cNvPr>
              <p:cNvSpPr/>
              <p:nvPr/>
            </p:nvSpPr>
            <p:spPr bwMode="auto">
              <a:xfrm rot="5400000">
                <a:off x="6831330" y="19926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48" name="Straight Arrow Connector 47">
                <a:extLst>
                  <a:ext uri="{FF2B5EF4-FFF2-40B4-BE49-F238E27FC236}">
                    <a16:creationId xmlns:a16="http://schemas.microsoft.com/office/drawing/2014/main" id="{1D6898C6-B8F3-4BEE-8AC5-5CF2D24E4123}"/>
                  </a:ext>
                </a:extLst>
              </p:cNvPr>
              <p:cNvCxnSpPr>
                <a:cxnSpLocks/>
              </p:cNvCxnSpPr>
              <p:nvPr/>
            </p:nvCxnSpPr>
            <p:spPr bwMode="auto">
              <a:xfrm flipV="1">
                <a:off x="6964680" y="17526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FCB02616-9120-41D8-80D6-5D6A21E39FAE}"/>
                  </a:ext>
                </a:extLst>
              </p:cNvPr>
              <p:cNvCxnSpPr>
                <a:cxnSpLocks/>
              </p:cNvCxnSpPr>
              <p:nvPr/>
            </p:nvCxnSpPr>
            <p:spPr bwMode="auto">
              <a:xfrm>
                <a:off x="6067643" y="27432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DDA4D605-72C7-4F5C-8656-24C557492893}"/>
                  </a:ext>
                </a:extLst>
              </p:cNvPr>
              <p:cNvCxnSpPr>
                <a:cxnSpLocks/>
              </p:cNvCxnSpPr>
              <p:nvPr/>
            </p:nvCxnSpPr>
            <p:spPr bwMode="auto">
              <a:xfrm flipH="1">
                <a:off x="6524639" y="25089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7" name="Oval 56">
                <a:extLst>
                  <a:ext uri="{FF2B5EF4-FFF2-40B4-BE49-F238E27FC236}">
                    <a16:creationId xmlns:a16="http://schemas.microsoft.com/office/drawing/2014/main" id="{3A168989-D2B9-437D-8BFA-8F0A3082C3C9}"/>
                  </a:ext>
                </a:extLst>
              </p:cNvPr>
              <p:cNvSpPr>
                <a:spLocks noChangeAspect="1"/>
              </p:cNvSpPr>
              <p:nvPr/>
            </p:nvSpPr>
            <p:spPr bwMode="auto">
              <a:xfrm rot="19800000">
                <a:off x="7273016" y="21884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4" name="Straight Arrow Connector 63">
                <a:extLst>
                  <a:ext uri="{FF2B5EF4-FFF2-40B4-BE49-F238E27FC236}">
                    <a16:creationId xmlns:a16="http://schemas.microsoft.com/office/drawing/2014/main" id="{EBC6F1E8-9F70-4A7F-AF60-AC6131886F5B}"/>
                  </a:ext>
                </a:extLst>
              </p:cNvPr>
              <p:cNvCxnSpPr>
                <a:cxnSpLocks/>
                <a:endCxn id="58" idx="6"/>
              </p:cNvCxnSpPr>
              <p:nvPr/>
            </p:nvCxnSpPr>
            <p:spPr bwMode="auto">
              <a:xfrm flipV="1">
                <a:off x="6960870" y="20307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7" name="Straight Arrow Connector 66">
                <a:extLst>
                  <a:ext uri="{FF2B5EF4-FFF2-40B4-BE49-F238E27FC236}">
                    <a16:creationId xmlns:a16="http://schemas.microsoft.com/office/drawing/2014/main" id="{3F663340-50D3-47B7-9B4A-7430AEAB56E2}"/>
                  </a:ext>
                </a:extLst>
              </p:cNvPr>
              <p:cNvCxnSpPr>
                <a:cxnSpLocks/>
              </p:cNvCxnSpPr>
              <p:nvPr/>
            </p:nvCxnSpPr>
            <p:spPr bwMode="auto">
              <a:xfrm flipV="1">
                <a:off x="6960870" y="22885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8" name="Oval 57">
                <a:extLst>
                  <a:ext uri="{FF2B5EF4-FFF2-40B4-BE49-F238E27FC236}">
                    <a16:creationId xmlns:a16="http://schemas.microsoft.com/office/drawing/2014/main" id="{FEFD3C66-2322-4E57-9C7B-7120BCF3C6C8}"/>
                  </a:ext>
                </a:extLst>
              </p:cNvPr>
              <p:cNvSpPr>
                <a:spLocks/>
              </p:cNvSpPr>
              <p:nvPr/>
            </p:nvSpPr>
            <p:spPr bwMode="auto">
              <a:xfrm rot="16200000" flipH="1">
                <a:off x="6915150" y="18707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03486" name="Picture 403485" descr="\input mathsymbols.tex&#10;&#10;\documentclass{slides}\pagestyle{empty}&#10;\begin{document}&#10;\scriptsize&#10;\begin{center}&#10;$|j,\hat{{\bf z}}\rangle$&#10;\end{center}&#10;\end{document}" title="IguanaTex Bitmap Display">
                <a:extLst>
                  <a:ext uri="{FF2B5EF4-FFF2-40B4-BE49-F238E27FC236}">
                    <a16:creationId xmlns:a16="http://schemas.microsoft.com/office/drawing/2014/main" id="{CF08B3B9-2B0D-4D5C-8696-38DBB87CBA67}"/>
                  </a:ext>
                </a:extLst>
              </p:cNvPr>
              <p:cNvPicPr>
                <a:picLocks noChangeAspect="1"/>
              </p:cNvPicPr>
              <p:nvPr>
                <p:custDataLst>
                  <p:tags r:id="rId3"/>
                </p:custDataLst>
              </p:nvPr>
            </p:nvPicPr>
            <p:blipFill>
              <a:blip r:embed="rId27" cstate="print">
                <a:extLst>
                  <a:ext uri="{28A0092B-C50C-407E-A947-70E740481C1C}">
                    <a14:useLocalDpi xmlns:a14="http://schemas.microsoft.com/office/drawing/2010/main" val="0"/>
                  </a:ext>
                </a:extLst>
              </a:blip>
              <a:stretch>
                <a:fillRect/>
              </a:stretch>
            </p:blipFill>
            <p:spPr>
              <a:xfrm>
                <a:off x="6511290" y="1752600"/>
                <a:ext cx="346710" cy="184023"/>
              </a:xfrm>
              <a:prstGeom prst="rect">
                <a:avLst/>
              </a:prstGeom>
            </p:spPr>
          </p:pic>
          <p:pic>
            <p:nvPicPr>
              <p:cNvPr id="15" name="Picture 14" descr="\input mathsymbols.tex&#10;&#10;\documentclass{slides}\pagestyle{empty}&#10;\begin{document}&#10;\scriptsize&#10;\begin{center}&#10;$|j,\hat{{\bf n}}\rangle = D(\hat{{\bf n}})|j,\hat{{\bf z}}\rangle$&#10;\end{center}&#10;\end{document}" title="IguanaTex Bitmap Display">
                <a:extLst>
                  <a:ext uri="{FF2B5EF4-FFF2-40B4-BE49-F238E27FC236}">
                    <a16:creationId xmlns:a16="http://schemas.microsoft.com/office/drawing/2014/main" id="{889E1877-AEF0-4344-8ADB-6FFB93B80410}"/>
                  </a:ext>
                </a:extLst>
              </p:cNvPr>
              <p:cNvPicPr>
                <a:picLocks noChangeAspect="1"/>
              </p:cNvPicPr>
              <p:nvPr>
                <p:custDataLst>
                  <p:tags r:id="rId4"/>
                </p:custDataLst>
              </p:nvPr>
            </p:nvPicPr>
            <p:blipFill>
              <a:blip r:embed="rId28" cstate="print">
                <a:extLst>
                  <a:ext uri="{28A0092B-C50C-407E-A947-70E740481C1C}">
                    <a14:useLocalDpi xmlns:a14="http://schemas.microsoft.com/office/drawing/2010/main" val="0"/>
                  </a:ext>
                </a:extLst>
              </a:blip>
              <a:stretch>
                <a:fillRect/>
              </a:stretch>
            </p:blipFill>
            <p:spPr>
              <a:xfrm>
                <a:off x="7477888" y="1981200"/>
                <a:ext cx="1512189" cy="187357"/>
              </a:xfrm>
              <a:prstGeom prst="rect">
                <a:avLst/>
              </a:prstGeom>
            </p:spPr>
          </p:pic>
        </p:grpSp>
        <p:sp>
          <p:nvSpPr>
            <p:cNvPr id="39" name="TextBox 38">
              <a:extLst>
                <a:ext uri="{FF2B5EF4-FFF2-40B4-BE49-F238E27FC236}">
                  <a16:creationId xmlns:a16="http://schemas.microsoft.com/office/drawing/2014/main" id="{44AC8168-CCA5-427B-92F4-166722786DBB}"/>
                </a:ext>
              </a:extLst>
            </p:cNvPr>
            <p:cNvSpPr txBox="1"/>
            <p:nvPr/>
          </p:nvSpPr>
          <p:spPr>
            <a:xfrm>
              <a:off x="3920173" y="2590800"/>
              <a:ext cx="1369286" cy="338554"/>
            </a:xfrm>
            <a:prstGeom prst="rect">
              <a:avLst/>
            </a:prstGeom>
            <a:noFill/>
          </p:spPr>
          <p:txBody>
            <a:bodyPr wrap="none" rtlCol="0">
              <a:spAutoFit/>
            </a:bodyPr>
            <a:lstStyle/>
            <a:p>
              <a:r>
                <a:rPr lang="en-US" sz="1600" dirty="0">
                  <a:solidFill>
                    <a:srgbClr val="00CC00"/>
                  </a:solidFill>
                </a:rPr>
                <a:t>Phase space</a:t>
              </a:r>
            </a:p>
          </p:txBody>
        </p:sp>
      </p:grpSp>
    </p:spTree>
    <p:extLst>
      <p:ext uri="{BB962C8B-B14F-4D97-AF65-F5344CB8AC3E}">
        <p14:creationId xmlns:p14="http://schemas.microsoft.com/office/powerpoint/2010/main" val="13470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2947245" y="76200"/>
            <a:ext cx="3120398"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Coherent states </a:t>
            </a:r>
            <a:endParaRPr lang="en-US" sz="2800" b="1" dirty="0">
              <a:solidFill>
                <a:schemeClr val="accent2"/>
              </a:solidFill>
            </a:endParaRPr>
          </a:p>
        </p:txBody>
      </p:sp>
      <p:grpSp>
        <p:nvGrpSpPr>
          <p:cNvPr id="45" name="Group 44">
            <a:extLst>
              <a:ext uri="{FF2B5EF4-FFF2-40B4-BE49-F238E27FC236}">
                <a16:creationId xmlns:a16="http://schemas.microsoft.com/office/drawing/2014/main" id="{F9CD39D7-5F35-4F1F-BAE5-CD06B0E997CF}"/>
              </a:ext>
            </a:extLst>
          </p:cNvPr>
          <p:cNvGrpSpPr/>
          <p:nvPr/>
        </p:nvGrpSpPr>
        <p:grpSpPr>
          <a:xfrm>
            <a:off x="242540" y="685800"/>
            <a:ext cx="7987060" cy="890778"/>
            <a:chOff x="242540" y="838200"/>
            <a:chExt cx="7987060" cy="890778"/>
          </a:xfrm>
        </p:grpSpPr>
        <p:sp>
          <p:nvSpPr>
            <p:cNvPr id="3" name="TextBox 2">
              <a:extLst>
                <a:ext uri="{FF2B5EF4-FFF2-40B4-BE49-F238E27FC236}">
                  <a16:creationId xmlns:a16="http://schemas.microsoft.com/office/drawing/2014/main" id="{1F601BA4-F29F-4E35-A933-37531CA5ECDD}"/>
                </a:ext>
              </a:extLst>
            </p:cNvPr>
            <p:cNvSpPr txBox="1"/>
            <p:nvPr/>
          </p:nvSpPr>
          <p:spPr>
            <a:xfrm>
              <a:off x="242540" y="838200"/>
              <a:ext cx="4110421" cy="584775"/>
            </a:xfrm>
            <a:prstGeom prst="rect">
              <a:avLst/>
            </a:prstGeom>
            <a:noFill/>
          </p:spPr>
          <p:txBody>
            <a:bodyPr wrap="none" rtlCol="0">
              <a:spAutoFit/>
            </a:bodyPr>
            <a:lstStyle/>
            <a:p>
              <a:r>
                <a:rPr lang="en-US" sz="1600" dirty="0"/>
                <a:t>Glauber coherent states of a bosonic mode</a:t>
              </a:r>
            </a:p>
            <a:p>
              <a:r>
                <a:rPr lang="en-US" sz="1600" dirty="0"/>
                <a:t>Lie group: Weyl-Heisenberg</a:t>
              </a:r>
            </a:p>
          </p:txBody>
        </p:sp>
        <p:sp>
          <p:nvSpPr>
            <p:cNvPr id="11" name="TextBox 10">
              <a:extLst>
                <a:ext uri="{FF2B5EF4-FFF2-40B4-BE49-F238E27FC236}">
                  <a16:creationId xmlns:a16="http://schemas.microsoft.com/office/drawing/2014/main" id="{59DE0A4A-0CB4-4CA2-976E-B1E2432F624A}"/>
                </a:ext>
              </a:extLst>
            </p:cNvPr>
            <p:cNvSpPr txBox="1"/>
            <p:nvPr/>
          </p:nvSpPr>
          <p:spPr>
            <a:xfrm>
              <a:off x="5558676" y="863025"/>
              <a:ext cx="2670924" cy="584775"/>
            </a:xfrm>
            <a:prstGeom prst="rect">
              <a:avLst/>
            </a:prstGeom>
            <a:noFill/>
          </p:spPr>
          <p:txBody>
            <a:bodyPr wrap="none" rtlCol="0">
              <a:spAutoFit/>
            </a:bodyPr>
            <a:lstStyle/>
            <a:p>
              <a:r>
                <a:rPr lang="en-US" sz="1600" dirty="0"/>
                <a:t>Spin coherent states (SCS)</a:t>
              </a:r>
            </a:p>
            <a:p>
              <a:r>
                <a:rPr lang="en-US" sz="1600" dirty="0"/>
                <a:t>Lie group: SU(2)</a:t>
              </a:r>
            </a:p>
          </p:txBody>
        </p:sp>
        <p:pic>
          <p:nvPicPr>
            <p:cNvPr id="14" name="Picture 13" descr="\input mathsymbols.tex&#10;&#10;\documentclass{slides}\pagestyle{empty}&#10;\begin{document}&#10;\scriptsize&#10;$$[iQ,-iP]=i1$$&#10;\end{document}" title="IguanaTex Bitmap Display">
              <a:extLst>
                <a:ext uri="{FF2B5EF4-FFF2-40B4-BE49-F238E27FC236}">
                  <a16:creationId xmlns:a16="http://schemas.microsoft.com/office/drawing/2014/main" id="{0960B8D4-4EF8-4FB0-8CEA-707961C388B7}"/>
                </a:ext>
              </a:extLst>
            </p:cNvPr>
            <p:cNvPicPr>
              <a:picLocks noChangeAspect="1"/>
            </p:cNvPicPr>
            <p:nvPr>
              <p:custDataLst>
                <p:tags r:id="rId13"/>
              </p:custDataLst>
            </p:nvPr>
          </p:nvPicPr>
          <p:blipFill>
            <a:blip r:embed="rId17" cstate="print">
              <a:extLst>
                <a:ext uri="{28A0092B-C50C-407E-A947-70E740481C1C}">
                  <a14:useLocalDpi xmlns:a14="http://schemas.microsoft.com/office/drawing/2010/main" val="0"/>
                </a:ext>
              </a:extLst>
            </a:blip>
            <a:stretch>
              <a:fillRect/>
            </a:stretch>
          </p:blipFill>
          <p:spPr>
            <a:xfrm>
              <a:off x="1539831" y="1524000"/>
              <a:ext cx="1407414" cy="204978"/>
            </a:xfrm>
            <a:prstGeom prst="rect">
              <a:avLst/>
            </a:prstGeom>
          </p:spPr>
        </p:pic>
        <p:pic>
          <p:nvPicPr>
            <p:cNvPr id="17" name="Picture 16" descr="\input mathsymbols.tex&#10;&#10;\documentclass{slides}\pagestyle{empty}&#10;\begin{document}&#10;\scriptsize&#10;$$[-iJ_k,-iJ_l]=-i\epsilon_{klm}J_m$$&#10;\end{document}" title="IguanaTex Bitmap Display">
              <a:extLst>
                <a:ext uri="{FF2B5EF4-FFF2-40B4-BE49-F238E27FC236}">
                  <a16:creationId xmlns:a16="http://schemas.microsoft.com/office/drawing/2014/main" id="{B07707F1-A67D-4D0E-AA6D-18A8D75C8020}"/>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val="0"/>
                </a:ext>
              </a:extLst>
            </a:blip>
            <a:stretch>
              <a:fillRect/>
            </a:stretch>
          </p:blipFill>
          <p:spPr>
            <a:xfrm>
              <a:off x="5746890" y="1524000"/>
              <a:ext cx="2326386" cy="204978"/>
            </a:xfrm>
            <a:prstGeom prst="rect">
              <a:avLst/>
            </a:prstGeom>
          </p:spPr>
        </p:pic>
      </p:grpSp>
      <p:grpSp>
        <p:nvGrpSpPr>
          <p:cNvPr id="403481" name="Group 403480">
            <a:extLst>
              <a:ext uri="{FF2B5EF4-FFF2-40B4-BE49-F238E27FC236}">
                <a16:creationId xmlns:a16="http://schemas.microsoft.com/office/drawing/2014/main" id="{5659AAC9-1030-4365-978D-791F16F3C8FC}"/>
              </a:ext>
            </a:extLst>
          </p:cNvPr>
          <p:cNvGrpSpPr/>
          <p:nvPr/>
        </p:nvGrpSpPr>
        <p:grpSpPr>
          <a:xfrm>
            <a:off x="1066800" y="3376423"/>
            <a:ext cx="7960614" cy="2049018"/>
            <a:chOff x="990600" y="3429000"/>
            <a:chExt cx="7960614" cy="2049018"/>
          </a:xfrm>
        </p:grpSpPr>
        <p:sp>
          <p:nvSpPr>
            <p:cNvPr id="51" name="TextBox 50">
              <a:extLst>
                <a:ext uri="{FF2B5EF4-FFF2-40B4-BE49-F238E27FC236}">
                  <a16:creationId xmlns:a16="http://schemas.microsoft.com/office/drawing/2014/main" id="{03DA7A0E-EC07-4E5F-A8EB-794E08589C18}"/>
                </a:ext>
              </a:extLst>
            </p:cNvPr>
            <p:cNvSpPr txBox="1"/>
            <p:nvPr/>
          </p:nvSpPr>
          <p:spPr>
            <a:xfrm>
              <a:off x="2746556" y="3429000"/>
              <a:ext cx="3674404" cy="338554"/>
            </a:xfrm>
            <a:prstGeom prst="rect">
              <a:avLst/>
            </a:prstGeom>
            <a:noFill/>
          </p:spPr>
          <p:txBody>
            <a:bodyPr wrap="none" rtlCol="0">
              <a:spAutoFit/>
            </a:bodyPr>
            <a:lstStyle/>
            <a:p>
              <a:r>
                <a:rPr lang="en-US" sz="1600" dirty="0">
                  <a:solidFill>
                    <a:srgbClr val="990099"/>
                  </a:solidFill>
                </a:rPr>
                <a:t>Resolution of the identity (CS POVMs)</a:t>
              </a:r>
            </a:p>
          </p:txBody>
        </p:sp>
        <p:pic>
          <p:nvPicPr>
            <p:cNvPr id="403460" name="Picture 403459" descr="\input mathsymbols.tex&#10;&#10;\documentclass{slides}\pagestyle{empty}&#10;\begin{document}&#10;\scriptsize&#10;$$&#10;\frac{1}{\pi}\int_C d^2\alpha\,|\alpha\rangle\langle\alpha|=1&#10;$$&#10;\end{document}&#10;" title="IguanaTex Bitmap Display">
              <a:extLst>
                <a:ext uri="{FF2B5EF4-FFF2-40B4-BE49-F238E27FC236}">
                  <a16:creationId xmlns:a16="http://schemas.microsoft.com/office/drawing/2014/main" id="{43598C93-2170-4AF7-AC1C-6233A08FAA33}"/>
                </a:ext>
              </a:extLst>
            </p:cNvPr>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1379982" y="3820227"/>
              <a:ext cx="1896618" cy="498348"/>
            </a:xfrm>
            <a:prstGeom prst="rect">
              <a:avLst/>
            </a:prstGeom>
          </p:spPr>
        </p:pic>
        <p:pic>
          <p:nvPicPr>
            <p:cNvPr id="403464" name="Picture 403463" descr="\input mathsymbols.tex&#10;&#10;\documentclass{slides}\pagestyle{empty}&#10;\begin{document}&#10;\scriptsize&#10;$$&#10;(2j+1)\int_{S^2}\frac{d\theta\,\sin\theta\,d\phi}{4\pi}\,|j,\hat{{\bf n}}\rangle\langle j,\hat{{\bf n}}|=1_j&#10;$$&#10;\end{document}&#10;" title="IguanaTex Bitmap Display">
              <a:extLst>
                <a:ext uri="{FF2B5EF4-FFF2-40B4-BE49-F238E27FC236}">
                  <a16:creationId xmlns:a16="http://schemas.microsoft.com/office/drawing/2014/main" id="{F9DB05B8-E17A-4115-946E-1FD46C2DB08B}"/>
                </a:ext>
              </a:extLst>
            </p:cNvPr>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5059680" y="3820226"/>
              <a:ext cx="3779520" cy="498348"/>
            </a:xfrm>
            <a:prstGeom prst="rect">
              <a:avLst/>
            </a:prstGeom>
          </p:spPr>
        </p:pic>
        <p:pic>
          <p:nvPicPr>
            <p:cNvPr id="403472" name="Picture 403471" descr="\input mathsymbols.tex&#10;&#10;\documentclass{slides}\pagestyle{empty}&#10;\begin{document}&#10;\scriptsize&#10;$$&#10;\hbox{CS POVM:\ }\left\{\frac{1}{\pi}d^2\alpha\,|\alpha\rangle\langle\alpha|\right\}&#10;$$&#10;\end{document}&#10;" title="IguanaTex Bitmap Display">
              <a:extLst>
                <a:ext uri="{FF2B5EF4-FFF2-40B4-BE49-F238E27FC236}">
                  <a16:creationId xmlns:a16="http://schemas.microsoft.com/office/drawing/2014/main" id="{0E448E44-805A-47BA-814B-3438B9DB46CC}"/>
                </a:ext>
              </a:extLst>
            </p:cNvPr>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990600" y="4419600"/>
              <a:ext cx="2767584" cy="524256"/>
            </a:xfrm>
            <a:prstGeom prst="rect">
              <a:avLst/>
            </a:prstGeom>
          </p:spPr>
        </p:pic>
        <p:pic>
          <p:nvPicPr>
            <p:cNvPr id="403474" name="Picture 403473" descr="\input mathsymbols.tex&#10;&#10;\documentclass{slides}\pagestyle{empty}&#10;\begin{document}&#10;\scriptsize&#10;$$&#10;\hbox{SCS POVM:\ }\left\{(2j+1)\frac{d\theta\,\sin\theta\,d\phi}{4\pi}\,|j,\hat{{\bf n}}\rangle\langle j,\hat{{\bf n}}|\right\}&#10;$$&#10;\end{document}&#10;" title="IguanaTex Bitmap Display">
              <a:extLst>
                <a:ext uri="{FF2B5EF4-FFF2-40B4-BE49-F238E27FC236}">
                  <a16:creationId xmlns:a16="http://schemas.microsoft.com/office/drawing/2014/main" id="{9E5BD36C-E9FB-4D25-89C3-6185E0AD76D0}"/>
                </a:ext>
              </a:extLst>
            </p:cNvPr>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4267200" y="4419600"/>
              <a:ext cx="4684014" cy="524256"/>
            </a:xfrm>
            <a:prstGeom prst="rect">
              <a:avLst/>
            </a:prstGeom>
          </p:spPr>
        </p:pic>
        <p:pic>
          <p:nvPicPr>
            <p:cNvPr id="403476" name="Picture 403475" descr="\input mathsymbols.tex&#10;&#10;\documentclass{slides}\pagestyle{empty}&#10;\begin{document}&#10;\scriptsize&#10;$$&#10;Q(\alpha) = \frac{1}{\pi}\langle\alpha|\rho|\alpha\rangle&#10;$$&#10;\end{document}&#10;" title="IguanaTex Bitmap Display">
              <a:extLst>
                <a:ext uri="{FF2B5EF4-FFF2-40B4-BE49-F238E27FC236}">
                  <a16:creationId xmlns:a16="http://schemas.microsoft.com/office/drawing/2014/main" id="{E084562C-7432-43C2-88BE-2504159274E7}"/>
                </a:ext>
              </a:extLst>
            </p:cNvPr>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1444752" y="5029200"/>
              <a:ext cx="1679448" cy="448818"/>
            </a:xfrm>
            <a:prstGeom prst="rect">
              <a:avLst/>
            </a:prstGeom>
          </p:spPr>
        </p:pic>
        <p:pic>
          <p:nvPicPr>
            <p:cNvPr id="403478" name="Picture 403477" descr="\input mathsymbols.tex&#10;&#10;\documentclass{slides}\pagestyle{empty}&#10;\begin{document}&#10;\scriptsize&#10;$$&#10;Q^{(j)}(\hat{{\bf n}}) = (2j+1)\langle j,\hat{{\bf n}}|\rho|j,\hat{{\bf n}}\rangle&#10;$$&#10;\end{document}&#10;" title="IguanaTex Bitmap Display">
              <a:extLst>
                <a:ext uri="{FF2B5EF4-FFF2-40B4-BE49-F238E27FC236}">
                  <a16:creationId xmlns:a16="http://schemas.microsoft.com/office/drawing/2014/main" id="{25336891-9AF5-4D38-A1DE-9D5B449113B7}"/>
                </a:ext>
              </a:extLst>
            </p:cNvPr>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5410200" y="5131308"/>
              <a:ext cx="2971800" cy="256032"/>
            </a:xfrm>
            <a:prstGeom prst="rect">
              <a:avLst/>
            </a:prstGeom>
          </p:spPr>
        </p:pic>
      </p:grpSp>
      <p:grpSp>
        <p:nvGrpSpPr>
          <p:cNvPr id="403482" name="Group 403481">
            <a:extLst>
              <a:ext uri="{FF2B5EF4-FFF2-40B4-BE49-F238E27FC236}">
                <a16:creationId xmlns:a16="http://schemas.microsoft.com/office/drawing/2014/main" id="{E2BDB051-0BE5-46A1-97D6-F782398C0DA5}"/>
              </a:ext>
            </a:extLst>
          </p:cNvPr>
          <p:cNvGrpSpPr/>
          <p:nvPr/>
        </p:nvGrpSpPr>
        <p:grpSpPr>
          <a:xfrm>
            <a:off x="76200" y="5493603"/>
            <a:ext cx="7924800" cy="830997"/>
            <a:chOff x="76200" y="5562600"/>
            <a:chExt cx="7924800" cy="830997"/>
          </a:xfrm>
        </p:grpSpPr>
        <p:sp>
          <p:nvSpPr>
            <p:cNvPr id="101" name="TextBox 100">
              <a:extLst>
                <a:ext uri="{FF2B5EF4-FFF2-40B4-BE49-F238E27FC236}">
                  <a16:creationId xmlns:a16="http://schemas.microsoft.com/office/drawing/2014/main" id="{3035A1BE-7525-4B70-8523-2C5ECA1D7DBB}"/>
                </a:ext>
              </a:extLst>
            </p:cNvPr>
            <p:cNvSpPr txBox="1"/>
            <p:nvPr/>
          </p:nvSpPr>
          <p:spPr>
            <a:xfrm>
              <a:off x="76200" y="5562600"/>
              <a:ext cx="3565369" cy="830997"/>
            </a:xfrm>
            <a:prstGeom prst="rect">
              <a:avLst/>
            </a:prstGeom>
            <a:noFill/>
          </p:spPr>
          <p:txBody>
            <a:bodyPr wrap="square" rtlCol="0">
              <a:spAutoFit/>
            </a:bodyPr>
            <a:lstStyle/>
            <a:p>
              <a:r>
                <a:rPr lang="en-US" sz="1600" dirty="0">
                  <a:solidFill>
                    <a:srgbClr val="00CC00"/>
                  </a:solidFill>
                </a:rPr>
                <a:t>Measure by (single-shot) heterodyne: </a:t>
              </a:r>
            </a:p>
            <a:p>
              <a:r>
                <a:rPr lang="en-US" sz="1600" dirty="0">
                  <a:solidFill>
                    <a:srgbClr val="00CC00"/>
                  </a:solidFill>
                </a:rPr>
                <a:t>simultaneous, isotropic measurement </a:t>
              </a:r>
            </a:p>
            <a:p>
              <a:r>
                <a:rPr lang="en-US" sz="1600" dirty="0">
                  <a:solidFill>
                    <a:srgbClr val="00CC00"/>
                  </a:solidFill>
                </a:rPr>
                <a:t>of </a:t>
              </a:r>
              <a:r>
                <a:rPr lang="en-US" sz="1600" i="1" dirty="0">
                  <a:solidFill>
                    <a:srgbClr val="00CC00"/>
                  </a:solidFill>
                </a:rPr>
                <a:t>Q</a:t>
              </a:r>
              <a:r>
                <a:rPr lang="en-US" sz="1600" dirty="0">
                  <a:solidFill>
                    <a:srgbClr val="00CC00"/>
                  </a:solidFill>
                </a:rPr>
                <a:t> and </a:t>
              </a:r>
              <a:r>
                <a:rPr lang="en-US" sz="1600" i="1" dirty="0">
                  <a:solidFill>
                    <a:srgbClr val="00CC00"/>
                  </a:solidFill>
                </a:rPr>
                <a:t>P.</a:t>
              </a:r>
            </a:p>
          </p:txBody>
        </p:sp>
        <p:sp>
          <p:nvSpPr>
            <p:cNvPr id="102" name="TextBox 101">
              <a:extLst>
                <a:ext uri="{FF2B5EF4-FFF2-40B4-BE49-F238E27FC236}">
                  <a16:creationId xmlns:a16="http://schemas.microsoft.com/office/drawing/2014/main" id="{F8DB3AC5-75BE-4284-9C94-F0FD9133C557}"/>
                </a:ext>
              </a:extLst>
            </p:cNvPr>
            <p:cNvSpPr txBox="1"/>
            <p:nvPr/>
          </p:nvSpPr>
          <p:spPr>
            <a:xfrm>
              <a:off x="6514696" y="5562600"/>
              <a:ext cx="1486304" cy="338554"/>
            </a:xfrm>
            <a:prstGeom prst="rect">
              <a:avLst/>
            </a:prstGeom>
            <a:noFill/>
          </p:spPr>
          <p:txBody>
            <a:bodyPr wrap="none" rtlCol="0">
              <a:spAutoFit/>
            </a:bodyPr>
            <a:lstStyle/>
            <a:p>
              <a:r>
                <a:rPr lang="en-US" sz="1600" dirty="0">
                  <a:solidFill>
                    <a:srgbClr val="00CC00"/>
                  </a:solidFill>
                </a:rPr>
                <a:t>Measure by ? </a:t>
              </a:r>
            </a:p>
          </p:txBody>
        </p:sp>
      </p:grpSp>
      <p:grpSp>
        <p:nvGrpSpPr>
          <p:cNvPr id="403483" name="Group 403482">
            <a:extLst>
              <a:ext uri="{FF2B5EF4-FFF2-40B4-BE49-F238E27FC236}">
                <a16:creationId xmlns:a16="http://schemas.microsoft.com/office/drawing/2014/main" id="{FE163678-D524-4999-B62D-0B6813034642}"/>
              </a:ext>
            </a:extLst>
          </p:cNvPr>
          <p:cNvGrpSpPr/>
          <p:nvPr/>
        </p:nvGrpSpPr>
        <p:grpSpPr>
          <a:xfrm>
            <a:off x="5048294" y="5791200"/>
            <a:ext cx="4171906" cy="990600"/>
            <a:chOff x="5048294" y="5867400"/>
            <a:chExt cx="4171906" cy="990600"/>
          </a:xfrm>
        </p:grpSpPr>
        <p:sp>
          <p:nvSpPr>
            <p:cNvPr id="103" name="TextBox 102">
              <a:extLst>
                <a:ext uri="{FF2B5EF4-FFF2-40B4-BE49-F238E27FC236}">
                  <a16:creationId xmlns:a16="http://schemas.microsoft.com/office/drawing/2014/main" id="{4F29119C-F0C2-453B-9445-0DDF9BE38F4F}"/>
                </a:ext>
              </a:extLst>
            </p:cNvPr>
            <p:cNvSpPr txBox="1"/>
            <p:nvPr/>
          </p:nvSpPr>
          <p:spPr>
            <a:xfrm>
              <a:off x="5048294" y="5867400"/>
              <a:ext cx="4171906" cy="584775"/>
            </a:xfrm>
            <a:prstGeom prst="rect">
              <a:avLst/>
            </a:prstGeom>
            <a:noFill/>
          </p:spPr>
          <p:txBody>
            <a:bodyPr wrap="square" rtlCol="0">
              <a:spAutoFit/>
            </a:bodyPr>
            <a:lstStyle/>
            <a:p>
              <a:r>
                <a:rPr lang="en-US" sz="1600" dirty="0">
                  <a:solidFill>
                    <a:srgbClr val="FF0000"/>
                  </a:solidFill>
                </a:rPr>
                <a:t>Continuous (weak) isotropic measurement of the three spin components. </a:t>
              </a:r>
            </a:p>
          </p:txBody>
        </p:sp>
        <p:sp>
          <p:nvSpPr>
            <p:cNvPr id="403479" name="TextBox 403478">
              <a:extLst>
                <a:ext uri="{FF2B5EF4-FFF2-40B4-BE49-F238E27FC236}">
                  <a16:creationId xmlns:a16="http://schemas.microsoft.com/office/drawing/2014/main" id="{C216B815-BC1B-409C-83A4-A8CAC804E061}"/>
                </a:ext>
              </a:extLst>
            </p:cNvPr>
            <p:cNvSpPr txBox="1"/>
            <p:nvPr/>
          </p:nvSpPr>
          <p:spPr>
            <a:xfrm>
              <a:off x="5201320" y="6396335"/>
              <a:ext cx="3866480" cy="461665"/>
            </a:xfrm>
            <a:prstGeom prst="rect">
              <a:avLst/>
            </a:prstGeom>
            <a:noFill/>
          </p:spPr>
          <p:txBody>
            <a:bodyPr wrap="square" rtlCol="0">
              <a:spAutoFit/>
            </a:bodyPr>
            <a:lstStyle/>
            <a:p>
              <a:pPr algn="l"/>
              <a:r>
                <a:rPr lang="en-US" sz="1200" dirty="0">
                  <a:solidFill>
                    <a:schemeClr val="tx1"/>
                  </a:solidFill>
                </a:rPr>
                <a:t>E. Shojaee, C. S. Jackson, C. A. Riofrío, A. Kalev, and I. H. Deutsch, PRL </a:t>
              </a:r>
              <a:r>
                <a:rPr lang="en-US" sz="1200" b="1" dirty="0">
                  <a:solidFill>
                    <a:schemeClr val="tx1"/>
                  </a:solidFill>
                </a:rPr>
                <a:t>121</a:t>
              </a:r>
              <a:r>
                <a:rPr lang="en-US" sz="1200" dirty="0">
                  <a:solidFill>
                    <a:schemeClr val="tx1"/>
                  </a:solidFill>
                </a:rPr>
                <a:t>, 130404 (2018).</a:t>
              </a:r>
            </a:p>
          </p:txBody>
        </p:sp>
      </p:grpSp>
      <p:sp>
        <p:nvSpPr>
          <p:cNvPr id="403480" name="TextBox 403479">
            <a:extLst>
              <a:ext uri="{FF2B5EF4-FFF2-40B4-BE49-F238E27FC236}">
                <a16:creationId xmlns:a16="http://schemas.microsoft.com/office/drawing/2014/main" id="{DF0F63B0-2F39-4C32-8D9B-4B0C32C06EA5}"/>
              </a:ext>
            </a:extLst>
          </p:cNvPr>
          <p:cNvSpPr txBox="1"/>
          <p:nvPr/>
        </p:nvSpPr>
        <p:spPr>
          <a:xfrm>
            <a:off x="4648200" y="1828800"/>
            <a:ext cx="1848776" cy="400110"/>
          </a:xfrm>
          <a:prstGeom prst="rect">
            <a:avLst/>
          </a:prstGeom>
          <a:noFill/>
          <a:ln w="22225">
            <a:solidFill>
              <a:srgbClr val="0070C0"/>
            </a:solidFill>
          </a:ln>
        </p:spPr>
        <p:txBody>
          <a:bodyPr wrap="none" rtlCol="0">
            <a:spAutoFit/>
          </a:bodyPr>
          <a:lstStyle/>
          <a:p>
            <a:r>
              <a:rPr lang="en-US" dirty="0"/>
              <a:t>What’s inside?</a:t>
            </a:r>
          </a:p>
        </p:txBody>
      </p:sp>
      <p:grpSp>
        <p:nvGrpSpPr>
          <p:cNvPr id="46" name="Group 45">
            <a:extLst>
              <a:ext uri="{FF2B5EF4-FFF2-40B4-BE49-F238E27FC236}">
                <a16:creationId xmlns:a16="http://schemas.microsoft.com/office/drawing/2014/main" id="{C7E778C0-E8D9-4606-8F60-C05FACE9E3A6}"/>
              </a:ext>
            </a:extLst>
          </p:cNvPr>
          <p:cNvGrpSpPr/>
          <p:nvPr/>
        </p:nvGrpSpPr>
        <p:grpSpPr>
          <a:xfrm>
            <a:off x="1373123" y="1676400"/>
            <a:ext cx="7618477" cy="1981200"/>
            <a:chOff x="1371600" y="1752600"/>
            <a:chExt cx="7618477" cy="1981200"/>
          </a:xfrm>
        </p:grpSpPr>
        <p:grpSp>
          <p:nvGrpSpPr>
            <p:cNvPr id="52" name="Group 51">
              <a:extLst>
                <a:ext uri="{FF2B5EF4-FFF2-40B4-BE49-F238E27FC236}">
                  <a16:creationId xmlns:a16="http://schemas.microsoft.com/office/drawing/2014/main" id="{87365454-528A-4198-923B-44E79D28978A}"/>
                </a:ext>
              </a:extLst>
            </p:cNvPr>
            <p:cNvGrpSpPr/>
            <p:nvPr>
              <p:custDataLst>
                <p:tags r:id="rId1"/>
              </p:custDataLst>
            </p:nvPr>
          </p:nvGrpSpPr>
          <p:grpSpPr>
            <a:xfrm>
              <a:off x="1371600" y="1905000"/>
              <a:ext cx="2727962" cy="1676400"/>
              <a:chOff x="1371600" y="1905000"/>
              <a:chExt cx="2727962" cy="1676400"/>
            </a:xfrm>
          </p:grpSpPr>
          <p:cxnSp>
            <p:nvCxnSpPr>
              <p:cNvPr id="71" name="Straight Arrow Connector 70">
                <a:extLst>
                  <a:ext uri="{FF2B5EF4-FFF2-40B4-BE49-F238E27FC236}">
                    <a16:creationId xmlns:a16="http://schemas.microsoft.com/office/drawing/2014/main" id="{2AD0573F-B4A5-4DF9-AED3-04BF81EDF76C}"/>
                  </a:ext>
                </a:extLst>
              </p:cNvPr>
              <p:cNvCxnSpPr>
                <a:cxnSpLocks/>
              </p:cNvCxnSpPr>
              <p:nvPr/>
            </p:nvCxnSpPr>
            <p:spPr bwMode="auto">
              <a:xfrm>
                <a:off x="1371600" y="2766060"/>
                <a:ext cx="1905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ED36E495-3AD5-4448-888A-D4E9A3A6A25D}"/>
                  </a:ext>
                </a:extLst>
              </p:cNvPr>
              <p:cNvCxnSpPr>
                <a:cxnSpLocks/>
              </p:cNvCxnSpPr>
              <p:nvPr/>
            </p:nvCxnSpPr>
            <p:spPr bwMode="auto">
              <a:xfrm flipV="1">
                <a:off x="2292858" y="1905000"/>
                <a:ext cx="0" cy="16764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3" name="Oval 72">
                <a:extLst>
                  <a:ext uri="{FF2B5EF4-FFF2-40B4-BE49-F238E27FC236}">
                    <a16:creationId xmlns:a16="http://schemas.microsoft.com/office/drawing/2014/main" id="{64D68924-6EEF-44B6-82BE-35DB849C361F}"/>
                  </a:ext>
                </a:extLst>
              </p:cNvPr>
              <p:cNvSpPr/>
              <p:nvPr/>
            </p:nvSpPr>
            <p:spPr bwMode="auto">
              <a:xfrm>
                <a:off x="2225040" y="268986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4" name="Oval 73">
                <a:extLst>
                  <a:ext uri="{FF2B5EF4-FFF2-40B4-BE49-F238E27FC236}">
                    <a16:creationId xmlns:a16="http://schemas.microsoft.com/office/drawing/2014/main" id="{AE75E94D-13C9-49AC-ADCD-B3C7893F2D37}"/>
                  </a:ext>
                </a:extLst>
              </p:cNvPr>
              <p:cNvSpPr/>
              <p:nvPr/>
            </p:nvSpPr>
            <p:spPr bwMode="auto">
              <a:xfrm>
                <a:off x="2682240" y="209550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75" name="Picture 74" descr="\input mathsymbols.tex&#10;&#10;\documentclass{slides}\pagestyle{empty}&#10;\begin{document}&#10;\scriptsize&#10;\begin{center}&#10;$|\alpha\rangle=D(\alpha)|0\rangle$&#10;\end{center}&#10;\end{document}" title="IguanaTex Bitmap Display">
                <a:extLst>
                  <a:ext uri="{FF2B5EF4-FFF2-40B4-BE49-F238E27FC236}">
                    <a16:creationId xmlns:a16="http://schemas.microsoft.com/office/drawing/2014/main" id="{542B0F5F-A94F-40E5-86A5-6EEF45E0E31E}"/>
                  </a:ext>
                </a:extLst>
              </p:cNvPr>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2887409" y="2004060"/>
                <a:ext cx="1212153" cy="187357"/>
              </a:xfrm>
              <a:prstGeom prst="rect">
                <a:avLst/>
              </a:prstGeom>
            </p:spPr>
          </p:pic>
          <p:pic>
            <p:nvPicPr>
              <p:cNvPr id="76" name="Picture 75" descr="\input mathsymbols.tex&#10;&#10;\documentclass{slides}\pagestyle{empty}&#10;\begin{document}&#10;\scriptsize&#10;\begin{center}&#10;$|0\rangle$&#10;\end{center}&#10;\end{document}" title="IguanaTex Bitmap Display">
                <a:extLst>
                  <a:ext uri="{FF2B5EF4-FFF2-40B4-BE49-F238E27FC236}">
                    <a16:creationId xmlns:a16="http://schemas.microsoft.com/office/drawing/2014/main" id="{7F00DEFC-409C-43A8-BFBF-14B64BC6871A}"/>
                  </a:ext>
                </a:extLst>
              </p:cNvPr>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a:off x="2009108" y="2537461"/>
                <a:ext cx="200692" cy="184023"/>
              </a:xfrm>
              <a:prstGeom prst="rect">
                <a:avLst/>
              </a:prstGeom>
            </p:spPr>
          </p:pic>
        </p:grpSp>
        <p:grpSp>
          <p:nvGrpSpPr>
            <p:cNvPr id="53" name="Group 52">
              <a:extLst>
                <a:ext uri="{FF2B5EF4-FFF2-40B4-BE49-F238E27FC236}">
                  <a16:creationId xmlns:a16="http://schemas.microsoft.com/office/drawing/2014/main" id="{7BD0A650-8063-4345-8BAD-E9A24762C41E}"/>
                </a:ext>
              </a:extLst>
            </p:cNvPr>
            <p:cNvGrpSpPr/>
            <p:nvPr>
              <p:custDataLst>
                <p:tags r:id="rId2"/>
              </p:custDataLst>
            </p:nvPr>
          </p:nvGrpSpPr>
          <p:grpSpPr>
            <a:xfrm>
              <a:off x="6067643" y="1752600"/>
              <a:ext cx="2922434" cy="1981200"/>
              <a:chOff x="6067643" y="1752600"/>
              <a:chExt cx="2922434" cy="1981200"/>
            </a:xfrm>
          </p:grpSpPr>
          <p:sp>
            <p:nvSpPr>
              <p:cNvPr id="56" name="Oval 55">
                <a:extLst>
                  <a:ext uri="{FF2B5EF4-FFF2-40B4-BE49-F238E27FC236}">
                    <a16:creationId xmlns:a16="http://schemas.microsoft.com/office/drawing/2014/main" id="{70775BD0-CBB0-42A5-92AE-28FFE7728D32}"/>
                  </a:ext>
                </a:extLst>
              </p:cNvPr>
              <p:cNvSpPr/>
              <p:nvPr/>
            </p:nvSpPr>
            <p:spPr bwMode="auto">
              <a:xfrm>
                <a:off x="6214110" y="19812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9" name="Oval 58">
                <a:extLst>
                  <a:ext uri="{FF2B5EF4-FFF2-40B4-BE49-F238E27FC236}">
                    <a16:creationId xmlns:a16="http://schemas.microsoft.com/office/drawing/2014/main" id="{21BD0370-977D-46A5-A68C-69D71861CF36}"/>
                  </a:ext>
                </a:extLst>
              </p:cNvPr>
              <p:cNvSpPr/>
              <p:nvPr/>
            </p:nvSpPr>
            <p:spPr bwMode="auto">
              <a:xfrm rot="5400000">
                <a:off x="6831330" y="19926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0" name="Straight Arrow Connector 59">
                <a:extLst>
                  <a:ext uri="{FF2B5EF4-FFF2-40B4-BE49-F238E27FC236}">
                    <a16:creationId xmlns:a16="http://schemas.microsoft.com/office/drawing/2014/main" id="{AC51D5B9-1FB6-407E-90B9-CA1A1CD9618D}"/>
                  </a:ext>
                </a:extLst>
              </p:cNvPr>
              <p:cNvCxnSpPr>
                <a:cxnSpLocks/>
              </p:cNvCxnSpPr>
              <p:nvPr/>
            </p:nvCxnSpPr>
            <p:spPr bwMode="auto">
              <a:xfrm flipV="1">
                <a:off x="6964680" y="17526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0CF281AF-6D24-41F3-AD41-DBA81520342D}"/>
                  </a:ext>
                </a:extLst>
              </p:cNvPr>
              <p:cNvCxnSpPr>
                <a:cxnSpLocks/>
              </p:cNvCxnSpPr>
              <p:nvPr/>
            </p:nvCxnSpPr>
            <p:spPr bwMode="auto">
              <a:xfrm>
                <a:off x="6067643" y="27432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36FCEC1E-5C2E-41F5-86CB-9D71C952B35C}"/>
                  </a:ext>
                </a:extLst>
              </p:cNvPr>
              <p:cNvCxnSpPr>
                <a:cxnSpLocks/>
              </p:cNvCxnSpPr>
              <p:nvPr/>
            </p:nvCxnSpPr>
            <p:spPr bwMode="auto">
              <a:xfrm flipH="1">
                <a:off x="6524639" y="25089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63" name="Oval 62">
                <a:extLst>
                  <a:ext uri="{FF2B5EF4-FFF2-40B4-BE49-F238E27FC236}">
                    <a16:creationId xmlns:a16="http://schemas.microsoft.com/office/drawing/2014/main" id="{C5F8554A-953B-4DEE-9438-B2E1B732705E}"/>
                  </a:ext>
                </a:extLst>
              </p:cNvPr>
              <p:cNvSpPr>
                <a:spLocks noChangeAspect="1"/>
              </p:cNvSpPr>
              <p:nvPr/>
            </p:nvSpPr>
            <p:spPr bwMode="auto">
              <a:xfrm rot="19800000">
                <a:off x="7273016" y="21884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5" name="Straight Arrow Connector 64">
                <a:extLst>
                  <a:ext uri="{FF2B5EF4-FFF2-40B4-BE49-F238E27FC236}">
                    <a16:creationId xmlns:a16="http://schemas.microsoft.com/office/drawing/2014/main" id="{038B6586-7E97-4317-B25F-188E9AE4C4B6}"/>
                  </a:ext>
                </a:extLst>
              </p:cNvPr>
              <p:cNvCxnSpPr>
                <a:cxnSpLocks/>
                <a:endCxn id="68" idx="6"/>
              </p:cNvCxnSpPr>
              <p:nvPr/>
            </p:nvCxnSpPr>
            <p:spPr bwMode="auto">
              <a:xfrm flipV="1">
                <a:off x="6960870" y="20307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6" name="Straight Arrow Connector 65">
                <a:extLst>
                  <a:ext uri="{FF2B5EF4-FFF2-40B4-BE49-F238E27FC236}">
                    <a16:creationId xmlns:a16="http://schemas.microsoft.com/office/drawing/2014/main" id="{2A9C491A-597E-4C3F-8A60-5EB26A22A4F2}"/>
                  </a:ext>
                </a:extLst>
              </p:cNvPr>
              <p:cNvCxnSpPr>
                <a:cxnSpLocks/>
              </p:cNvCxnSpPr>
              <p:nvPr/>
            </p:nvCxnSpPr>
            <p:spPr bwMode="auto">
              <a:xfrm flipV="1">
                <a:off x="6960870" y="22885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711FF23-F81D-4299-BC71-ED3858B157C1}"/>
                  </a:ext>
                </a:extLst>
              </p:cNvPr>
              <p:cNvSpPr>
                <a:spLocks/>
              </p:cNvSpPr>
              <p:nvPr/>
            </p:nvSpPr>
            <p:spPr bwMode="auto">
              <a:xfrm rot="16200000" flipH="1">
                <a:off x="6915150" y="18707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69" name="Picture 68" descr="\input mathsymbols.tex&#10;&#10;\documentclass{slides}\pagestyle{empty}&#10;\begin{document}&#10;\scriptsize&#10;\begin{center}&#10;$|j,\hat{{\bf z}}\rangle$&#10;\end{center}&#10;\end{document}" title="IguanaTex Bitmap Display">
                <a:extLst>
                  <a:ext uri="{FF2B5EF4-FFF2-40B4-BE49-F238E27FC236}">
                    <a16:creationId xmlns:a16="http://schemas.microsoft.com/office/drawing/2014/main" id="{0DC6528E-D1CF-49FC-B589-3EDB90B459F5}"/>
                  </a:ext>
                </a:extLst>
              </p:cNvPr>
              <p:cNvPicPr>
                <a:picLocks noChangeAspect="1"/>
              </p:cNvPicPr>
              <p:nvPr>
                <p:custDataLst>
                  <p:tags r:id="rId3"/>
                </p:custDataLst>
              </p:nvPr>
            </p:nvPicPr>
            <p:blipFill>
              <a:blip r:embed="rId27" cstate="print">
                <a:extLst>
                  <a:ext uri="{28A0092B-C50C-407E-A947-70E740481C1C}">
                    <a14:useLocalDpi xmlns:a14="http://schemas.microsoft.com/office/drawing/2010/main" val="0"/>
                  </a:ext>
                </a:extLst>
              </a:blip>
              <a:stretch>
                <a:fillRect/>
              </a:stretch>
            </p:blipFill>
            <p:spPr>
              <a:xfrm>
                <a:off x="6511290" y="1752600"/>
                <a:ext cx="346710" cy="184023"/>
              </a:xfrm>
              <a:prstGeom prst="rect">
                <a:avLst/>
              </a:prstGeom>
            </p:spPr>
          </p:pic>
          <p:pic>
            <p:nvPicPr>
              <p:cNvPr id="70" name="Picture 69" descr="\input mathsymbols.tex&#10;&#10;\documentclass{slides}\pagestyle{empty}&#10;\begin{document}&#10;\scriptsize&#10;\begin{center}&#10;$|j,\hat{{\bf n}}\rangle = D(\hat{{\bf n}})|j,\hat{{\bf z}}\rangle$&#10;\end{center}&#10;\end{document}" title="IguanaTex Bitmap Display">
                <a:extLst>
                  <a:ext uri="{FF2B5EF4-FFF2-40B4-BE49-F238E27FC236}">
                    <a16:creationId xmlns:a16="http://schemas.microsoft.com/office/drawing/2014/main" id="{5E2F5B95-09B5-47EF-8390-91BCEFB22BEC}"/>
                  </a:ext>
                </a:extLst>
              </p:cNvPr>
              <p:cNvPicPr>
                <a:picLocks noChangeAspect="1"/>
              </p:cNvPicPr>
              <p:nvPr>
                <p:custDataLst>
                  <p:tags r:id="rId4"/>
                </p:custDataLst>
              </p:nvPr>
            </p:nvPicPr>
            <p:blipFill>
              <a:blip r:embed="rId28" cstate="print">
                <a:extLst>
                  <a:ext uri="{28A0092B-C50C-407E-A947-70E740481C1C}">
                    <a14:useLocalDpi xmlns:a14="http://schemas.microsoft.com/office/drawing/2010/main" val="0"/>
                  </a:ext>
                </a:extLst>
              </a:blip>
              <a:stretch>
                <a:fillRect/>
              </a:stretch>
            </p:blipFill>
            <p:spPr>
              <a:xfrm>
                <a:off x="7477888" y="1981200"/>
                <a:ext cx="1512189" cy="187357"/>
              </a:xfrm>
              <a:prstGeom prst="rect">
                <a:avLst/>
              </a:prstGeom>
            </p:spPr>
          </p:pic>
        </p:grpSp>
        <p:sp>
          <p:nvSpPr>
            <p:cNvPr id="54" name="TextBox 53">
              <a:extLst>
                <a:ext uri="{FF2B5EF4-FFF2-40B4-BE49-F238E27FC236}">
                  <a16:creationId xmlns:a16="http://schemas.microsoft.com/office/drawing/2014/main" id="{9D3319B8-0D95-4AEA-8AB6-9D0F8C359707}"/>
                </a:ext>
              </a:extLst>
            </p:cNvPr>
            <p:cNvSpPr txBox="1"/>
            <p:nvPr/>
          </p:nvSpPr>
          <p:spPr>
            <a:xfrm>
              <a:off x="3920173" y="2590800"/>
              <a:ext cx="1369286" cy="338554"/>
            </a:xfrm>
            <a:prstGeom prst="rect">
              <a:avLst/>
            </a:prstGeom>
            <a:noFill/>
          </p:spPr>
          <p:txBody>
            <a:bodyPr wrap="none" rtlCol="0">
              <a:spAutoFit/>
            </a:bodyPr>
            <a:lstStyle/>
            <a:p>
              <a:r>
                <a:rPr lang="en-US" sz="1600" dirty="0">
                  <a:solidFill>
                    <a:srgbClr val="00CC00"/>
                  </a:solidFill>
                </a:rPr>
                <a:t>Phase space</a:t>
              </a:r>
            </a:p>
          </p:txBody>
        </p:sp>
      </p:grpSp>
      <p:grpSp>
        <p:nvGrpSpPr>
          <p:cNvPr id="4" name="Group 3">
            <a:extLst>
              <a:ext uri="{FF2B5EF4-FFF2-40B4-BE49-F238E27FC236}">
                <a16:creationId xmlns:a16="http://schemas.microsoft.com/office/drawing/2014/main" id="{7ED47542-02C1-4810-B651-5573EC6C264B}"/>
              </a:ext>
            </a:extLst>
          </p:cNvPr>
          <p:cNvGrpSpPr/>
          <p:nvPr/>
        </p:nvGrpSpPr>
        <p:grpSpPr>
          <a:xfrm>
            <a:off x="3733800" y="5407152"/>
            <a:ext cx="1622404" cy="1393699"/>
            <a:chOff x="3897387" y="5479541"/>
            <a:chExt cx="1622404" cy="1393699"/>
          </a:xfrm>
        </p:grpSpPr>
        <p:pic>
          <p:nvPicPr>
            <p:cNvPr id="105" name="Picture 2" descr="Photo: Chris Jackson">
              <a:extLst>
                <a:ext uri="{FF2B5EF4-FFF2-40B4-BE49-F238E27FC236}">
                  <a16:creationId xmlns:a16="http://schemas.microsoft.com/office/drawing/2014/main" id="{E69DD1ED-26D3-493B-B164-E1A5F1CAA58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43591" y="6137482"/>
              <a:ext cx="833209" cy="73575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929854FF-0966-47B0-94DD-106ADDE1B4BC}"/>
                </a:ext>
              </a:extLst>
            </p:cNvPr>
            <p:cNvSpPr/>
            <p:nvPr/>
          </p:nvSpPr>
          <p:spPr bwMode="auto">
            <a:xfrm>
              <a:off x="3897387" y="5479541"/>
              <a:ext cx="1622404" cy="612648"/>
            </a:xfrm>
            <a:prstGeom prst="wedgeEllipseCallout">
              <a:avLst/>
            </a:prstGeom>
            <a:noFill/>
            <a:ln w="19050" cap="flat" cmpd="sng" algn="ctr">
              <a:solidFill>
                <a:srgbClr val="0033CC"/>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rgbClr val="0033CC"/>
                  </a:solidFill>
                  <a:effectLst/>
                  <a:latin typeface="Comic Sans MS" panose="030F0702030302020204" pitchFamily="66" charset="0"/>
                </a:rPr>
                <a:t>Not too bad so far, Carl.</a:t>
              </a:r>
              <a:endParaRPr kumimoji="0" lang="en-US" sz="2000" b="0" i="0" u="none" strike="noStrike" cap="none" normalizeH="0" baseline="0" dirty="0">
                <a:ln>
                  <a:noFill/>
                </a:ln>
                <a:solidFill>
                  <a:srgbClr val="0033CC"/>
                </a:solidFill>
                <a:effectLst/>
                <a:latin typeface="Comic Sans MS" panose="030F0702030302020204" pitchFamily="66" charset="0"/>
              </a:endParaRPr>
            </a:p>
          </p:txBody>
        </p:sp>
      </p:grpSp>
      <p:sp>
        <p:nvSpPr>
          <p:cNvPr id="47" name="TextBox 46">
            <a:extLst>
              <a:ext uri="{FF2B5EF4-FFF2-40B4-BE49-F238E27FC236}">
                <a16:creationId xmlns:a16="http://schemas.microsoft.com/office/drawing/2014/main" id="{A149364D-B52D-4BD9-882F-0BCB33BA7D07}"/>
              </a:ext>
            </a:extLst>
          </p:cNvPr>
          <p:cNvSpPr txBox="1"/>
          <p:nvPr/>
        </p:nvSpPr>
        <p:spPr>
          <a:xfrm>
            <a:off x="5104742" y="2952690"/>
            <a:ext cx="3845926" cy="400110"/>
          </a:xfrm>
          <a:prstGeom prst="rect">
            <a:avLst/>
          </a:prstGeom>
          <a:noFill/>
          <a:ln w="22225">
            <a:solidFill>
              <a:srgbClr val="0070C0"/>
            </a:solidFill>
          </a:ln>
        </p:spPr>
        <p:txBody>
          <a:bodyPr wrap="none" rtlCol="0">
            <a:spAutoFit/>
          </a:bodyPr>
          <a:lstStyle/>
          <a:p>
            <a:r>
              <a:rPr lang="en-US" dirty="0"/>
              <a:t>The journey and the destination.</a:t>
            </a:r>
          </a:p>
        </p:txBody>
      </p:sp>
    </p:spTree>
    <p:extLst>
      <p:ext uri="{BB962C8B-B14F-4D97-AF65-F5344CB8AC3E}">
        <p14:creationId xmlns:p14="http://schemas.microsoft.com/office/powerpoint/2010/main" val="228872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03483"/>
                                        </p:tgtEl>
                                        <p:attrNameLst>
                                          <p:attrName>style.visibility</p:attrName>
                                        </p:attrNameLst>
                                      </p:cBhvr>
                                      <p:to>
                                        <p:strVal val="visible"/>
                                      </p:to>
                                    </p:set>
                                    <p:anim calcmode="lin" valueType="num">
                                      <p:cBhvr additive="base">
                                        <p:cTn id="11" dur="500" fill="hold"/>
                                        <p:tgtEl>
                                          <p:spTgt spid="403483"/>
                                        </p:tgtEl>
                                        <p:attrNameLst>
                                          <p:attrName>ppt_x</p:attrName>
                                        </p:attrNameLst>
                                      </p:cBhvr>
                                      <p:tavLst>
                                        <p:tav tm="0">
                                          <p:val>
                                            <p:strVal val="#ppt_x"/>
                                          </p:val>
                                        </p:tav>
                                        <p:tav tm="100000">
                                          <p:val>
                                            <p:strVal val="#ppt_x"/>
                                          </p:val>
                                        </p:tav>
                                      </p:tavLst>
                                    </p:anim>
                                    <p:anim calcmode="lin" valueType="num">
                                      <p:cBhvr additive="base">
                                        <p:cTn id="12" dur="500" fill="hold"/>
                                        <p:tgtEl>
                                          <p:spTgt spid="4034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03480"/>
                                        </p:tgtEl>
                                        <p:attrNameLst>
                                          <p:attrName>style.visibility</p:attrName>
                                        </p:attrNameLst>
                                      </p:cBhvr>
                                      <p:to>
                                        <p:strVal val="visible"/>
                                      </p:to>
                                    </p:set>
                                    <p:anim calcmode="lin" valueType="num">
                                      <p:cBhvr additive="base">
                                        <p:cTn id="21" dur="500" fill="hold"/>
                                        <p:tgtEl>
                                          <p:spTgt spid="403480"/>
                                        </p:tgtEl>
                                        <p:attrNameLst>
                                          <p:attrName>ppt_x</p:attrName>
                                        </p:attrNameLst>
                                      </p:cBhvr>
                                      <p:tavLst>
                                        <p:tav tm="0">
                                          <p:val>
                                            <p:strVal val="1+#ppt_w/2"/>
                                          </p:val>
                                        </p:tav>
                                        <p:tav tm="100000">
                                          <p:val>
                                            <p:strVal val="#ppt_x"/>
                                          </p:val>
                                        </p:tav>
                                      </p:tavLst>
                                    </p:anim>
                                    <p:anim calcmode="lin" valueType="num">
                                      <p:cBhvr additive="base">
                                        <p:cTn id="22" dur="500" fill="hold"/>
                                        <p:tgtEl>
                                          <p:spTgt spid="40348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80"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762000" y="10180"/>
            <a:ext cx="3120398"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Geometry </a:t>
            </a:r>
            <a:endParaRPr lang="en-US" sz="2800" b="1" dirty="0">
              <a:solidFill>
                <a:schemeClr val="accent2"/>
              </a:solidFill>
            </a:endParaRPr>
          </a:p>
        </p:txBody>
      </p:sp>
      <p:pic>
        <p:nvPicPr>
          <p:cNvPr id="8" name="Picture 7" descr="\input mathsymbols.tex&#10;&#10;\documentclass{slides}\pagestyle{empty}&#10;\setlength{\textwidth}{8truein}&#10;\begin{document}&#10;\scriptsize&#10;\begin{center}&#10;Overall Kraus operator: $K=W\sqrt E=WU^\dagger e^{aJ_z}U=Ve^{aJ_z}U$&#10;\end{center}&#10;\end{document}" title="IguanaTex Bitmap Display">
            <a:extLst>
              <a:ext uri="{FF2B5EF4-FFF2-40B4-BE49-F238E27FC236}">
                <a16:creationId xmlns:a16="http://schemas.microsoft.com/office/drawing/2014/main" id="{091D6264-1645-4E17-9C16-55C81CD87D86}"/>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04800" y="3048535"/>
            <a:ext cx="6111240" cy="216408"/>
          </a:xfrm>
          <a:prstGeom prst="rect">
            <a:avLst/>
          </a:prstGeom>
        </p:spPr>
      </p:pic>
      <p:grpSp>
        <p:nvGrpSpPr>
          <p:cNvPr id="18" name="Group 17">
            <a:extLst>
              <a:ext uri="{FF2B5EF4-FFF2-40B4-BE49-F238E27FC236}">
                <a16:creationId xmlns:a16="http://schemas.microsoft.com/office/drawing/2014/main" id="{A65142EA-DE2B-4E8C-A2B5-C7660C01101B}"/>
              </a:ext>
            </a:extLst>
          </p:cNvPr>
          <p:cNvGrpSpPr/>
          <p:nvPr/>
        </p:nvGrpSpPr>
        <p:grpSpPr>
          <a:xfrm>
            <a:off x="304800" y="609600"/>
            <a:ext cx="3505200" cy="1981200"/>
            <a:chOff x="1649566" y="838200"/>
            <a:chExt cx="3505200" cy="1981200"/>
          </a:xfrm>
        </p:grpSpPr>
        <p:grpSp>
          <p:nvGrpSpPr>
            <p:cNvPr id="7" name="Group 6">
              <a:extLst>
                <a:ext uri="{FF2B5EF4-FFF2-40B4-BE49-F238E27FC236}">
                  <a16:creationId xmlns:a16="http://schemas.microsoft.com/office/drawing/2014/main" id="{9506981F-EFD5-46BA-9495-7D0FC369E6B7}"/>
                </a:ext>
              </a:extLst>
            </p:cNvPr>
            <p:cNvGrpSpPr/>
            <p:nvPr/>
          </p:nvGrpSpPr>
          <p:grpSpPr>
            <a:xfrm>
              <a:off x="1649566" y="838200"/>
              <a:ext cx="2922434" cy="1981200"/>
              <a:chOff x="1114643" y="838200"/>
              <a:chExt cx="2922434" cy="1981200"/>
            </a:xfrm>
          </p:grpSpPr>
          <p:sp>
            <p:nvSpPr>
              <p:cNvPr id="403466" name="Oval 403465">
                <a:extLst>
                  <a:ext uri="{FF2B5EF4-FFF2-40B4-BE49-F238E27FC236}">
                    <a16:creationId xmlns:a16="http://schemas.microsoft.com/office/drawing/2014/main" id="{0BCEE4DE-6DD0-48AE-B22A-B878E6C531A7}"/>
                  </a:ext>
                </a:extLst>
              </p:cNvPr>
              <p:cNvSpPr/>
              <p:nvPr/>
            </p:nvSpPr>
            <p:spPr bwMode="auto">
              <a:xfrm>
                <a:off x="1261110" y="10668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7" name="Oval 46">
                <a:extLst>
                  <a:ext uri="{FF2B5EF4-FFF2-40B4-BE49-F238E27FC236}">
                    <a16:creationId xmlns:a16="http://schemas.microsoft.com/office/drawing/2014/main" id="{843724C0-9730-44E7-9B7B-7EE7F72EDED2}"/>
                  </a:ext>
                </a:extLst>
              </p:cNvPr>
              <p:cNvSpPr/>
              <p:nvPr/>
            </p:nvSpPr>
            <p:spPr bwMode="auto">
              <a:xfrm rot="5400000">
                <a:off x="1878330" y="10782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48" name="Straight Arrow Connector 47">
                <a:extLst>
                  <a:ext uri="{FF2B5EF4-FFF2-40B4-BE49-F238E27FC236}">
                    <a16:creationId xmlns:a16="http://schemas.microsoft.com/office/drawing/2014/main" id="{1D6898C6-B8F3-4BEE-8AC5-5CF2D24E4123}"/>
                  </a:ext>
                </a:extLst>
              </p:cNvPr>
              <p:cNvCxnSpPr>
                <a:cxnSpLocks/>
              </p:cNvCxnSpPr>
              <p:nvPr/>
            </p:nvCxnSpPr>
            <p:spPr bwMode="auto">
              <a:xfrm flipV="1">
                <a:off x="2011680" y="8382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FCB02616-9120-41D8-80D6-5D6A21E39FAE}"/>
                  </a:ext>
                </a:extLst>
              </p:cNvPr>
              <p:cNvCxnSpPr>
                <a:cxnSpLocks/>
              </p:cNvCxnSpPr>
              <p:nvPr/>
            </p:nvCxnSpPr>
            <p:spPr bwMode="auto">
              <a:xfrm>
                <a:off x="1114643" y="18288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DDA4D605-72C7-4F5C-8656-24C557492893}"/>
                  </a:ext>
                </a:extLst>
              </p:cNvPr>
              <p:cNvCxnSpPr>
                <a:cxnSpLocks/>
              </p:cNvCxnSpPr>
              <p:nvPr/>
            </p:nvCxnSpPr>
            <p:spPr bwMode="auto">
              <a:xfrm flipH="1">
                <a:off x="1571639" y="15945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7" name="Oval 56">
                <a:extLst>
                  <a:ext uri="{FF2B5EF4-FFF2-40B4-BE49-F238E27FC236}">
                    <a16:creationId xmlns:a16="http://schemas.microsoft.com/office/drawing/2014/main" id="{3A168989-D2B9-437D-8BFA-8F0A3082C3C9}"/>
                  </a:ext>
                </a:extLst>
              </p:cNvPr>
              <p:cNvSpPr>
                <a:spLocks noChangeAspect="1"/>
              </p:cNvSpPr>
              <p:nvPr/>
            </p:nvSpPr>
            <p:spPr bwMode="auto">
              <a:xfrm rot="19800000">
                <a:off x="2320016" y="12740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4" name="Straight Arrow Connector 63">
                <a:extLst>
                  <a:ext uri="{FF2B5EF4-FFF2-40B4-BE49-F238E27FC236}">
                    <a16:creationId xmlns:a16="http://schemas.microsoft.com/office/drawing/2014/main" id="{EBC6F1E8-9F70-4A7F-AF60-AC6131886F5B}"/>
                  </a:ext>
                </a:extLst>
              </p:cNvPr>
              <p:cNvCxnSpPr>
                <a:cxnSpLocks/>
                <a:endCxn id="58" idx="6"/>
              </p:cNvCxnSpPr>
              <p:nvPr/>
            </p:nvCxnSpPr>
            <p:spPr bwMode="auto">
              <a:xfrm flipV="1">
                <a:off x="2007870" y="11163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7" name="Straight Arrow Connector 66">
                <a:extLst>
                  <a:ext uri="{FF2B5EF4-FFF2-40B4-BE49-F238E27FC236}">
                    <a16:creationId xmlns:a16="http://schemas.microsoft.com/office/drawing/2014/main" id="{3F663340-50D3-47B7-9B4A-7430AEAB56E2}"/>
                  </a:ext>
                </a:extLst>
              </p:cNvPr>
              <p:cNvCxnSpPr>
                <a:cxnSpLocks/>
              </p:cNvCxnSpPr>
              <p:nvPr/>
            </p:nvCxnSpPr>
            <p:spPr bwMode="auto">
              <a:xfrm flipV="1">
                <a:off x="2007870" y="13741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8" name="Oval 57">
                <a:extLst>
                  <a:ext uri="{FF2B5EF4-FFF2-40B4-BE49-F238E27FC236}">
                    <a16:creationId xmlns:a16="http://schemas.microsoft.com/office/drawing/2014/main" id="{FEFD3C66-2322-4E57-9C7B-7120BCF3C6C8}"/>
                  </a:ext>
                </a:extLst>
              </p:cNvPr>
              <p:cNvSpPr>
                <a:spLocks/>
              </p:cNvSpPr>
              <p:nvPr/>
            </p:nvSpPr>
            <p:spPr bwMode="auto">
              <a:xfrm rot="16200000" flipH="1">
                <a:off x="1962150" y="9563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03486" name="Picture 403485" descr="\input mathsymbols.tex&#10;&#10;\documentclass{slides}\pagestyle{empty}&#10;\begin{document}&#10;\scriptsize&#10;\begin{center}&#10;$|j,\hat{{\bf z}}\rangle$&#10;\end{center}&#10;\end{document}" title="IguanaTex Bitmap Display">
                <a:extLst>
                  <a:ext uri="{FF2B5EF4-FFF2-40B4-BE49-F238E27FC236}">
                    <a16:creationId xmlns:a16="http://schemas.microsoft.com/office/drawing/2014/main" id="{CF08B3B9-2B0D-4D5C-8696-38DBB87CBA67}"/>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558290" y="838200"/>
                <a:ext cx="346710" cy="184023"/>
              </a:xfrm>
              <a:prstGeom prst="rect">
                <a:avLst/>
              </a:prstGeom>
            </p:spPr>
          </p:pic>
          <p:pic>
            <p:nvPicPr>
              <p:cNvPr id="6" name="Picture 5" descr="\input mathsymbols.tex&#10;&#10;\documentclass{slides}\pagestyle{empty}&#10;\begin{document}&#10;\scriptsize&#10;\begin{center}&#10;$|j,\hat{{\bf n}}\rangle = D(\hat{{\bf n}})|j,\hat{{\bf z}}\rangle$&#10;\end{center}&#10;\end{document}" title="IguanaTex Bitmap Display">
                <a:extLst>
                  <a:ext uri="{FF2B5EF4-FFF2-40B4-BE49-F238E27FC236}">
                    <a16:creationId xmlns:a16="http://schemas.microsoft.com/office/drawing/2014/main" id="{5B971FD2-E750-4FB1-AACC-D5C080E4C20A}"/>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524888" y="1066800"/>
                <a:ext cx="1512189" cy="187357"/>
              </a:xfrm>
              <a:prstGeom prst="rect">
                <a:avLst/>
              </a:prstGeom>
            </p:spPr>
          </p:pic>
        </p:grpSp>
        <p:sp>
          <p:nvSpPr>
            <p:cNvPr id="44" name="TextBox 43">
              <a:extLst>
                <a:ext uri="{FF2B5EF4-FFF2-40B4-BE49-F238E27FC236}">
                  <a16:creationId xmlns:a16="http://schemas.microsoft.com/office/drawing/2014/main" id="{3FE4EF47-D196-4DC5-9D7C-9A2C1287A1F9}"/>
                </a:ext>
              </a:extLst>
            </p:cNvPr>
            <p:cNvSpPr txBox="1"/>
            <p:nvPr/>
          </p:nvSpPr>
          <p:spPr>
            <a:xfrm>
              <a:off x="3305990" y="1905000"/>
              <a:ext cx="1848776" cy="400110"/>
            </a:xfrm>
            <a:prstGeom prst="rect">
              <a:avLst/>
            </a:prstGeom>
            <a:noFill/>
            <a:ln w="22225">
              <a:solidFill>
                <a:srgbClr val="0070C0"/>
              </a:solidFill>
            </a:ln>
          </p:spPr>
          <p:txBody>
            <a:bodyPr wrap="none" rtlCol="0">
              <a:spAutoFit/>
            </a:bodyPr>
            <a:lstStyle/>
            <a:p>
              <a:r>
                <a:rPr lang="en-US" dirty="0"/>
                <a:t>What’s inside?</a:t>
              </a:r>
            </a:p>
          </p:txBody>
        </p:sp>
      </p:grpSp>
      <p:pic>
        <p:nvPicPr>
          <p:cNvPr id="11" name="Picture 10" descr="\input mathsymbols.tex&#10;&#10;\documentclass{slides}\pagestyle{empty}&#10;\setlength{\textwidth}{9truein}&#10;\begin{document}&#10;\scriptsize&#10;\begin{center}&#10;POVM element: $E=K^\dagger K&#10;=U^\dagger e^{2aJ_z}U&#10;=D(\hat{{\bf n}})e^{2aJ_z}D(\hat{{\bf n}})^\dagger&#10;=e^{2a\hat{{\bf n}}\cdot{\bf J}}$&#10;\end{center}&#10;\end{document}" title="IguanaTex Bitmap Display">
            <a:extLst>
              <a:ext uri="{FF2B5EF4-FFF2-40B4-BE49-F238E27FC236}">
                <a16:creationId xmlns:a16="http://schemas.microsoft.com/office/drawing/2014/main" id="{716D458B-D660-466E-A75E-8272769AE455}"/>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53568" y="4114800"/>
            <a:ext cx="6733032" cy="224028"/>
          </a:xfrm>
          <a:prstGeom prst="rect">
            <a:avLst/>
          </a:prstGeom>
        </p:spPr>
      </p:pic>
      <p:grpSp>
        <p:nvGrpSpPr>
          <p:cNvPr id="26" name="Group 25">
            <a:extLst>
              <a:ext uri="{FF2B5EF4-FFF2-40B4-BE49-F238E27FC236}">
                <a16:creationId xmlns:a16="http://schemas.microsoft.com/office/drawing/2014/main" id="{080887A4-EFED-4C3E-BDFF-047AFAA5E90A}"/>
              </a:ext>
            </a:extLst>
          </p:cNvPr>
          <p:cNvGrpSpPr/>
          <p:nvPr/>
        </p:nvGrpSpPr>
        <p:grpSpPr>
          <a:xfrm>
            <a:off x="2743200" y="2438400"/>
            <a:ext cx="2040943" cy="567154"/>
            <a:chOff x="1921457" y="1752600"/>
            <a:chExt cx="2040943" cy="567154"/>
          </a:xfrm>
        </p:grpSpPr>
        <p:sp>
          <p:nvSpPr>
            <p:cNvPr id="53" name="TextBox 52">
              <a:extLst>
                <a:ext uri="{FF2B5EF4-FFF2-40B4-BE49-F238E27FC236}">
                  <a16:creationId xmlns:a16="http://schemas.microsoft.com/office/drawing/2014/main" id="{38C6A823-8AF0-4EEC-AFB5-A1DAEE89D639}"/>
                </a:ext>
              </a:extLst>
            </p:cNvPr>
            <p:cNvSpPr txBox="1"/>
            <p:nvPr/>
          </p:nvSpPr>
          <p:spPr>
            <a:xfrm>
              <a:off x="1921457" y="1752600"/>
              <a:ext cx="2040943" cy="338554"/>
            </a:xfrm>
            <a:prstGeom prst="rect">
              <a:avLst/>
            </a:prstGeom>
            <a:noFill/>
            <a:ln w="19050">
              <a:solidFill>
                <a:srgbClr val="0033CC"/>
              </a:solidFill>
            </a:ln>
          </p:spPr>
          <p:txBody>
            <a:bodyPr wrap="none" rtlCol="0">
              <a:spAutoFit/>
            </a:bodyPr>
            <a:lstStyle/>
            <a:p>
              <a:r>
                <a:rPr lang="en-US" sz="1600" dirty="0"/>
                <a:t>Polar decomposition</a:t>
              </a:r>
            </a:p>
          </p:txBody>
        </p:sp>
        <p:cxnSp>
          <p:nvCxnSpPr>
            <p:cNvPr id="23" name="Straight Arrow Connector 22">
              <a:extLst>
                <a:ext uri="{FF2B5EF4-FFF2-40B4-BE49-F238E27FC236}">
                  <a16:creationId xmlns:a16="http://schemas.microsoft.com/office/drawing/2014/main" id="{74E12CD7-2E9A-4C88-ABEA-5DCC7DEAC284}"/>
                </a:ext>
              </a:extLst>
            </p:cNvPr>
            <p:cNvCxnSpPr>
              <a:cxnSpLocks/>
            </p:cNvCxnSpPr>
            <p:nvPr/>
          </p:nvCxnSpPr>
          <p:spPr bwMode="auto">
            <a:xfrm>
              <a:off x="2971800" y="2091154"/>
              <a:ext cx="0" cy="22860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60" name="Group 59">
            <a:extLst>
              <a:ext uri="{FF2B5EF4-FFF2-40B4-BE49-F238E27FC236}">
                <a16:creationId xmlns:a16="http://schemas.microsoft.com/office/drawing/2014/main" id="{B094817A-C463-44CB-B463-4776DB55231A}"/>
              </a:ext>
            </a:extLst>
          </p:cNvPr>
          <p:cNvGrpSpPr/>
          <p:nvPr/>
        </p:nvGrpSpPr>
        <p:grpSpPr>
          <a:xfrm>
            <a:off x="5334000" y="2438936"/>
            <a:ext cx="3648756" cy="567154"/>
            <a:chOff x="2498166" y="1752600"/>
            <a:chExt cx="3648756" cy="567154"/>
          </a:xfrm>
        </p:grpSpPr>
        <p:sp>
          <p:nvSpPr>
            <p:cNvPr id="61" name="TextBox 60">
              <a:extLst>
                <a:ext uri="{FF2B5EF4-FFF2-40B4-BE49-F238E27FC236}">
                  <a16:creationId xmlns:a16="http://schemas.microsoft.com/office/drawing/2014/main" id="{2CB5A93A-9196-4C8D-BFAD-D7597477FAFB}"/>
                </a:ext>
              </a:extLst>
            </p:cNvPr>
            <p:cNvSpPr txBox="1"/>
            <p:nvPr/>
          </p:nvSpPr>
          <p:spPr>
            <a:xfrm>
              <a:off x="2498166" y="1752600"/>
              <a:ext cx="3648756" cy="338554"/>
            </a:xfrm>
            <a:prstGeom prst="rect">
              <a:avLst/>
            </a:prstGeom>
            <a:noFill/>
            <a:ln w="19050">
              <a:solidFill>
                <a:srgbClr val="0033CC"/>
              </a:solidFill>
            </a:ln>
          </p:spPr>
          <p:txBody>
            <a:bodyPr wrap="none" rtlCol="0">
              <a:spAutoFit/>
            </a:bodyPr>
            <a:lstStyle/>
            <a:p>
              <a:r>
                <a:rPr lang="en-US" sz="1600" dirty="0" err="1"/>
                <a:t>Cartan</a:t>
              </a:r>
              <a:r>
                <a:rPr lang="en-US" sz="1600" dirty="0"/>
                <a:t> (singular-value) decomposition</a:t>
              </a:r>
            </a:p>
          </p:txBody>
        </p:sp>
        <p:cxnSp>
          <p:nvCxnSpPr>
            <p:cNvPr id="65" name="Straight Arrow Connector 64">
              <a:extLst>
                <a:ext uri="{FF2B5EF4-FFF2-40B4-BE49-F238E27FC236}">
                  <a16:creationId xmlns:a16="http://schemas.microsoft.com/office/drawing/2014/main" id="{200C02BC-F6D3-40B0-AC05-3483433B3BDE}"/>
                </a:ext>
              </a:extLst>
            </p:cNvPr>
            <p:cNvCxnSpPr>
              <a:cxnSpLocks/>
            </p:cNvCxnSpPr>
            <p:nvPr/>
          </p:nvCxnSpPr>
          <p:spPr bwMode="auto">
            <a:xfrm>
              <a:off x="3183966" y="2091154"/>
              <a:ext cx="0" cy="228600"/>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66" name="Group 65">
            <a:extLst>
              <a:ext uri="{FF2B5EF4-FFF2-40B4-BE49-F238E27FC236}">
                <a16:creationId xmlns:a16="http://schemas.microsoft.com/office/drawing/2014/main" id="{E07F5696-6809-41F2-9DE4-45C750214DDC}"/>
              </a:ext>
            </a:extLst>
          </p:cNvPr>
          <p:cNvGrpSpPr/>
          <p:nvPr/>
        </p:nvGrpSpPr>
        <p:grpSpPr>
          <a:xfrm>
            <a:off x="3374084" y="3277136"/>
            <a:ext cx="2592376" cy="544830"/>
            <a:chOff x="519377" y="1667708"/>
            <a:chExt cx="2592376" cy="544830"/>
          </a:xfrm>
        </p:grpSpPr>
        <p:sp>
          <p:nvSpPr>
            <p:cNvPr id="69" name="TextBox 68">
              <a:extLst>
                <a:ext uri="{FF2B5EF4-FFF2-40B4-BE49-F238E27FC236}">
                  <a16:creationId xmlns:a16="http://schemas.microsoft.com/office/drawing/2014/main" id="{C2208032-F729-4D5B-9353-D7F8B976232A}"/>
                </a:ext>
              </a:extLst>
            </p:cNvPr>
            <p:cNvSpPr txBox="1"/>
            <p:nvPr/>
          </p:nvSpPr>
          <p:spPr>
            <a:xfrm>
              <a:off x="519377" y="1873984"/>
              <a:ext cx="2592376" cy="338554"/>
            </a:xfrm>
            <a:prstGeom prst="rect">
              <a:avLst/>
            </a:prstGeom>
            <a:noFill/>
            <a:ln w="19050">
              <a:solidFill>
                <a:srgbClr val="0033CC"/>
              </a:solidFill>
            </a:ln>
          </p:spPr>
          <p:txBody>
            <a:bodyPr wrap="none" rtlCol="0">
              <a:spAutoFit/>
            </a:bodyPr>
            <a:lstStyle/>
            <a:p>
              <a:r>
                <a:rPr lang="en-US" sz="1600" dirty="0" err="1"/>
                <a:t>Postmeasurement</a:t>
              </a:r>
              <a:r>
                <a:rPr lang="en-US" sz="1600" dirty="0"/>
                <a:t> unitary</a:t>
              </a:r>
            </a:p>
          </p:txBody>
        </p:sp>
        <p:cxnSp>
          <p:nvCxnSpPr>
            <p:cNvPr id="70" name="Straight Arrow Connector 69">
              <a:extLst>
                <a:ext uri="{FF2B5EF4-FFF2-40B4-BE49-F238E27FC236}">
                  <a16:creationId xmlns:a16="http://schemas.microsoft.com/office/drawing/2014/main" id="{F2EC8E9E-D198-4A79-9463-9DA172B1EFBB}"/>
                </a:ext>
              </a:extLst>
            </p:cNvPr>
            <p:cNvCxnSpPr>
              <a:cxnSpLocks/>
            </p:cNvCxnSpPr>
            <p:nvPr/>
          </p:nvCxnSpPr>
          <p:spPr bwMode="auto">
            <a:xfrm flipH="1" flipV="1">
              <a:off x="2955523" y="1667708"/>
              <a:ext cx="1" cy="210312"/>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71" name="Group 70">
            <a:extLst>
              <a:ext uri="{FF2B5EF4-FFF2-40B4-BE49-F238E27FC236}">
                <a16:creationId xmlns:a16="http://schemas.microsoft.com/office/drawing/2014/main" id="{FED09773-3B68-4A10-9190-8A194D6078E9}"/>
              </a:ext>
            </a:extLst>
          </p:cNvPr>
          <p:cNvGrpSpPr/>
          <p:nvPr/>
        </p:nvGrpSpPr>
        <p:grpSpPr>
          <a:xfrm>
            <a:off x="6204844" y="3277136"/>
            <a:ext cx="2501006" cy="545275"/>
            <a:chOff x="502898" y="1667708"/>
            <a:chExt cx="2501006" cy="545275"/>
          </a:xfrm>
        </p:grpSpPr>
        <p:sp>
          <p:nvSpPr>
            <p:cNvPr id="72" name="TextBox 71">
              <a:extLst>
                <a:ext uri="{FF2B5EF4-FFF2-40B4-BE49-F238E27FC236}">
                  <a16:creationId xmlns:a16="http://schemas.microsoft.com/office/drawing/2014/main" id="{88504BD8-3D2A-449D-83BB-F9ED3E1762B7}"/>
                </a:ext>
              </a:extLst>
            </p:cNvPr>
            <p:cNvSpPr txBox="1"/>
            <p:nvPr/>
          </p:nvSpPr>
          <p:spPr>
            <a:xfrm>
              <a:off x="502898" y="1874429"/>
              <a:ext cx="2501006" cy="338554"/>
            </a:xfrm>
            <a:prstGeom prst="rect">
              <a:avLst/>
            </a:prstGeom>
            <a:noFill/>
            <a:ln w="19050">
              <a:solidFill>
                <a:srgbClr val="0033CC"/>
              </a:solidFill>
            </a:ln>
          </p:spPr>
          <p:txBody>
            <a:bodyPr wrap="none" rtlCol="0">
              <a:spAutoFit/>
            </a:bodyPr>
            <a:lstStyle/>
            <a:p>
              <a:r>
                <a:rPr lang="en-US" sz="1600" dirty="0"/>
                <a:t>Premeasurement unitary</a:t>
              </a:r>
            </a:p>
          </p:txBody>
        </p:sp>
        <p:cxnSp>
          <p:nvCxnSpPr>
            <p:cNvPr id="73" name="Straight Arrow Connector 72">
              <a:extLst>
                <a:ext uri="{FF2B5EF4-FFF2-40B4-BE49-F238E27FC236}">
                  <a16:creationId xmlns:a16="http://schemas.microsoft.com/office/drawing/2014/main" id="{1B23EB36-EEBF-4A48-A26C-967CE9808E8D}"/>
                </a:ext>
              </a:extLst>
            </p:cNvPr>
            <p:cNvCxnSpPr>
              <a:cxnSpLocks/>
            </p:cNvCxnSpPr>
            <p:nvPr/>
          </p:nvCxnSpPr>
          <p:spPr bwMode="auto">
            <a:xfrm flipH="1" flipV="1">
              <a:off x="618843" y="1667708"/>
              <a:ext cx="1" cy="210312"/>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grpSp>
        <p:nvGrpSpPr>
          <p:cNvPr id="74" name="Group 73">
            <a:extLst>
              <a:ext uri="{FF2B5EF4-FFF2-40B4-BE49-F238E27FC236}">
                <a16:creationId xmlns:a16="http://schemas.microsoft.com/office/drawing/2014/main" id="{32DB5E26-B524-49F7-896B-5C155D83D485}"/>
              </a:ext>
            </a:extLst>
          </p:cNvPr>
          <p:cNvGrpSpPr/>
          <p:nvPr/>
        </p:nvGrpSpPr>
        <p:grpSpPr>
          <a:xfrm>
            <a:off x="5401411" y="4343400"/>
            <a:ext cx="3666389" cy="533400"/>
            <a:chOff x="-738685" y="1667708"/>
            <a:chExt cx="3666389" cy="533400"/>
          </a:xfrm>
        </p:grpSpPr>
        <p:sp>
          <p:nvSpPr>
            <p:cNvPr id="75" name="TextBox 74">
              <a:extLst>
                <a:ext uri="{FF2B5EF4-FFF2-40B4-BE49-F238E27FC236}">
                  <a16:creationId xmlns:a16="http://schemas.microsoft.com/office/drawing/2014/main" id="{00C2BA0E-8EDB-42CD-90F1-40409B421BC2}"/>
                </a:ext>
              </a:extLst>
            </p:cNvPr>
            <p:cNvSpPr txBox="1"/>
            <p:nvPr/>
          </p:nvSpPr>
          <p:spPr>
            <a:xfrm>
              <a:off x="-738685" y="1862554"/>
              <a:ext cx="3666389" cy="338554"/>
            </a:xfrm>
            <a:prstGeom prst="rect">
              <a:avLst/>
            </a:prstGeom>
            <a:noFill/>
            <a:ln w="19050">
              <a:solidFill>
                <a:srgbClr val="0033CC"/>
              </a:solidFill>
            </a:ln>
          </p:spPr>
          <p:txBody>
            <a:bodyPr wrap="none" rtlCol="0">
              <a:spAutoFit/>
            </a:bodyPr>
            <a:lstStyle/>
            <a:p>
              <a:r>
                <a:rPr lang="en-US" sz="1600" dirty="0"/>
                <a:t>Thermal state: inverse temperature 2</a:t>
              </a:r>
              <a:r>
                <a:rPr lang="en-US" sz="1600" i="1" dirty="0"/>
                <a:t>a</a:t>
              </a:r>
            </a:p>
          </p:txBody>
        </p:sp>
        <p:cxnSp>
          <p:nvCxnSpPr>
            <p:cNvPr id="76" name="Straight Arrow Connector 75">
              <a:extLst>
                <a:ext uri="{FF2B5EF4-FFF2-40B4-BE49-F238E27FC236}">
                  <a16:creationId xmlns:a16="http://schemas.microsoft.com/office/drawing/2014/main" id="{D36F6B73-3B06-41DC-88AC-B3920B3428BB}"/>
                </a:ext>
              </a:extLst>
            </p:cNvPr>
            <p:cNvCxnSpPr>
              <a:cxnSpLocks/>
            </p:cNvCxnSpPr>
            <p:nvPr/>
          </p:nvCxnSpPr>
          <p:spPr bwMode="auto">
            <a:xfrm flipH="1" flipV="1">
              <a:off x="641703" y="1667708"/>
              <a:ext cx="1" cy="210312"/>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sp>
        <p:nvSpPr>
          <p:cNvPr id="80" name="TextBox 79">
            <a:extLst>
              <a:ext uri="{FF2B5EF4-FFF2-40B4-BE49-F238E27FC236}">
                <a16:creationId xmlns:a16="http://schemas.microsoft.com/office/drawing/2014/main" id="{394FD7FA-8A28-48B4-B497-6B1A1CF060C2}"/>
              </a:ext>
            </a:extLst>
          </p:cNvPr>
          <p:cNvSpPr txBox="1"/>
          <p:nvPr/>
        </p:nvSpPr>
        <p:spPr>
          <a:xfrm>
            <a:off x="3429000" y="457200"/>
            <a:ext cx="5638797" cy="1077218"/>
          </a:xfrm>
          <a:prstGeom prst="rect">
            <a:avLst/>
          </a:prstGeom>
          <a:noFill/>
        </p:spPr>
        <p:txBody>
          <a:bodyPr wrap="square" rtlCol="0">
            <a:spAutoFit/>
          </a:bodyPr>
          <a:lstStyle/>
          <a:p>
            <a:pPr algn="l"/>
            <a:r>
              <a:rPr lang="en-US" sz="1600" dirty="0">
                <a:solidFill>
                  <a:srgbClr val="990099"/>
                </a:solidFill>
              </a:rPr>
              <a:t>What’s inside?  A type-IV symmetric space, in this case a 3-hyperboloid, consisting of concentric 2-spheres of thermal states with inverse temperature 2</a:t>
            </a:r>
            <a:r>
              <a:rPr lang="en-US" sz="1600" i="1" dirty="0">
                <a:solidFill>
                  <a:srgbClr val="990099"/>
                </a:solidFill>
              </a:rPr>
              <a:t>a</a:t>
            </a:r>
            <a:r>
              <a:rPr lang="en-US" sz="1600" dirty="0">
                <a:solidFill>
                  <a:srgbClr val="990099"/>
                </a:solidFill>
              </a:rPr>
              <a:t>, running from the identity operator at </a:t>
            </a:r>
            <a:r>
              <a:rPr lang="en-US" sz="1600" i="1" dirty="0">
                <a:solidFill>
                  <a:srgbClr val="990099"/>
                </a:solidFill>
              </a:rPr>
              <a:t>a</a:t>
            </a:r>
            <a:r>
              <a:rPr lang="en-US" sz="1600" dirty="0">
                <a:solidFill>
                  <a:srgbClr val="990099"/>
                </a:solidFill>
              </a:rPr>
              <a:t> = 0 to the 2-sphere of SCSs at </a:t>
            </a:r>
            <a:r>
              <a:rPr lang="en-US" sz="1600" i="1" dirty="0">
                <a:solidFill>
                  <a:srgbClr val="990099"/>
                </a:solidFill>
              </a:rPr>
              <a:t>a </a:t>
            </a:r>
            <a:r>
              <a:rPr lang="en-US" sz="1600" dirty="0">
                <a:solidFill>
                  <a:srgbClr val="990099"/>
                </a:solidFill>
              </a:rPr>
              <a:t>= infinity.</a:t>
            </a:r>
          </a:p>
        </p:txBody>
      </p:sp>
      <p:sp>
        <p:nvSpPr>
          <p:cNvPr id="81" name="TextBox 80">
            <a:extLst>
              <a:ext uri="{FF2B5EF4-FFF2-40B4-BE49-F238E27FC236}">
                <a16:creationId xmlns:a16="http://schemas.microsoft.com/office/drawing/2014/main" id="{4F95EFB2-0D9A-4F68-826B-CEC69427C7FB}"/>
              </a:ext>
            </a:extLst>
          </p:cNvPr>
          <p:cNvSpPr txBox="1"/>
          <p:nvPr/>
        </p:nvSpPr>
        <p:spPr>
          <a:xfrm>
            <a:off x="609600" y="5029200"/>
            <a:ext cx="7943850" cy="1815882"/>
          </a:xfrm>
          <a:prstGeom prst="rect">
            <a:avLst/>
          </a:prstGeom>
          <a:noFill/>
        </p:spPr>
        <p:txBody>
          <a:bodyPr wrap="square" rtlCol="0">
            <a:spAutoFit/>
          </a:bodyPr>
          <a:lstStyle/>
          <a:p>
            <a:pPr algn="l"/>
            <a:r>
              <a:rPr lang="en-US" sz="1600" dirty="0">
                <a:solidFill>
                  <a:srgbClr val="990099"/>
                </a:solidFill>
              </a:rPr>
              <a:t>Our analysis of continuous isotropic measurements is Kraus-operator-centric—state-independent and representation-independent and thus geometric. Kraus operators are the triple entendre (CSJ) or trinity (CMC) of quantum theory, simultaneously representing states, measurements (POVMs), and transformations (processes).  To include all Kraus operators, one attaches an SU(2) fiber of </a:t>
            </a:r>
            <a:r>
              <a:rPr lang="en-US" sz="1600" dirty="0" err="1">
                <a:solidFill>
                  <a:srgbClr val="990099"/>
                </a:solidFill>
              </a:rPr>
              <a:t>postmeasurement</a:t>
            </a:r>
            <a:r>
              <a:rPr lang="en-US" sz="1600" dirty="0">
                <a:solidFill>
                  <a:srgbClr val="990099"/>
                </a:solidFill>
              </a:rPr>
              <a:t> </a:t>
            </a:r>
            <a:r>
              <a:rPr lang="en-US" sz="1600" dirty="0" err="1">
                <a:solidFill>
                  <a:srgbClr val="990099"/>
                </a:solidFill>
              </a:rPr>
              <a:t>unitaries</a:t>
            </a:r>
            <a:r>
              <a:rPr lang="en-US" sz="1600" dirty="0">
                <a:solidFill>
                  <a:srgbClr val="990099"/>
                </a:solidFill>
              </a:rPr>
              <a:t> at every point in the 3-hyperboloid.  One is then studying the Kraus-operator geometry of the complexification of SU(2), which is SL(2,C).</a:t>
            </a:r>
          </a:p>
        </p:txBody>
      </p:sp>
      <p:grpSp>
        <p:nvGrpSpPr>
          <p:cNvPr id="36" name="Group 35">
            <a:extLst>
              <a:ext uri="{FF2B5EF4-FFF2-40B4-BE49-F238E27FC236}">
                <a16:creationId xmlns:a16="http://schemas.microsoft.com/office/drawing/2014/main" id="{FE213024-7A67-4B4A-A660-9A874B134EDA}"/>
              </a:ext>
            </a:extLst>
          </p:cNvPr>
          <p:cNvGrpSpPr/>
          <p:nvPr/>
        </p:nvGrpSpPr>
        <p:grpSpPr>
          <a:xfrm>
            <a:off x="1471046" y="4343400"/>
            <a:ext cx="3619902" cy="533400"/>
            <a:chOff x="-715439" y="1667708"/>
            <a:chExt cx="3619902" cy="533400"/>
          </a:xfrm>
        </p:grpSpPr>
        <p:sp>
          <p:nvSpPr>
            <p:cNvPr id="37" name="TextBox 36">
              <a:extLst>
                <a:ext uri="{FF2B5EF4-FFF2-40B4-BE49-F238E27FC236}">
                  <a16:creationId xmlns:a16="http://schemas.microsoft.com/office/drawing/2014/main" id="{423B58C1-CF97-46EE-8304-62978BD4243F}"/>
                </a:ext>
              </a:extLst>
            </p:cNvPr>
            <p:cNvSpPr txBox="1"/>
            <p:nvPr/>
          </p:nvSpPr>
          <p:spPr>
            <a:xfrm>
              <a:off x="-715439" y="1862554"/>
              <a:ext cx="3619902" cy="338554"/>
            </a:xfrm>
            <a:prstGeom prst="rect">
              <a:avLst/>
            </a:prstGeom>
            <a:noFill/>
            <a:ln w="19050">
              <a:solidFill>
                <a:srgbClr val="0033CC"/>
              </a:solidFill>
            </a:ln>
          </p:spPr>
          <p:txBody>
            <a:bodyPr wrap="none" rtlCol="0">
              <a:spAutoFit/>
            </a:bodyPr>
            <a:lstStyle/>
            <a:p>
              <a:r>
                <a:rPr lang="en-US" sz="1600" i="1" dirty="0"/>
                <a:t>U </a:t>
              </a:r>
              <a:r>
                <a:rPr lang="en-US" sz="1600" dirty="0"/>
                <a:t>can be restricted to displacements. </a:t>
              </a:r>
            </a:p>
          </p:txBody>
        </p:sp>
        <p:cxnSp>
          <p:nvCxnSpPr>
            <p:cNvPr id="38" name="Straight Arrow Connector 37">
              <a:extLst>
                <a:ext uri="{FF2B5EF4-FFF2-40B4-BE49-F238E27FC236}">
                  <a16:creationId xmlns:a16="http://schemas.microsoft.com/office/drawing/2014/main" id="{53325BA4-9D62-48F5-80A1-76A821D96730}"/>
                </a:ext>
              </a:extLst>
            </p:cNvPr>
            <p:cNvCxnSpPr>
              <a:cxnSpLocks/>
            </p:cNvCxnSpPr>
            <p:nvPr/>
          </p:nvCxnSpPr>
          <p:spPr bwMode="auto">
            <a:xfrm flipH="1" flipV="1">
              <a:off x="2690314" y="1667708"/>
              <a:ext cx="1" cy="210312"/>
            </a:xfrm>
            <a:prstGeom prst="straightConnector1">
              <a:avLst/>
            </a:prstGeom>
            <a:solidFill>
              <a:schemeClr val="accent1"/>
            </a:solidFill>
            <a:ln w="19050" cap="flat" cmpd="sng" algn="ctr">
              <a:solidFill>
                <a:srgbClr val="0033CC"/>
              </a:solidFill>
              <a:prstDash val="solid"/>
              <a:round/>
              <a:headEnd type="none" w="med" len="med"/>
              <a:tailEnd type="triangle"/>
            </a:ln>
            <a:effectLst/>
          </p:spPr>
        </p:cxnSp>
      </p:grpSp>
    </p:spTree>
    <p:extLst>
      <p:ext uri="{BB962C8B-B14F-4D97-AF65-F5344CB8AC3E}">
        <p14:creationId xmlns:p14="http://schemas.microsoft.com/office/powerpoint/2010/main" val="5418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additive="base">
                                        <p:cTn id="35" dur="500" fill="hold"/>
                                        <p:tgtEl>
                                          <p:spTgt spid="81"/>
                                        </p:tgtEl>
                                        <p:attrNameLst>
                                          <p:attrName>ppt_x</p:attrName>
                                        </p:attrNameLst>
                                      </p:cBhvr>
                                      <p:tavLst>
                                        <p:tav tm="0">
                                          <p:val>
                                            <p:strVal val="#ppt_x"/>
                                          </p:val>
                                        </p:tav>
                                        <p:tav tm="100000">
                                          <p:val>
                                            <p:strVal val="#ppt_x"/>
                                          </p:val>
                                        </p:tav>
                                      </p:tavLst>
                                    </p:anim>
                                    <p:anim calcmode="lin" valueType="num">
                                      <p:cBhvr additive="base">
                                        <p:cTn id="3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228600" y="0"/>
            <a:ext cx="3120398"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Geometry </a:t>
            </a:r>
            <a:endParaRPr lang="en-US" sz="2800" b="1" dirty="0">
              <a:solidFill>
                <a:schemeClr val="accent2"/>
              </a:solidFill>
            </a:endParaRPr>
          </a:p>
        </p:txBody>
      </p:sp>
      <p:grpSp>
        <p:nvGrpSpPr>
          <p:cNvPr id="7" name="Group 6">
            <a:extLst>
              <a:ext uri="{FF2B5EF4-FFF2-40B4-BE49-F238E27FC236}">
                <a16:creationId xmlns:a16="http://schemas.microsoft.com/office/drawing/2014/main" id="{9506981F-EFD5-46BA-9495-7D0FC369E6B7}"/>
              </a:ext>
            </a:extLst>
          </p:cNvPr>
          <p:cNvGrpSpPr/>
          <p:nvPr/>
        </p:nvGrpSpPr>
        <p:grpSpPr>
          <a:xfrm>
            <a:off x="457200" y="609600"/>
            <a:ext cx="2922434" cy="1981200"/>
            <a:chOff x="1114643" y="838200"/>
            <a:chExt cx="2922434" cy="1981200"/>
          </a:xfrm>
        </p:grpSpPr>
        <p:sp>
          <p:nvSpPr>
            <p:cNvPr id="403466" name="Oval 403465">
              <a:extLst>
                <a:ext uri="{FF2B5EF4-FFF2-40B4-BE49-F238E27FC236}">
                  <a16:creationId xmlns:a16="http://schemas.microsoft.com/office/drawing/2014/main" id="{0BCEE4DE-6DD0-48AE-B22A-B878E6C531A7}"/>
                </a:ext>
              </a:extLst>
            </p:cNvPr>
            <p:cNvSpPr/>
            <p:nvPr/>
          </p:nvSpPr>
          <p:spPr bwMode="auto">
            <a:xfrm>
              <a:off x="1261110" y="10668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7" name="Oval 46">
              <a:extLst>
                <a:ext uri="{FF2B5EF4-FFF2-40B4-BE49-F238E27FC236}">
                  <a16:creationId xmlns:a16="http://schemas.microsoft.com/office/drawing/2014/main" id="{843724C0-9730-44E7-9B7B-7EE7F72EDED2}"/>
                </a:ext>
              </a:extLst>
            </p:cNvPr>
            <p:cNvSpPr/>
            <p:nvPr/>
          </p:nvSpPr>
          <p:spPr bwMode="auto">
            <a:xfrm rot="5400000">
              <a:off x="1878330" y="10782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48" name="Straight Arrow Connector 47">
              <a:extLst>
                <a:ext uri="{FF2B5EF4-FFF2-40B4-BE49-F238E27FC236}">
                  <a16:creationId xmlns:a16="http://schemas.microsoft.com/office/drawing/2014/main" id="{1D6898C6-B8F3-4BEE-8AC5-5CF2D24E4123}"/>
                </a:ext>
              </a:extLst>
            </p:cNvPr>
            <p:cNvCxnSpPr>
              <a:cxnSpLocks/>
            </p:cNvCxnSpPr>
            <p:nvPr/>
          </p:nvCxnSpPr>
          <p:spPr bwMode="auto">
            <a:xfrm flipV="1">
              <a:off x="2011680" y="8382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FCB02616-9120-41D8-80D6-5D6A21E39FAE}"/>
                </a:ext>
              </a:extLst>
            </p:cNvPr>
            <p:cNvCxnSpPr>
              <a:cxnSpLocks/>
            </p:cNvCxnSpPr>
            <p:nvPr/>
          </p:nvCxnSpPr>
          <p:spPr bwMode="auto">
            <a:xfrm>
              <a:off x="1114643" y="18288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DDA4D605-72C7-4F5C-8656-24C557492893}"/>
                </a:ext>
              </a:extLst>
            </p:cNvPr>
            <p:cNvCxnSpPr>
              <a:cxnSpLocks/>
            </p:cNvCxnSpPr>
            <p:nvPr/>
          </p:nvCxnSpPr>
          <p:spPr bwMode="auto">
            <a:xfrm flipH="1">
              <a:off x="1571639" y="15945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7" name="Oval 56">
              <a:extLst>
                <a:ext uri="{FF2B5EF4-FFF2-40B4-BE49-F238E27FC236}">
                  <a16:creationId xmlns:a16="http://schemas.microsoft.com/office/drawing/2014/main" id="{3A168989-D2B9-437D-8BFA-8F0A3082C3C9}"/>
                </a:ext>
              </a:extLst>
            </p:cNvPr>
            <p:cNvSpPr>
              <a:spLocks noChangeAspect="1"/>
            </p:cNvSpPr>
            <p:nvPr/>
          </p:nvSpPr>
          <p:spPr bwMode="auto">
            <a:xfrm rot="19800000">
              <a:off x="2320016" y="12740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64" name="Straight Arrow Connector 63">
              <a:extLst>
                <a:ext uri="{FF2B5EF4-FFF2-40B4-BE49-F238E27FC236}">
                  <a16:creationId xmlns:a16="http://schemas.microsoft.com/office/drawing/2014/main" id="{EBC6F1E8-9F70-4A7F-AF60-AC6131886F5B}"/>
                </a:ext>
              </a:extLst>
            </p:cNvPr>
            <p:cNvCxnSpPr>
              <a:cxnSpLocks/>
              <a:endCxn id="58" idx="6"/>
            </p:cNvCxnSpPr>
            <p:nvPr/>
          </p:nvCxnSpPr>
          <p:spPr bwMode="auto">
            <a:xfrm flipV="1">
              <a:off x="2007870" y="11163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7" name="Straight Arrow Connector 66">
              <a:extLst>
                <a:ext uri="{FF2B5EF4-FFF2-40B4-BE49-F238E27FC236}">
                  <a16:creationId xmlns:a16="http://schemas.microsoft.com/office/drawing/2014/main" id="{3F663340-50D3-47B7-9B4A-7430AEAB56E2}"/>
                </a:ext>
              </a:extLst>
            </p:cNvPr>
            <p:cNvCxnSpPr>
              <a:cxnSpLocks/>
            </p:cNvCxnSpPr>
            <p:nvPr/>
          </p:nvCxnSpPr>
          <p:spPr bwMode="auto">
            <a:xfrm flipV="1">
              <a:off x="2007870" y="13741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8" name="Oval 57">
              <a:extLst>
                <a:ext uri="{FF2B5EF4-FFF2-40B4-BE49-F238E27FC236}">
                  <a16:creationId xmlns:a16="http://schemas.microsoft.com/office/drawing/2014/main" id="{FEFD3C66-2322-4E57-9C7B-7120BCF3C6C8}"/>
                </a:ext>
              </a:extLst>
            </p:cNvPr>
            <p:cNvSpPr>
              <a:spLocks/>
            </p:cNvSpPr>
            <p:nvPr/>
          </p:nvSpPr>
          <p:spPr bwMode="auto">
            <a:xfrm rot="16200000" flipH="1">
              <a:off x="1962150" y="9563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03486" name="Picture 403485" descr="\input mathsymbols.tex&#10;&#10;\documentclass{slides}\pagestyle{empty}&#10;\begin{document}&#10;\scriptsize&#10;\begin{center}&#10;$|j,\hat{{\bf z}}\rangle$&#10;\end{center}&#10;\end{document}" title="IguanaTex Bitmap Display">
              <a:extLst>
                <a:ext uri="{FF2B5EF4-FFF2-40B4-BE49-F238E27FC236}">
                  <a16:creationId xmlns:a16="http://schemas.microsoft.com/office/drawing/2014/main" id="{CF08B3B9-2B0D-4D5C-8696-38DBB87CBA67}"/>
                </a:ext>
              </a:extLst>
            </p:cNvPr>
            <p:cNvPicPr>
              <a:picLocks noChangeAspect="1"/>
            </p:cNvPicPr>
            <p:nvPr>
              <p:custDataLst>
                <p:tags r:id="rId9"/>
              </p:custDataLst>
            </p:nvPr>
          </p:nvPicPr>
          <p:blipFill>
            <a:blip r:embed="rId13" cstate="print">
              <a:extLst>
                <a:ext uri="{28A0092B-C50C-407E-A947-70E740481C1C}">
                  <a14:useLocalDpi xmlns:a14="http://schemas.microsoft.com/office/drawing/2010/main" val="0"/>
                </a:ext>
              </a:extLst>
            </a:blip>
            <a:stretch>
              <a:fillRect/>
            </a:stretch>
          </p:blipFill>
          <p:spPr>
            <a:xfrm>
              <a:off x="1558290" y="838200"/>
              <a:ext cx="346710" cy="184023"/>
            </a:xfrm>
            <a:prstGeom prst="rect">
              <a:avLst/>
            </a:prstGeom>
          </p:spPr>
        </p:pic>
        <p:pic>
          <p:nvPicPr>
            <p:cNvPr id="6" name="Picture 5" descr="\input mathsymbols.tex&#10;&#10;\documentclass{slides}\pagestyle{empty}&#10;\begin{document}&#10;\scriptsize&#10;\begin{center}&#10;$|j,\hat{{\bf n}}\rangle = D(\hat{{\bf n}})|j,\hat{{\bf z}}\rangle$&#10;\end{center}&#10;\end{document}" title="IguanaTex Bitmap Display">
              <a:extLst>
                <a:ext uri="{FF2B5EF4-FFF2-40B4-BE49-F238E27FC236}">
                  <a16:creationId xmlns:a16="http://schemas.microsoft.com/office/drawing/2014/main" id="{5B971FD2-E750-4FB1-AACC-D5C080E4C20A}"/>
                </a:ext>
              </a:extLst>
            </p:cNvPr>
            <p:cNvPicPr>
              <a:picLocks noChangeAspect="1"/>
            </p:cNvPicPr>
            <p:nvPr>
              <p:custDataLst>
                <p:tags r:id="rId10"/>
              </p:custDataLst>
            </p:nvPr>
          </p:nvPicPr>
          <p:blipFill>
            <a:blip r:embed="rId14" cstate="print">
              <a:extLst>
                <a:ext uri="{28A0092B-C50C-407E-A947-70E740481C1C}">
                  <a14:useLocalDpi xmlns:a14="http://schemas.microsoft.com/office/drawing/2010/main" val="0"/>
                </a:ext>
              </a:extLst>
            </a:blip>
            <a:stretch>
              <a:fillRect/>
            </a:stretch>
          </p:blipFill>
          <p:spPr>
            <a:xfrm>
              <a:off x="2524888" y="1066800"/>
              <a:ext cx="1512189" cy="187357"/>
            </a:xfrm>
            <a:prstGeom prst="rect">
              <a:avLst/>
            </a:prstGeom>
          </p:spPr>
        </p:pic>
      </p:grpSp>
      <p:sp>
        <p:nvSpPr>
          <p:cNvPr id="80" name="TextBox 79">
            <a:extLst>
              <a:ext uri="{FF2B5EF4-FFF2-40B4-BE49-F238E27FC236}">
                <a16:creationId xmlns:a16="http://schemas.microsoft.com/office/drawing/2014/main" id="{394FD7FA-8A28-48B4-B497-6B1A1CF060C2}"/>
              </a:ext>
            </a:extLst>
          </p:cNvPr>
          <p:cNvSpPr txBox="1"/>
          <p:nvPr/>
        </p:nvSpPr>
        <p:spPr>
          <a:xfrm>
            <a:off x="3522135" y="180706"/>
            <a:ext cx="5604001" cy="1077218"/>
          </a:xfrm>
          <a:prstGeom prst="rect">
            <a:avLst/>
          </a:prstGeom>
          <a:noFill/>
        </p:spPr>
        <p:txBody>
          <a:bodyPr wrap="square" rtlCol="0">
            <a:spAutoFit/>
          </a:bodyPr>
          <a:lstStyle/>
          <a:p>
            <a:pPr algn="l"/>
            <a:r>
              <a:rPr lang="en-US" sz="1600" dirty="0">
                <a:solidFill>
                  <a:srgbClr val="990099"/>
                </a:solidFill>
              </a:rPr>
              <a:t>What’s inside?  A type-IV symmetric space, in this case a 3-hyperboloid, consisting of concentric 2-spheres of thermal states with inverse temperature 2</a:t>
            </a:r>
            <a:r>
              <a:rPr lang="en-US" sz="1600" i="1" dirty="0">
                <a:solidFill>
                  <a:srgbClr val="990099"/>
                </a:solidFill>
              </a:rPr>
              <a:t>a</a:t>
            </a:r>
            <a:r>
              <a:rPr lang="en-US" sz="1600" dirty="0">
                <a:solidFill>
                  <a:srgbClr val="990099"/>
                </a:solidFill>
              </a:rPr>
              <a:t>, running from the identity operator at </a:t>
            </a:r>
            <a:r>
              <a:rPr lang="en-US" sz="1600" i="1" dirty="0">
                <a:solidFill>
                  <a:srgbClr val="990099"/>
                </a:solidFill>
              </a:rPr>
              <a:t>a</a:t>
            </a:r>
            <a:r>
              <a:rPr lang="en-US" sz="1600" dirty="0">
                <a:solidFill>
                  <a:srgbClr val="990099"/>
                </a:solidFill>
              </a:rPr>
              <a:t> = 0 to the 2-sphere of SCSs at </a:t>
            </a:r>
            <a:r>
              <a:rPr lang="en-US" sz="1600" i="1" dirty="0">
                <a:solidFill>
                  <a:srgbClr val="990099"/>
                </a:solidFill>
              </a:rPr>
              <a:t>a </a:t>
            </a:r>
            <a:r>
              <a:rPr lang="en-US" sz="1600" dirty="0">
                <a:solidFill>
                  <a:srgbClr val="990099"/>
                </a:solidFill>
              </a:rPr>
              <a:t>= infinity.</a:t>
            </a:r>
          </a:p>
        </p:txBody>
      </p:sp>
      <p:pic>
        <p:nvPicPr>
          <p:cNvPr id="4" name="Picture 3" descr="\input mathsymbols.tex&#10;&#10;\documentclass{slides}\pagestyle{empty}&#10;\setlength{\textwidth}{7truein}&#10;\begin{document}&#10;\scriptsize&#10;This is the \emph{3-hyperboloid of negative constant curvature}.  Its metric, coming from the Maurer-Cartan form of the Kraus operators and thus, ultimately, the Killing form of SU(2), is&#10;$$&#10;ds^2=da^2+\sinh^2\!a\,(d\theta^2+\sin^2\!\theta\,d\phi^2).&#10;$$&#10;The area of the 2-sphere of radius $a$ is $4\pi\sinh^2\!a$.  &#10;\end{document}" title="IguanaTex Bitmap Display">
            <a:extLst>
              <a:ext uri="{FF2B5EF4-FFF2-40B4-BE49-F238E27FC236}">
                <a16:creationId xmlns:a16="http://schemas.microsoft.com/office/drawing/2014/main" id="{BC2171BD-744F-43CD-9560-30FDAEF6FE5F}"/>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2895601" y="1447800"/>
            <a:ext cx="5586039" cy="1228823"/>
          </a:xfrm>
          <a:prstGeom prst="rect">
            <a:avLst/>
          </a:prstGeom>
        </p:spPr>
      </p:pic>
      <p:grpSp>
        <p:nvGrpSpPr>
          <p:cNvPr id="403468" name="Group 403467">
            <a:extLst>
              <a:ext uri="{FF2B5EF4-FFF2-40B4-BE49-F238E27FC236}">
                <a16:creationId xmlns:a16="http://schemas.microsoft.com/office/drawing/2014/main" id="{3EF0BF5B-9F46-4084-BA5D-75532D58644D}"/>
              </a:ext>
            </a:extLst>
          </p:cNvPr>
          <p:cNvGrpSpPr/>
          <p:nvPr/>
        </p:nvGrpSpPr>
        <p:grpSpPr>
          <a:xfrm>
            <a:off x="152400" y="3464516"/>
            <a:ext cx="4001037" cy="2776681"/>
            <a:chOff x="152400" y="3464516"/>
            <a:chExt cx="4001037" cy="2776681"/>
          </a:xfrm>
        </p:grpSpPr>
        <p:pic>
          <p:nvPicPr>
            <p:cNvPr id="12" name="Picture 11" descr="Chart, surface chart&#10;&#10;Description automatically generated">
              <a:extLst>
                <a:ext uri="{FF2B5EF4-FFF2-40B4-BE49-F238E27FC236}">
                  <a16:creationId xmlns:a16="http://schemas.microsoft.com/office/drawing/2014/main" id="{30BA4961-8014-444B-AC22-49AC4C0CCD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800" y="3464516"/>
              <a:ext cx="3848637" cy="1876687"/>
            </a:xfrm>
            <a:prstGeom prst="rect">
              <a:avLst/>
            </a:prstGeom>
          </p:spPr>
        </p:pic>
        <p:sp>
          <p:nvSpPr>
            <p:cNvPr id="29" name="TextBox 28">
              <a:extLst>
                <a:ext uri="{FF2B5EF4-FFF2-40B4-BE49-F238E27FC236}">
                  <a16:creationId xmlns:a16="http://schemas.microsoft.com/office/drawing/2014/main" id="{17C99C8F-2C4F-4DC9-959B-75DE94CB9E7C}"/>
                </a:ext>
              </a:extLst>
            </p:cNvPr>
            <p:cNvSpPr txBox="1"/>
            <p:nvPr/>
          </p:nvSpPr>
          <p:spPr>
            <a:xfrm>
              <a:off x="152400" y="5410200"/>
              <a:ext cx="3848637" cy="830997"/>
            </a:xfrm>
            <a:prstGeom prst="rect">
              <a:avLst/>
            </a:prstGeom>
            <a:noFill/>
          </p:spPr>
          <p:txBody>
            <a:bodyPr wrap="square" rtlCol="0">
              <a:spAutoFit/>
            </a:bodyPr>
            <a:lstStyle/>
            <a:p>
              <a:pPr algn="l"/>
              <a:r>
                <a:rPr lang="en-US" sz="1600" dirty="0"/>
                <a:t>To get the geometry right, one must regard the hyperboloid as embedded in </a:t>
              </a:r>
              <a:r>
                <a:rPr lang="en-US" sz="1600" dirty="0" err="1"/>
                <a:t>Minkowski</a:t>
              </a:r>
              <a:r>
                <a:rPr lang="en-US" sz="1600" dirty="0"/>
                <a:t> space, not Euclidean space.</a:t>
              </a:r>
            </a:p>
          </p:txBody>
        </p:sp>
      </p:grpSp>
      <p:pic>
        <p:nvPicPr>
          <p:cNvPr id="403464" name="Picture 403463" descr="\input mathsymbols.tex&#10;&#10;\documentclass{slides}\pagestyle{empty}&#10;\begin{document}&#10;\scriptsize&#10;\begin{eqnarray}&#10;&amp;&amp;\hbox{3-sphere}\nonumber\\&#10;&amp;&amp;\hbox{Radius $a$}\nonumber\\&#10;&amp;&amp;\hbox{Area $4\pi\sin^2\!a$}\nonumber&#10;\end{eqnarray}&#10;\end{document}" title="IguanaTex Bitmap Display">
            <a:extLst>
              <a:ext uri="{FF2B5EF4-FFF2-40B4-BE49-F238E27FC236}">
                <a16:creationId xmlns:a16="http://schemas.microsoft.com/office/drawing/2014/main" id="{FD30D972-F197-4568-A34C-54ED3217BF32}"/>
              </a:ext>
            </a:extLst>
          </p:cNvPr>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7543801" y="5707854"/>
            <a:ext cx="1209485" cy="616746"/>
          </a:xfrm>
          <a:prstGeom prst="rect">
            <a:avLst/>
          </a:prstGeom>
        </p:spPr>
      </p:pic>
      <p:pic>
        <p:nvPicPr>
          <p:cNvPr id="403467" name="Picture 403466" descr="\input mathsymbols.tex&#10;&#10;\documentclass{slides}\pagestyle{empty}&#10;\begin{document}&#10;\scriptsize&#10;\begin{eqnarray}&#10;&amp;&amp;\hbox{Flat space}\nonumber\\&#10;&amp;&amp;\hbox{Radius $a$}\nonumber\\&#10;&amp;&amp;\hbox{Area $4\pi a^2$}\nonumber&#10;\end{eqnarray}&#10;\end{document}" title="IguanaTex Bitmap Display">
            <a:extLst>
              <a:ext uri="{FF2B5EF4-FFF2-40B4-BE49-F238E27FC236}">
                <a16:creationId xmlns:a16="http://schemas.microsoft.com/office/drawing/2014/main" id="{308D773B-EE2D-497A-8B99-662E17E10D22}"/>
              </a:ext>
            </a:extLst>
          </p:cNvPr>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5444681" y="5707854"/>
            <a:ext cx="956120" cy="616746"/>
          </a:xfrm>
          <a:prstGeom prst="rect">
            <a:avLst/>
          </a:prstGeom>
        </p:spPr>
      </p:pic>
      <p:grpSp>
        <p:nvGrpSpPr>
          <p:cNvPr id="77" name="Group 76">
            <a:extLst>
              <a:ext uri="{FF2B5EF4-FFF2-40B4-BE49-F238E27FC236}">
                <a16:creationId xmlns:a16="http://schemas.microsoft.com/office/drawing/2014/main" id="{82BCD6EC-9E2C-4611-871D-E61AC619A8C5}"/>
              </a:ext>
            </a:extLst>
          </p:cNvPr>
          <p:cNvGrpSpPr/>
          <p:nvPr/>
        </p:nvGrpSpPr>
        <p:grpSpPr>
          <a:xfrm>
            <a:off x="3962399" y="5407152"/>
            <a:ext cx="1371601" cy="1394139"/>
            <a:chOff x="4038600" y="5479101"/>
            <a:chExt cx="1371601" cy="1394139"/>
          </a:xfrm>
        </p:grpSpPr>
        <p:pic>
          <p:nvPicPr>
            <p:cNvPr id="78" name="Picture 2 1" descr="Photo: Chris Jackson">
              <a:extLst>
                <a:ext uri="{FF2B5EF4-FFF2-40B4-BE49-F238E27FC236}">
                  <a16:creationId xmlns:a16="http://schemas.microsoft.com/office/drawing/2014/main" id="{EEB0D10A-9A21-437E-995A-5E69325F47C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43591" y="6137482"/>
              <a:ext cx="833209" cy="735758"/>
            </a:xfrm>
            <a:prstGeom prst="rect">
              <a:avLst/>
            </a:prstGeom>
            <a:noFill/>
            <a:extLst>
              <a:ext uri="{909E8E84-426E-40DD-AFC4-6F175D3DCCD1}">
                <a14:hiddenFill xmlns:a14="http://schemas.microsoft.com/office/drawing/2010/main">
                  <a:solidFill>
                    <a:srgbClr val="FFFFFF"/>
                  </a:solidFill>
                </a14:hiddenFill>
              </a:ext>
            </a:extLst>
          </p:spPr>
        </p:pic>
        <p:sp>
          <p:nvSpPr>
            <p:cNvPr id="79" name="Speech Bubble: Oval 78">
              <a:extLst>
                <a:ext uri="{FF2B5EF4-FFF2-40B4-BE49-F238E27FC236}">
                  <a16:creationId xmlns:a16="http://schemas.microsoft.com/office/drawing/2014/main" id="{433E35F4-B9C1-481A-B186-2852A2A4B2D6}"/>
                </a:ext>
              </a:extLst>
            </p:cNvPr>
            <p:cNvSpPr/>
            <p:nvPr/>
          </p:nvSpPr>
          <p:spPr bwMode="auto">
            <a:xfrm>
              <a:off x="4038600" y="5479101"/>
              <a:ext cx="1371601" cy="612648"/>
            </a:xfrm>
            <a:prstGeom prst="wedgeEllipseCallout">
              <a:avLst/>
            </a:prstGeom>
            <a:noFill/>
            <a:ln w="19050" cap="flat" cmpd="sng" algn="ctr">
              <a:solidFill>
                <a:srgbClr val="0033CC"/>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Comic Sans MS" panose="030F0702030302020204" pitchFamily="66" charset="0"/>
                </a:rPr>
                <a:t>Get to the point, Carl.</a:t>
              </a:r>
              <a:endParaRPr kumimoji="0" lang="en-US" sz="2000" b="0" i="0" u="none" strike="noStrike" cap="none" normalizeH="0" baseline="0" dirty="0">
                <a:ln>
                  <a:noFill/>
                </a:ln>
                <a:solidFill>
                  <a:srgbClr val="0033CC"/>
                </a:solidFill>
                <a:effectLst/>
                <a:latin typeface="Comic Sans MS" panose="030F0702030302020204" pitchFamily="66" charset="0"/>
              </a:endParaRPr>
            </a:p>
          </p:txBody>
        </p:sp>
      </p:grpSp>
      <p:grpSp>
        <p:nvGrpSpPr>
          <p:cNvPr id="8" name="Group 7">
            <a:extLst>
              <a:ext uri="{FF2B5EF4-FFF2-40B4-BE49-F238E27FC236}">
                <a16:creationId xmlns:a16="http://schemas.microsoft.com/office/drawing/2014/main" id="{2F9B426B-734D-43CF-8A90-0A1938CA46EE}"/>
              </a:ext>
            </a:extLst>
          </p:cNvPr>
          <p:cNvGrpSpPr/>
          <p:nvPr/>
        </p:nvGrpSpPr>
        <p:grpSpPr>
          <a:xfrm>
            <a:off x="4267200" y="3048000"/>
            <a:ext cx="4648201" cy="2971800"/>
            <a:chOff x="4267200" y="3048000"/>
            <a:chExt cx="4648201" cy="2971800"/>
          </a:xfrm>
        </p:grpSpPr>
        <p:sp>
          <p:nvSpPr>
            <p:cNvPr id="33" name="Oval 32">
              <a:extLst>
                <a:ext uri="{FF2B5EF4-FFF2-40B4-BE49-F238E27FC236}">
                  <a16:creationId xmlns:a16="http://schemas.microsoft.com/office/drawing/2014/main" id="{8BEFEBA2-7958-475E-9B39-FD538D095757}"/>
                </a:ext>
              </a:extLst>
            </p:cNvPr>
            <p:cNvSpPr/>
            <p:nvPr/>
          </p:nvSpPr>
          <p:spPr bwMode="auto">
            <a:xfrm>
              <a:off x="6477001" y="4191000"/>
              <a:ext cx="914400" cy="9144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5" name="Straight Arrow Connector 34">
              <a:extLst>
                <a:ext uri="{FF2B5EF4-FFF2-40B4-BE49-F238E27FC236}">
                  <a16:creationId xmlns:a16="http://schemas.microsoft.com/office/drawing/2014/main" id="{D3DC63B6-42B3-480C-B24C-258159BEF874}"/>
                </a:ext>
              </a:extLst>
            </p:cNvPr>
            <p:cNvCxnSpPr>
              <a:cxnSpLocks/>
            </p:cNvCxnSpPr>
            <p:nvPr/>
          </p:nvCxnSpPr>
          <p:spPr bwMode="auto">
            <a:xfrm flipV="1">
              <a:off x="6934201" y="3276600"/>
              <a:ext cx="0" cy="274320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cxnSp>
          <p:nvCxnSpPr>
            <p:cNvPr id="36" name="Straight Arrow Connector 35">
              <a:extLst>
                <a:ext uri="{FF2B5EF4-FFF2-40B4-BE49-F238E27FC236}">
                  <a16:creationId xmlns:a16="http://schemas.microsoft.com/office/drawing/2014/main" id="{A7507317-B999-4420-B22E-8C647C03C7BD}"/>
                </a:ext>
              </a:extLst>
            </p:cNvPr>
            <p:cNvCxnSpPr>
              <a:cxnSpLocks/>
            </p:cNvCxnSpPr>
            <p:nvPr/>
          </p:nvCxnSpPr>
          <p:spPr bwMode="auto">
            <a:xfrm>
              <a:off x="5486401" y="4648200"/>
              <a:ext cx="2819400" cy="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pic>
          <p:nvPicPr>
            <p:cNvPr id="30" name="Picture 29" descr="\input mathsymbols.tex&#10;&#10;\documentclass{slides}\pagestyle{empty}&#10;\begin{document}&#10;\scriptsize&#10;\begin{center}&#10;$1$&#10;\end{center}&#10;\end{document}" title="IguanaTex Bitmap Display">
              <a:extLst>
                <a:ext uri="{FF2B5EF4-FFF2-40B4-BE49-F238E27FC236}">
                  <a16:creationId xmlns:a16="http://schemas.microsoft.com/office/drawing/2014/main" id="{339467CB-E59D-42C2-88F8-05D488B3DD53}"/>
                </a:ext>
              </a:extLst>
            </p:cNvPr>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6816091" y="4495800"/>
              <a:ext cx="74676" cy="125349"/>
            </a:xfrm>
            <a:prstGeom prst="rect">
              <a:avLst/>
            </a:prstGeom>
          </p:spPr>
        </p:pic>
        <p:sp>
          <p:nvSpPr>
            <p:cNvPr id="51" name="Oval 50">
              <a:extLst>
                <a:ext uri="{FF2B5EF4-FFF2-40B4-BE49-F238E27FC236}">
                  <a16:creationId xmlns:a16="http://schemas.microsoft.com/office/drawing/2014/main" id="{D67430B9-C4E9-4356-B31E-857A29FD8456}"/>
                </a:ext>
              </a:extLst>
            </p:cNvPr>
            <p:cNvSpPr/>
            <p:nvPr/>
          </p:nvSpPr>
          <p:spPr bwMode="auto">
            <a:xfrm>
              <a:off x="6705601" y="4419600"/>
              <a:ext cx="457200" cy="4572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2" name="Oval 51">
              <a:extLst>
                <a:ext uri="{FF2B5EF4-FFF2-40B4-BE49-F238E27FC236}">
                  <a16:creationId xmlns:a16="http://schemas.microsoft.com/office/drawing/2014/main" id="{2AE12E05-444B-4B02-9C0C-7D9468ED4EA6}"/>
                </a:ext>
              </a:extLst>
            </p:cNvPr>
            <p:cNvSpPr/>
            <p:nvPr/>
          </p:nvSpPr>
          <p:spPr bwMode="auto">
            <a:xfrm>
              <a:off x="6248401" y="3962400"/>
              <a:ext cx="1371600" cy="13716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3" name="Oval 52">
              <a:extLst>
                <a:ext uri="{FF2B5EF4-FFF2-40B4-BE49-F238E27FC236}">
                  <a16:creationId xmlns:a16="http://schemas.microsoft.com/office/drawing/2014/main" id="{59CB9DE2-B2A0-48AD-A639-E98D7E3E45C4}"/>
                </a:ext>
              </a:extLst>
            </p:cNvPr>
            <p:cNvSpPr/>
            <p:nvPr/>
          </p:nvSpPr>
          <p:spPr bwMode="auto">
            <a:xfrm>
              <a:off x="6019801" y="3733800"/>
              <a:ext cx="1828800" cy="18288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4" name="Oval 53">
              <a:extLst>
                <a:ext uri="{FF2B5EF4-FFF2-40B4-BE49-F238E27FC236}">
                  <a16:creationId xmlns:a16="http://schemas.microsoft.com/office/drawing/2014/main" id="{AFC0B11C-4BFC-4EE8-99E1-1CB29907FF43}"/>
                </a:ext>
              </a:extLst>
            </p:cNvPr>
            <p:cNvSpPr/>
            <p:nvPr/>
          </p:nvSpPr>
          <p:spPr bwMode="auto">
            <a:xfrm>
              <a:off x="5791201" y="3505200"/>
              <a:ext cx="2286000" cy="22860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7" name="Oval 26">
              <a:extLst>
                <a:ext uri="{FF2B5EF4-FFF2-40B4-BE49-F238E27FC236}">
                  <a16:creationId xmlns:a16="http://schemas.microsoft.com/office/drawing/2014/main" id="{86A5A571-02CD-4E62-A764-62BFD1947D44}"/>
                </a:ext>
              </a:extLst>
            </p:cNvPr>
            <p:cNvSpPr/>
            <p:nvPr/>
          </p:nvSpPr>
          <p:spPr bwMode="auto">
            <a:xfrm>
              <a:off x="6892291" y="4608599"/>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6" name="Oval 55">
              <a:extLst>
                <a:ext uri="{FF2B5EF4-FFF2-40B4-BE49-F238E27FC236}">
                  <a16:creationId xmlns:a16="http://schemas.microsoft.com/office/drawing/2014/main" id="{9D0F392E-8B36-4F9C-8A90-21A2CE9117C8}"/>
                </a:ext>
              </a:extLst>
            </p:cNvPr>
            <p:cNvSpPr/>
            <p:nvPr/>
          </p:nvSpPr>
          <p:spPr bwMode="auto">
            <a:xfrm>
              <a:off x="6483926" y="3530535"/>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03458" name="Picture 403457" descr="\input mathsymbols.tex&#10;&#10;\documentclass{slides}\pagestyle{empty}&#10;\begin{document}&#10;\scriptsize&#10;\begin{center}&#10;$E=D(\hat{{\bf n}})e^{2aJ_z}D(\hat{{\bf n}})^\dagger&#10;=e^{2a\hat{{\bf n}}\cdot{\bf J}}$&#10;\end{center}&#10;\end{document}" title="IguanaTex Bitmap Display">
              <a:extLst>
                <a:ext uri="{FF2B5EF4-FFF2-40B4-BE49-F238E27FC236}">
                  <a16:creationId xmlns:a16="http://schemas.microsoft.com/office/drawing/2014/main" id="{6B506421-8B90-419A-979A-BC8044BF745F}"/>
                </a:ext>
              </a:extLst>
            </p:cNvPr>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4327018" y="3309175"/>
              <a:ext cx="2530983" cy="196025"/>
            </a:xfrm>
            <a:prstGeom prst="rect">
              <a:avLst/>
            </a:prstGeom>
          </p:spPr>
        </p:pic>
        <p:pic>
          <p:nvPicPr>
            <p:cNvPr id="403462" name="Picture 403461" descr="\input mathsymbols.tex&#10;&#10;\documentclass{slides}\pagestyle{empty}&#10;\begin{document}&#10;\scriptsize&#10;\begin{eqnarray}&#10;&amp;&amp;\hbox{3-hyperboloid}\nonumber\\&#10;&amp;&amp;\hbox{Radius $a$}\nonumber\\&#10;&amp;&amp;\hbox{Area $4\pi\sinh^2\!a$}\nonumber&#10;\end{eqnarray}&#10;\end{document}" title="IguanaTex Bitmap Display">
              <a:extLst>
                <a:ext uri="{FF2B5EF4-FFF2-40B4-BE49-F238E27FC236}">
                  <a16:creationId xmlns:a16="http://schemas.microsoft.com/office/drawing/2014/main" id="{36422933-A8A3-45C0-A047-6B5D0E4621CB}"/>
                </a:ext>
              </a:extLst>
            </p:cNvPr>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591235" y="3048000"/>
              <a:ext cx="1324166" cy="616746"/>
            </a:xfrm>
            <a:prstGeom prst="rect">
              <a:avLst/>
            </a:prstGeom>
          </p:spPr>
        </p:pic>
        <p:pic>
          <p:nvPicPr>
            <p:cNvPr id="3" name="Picture 2 2" descr="\input mathsymbols.tex&#10;&#10;\documentclass{slides}\pagestyle{empty}&#10;\begin{document}&#10;\scriptsize&#10;\begin{center}&#10;$E=1$ at $a=0$&#10;\end{center}&#10;\end{document}" title="IguanaTex Bitmap Display">
              <a:extLst>
                <a:ext uri="{FF2B5EF4-FFF2-40B4-BE49-F238E27FC236}">
                  <a16:creationId xmlns:a16="http://schemas.microsoft.com/office/drawing/2014/main" id="{627B42E2-F14F-4A8E-8639-F91366848F2E}"/>
                </a:ext>
              </a:extLst>
            </p:cNvPr>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4267200" y="3613975"/>
              <a:ext cx="1384840" cy="130017"/>
            </a:xfrm>
            <a:prstGeom prst="rect">
              <a:avLst/>
            </a:prstGeom>
          </p:spPr>
        </p:pic>
        <p:pic>
          <p:nvPicPr>
            <p:cNvPr id="5" name="Picture 4" descr="\input mathsymbols.tex&#10;&#10;\documentclass{slides}\pagestyle{empty}&#10;\begin{document}&#10;\scriptsize&#10;$$&#10;E\mathop{\longrightarrow}_{a\rightarrow\infty}e^{2aj}&#10;|j,\hat{\vec n}\rangle\langle\hat{j,\vec n}|&#10;$$&#10;\end{document}" title="IguanaTex Bitmap Display">
              <a:extLst>
                <a:ext uri="{FF2B5EF4-FFF2-40B4-BE49-F238E27FC236}">
                  <a16:creationId xmlns:a16="http://schemas.microsoft.com/office/drawing/2014/main" id="{CE29EB52-6BDE-4988-99FC-B1FB4B22819A}"/>
                </a:ext>
              </a:extLst>
            </p:cNvPr>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4267200" y="3820715"/>
              <a:ext cx="1692879" cy="283370"/>
            </a:xfrm>
            <a:prstGeom prst="rect">
              <a:avLst/>
            </a:prstGeom>
          </p:spPr>
        </p:pic>
      </p:grpSp>
    </p:spTree>
    <p:extLst>
      <p:ext uri="{BB962C8B-B14F-4D97-AF65-F5344CB8AC3E}">
        <p14:creationId xmlns:p14="http://schemas.microsoft.com/office/powerpoint/2010/main" val="38801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3467"/>
                                        </p:tgtEl>
                                        <p:attrNameLst>
                                          <p:attrName>style.visibility</p:attrName>
                                        </p:attrNameLst>
                                      </p:cBhvr>
                                      <p:to>
                                        <p:strVal val="visible"/>
                                      </p:to>
                                    </p:set>
                                    <p:anim calcmode="lin" valueType="num">
                                      <p:cBhvr additive="base">
                                        <p:cTn id="15" dur="500" fill="hold"/>
                                        <p:tgtEl>
                                          <p:spTgt spid="403467"/>
                                        </p:tgtEl>
                                        <p:attrNameLst>
                                          <p:attrName>ppt_x</p:attrName>
                                        </p:attrNameLst>
                                      </p:cBhvr>
                                      <p:tavLst>
                                        <p:tav tm="0">
                                          <p:val>
                                            <p:strVal val="#ppt_x"/>
                                          </p:val>
                                        </p:tav>
                                        <p:tav tm="100000">
                                          <p:val>
                                            <p:strVal val="#ppt_x"/>
                                          </p:val>
                                        </p:tav>
                                      </p:tavLst>
                                    </p:anim>
                                    <p:anim calcmode="lin" valueType="num">
                                      <p:cBhvr additive="base">
                                        <p:cTn id="16" dur="500" fill="hold"/>
                                        <p:tgtEl>
                                          <p:spTgt spid="4034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03464"/>
                                        </p:tgtEl>
                                        <p:attrNameLst>
                                          <p:attrName>style.visibility</p:attrName>
                                        </p:attrNameLst>
                                      </p:cBhvr>
                                      <p:to>
                                        <p:strVal val="visible"/>
                                      </p:to>
                                    </p:set>
                                    <p:anim calcmode="lin" valueType="num">
                                      <p:cBhvr additive="base">
                                        <p:cTn id="21" dur="500" fill="hold"/>
                                        <p:tgtEl>
                                          <p:spTgt spid="403464"/>
                                        </p:tgtEl>
                                        <p:attrNameLst>
                                          <p:attrName>ppt_x</p:attrName>
                                        </p:attrNameLst>
                                      </p:cBhvr>
                                      <p:tavLst>
                                        <p:tav tm="0">
                                          <p:val>
                                            <p:strVal val="#ppt_x"/>
                                          </p:val>
                                        </p:tav>
                                        <p:tav tm="100000">
                                          <p:val>
                                            <p:strVal val="#ppt_x"/>
                                          </p:val>
                                        </p:tav>
                                      </p:tavLst>
                                    </p:anim>
                                    <p:anim calcmode="lin" valueType="num">
                                      <p:cBhvr additive="base">
                                        <p:cTn id="22" dur="500" fill="hold"/>
                                        <p:tgtEl>
                                          <p:spTgt spid="40346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down)">
                                      <p:cBhvr>
                                        <p:cTn id="27" dur="580">
                                          <p:stCondLst>
                                            <p:cond delay="0"/>
                                          </p:stCondLst>
                                        </p:cTn>
                                        <p:tgtEl>
                                          <p:spTgt spid="77"/>
                                        </p:tgtEl>
                                      </p:cBhvr>
                                    </p:animEffect>
                                    <p:anim calcmode="lin" valueType="num">
                                      <p:cBhvr>
                                        <p:cTn id="2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3" dur="26">
                                          <p:stCondLst>
                                            <p:cond delay="650"/>
                                          </p:stCondLst>
                                        </p:cTn>
                                        <p:tgtEl>
                                          <p:spTgt spid="77"/>
                                        </p:tgtEl>
                                      </p:cBhvr>
                                      <p:to x="100000" y="60000"/>
                                    </p:animScale>
                                    <p:animScale>
                                      <p:cBhvr>
                                        <p:cTn id="34" dur="166" decel="50000">
                                          <p:stCondLst>
                                            <p:cond delay="676"/>
                                          </p:stCondLst>
                                        </p:cTn>
                                        <p:tgtEl>
                                          <p:spTgt spid="77"/>
                                        </p:tgtEl>
                                      </p:cBhvr>
                                      <p:to x="100000" y="100000"/>
                                    </p:animScale>
                                    <p:animScale>
                                      <p:cBhvr>
                                        <p:cTn id="35" dur="26">
                                          <p:stCondLst>
                                            <p:cond delay="1312"/>
                                          </p:stCondLst>
                                        </p:cTn>
                                        <p:tgtEl>
                                          <p:spTgt spid="77"/>
                                        </p:tgtEl>
                                      </p:cBhvr>
                                      <p:to x="100000" y="80000"/>
                                    </p:animScale>
                                    <p:animScale>
                                      <p:cBhvr>
                                        <p:cTn id="36" dur="166" decel="50000">
                                          <p:stCondLst>
                                            <p:cond delay="1338"/>
                                          </p:stCondLst>
                                        </p:cTn>
                                        <p:tgtEl>
                                          <p:spTgt spid="77"/>
                                        </p:tgtEl>
                                      </p:cBhvr>
                                      <p:to x="100000" y="100000"/>
                                    </p:animScale>
                                    <p:animScale>
                                      <p:cBhvr>
                                        <p:cTn id="37" dur="26">
                                          <p:stCondLst>
                                            <p:cond delay="1642"/>
                                          </p:stCondLst>
                                        </p:cTn>
                                        <p:tgtEl>
                                          <p:spTgt spid="77"/>
                                        </p:tgtEl>
                                      </p:cBhvr>
                                      <p:to x="100000" y="90000"/>
                                    </p:animScale>
                                    <p:animScale>
                                      <p:cBhvr>
                                        <p:cTn id="38" dur="166" decel="50000">
                                          <p:stCondLst>
                                            <p:cond delay="1668"/>
                                          </p:stCondLst>
                                        </p:cTn>
                                        <p:tgtEl>
                                          <p:spTgt spid="77"/>
                                        </p:tgtEl>
                                      </p:cBhvr>
                                      <p:to x="100000" y="100000"/>
                                    </p:animScale>
                                    <p:animScale>
                                      <p:cBhvr>
                                        <p:cTn id="39" dur="26">
                                          <p:stCondLst>
                                            <p:cond delay="1808"/>
                                          </p:stCondLst>
                                        </p:cTn>
                                        <p:tgtEl>
                                          <p:spTgt spid="77"/>
                                        </p:tgtEl>
                                      </p:cBhvr>
                                      <p:to x="100000" y="95000"/>
                                    </p:animScale>
                                    <p:animScale>
                                      <p:cBhvr>
                                        <p:cTn id="40" dur="166" decel="50000">
                                          <p:stCondLst>
                                            <p:cond delay="1834"/>
                                          </p:stCondLst>
                                        </p:cTn>
                                        <p:tgtEl>
                                          <p:spTgt spid="7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76200" y="228600"/>
            <a:ext cx="6397467" cy="954107"/>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What’s misleading about</a:t>
            </a:r>
          </a:p>
          <a:p>
            <a:pPr marL="609600" indent="-609600"/>
            <a:r>
              <a:rPr lang="en-US" sz="2800" b="1" dirty="0">
                <a:solidFill>
                  <a:srgbClr val="996600"/>
                </a:solidFill>
                <a:latin typeface="Comic Sans MS" pitchFamily="66" charset="0"/>
              </a:rPr>
              <a:t>conventional </a:t>
            </a:r>
            <a:r>
              <a:rPr lang="en-US" sz="2800" b="1" i="1" dirty="0">
                <a:solidFill>
                  <a:srgbClr val="996600"/>
                </a:solidFill>
                <a:latin typeface="Comic Sans MS" pitchFamily="66" charset="0"/>
              </a:rPr>
              <a:t>q</a:t>
            </a:r>
            <a:r>
              <a:rPr lang="en-US" sz="2800" b="1" dirty="0">
                <a:solidFill>
                  <a:srgbClr val="996600"/>
                </a:solidFill>
                <a:latin typeface="Comic Sans MS" pitchFamily="66" charset="0"/>
              </a:rPr>
              <a:t>-</a:t>
            </a:r>
            <a:r>
              <a:rPr lang="en-US" sz="2800" b="1" i="1" dirty="0">
                <a:solidFill>
                  <a:srgbClr val="996600"/>
                </a:solidFill>
                <a:latin typeface="Comic Sans MS" pitchFamily="66" charset="0"/>
              </a:rPr>
              <a:t>p</a:t>
            </a:r>
            <a:r>
              <a:rPr lang="en-US" sz="2800" b="1" dirty="0">
                <a:solidFill>
                  <a:srgbClr val="996600"/>
                </a:solidFill>
                <a:latin typeface="Comic Sans MS" pitchFamily="66" charset="0"/>
              </a:rPr>
              <a:t> phase space?  </a:t>
            </a:r>
            <a:endParaRPr lang="en-US" sz="2800" b="1" dirty="0">
              <a:solidFill>
                <a:srgbClr val="006600"/>
              </a:solidFill>
              <a:latin typeface="Comic Sans MS" pitchFamily="66" charset="0"/>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1465CB4-23FB-4715-ABD1-6372238F0DF8}"/>
                  </a:ext>
                </a:extLst>
              </p14:cNvPr>
              <p14:cNvContentPartPr/>
              <p14:nvPr/>
            </p14:nvContentPartPr>
            <p14:xfrm>
              <a:off x="10444590" y="431073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8"/>
              <a:stretch>
                <a:fillRect/>
              </a:stretch>
            </p:blipFill>
            <p:spPr>
              <a:xfrm>
                <a:off x="10435645" y="4301730"/>
                <a:ext cx="76212" cy="81360"/>
              </a:xfrm>
              <a:prstGeom prst="rect">
                <a:avLst/>
              </a:prstGeom>
            </p:spPr>
          </p:pic>
        </mc:Fallback>
      </mc:AlternateContent>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03459" name="Group 403458">
            <a:extLst>
              <a:ext uri="{FF2B5EF4-FFF2-40B4-BE49-F238E27FC236}">
                <a16:creationId xmlns:a16="http://schemas.microsoft.com/office/drawing/2014/main" id="{F7EF63F9-3AF1-47FA-881A-33488E262602}"/>
              </a:ext>
            </a:extLst>
          </p:cNvPr>
          <p:cNvGrpSpPr/>
          <p:nvPr/>
        </p:nvGrpSpPr>
        <p:grpSpPr>
          <a:xfrm>
            <a:off x="7010400" y="152400"/>
            <a:ext cx="1981200" cy="1752600"/>
            <a:chOff x="7010400" y="152400"/>
            <a:chExt cx="1981200" cy="1752600"/>
          </a:xfrm>
        </p:grpSpPr>
        <p:grpSp>
          <p:nvGrpSpPr>
            <p:cNvPr id="10" name="Group 9">
              <a:extLst>
                <a:ext uri="{FF2B5EF4-FFF2-40B4-BE49-F238E27FC236}">
                  <a16:creationId xmlns:a16="http://schemas.microsoft.com/office/drawing/2014/main" id="{82678E47-F86D-4122-BF59-BFB82C132B7E}"/>
                </a:ext>
              </a:extLst>
            </p:cNvPr>
            <p:cNvGrpSpPr/>
            <p:nvPr/>
          </p:nvGrpSpPr>
          <p:grpSpPr>
            <a:xfrm>
              <a:off x="7010400" y="228600"/>
              <a:ext cx="1905000" cy="1676400"/>
              <a:chOff x="1371600" y="4777740"/>
              <a:chExt cx="1905000" cy="1676400"/>
            </a:xfrm>
          </p:grpSpPr>
          <p:cxnSp>
            <p:nvCxnSpPr>
              <p:cNvPr id="11" name="Straight Arrow Connector 10">
                <a:extLst>
                  <a:ext uri="{FF2B5EF4-FFF2-40B4-BE49-F238E27FC236}">
                    <a16:creationId xmlns:a16="http://schemas.microsoft.com/office/drawing/2014/main" id="{B8F88015-CC14-426B-8B91-E9AAD1316021}"/>
                  </a:ext>
                </a:extLst>
              </p:cNvPr>
              <p:cNvCxnSpPr>
                <a:cxnSpLocks/>
              </p:cNvCxnSpPr>
              <p:nvPr/>
            </p:nvCxnSpPr>
            <p:spPr bwMode="auto">
              <a:xfrm>
                <a:off x="1371600" y="5638800"/>
                <a:ext cx="1905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BADEB2CC-5E40-4881-8DFA-BD503F0EF500}"/>
                  </a:ext>
                </a:extLst>
              </p:cNvPr>
              <p:cNvCxnSpPr>
                <a:cxnSpLocks/>
              </p:cNvCxnSpPr>
              <p:nvPr/>
            </p:nvCxnSpPr>
            <p:spPr bwMode="auto">
              <a:xfrm flipV="1">
                <a:off x="2292858" y="4777740"/>
                <a:ext cx="0" cy="16764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4" name="Oval 13">
                <a:extLst>
                  <a:ext uri="{FF2B5EF4-FFF2-40B4-BE49-F238E27FC236}">
                    <a16:creationId xmlns:a16="http://schemas.microsoft.com/office/drawing/2014/main" id="{9543522C-F581-4D5B-8AA3-A470367A3F06}"/>
                  </a:ext>
                </a:extLst>
              </p:cNvPr>
              <p:cNvSpPr/>
              <p:nvPr/>
            </p:nvSpPr>
            <p:spPr bwMode="auto">
              <a:xfrm>
                <a:off x="2225040" y="556260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5" name="Oval 14">
                <a:extLst>
                  <a:ext uri="{FF2B5EF4-FFF2-40B4-BE49-F238E27FC236}">
                    <a16:creationId xmlns:a16="http://schemas.microsoft.com/office/drawing/2014/main" id="{89E11A66-0E78-4931-ABE7-B0BAD3EA5336}"/>
                  </a:ext>
                </a:extLst>
              </p:cNvPr>
              <p:cNvSpPr/>
              <p:nvPr/>
            </p:nvSpPr>
            <p:spPr bwMode="auto">
              <a:xfrm>
                <a:off x="2682240" y="496824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16" name="Picture 15" descr="\input mathsymbols.tex&#10;&#10;\documentclass{slides}\pagestyle{empty}&#10;\begin{document}&#10;\scriptsize&#10;\begin{center}&#10;$|\alpha\rangle$&#10;\end{center}&#10;\end{document}" title="IguanaTex Bitmap Display">
                <a:extLst>
                  <a:ext uri="{FF2B5EF4-FFF2-40B4-BE49-F238E27FC236}">
                    <a16:creationId xmlns:a16="http://schemas.microsoft.com/office/drawing/2014/main" id="{9FD4A1A5-AAE8-4592-A1FC-1FDD4FF8D479}"/>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887408" y="4876800"/>
                <a:ext cx="211360" cy="184023"/>
              </a:xfrm>
              <a:prstGeom prst="rect">
                <a:avLst/>
              </a:prstGeom>
            </p:spPr>
          </p:pic>
          <p:pic>
            <p:nvPicPr>
              <p:cNvPr id="17" name="Picture 16" descr="\input mathsymbols.tex&#10;&#10;\documentclass{slides}\pagestyle{empty}&#10;\begin{document}&#10;\scriptsize&#10;\begin{center}&#10;$|0\rangle$&#10;\end{center}&#10;\end{document}" title="IguanaTex Bitmap Display">
                <a:extLst>
                  <a:ext uri="{FF2B5EF4-FFF2-40B4-BE49-F238E27FC236}">
                    <a16:creationId xmlns:a16="http://schemas.microsoft.com/office/drawing/2014/main" id="{F2BFF761-855C-4E5A-9AF2-19721703F199}"/>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009108" y="5410201"/>
                <a:ext cx="200692" cy="184023"/>
              </a:xfrm>
              <a:prstGeom prst="rect">
                <a:avLst/>
              </a:prstGeom>
            </p:spPr>
          </p:pic>
        </p:grpSp>
        <p:pic>
          <p:nvPicPr>
            <p:cNvPr id="6" name="Picture 5" descr="\input mathsymbols.tex&#10;&#10;\documentclass{slides}\pagestyle{empty}&#10;\begin{document}&#10;\scriptsize&#10;\begin{center}&#10;$q$&#10;\end{center}&#10;\end{document}" title="IguanaTex Bitmap Display">
              <a:extLst>
                <a:ext uri="{FF2B5EF4-FFF2-40B4-BE49-F238E27FC236}">
                  <a16:creationId xmlns:a16="http://schemas.microsoft.com/office/drawing/2014/main" id="{12164E4D-B037-485C-A4BE-2DBB300F901B}"/>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8910923" y="1178052"/>
              <a:ext cx="80677" cy="117348"/>
            </a:xfrm>
            <a:prstGeom prst="rect">
              <a:avLst/>
            </a:prstGeom>
          </p:spPr>
        </p:pic>
        <p:pic>
          <p:nvPicPr>
            <p:cNvPr id="403456" name="Picture 403455" descr="\input mathsymbols.tex&#10;&#10;\documentclass{slides}\pagestyle{empty}&#10;\begin{document}&#10;\scriptsize&#10;\begin{center}&#10;$p$&#10;\end{center}&#10;\end{document}" title="IguanaTex Bitmap Display">
              <a:extLst>
                <a:ext uri="{FF2B5EF4-FFF2-40B4-BE49-F238E27FC236}">
                  <a16:creationId xmlns:a16="http://schemas.microsoft.com/office/drawing/2014/main" id="{D2431BDE-1CDD-4B64-917A-FDDEDD4FDC67}"/>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47920" y="152400"/>
              <a:ext cx="100680" cy="117348"/>
            </a:xfrm>
            <a:prstGeom prst="rect">
              <a:avLst/>
            </a:prstGeom>
          </p:spPr>
        </p:pic>
      </p:grpSp>
      <p:sp>
        <p:nvSpPr>
          <p:cNvPr id="403457" name="TextBox 403456">
            <a:extLst>
              <a:ext uri="{FF2B5EF4-FFF2-40B4-BE49-F238E27FC236}">
                <a16:creationId xmlns:a16="http://schemas.microsoft.com/office/drawing/2014/main" id="{0A7113CD-70A7-4DAF-9D8B-8AA518C16D16}"/>
              </a:ext>
            </a:extLst>
          </p:cNvPr>
          <p:cNvSpPr txBox="1"/>
          <p:nvPr/>
        </p:nvSpPr>
        <p:spPr>
          <a:xfrm>
            <a:off x="228600" y="1316772"/>
            <a:ext cx="8508965" cy="4401205"/>
          </a:xfrm>
          <a:prstGeom prst="rect">
            <a:avLst/>
          </a:prstGeom>
          <a:noFill/>
        </p:spPr>
        <p:txBody>
          <a:bodyPr wrap="square" rtlCol="0">
            <a:spAutoFit/>
          </a:bodyPr>
          <a:lstStyle/>
          <a:p>
            <a:pPr algn="l"/>
            <a:r>
              <a:rPr lang="en-US" dirty="0"/>
              <a:t>The irreducible tensors used for expanding operators </a:t>
            </a:r>
          </a:p>
          <a:p>
            <a:pPr algn="l"/>
            <a:r>
              <a:rPr lang="en-US" dirty="0"/>
              <a:t>are identical to the displacement operators.  This is not </a:t>
            </a:r>
          </a:p>
          <a:p>
            <a:pPr algn="l"/>
            <a:r>
              <a:rPr lang="en-US" dirty="0"/>
              <a:t>true for generalized coherent states and the curved phase spaces </a:t>
            </a:r>
          </a:p>
          <a:p>
            <a:pPr algn="l"/>
            <a:r>
              <a:rPr lang="en-US" dirty="0"/>
              <a:t>of compact </a:t>
            </a:r>
            <a:r>
              <a:rPr lang="en-US" dirty="0" err="1"/>
              <a:t>semisimple</a:t>
            </a:r>
            <a:r>
              <a:rPr lang="en-US" dirty="0"/>
              <a:t> Lie groups.</a:t>
            </a:r>
          </a:p>
          <a:p>
            <a:pPr algn="l"/>
            <a:endParaRPr lang="en-US" dirty="0"/>
          </a:p>
          <a:p>
            <a:pPr algn="l"/>
            <a:r>
              <a:rPr lang="en-US" dirty="0"/>
              <a:t>The near commutativity of </a:t>
            </a:r>
            <a:r>
              <a:rPr lang="en-US" i="1" dirty="0"/>
              <a:t>q</a:t>
            </a:r>
            <a:r>
              <a:rPr lang="en-US" dirty="0"/>
              <a:t> and </a:t>
            </a:r>
            <a:r>
              <a:rPr lang="en-US" i="1" dirty="0"/>
              <a:t>p</a:t>
            </a:r>
            <a:r>
              <a:rPr lang="en-US" dirty="0"/>
              <a:t> gives a nearly trivial operator ordering for constructing phase-space correspondences and quasidistributions.  For compact </a:t>
            </a:r>
            <a:r>
              <a:rPr lang="en-US" dirty="0" err="1"/>
              <a:t>semisimple</a:t>
            </a:r>
            <a:r>
              <a:rPr lang="en-US" dirty="0"/>
              <a:t> Lie groups, these projects are best approached in a quite different way.</a:t>
            </a:r>
          </a:p>
          <a:p>
            <a:pPr algn="l"/>
            <a:endParaRPr lang="en-US" dirty="0"/>
          </a:p>
          <a:p>
            <a:pPr algn="l"/>
            <a:r>
              <a:rPr lang="en-US" dirty="0"/>
              <a:t>There is no apparent “inside.”  Because there is a single-shot heterodyne measurement, there is little motivation to consider weak, continuous measurements.  Nonetheless, you should, for the journey it takes through the “inside” symmetric space of displaced thermal states is transformative.</a:t>
            </a:r>
          </a:p>
        </p:txBody>
      </p:sp>
    </p:spTree>
    <p:extLst>
      <p:ext uri="{BB962C8B-B14F-4D97-AF65-F5344CB8AC3E}">
        <p14:creationId xmlns:p14="http://schemas.microsoft.com/office/powerpoint/2010/main" val="848517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True"/>
  <p:tag name="TEX2PS" val="latex $(base).tex; dvips -D $(res) -E -o $(base).ps $(base).dvi"/>
  <p:tag name="TEX2PSBATCH" val="latex --interaction=nonstopmode $(base).tex; dvips -D $(res) -E -o $(base).ps $(base).dvi"/>
  <p:tag name="DEFAULTMAGNIFICATION" val="2"/>
  <p:tag name="DEFAULTFONTSIZE" val="10"/>
  <p:tag name="DEFAULTWIDTH" val="348"/>
  <p:tag name="DEFAULTHEIGHT" val="476"/>
  <p:tag name="FIRSTCARLTON20CAVES@YOU7QNNFUVWXY5LK" val="2672"/>
  <p:tag name="DEFAULTDISPLAYSOURCE" val="\documentclass{slides}\pagestyle{empty}&#10;\begin{document}&#10;\scriptsize&#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473.25"/>
  <p:tag name="ORIGINALWIDTH" val="3040.5"/>
  <p:tag name="LATEXADDIN" val="\input mathsymbols.tex&#10;&#10;\documentclass{slides}\pagestyle{empty}&#10;\begin{document}&#10;\scriptsize&#10;$$&#10;\frac{(P-p)^2+(Q-q)^2}{2}|\alpha\rangle &#10;= \frac{1}{2}|\alpha\rangle&#10;$$&#10;\end{document}"/>
  <p:tag name="IGUANATEXSIZE" val="20"/>
  <p:tag name="IGUANATEXCURSOR" val="137"/>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2662.5"/>
  <p:tag name="LATEXADDIN" val="\input mathsymbols.tex&#10;&#10;\documentclass{slides}\pagestyle{empty}&#10;\begin{document}&#10;\scriptsize&#10;$$&#10;-(B\hat{{\bf n}})\cdot{\bf J}\,|j,\hat{{\bf n}}\rangle = - jB|j,\hat{{\bf n}}\rangle&#10;$$&#10;\end{document}"/>
  <p:tag name="IGUANATEXSIZE" val="20"/>
  <p:tag name="IGUANATEXCURSOR" val="181"/>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234"/>
  <p:tag name="ORIGINALWIDTH" val="1667.25"/>
  <p:tag name="LATEXADDIN" val="\input mathsymbols.tex&#10;&#10;\documentclass{slides}\pagestyle{empty}&#10;\begin{document}&#10;\scriptsize&#10;\begin{center}&#10;$\alpha=(q+ip)/\sqrt2$&#10;\end{center}&#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3629.25"/>
  <p:tag name="LATEXADDIN" val="\input mathsymbols.tex&#10;&#10;\documentclass{slides}\pagestyle{empty}&#10;\begin{document}&#10;\scriptsize&#10;\begin{center}&#10;$\hat{{\bf n}}=\hat{{\bf z}}\cos\theta+(\hat{{\bf x}}\cos\phi+\hat{{\bf y}}\sin\phi)\sin\theta$&#10;\end{center}&#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385.25"/>
  <p:tag name="LATEXADDIN" val="\input mathsymbols.tex&#10;&#10;\documentclass{slides}\pagestyle{empty}&#10;\begin{document}&#10;\scriptsize&#10;$$[iQ,-iP]=i1$$&#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2289.75"/>
  <p:tag name="LATEXADDIN" val="\input mathsymbols.tex&#10;&#10;\documentclass{slides}\pagestyle{empty}&#10;\begin{document}&#10;\scriptsize&#10;$$[-iJ_k,-iJ_l]=-i\epsilon_{klm}J_m$$&#10;\end{document}"/>
  <p:tag name="IGUANATEXSIZE" val="20"/>
  <p:tag name="IGUANATEXCURSOR" val="128"/>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SELECTIONNAME" val="Group 6"/>
  <p:tag name="LAYER" val="2"/>
</p:tagLst>
</file>

<file path=ppt/tags/tag17.xml><?xml version="1.0" encoding="utf-8"?>
<p:tagLst xmlns:a="http://schemas.openxmlformats.org/drawingml/2006/main" xmlns:r="http://schemas.openxmlformats.org/officeDocument/2006/relationships" xmlns:p="http://schemas.openxmlformats.org/presentationml/2006/main">
  <p:tag name="SELECTIONNAME" val="Group 17"/>
  <p:tag name="LAYER" val="2"/>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90"/>
  <p:tag name="LATEXADDIN" val="\input mathsymbols.tex&#10;&#10;\documentclass{slides}\pagestyle{empty}&#10;\begin{document}&#10;\scriptsize&#10;\begin{center}&#10;$|j,\hat{{\bf z}}\rangle$&#10;\end{center}&#10;\end{document}"/>
  <p:tag name="IGUANATEXSIZE" val="20"/>
  <p:tag name="IGUANATEXCURSOR" val="125"/>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701"/>
  <p:tag name="LATEXADDIN" val="\input mathsymbols.tex&#10;&#10;\documentclass{slides}\pagestyle{empty}&#10;\begin{document}&#10;\scriptsize&#10;\begin{center}&#10;$|j,\hat{{\bf n}}\rangle = D(\hat{{\bf n}})|j,\hat{{\bf z}}\rangle$&#10;\end{center}&#10;\end{document}"/>
  <p:tag name="IGUANATEXSIZE" val="20"/>
  <p:tag name="IGUANATEXCURSOR" val="175"/>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90"/>
  <p:tag name="LATEXADDIN" val="\input mathsymbols.tex&#10;&#10;\documentclass{slides}\pagestyle{empty}&#10;\begin{document}&#10;\scriptsize&#10;\begin{center}&#10;$|j,\hat{{\bf z}}\rangle$&#10;\end{center}&#10;\end{document}"/>
  <p:tag name="IGUANATEXSIZE" val="20"/>
  <p:tag name="IGUANATEXCURSOR" val="125"/>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363.5"/>
  <p:tag name="LATEXADDIN" val="\input mathsymbols.tex&#10;&#10;\documentclass{slides}\pagestyle{empty}&#10;\begin{document}&#10;\scriptsize&#10;\begin{center}&#10;$|\alpha\rangle=D(\alpha)|0\rangle$&#10;\end{center}&#10;\end{document}"/>
  <p:tag name="IGUANATEXSIZE" val="20"/>
  <p:tag name="IGUANATEXCURSOR" val="142"/>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25.75"/>
  <p:tag name="LATEXADDIN" val="\input mathsymbols.tex&#10;&#10;\documentclass{slides}\pagestyle{empty}&#10;\begin{document}&#10;\scriptsize&#10;\begin{center}&#10;$|0\rangle$&#10;\end{center}&#10;\end{document}"/>
  <p:tag name="IGUANATEXSIZE" val="20"/>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26.5"/>
  <p:tag name="ORIGINALWIDTH" val="2737.5"/>
  <p:tag name="LATEXADDIN" val="\input mathsymbols.tex&#10;&#10;\documentclass{slides}\pagestyle{empty}&#10;\begin{document}&#10;\scriptsize&#10;\begin{center}&#10;$|\alpha\rangle^{\otimes N}\otimes|\sqrt s\alpha\rangle\cong\big|\alpha\sqrt{N+s}\big\rangle$&#10;\end{center}&#10;\end{document}"/>
  <p:tag name="IGUANATEXSIZE" val="20"/>
  <p:tag name="IGUANATEXCURSOR" val="202"/>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67.75"/>
  <p:tag name="ORIGINALWIDTH" val="1537.5"/>
  <p:tag name="LATEXADDIN" val="\input mathsymbols.tex&#10;&#10;\documentclass{slides}\pagestyle{empty}&#10;\begin{document}&#10;\scriptsize&#10;\begin{center}&#10;$|\frac12,\hat{{\bf n}}\rangle^{\otimes 2j}\cong|j,\hat{{\bf n}}\rangle$&#10;\end{center}&#10;\end{document}"/>
  <p:tag name="IGUANATEXSIZE" val="20"/>
  <p:tag name="IGUANATEXCURSOR" val="181"/>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229.5"/>
  <p:tag name="ORIGINALWIDTH" val="3302.25"/>
  <p:tag name="LATEXADDIN" val="\input mathsymbols.tex&#10;&#10;\documentclass{slides}\pagestyle{empty}&#10;\begin{document}&#10;\scriptsize&#10;\begin{center}&#10;$D(\alpha)aD(\alpha)^\dag|\alpha\rangle=(a-\alpha)|\alpha\rangle=0$&#10;\end{center}&#10;\end{document}"/>
  <p:tag name="IGUANATEXSIZE" val="20"/>
  <p:tag name="IGUANATEXCURSOR" val="173"/>
  <p:tag name="TRANSPARENCY" val="True"/>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231.75"/>
  <p:tag name="ORIGINALWIDTH" val="2286.75"/>
  <p:tag name="LATEXADDIN" val="\input mathsymbols.tex&#10;&#10;\documentclass{slides}\pagestyle{empty}&#10;\begin{document}&#10;\scriptsize&#10;\begin{center}&#10;$D(\hat{{\bf n}})J_+D(\hat{{\bf n}})^\dag|j,\hat{{\bf n}}\rangle=0$&#10;\end{center}&#10;\end{document}"/>
  <p:tag name="IGUANATEXSIZE" val="20"/>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234"/>
  <p:tag name="ORIGINALWIDTH" val="1770"/>
  <p:tag name="LATEXADDIN" val="\input mathsymbols.tex&#10;&#10;\documentclass{slides}\pagestyle{empty}&#10;\begin{document}&#10;\scriptsize&#10;\begin{center}&#10;$a=(Q+iP)/\sqrt2$&#10;\end{center}&#10;\end{document}"/>
  <p:tag name="IGUANATEXSIZE" val="20"/>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01"/>
  <p:tag name="ORIGINALWIDTH" val="1364.25"/>
  <p:tag name="LATEXADDIN" val="\input mathsymbols.tex&#10;&#10;\documentclass{slides}\pagestyle{empty}&#10;\begin{document}&#10;\scriptsize&#10;\begin{center}&#10;$J_+=J_x+iJ_y$&#10;\end{center}&#10;\end{document}"/>
  <p:tag name="IGUANATEXSIZE" val="20"/>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385.25"/>
  <p:tag name="LATEXADDIN" val="\input mathsymbols.tex&#10;&#10;\documentclass{slides}\pagestyle{empty}&#10;\begin{document}&#10;\scriptsize&#10;$$[iQ,-iP]=i1$$&#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2289.75"/>
  <p:tag name="LATEXADDIN" val="\input mathsymbols.tex&#10;&#10;\documentclass{slides}\pagestyle{empty}&#10;\begin{document}&#10;\scriptsize&#10;$$[-iJ_k,-iJ_l]=-i\epsilon_{klm}J_m$$&#10;\end{document}"/>
  <p:tag name="IGUANATEXSIZE" val="20"/>
  <p:tag name="IGUANATEXCURSOR" val="128"/>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417"/>
  <p:tag name="LATEXADDIN" val="\input mathsymbols.tex&#10;&#10;\documentclass{slides}\pagestyle{empty}&#10;\begin{document}&#10;\scriptsize&#10;\begin{center}&#10;$|j,\hat{{\bf n}}\rangle$&#10;\end{center}&#10;\end{document}"/>
  <p:tag name="IGUANATEXSIZE" val="20"/>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SELECTIONNAME" val="Group 6"/>
  <p:tag name="LAYER" val="2"/>
</p:tagLst>
</file>

<file path=ppt/tags/tag31.xml><?xml version="1.0" encoding="utf-8"?>
<p:tagLst xmlns:a="http://schemas.openxmlformats.org/drawingml/2006/main" xmlns:r="http://schemas.openxmlformats.org/officeDocument/2006/relationships" xmlns:p="http://schemas.openxmlformats.org/presentationml/2006/main">
  <p:tag name="SELECTIONNAME" val="Group 17"/>
  <p:tag name="LAYER" val="2"/>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90"/>
  <p:tag name="LATEXADDIN" val="\input mathsymbols.tex&#10;&#10;\documentclass{slides}\pagestyle{empty}&#10;\begin{document}&#10;\scriptsize&#10;\begin{center}&#10;$|j,\hat{{\bf z}}\rangle$&#10;\end{center}&#10;\end{document}"/>
  <p:tag name="IGUANATEXSIZE" val="20"/>
  <p:tag name="IGUANATEXCURSOR" val="125"/>
  <p:tag name="TRANSPARENCY" val="True"/>
  <p:tag name="FILENAME" val=""/>
  <p:tag name="LATEXENGINEID" val="0"/>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701"/>
  <p:tag name="LATEXADDIN" val="\input mathsymbols.tex&#10;&#10;\documentclass{slides}\pagestyle{empty}&#10;\begin{document}&#10;\scriptsize&#10;\begin{center}&#10;$|j,\hat{{\bf n}}\rangle = D(\hat{{\bf n}})|j,\hat{{\bf z}}\rangle$&#10;\end{center}&#10;\end{document}"/>
  <p:tag name="IGUANATEXSIZE" val="20"/>
  <p:tag name="IGUANATEXCURSOR" val="175"/>
  <p:tag name="TRANSPARENCY" val="True"/>
  <p:tag name="FILENAME" val=""/>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363.5"/>
  <p:tag name="LATEXADDIN" val="\input mathsymbols.tex&#10;&#10;\documentclass{slides}\pagestyle{empty}&#10;\begin{document}&#10;\scriptsize&#10;\begin{center}&#10;$|\alpha\rangle=D(\alpha)|0\rangle$&#10;\end{center}&#10;\end{document}"/>
  <p:tag name="IGUANATEXSIZE" val="20"/>
  <p:tag name="IGUANATEXCURSOR" val="142"/>
  <p:tag name="TRANSPARENCY" val="True"/>
  <p:tag name="FILENAME" val=""/>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25.75"/>
  <p:tag name="LATEXADDIN" val="\input mathsymbols.tex&#10;&#10;\documentclass{slides}\pagestyle{empty}&#10;\begin{document}&#10;\scriptsize&#10;\begin{center}&#10;$|0\rangle$&#10;\end{center}&#10;\end{document}"/>
  <p:tag name="IGUANATEXSIZE" val="20"/>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490.5"/>
  <p:tag name="ORIGINALWIDTH" val="1866.75"/>
  <p:tag name="LATEXADDIN" val="\input mathsymbols.tex&#10;&#10;\documentclass{slides}\pagestyle{empty}&#10;\begin{document}&#10;\scriptsize&#10;$$&#10;\frac{1}{\pi}\int_C d^2\alpha\,|\alpha\rangle\langle\alpha|=1&#10;$$&#10;\end{document}&#10;"/>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490.5"/>
  <p:tag name="ORIGINALWIDTH" val="3720"/>
  <p:tag name="LATEXADDIN" val="\input mathsymbols.tex&#10;&#10;\documentclass{slides}\pagestyle{empty}&#10;\begin{document}&#10;\scriptsize&#10;$$&#10;(2j+1)\int_{S^2}\frac{d\theta\,\sin\theta\,d\phi}{4\pi}\,|j,\hat{{\bf n}}\rangle\langle j,\hat{{\bf n}}|=1_j&#10;$$&#10;\end{document}&#10;"/>
  <p:tag name="IGUANATEXSIZE" val="20"/>
  <p:tag name="IGUANATEXCURSOR" val="223"/>
  <p:tag name="TRANSPARENCY" val="True"/>
  <p:tag name="FILENAME" val=""/>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516"/>
  <p:tag name="ORIGINALWIDTH" val="2724"/>
  <p:tag name="LATEXADDIN" val="\input mathsymbols.tex&#10;&#10;\documentclass{slides}\pagestyle{empty}&#10;\begin{document}&#10;\scriptsize&#10;$$&#10;\hbox{CS POVM:\ }\left\{\frac{1}{\pi}d^2\alpha\,|\alpha\rangle\langle\alpha|\right\}&#10;$$&#10;\end{document}&#10;"/>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516"/>
  <p:tag name="ORIGINALWIDTH" val="4610.25"/>
  <p:tag name="LATEXADDIN" val="\input mathsymbols.tex&#10;&#10;\documentclass{slides}\pagestyle{empty}&#10;\begin{document}&#10;\scriptsize&#10;$$&#10;\hbox{SCS POVM:\ }\left\{(2j+1)\frac{d\theta\,\sin\theta\,d\phi}{4\pi}\,|j,\hat{{\bf n}}\rangle\langle j,\hat{{\bf n}}|\right\}&#10;$$&#10;\end{document}&#10;"/>
  <p:tag name="IGUANATEXSIZE" val="20"/>
  <p:tag name="IGUANATEXCURSOR" val="222"/>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37.75"/>
  <p:tag name="LATEXADDIN" val="\input mathsymbols.tex&#10;&#10;\documentclass{slides}\pagestyle{empty}&#10;\begin{document}&#10;\scriptsize&#10;\begin{center}&#10;$|\alpha\rangle$&#10;\end{center}&#10;\end{document}"/>
  <p:tag name="IGUANATEXSIZE" val="20"/>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441.75"/>
  <p:tag name="ORIGINALWIDTH" val="1653"/>
  <p:tag name="LATEXADDIN" val="\input mathsymbols.tex&#10;&#10;\documentclass{slides}\pagestyle{empty}&#10;\begin{document}&#10;\scriptsize&#10;$$&#10;Q(\alpha) = \frac{1}{\pi}\langle\alpha|\rho|\alpha\rangle&#10;$$&#10;\end{document}&#10;"/>
  <p:tag name="IGUANATEXSIZE" val="20"/>
  <p:tag name="IGUANATEXCURSOR" val="153"/>
  <p:tag name="TRANSPARENCY" val="True"/>
  <p:tag name="FILENAME" val=""/>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252"/>
  <p:tag name="ORIGINALWIDTH" val="2925"/>
  <p:tag name="LATEXADDIN" val="\input mathsymbols.tex&#10;&#10;\documentclass{slides}\pagestyle{empty}&#10;\begin{document}&#10;\scriptsize&#10;$$&#10;Q^{(j)}(\hat{{\bf n}}) = (2j+1)\langle j,\hat{{\bf n}}|\rho|j,\hat{{\bf n}}\rangle&#10;$$&#10;\end{document}&#10;"/>
  <p:tag name="IGUANATEXSIZE" val="20"/>
  <p:tag name="IGUANATEXCURSOR" val="178"/>
  <p:tag name="TRANSPARENCY" val="True"/>
  <p:tag name="FILENAME" val=""/>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1385.25"/>
  <p:tag name="LATEXADDIN" val="\input mathsymbols.tex&#10;&#10;\documentclass{slides}\pagestyle{empty}&#10;\begin{document}&#10;\scriptsize&#10;$$[iQ,-iP]=i1$$&#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2289.75"/>
  <p:tag name="LATEXADDIN" val="\input mathsymbols.tex&#10;&#10;\documentclass{slides}\pagestyle{empty}&#10;\begin{document}&#10;\scriptsize&#10;$$[-iJ_k,-iJ_l]=-i\epsilon_{klm}J_m$$&#10;\end{document}"/>
  <p:tag name="IGUANATEXSIZE" val="20"/>
  <p:tag name="IGUANATEXCURSOR" val="128"/>
  <p:tag name="TRANSPARENCY" val="True"/>
  <p:tag name="FILENAME" val=""/>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213"/>
  <p:tag name="ORIGINALWIDTH" val="6015"/>
  <p:tag name="LATEXADDIN" val="\input mathsymbols.tex&#10;&#10;\documentclass{slides}\pagestyle{empty}&#10;\setlength{\textwidth}{8truein}&#10;\begin{document}&#10;\scriptsize&#10;\begin{center}&#10;Overall Kraus operator: $K=W\sqrt E=WU^\dagger e^{aJ_z}U=Ve^{aJ_z}U$&#10;\end{center}&#10;\end{document}"/>
  <p:tag name="IGUANATEXSIZE" val="20"/>
  <p:tag name="IGUANATEXCURSOR" val="95"/>
  <p:tag name="TRANSPARENCY" val="True"/>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220.5"/>
  <p:tag name="ORIGINALWIDTH" val="6627"/>
  <p:tag name="LATEXADDIN" val="\input mathsymbols.tex&#10;&#10;\documentclass{slides}\pagestyle{empty}&#10;\setlength{\textwidth}{9truein}&#10;\begin{document}&#10;\scriptsize&#10;\begin{center}&#10;POVM element: $E=K^\dagger K&#10;=U^\dagger e^{2aJ_z}U&#10;=D(\hat{{\bf n}})e^{2aJ_z}D(\hat{{\bf n}})^\dagger&#10;=e^{2a\hat{{\bf n}}\cdot{\bf J}}$&#10;\end{center}&#10;\end{document}"/>
  <p:tag name="IGUANATEXSIZE" val="20"/>
  <p:tag name="IGUANATEXCURSOR" val="241"/>
  <p:tag name="TRANSPARENCY" val="True"/>
  <p:tag name="FILENAME" val=""/>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90"/>
  <p:tag name="LATEXADDIN" val="\input mathsymbols.tex&#10;&#10;\documentclass{slides}\pagestyle{empty}&#10;\begin{document}&#10;\scriptsize&#10;\begin{center}&#10;$|j,\hat{{\bf z}}\rangle$&#10;\end{center}&#10;\end{document}"/>
  <p:tag name="IGUANATEXSIZE" val="20"/>
  <p:tag name="IGUANATEXCURSOR" val="125"/>
  <p:tag name="TRANSPARENCY" val="True"/>
  <p:tag name="FILENAME" val=""/>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701"/>
  <p:tag name="LATEXADDIN" val="\input mathsymbols.tex&#10;&#10;\documentclass{slides}\pagestyle{empty}&#10;\begin{document}&#10;\scriptsize&#10;\begin{center}&#10;$|j,\hat{{\bf n}}\rangle = D(\hat{{\bf n}})|j,\hat{{\bf z}}\rangle$&#10;\end{center}&#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1382.25"/>
  <p:tag name="ORIGINALWIDTH" val="6283.5"/>
  <p:tag name="LATEXADDIN" val="\input mathsymbols.tex&#10;&#10;\documentclass{slides}\pagestyle{empty}&#10;\setlength{\textwidth}{7truein}&#10;\begin{document}&#10;\scriptsize&#10;This is the \emph{3-hyperboloid of negative constant curvature}.  Its metric, coming from the Maurer-Cartan form of the Kraus operators and thus, ultimately, the Killing form of SU(2), is&#10;$$&#10;ds^2=da^2+\sinh^2\!a\,(d\theta^2+\sin^2\!\theta\,d\phi^2).&#10;$$&#10;The area of the 2-sphere of radius $a$ is $4\pi\sinh^2\!a$.  &#10;\end{document}"/>
  <p:tag name="IGUANATEXSIZE" val="20"/>
  <p:tag name="IGUANATEXCURSOR" val="281"/>
  <p:tag name="TRANSPARENCY" val="True"/>
  <p:tag name="LATEXENGINEID" val="0"/>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693.75"/>
  <p:tag name="ORIGINALWIDTH" val="1360.5"/>
  <p:tag name="LATEXADDIN" val="\input mathsymbols.tex&#10;&#10;\documentclass{slides}\pagestyle{empty}&#10;\begin{document}&#10;\scriptsize&#10;\begin{eqnarray}&#10;&amp;&amp;\hbox{3-sphere}\nonumber\\&#10;&amp;&amp;\hbox{Radius $a$}\nonumber\\&#10;&amp;&amp;\hbox{Area $4\pi\sin^2\!a$}\nonumber&#10;\end{eqnarray}&#10;\end{document}"/>
  <p:tag name="IGUANATEXSIZE" val="20"/>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25.75"/>
  <p:tag name="LATEXADDIN" val="\input mathsymbols.tex&#10;&#10;\documentclass{slides}\pagestyle{empty}&#10;\begin{document}&#10;\scriptsize&#10;\begin{center}&#10;$|0\rangle$&#10;\end{center}&#10;\end{document}"/>
  <p:tag name="IGUANATEXSIZE" val="20"/>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693.75"/>
  <p:tag name="ORIGINALWIDTH" val="1075.5"/>
  <p:tag name="LATEXADDIN" val="\input mathsymbols.tex&#10;&#10;\documentclass{slides}\pagestyle{empty}&#10;\begin{document}&#10;\scriptsize&#10;\begin{eqnarray}&#10;&amp;&amp;\hbox{Flat space}\nonumber\\&#10;&amp;&amp;\hbox{Radius $a$}\nonumber\\&#10;&amp;&amp;\hbox{Area $4\pi a^2$}\nonumber&#10;\end{eqnarray}&#10;\end{document}"/>
  <p:tag name="IGUANATEXSIZE" val="20"/>
  <p:tag name="IGUANATEXCURSOR" val="194"/>
  <p:tag name="TRANSPARENCY" val="True"/>
  <p:tag name="FILENAME" val=""/>
  <p:tag name="LATEXENGINEID" val="0"/>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84"/>
  <p:tag name="LATEXADDIN" val="\input mathsymbols.tex&#10;&#10;\documentclass{slides}\pagestyle{empty}&#10;\begin{document}&#10;\scriptsize&#10;\begin{center}&#10;$1$&#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220.5"/>
  <p:tag name="ORIGINALWIDTH" val="2847"/>
  <p:tag name="LATEXADDIN" val="\input mathsymbols.tex&#10;&#10;\documentclass{slides}\pagestyle{empty}&#10;\begin{document}&#10;\scriptsize&#10;\begin{center}&#10;$E=D(\hat{{\bf n}})e^{2aJ_z}D(\hat{{\bf n}})^\dagger&#10;=e^{2a\hat{{\bf n}}\cdot{\bf J}}$&#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693.75"/>
  <p:tag name="ORIGINALWIDTH" val="1489.5"/>
  <p:tag name="LATEXADDIN" val="\input mathsymbols.tex&#10;&#10;\documentclass{slides}\pagestyle{empty}&#10;\begin{document}&#10;\scriptsize&#10;\begin{eqnarray}&#10;&amp;&amp;\hbox{3-hyperboloid}\nonumber\\&#10;&amp;&amp;\hbox{Radius $a$}\nonumber\\&#10;&amp;&amp;\hbox{Area $4\pi\sinh^2\!a$}\nonumber&#10;\end{eqnarray}&#10;\end{document}"/>
  <p:tag name="IGUANATEXSIZE" val="20"/>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146.25"/>
  <p:tag name="ORIGINALWIDTH" val="1557.75"/>
  <p:tag name="LATEXADDIN" val="\input mathsymbols.tex&#10;&#10;\documentclass{slides}\pagestyle{empty}&#10;\begin{document}&#10;\scriptsize&#10;\begin{center}&#10;$E=1$ at $a=0$&#10;\end{center}&#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318.75"/>
  <p:tag name="ORIGINALWIDTH" val="1904.25"/>
  <p:tag name="LATEXADDIN" val="\input mathsymbols.tex&#10;&#10;\documentclass{slides}\pagestyle{empty}&#10;\begin{document}&#10;\scriptsize&#10;$$&#10;E\mathop{\longrightarrow}_{a\rightarrow\infty}e^{2aj}&#10;|j,\hat{\vec n}\rangle\langle\hat{j,\vec n}|&#10;$$&#10;\end{document}"/>
  <p:tag name="IGUANATEXSIZE" val="20"/>
  <p:tag name="IGUANATEXCURSOR" val="212"/>
  <p:tag name="TRANSPARENCY" val="True"/>
  <p:tag name="FILENAME" val=""/>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90"/>
  <p:tag name="LATEXADDIN" val="\input mathsymbols.tex&#10;&#10;\documentclass{slides}\pagestyle{empty}&#10;\begin{document}&#10;\scriptsize&#10;\begin{center}&#10;$|j,\hat{{\bf z}}\rangle$&#10;\end{center}&#10;\end{document}"/>
  <p:tag name="IGUANATEXSIZE" val="20"/>
  <p:tag name="IGUANATEXCURSOR" val="125"/>
  <p:tag name="TRANSPARENCY" val="True"/>
  <p:tag name="FILENAME" val=""/>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701"/>
  <p:tag name="LATEXADDIN" val="\input mathsymbols.tex&#10;&#10;\documentclass{slides}\pagestyle{empty}&#10;\begin{document}&#10;\scriptsize&#10;\begin{center}&#10;$|j,\hat{{\bf n}}\rangle = D(\hat{{\bf n}})|j,\hat{{\bf z}}\rangle$&#10;\end{center}&#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132"/>
  <p:tag name="ORIGINALWIDTH" val="90.75"/>
  <p:tag name="LATEXADDIN" val="\input mathsymbols.tex&#10;&#10;\documentclass{slides}\pagestyle{empty}&#10;\begin{document}&#10;\scriptsize&#10;\begin{center}&#10;$q$&#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132"/>
  <p:tag name="ORIGINALWIDTH" val="113.25"/>
  <p:tag name="LATEXADDIN" val="\input mathsymbols.tex&#10;&#10;\documentclass{slides}\pagestyle{empty}&#10;\begin{document}&#10;\scriptsize&#10;\begin{center}&#10;$p$&#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21.25"/>
  <p:tag name="ORIGINALWIDTH" val="1714.5"/>
  <p:tag name="LATEXADDIN" val="\input mathsymbols.tex&#10;&#10;\documentclass{slides}\pagestyle{empty}&#10;\begin{document}&#10;\scriptsize&#10;\begin{center}&#10;$D(\alpha)=e^{-iqP+ipQ}$&#10;\end{center}&#10;\end{document}"/>
  <p:tag name="IGUANATEXSIZE" val="20"/>
  <p:tag name="IGUANATEXCURSOR" val="130"/>
  <p:tag name="TRANSPARENCY" val="True"/>
  <p:tag name="FILENAME" val=""/>
  <p:tag name="LATEXENGINEID" val="0"/>
  <p:tag name="TEMPFOLDER" val="c:\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37.75"/>
  <p:tag name="LATEXADDIN" val="\input mathsymbols.tex&#10;&#10;\documentclass{slides}\pagestyle{empty}&#10;\begin{document}&#10;\scriptsize&#10;\begin{center}&#10;$|\alpha\rangle$&#10;\end{center}&#10;\end{document}"/>
  <p:tag name="IGUANATEXSIZE" val="20"/>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25.75"/>
  <p:tag name="LATEXADDIN" val="\input mathsymbols.tex&#10;&#10;\documentclass{slides}\pagestyle{empty}&#10;\begin{document}&#10;\scriptsize&#10;\begin{center}&#10;$|0\rangle$&#10;\end{center}&#10;\end{document}"/>
  <p:tag name="IGUANATEXSIZE" val="20"/>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258.75"/>
  <p:tag name="ORIGINALWIDTH" val="2388.75"/>
  <p:tag name="LATEXADDIN" val="\input mathsymbols.tex&#10;&#10;\documentclass{slides}\pagestyle{empty}&#10;\begin{document}&#10;\scriptsize&#10;$$&#10;\sqrt{d\mu(d\vec W)}e^{-\vec{J}^{\,2}\gamma\,dt}e^{\vec{J}\cdot\sqrt{\gamma}\,d\vec{W}}&#10;$$&#10;\end{document}"/>
  <p:tag name="IGUANATEXSIZE" val="20"/>
  <p:tag name="IGUANATEXCURSOR" val="201"/>
  <p:tag name="TRANSPARENCY" val="True"/>
  <p:tag name="FILENAME" val=""/>
  <p:tag name="LATEXENGINEID" val="0"/>
  <p:tag name="TEMPFOLDER" val="c:\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516"/>
  <p:tag name="ORIGINALWIDTH" val="4263.75"/>
  <p:tag name="LATEXADDIN" val="\documentclass{slides}\pagestyle{empty}&#10;\usepackage{amsmath}&#10;\begin{document}&#10;\scriptsize&#10;$$&#10;e^{{\bf J}\cdot\sqrt\gamma\,d{\bf W}}&#10;=K(d{\bf W})=&#10;\begin{pmatrix}&#10;\hbox{``Kraus operator''}\\&#10;\hbox{for increment $dt$}&#10;\end{pmatrix}&#10;$$&#10;\end{document}"/>
  <p:tag name="IGUANATEXSIZE" val="20"/>
  <p:tag name="IGUANATEXCURSOR" val="246"/>
  <p:tag name="TRANSPARENCY" val="True"/>
  <p:tag name="FILENAME" val=""/>
  <p:tag name="LATEXENGINEID" val="0"/>
  <p:tag name="TEMPFOLDER" val="c:\temp\"/>
  <p:tag name="LATEXFORMHEIGHT" val="312"/>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204"/>
  <p:tag name="ORIGINALWIDTH" val="2530.5"/>
  <p:tag name="LATEXADDIN" val="\input mathsymbols.tex&#10;&#10;\documentclass{slides}\pagestyle{empty}&#10;\begin{document}&#10;\scriptsize&#10;\begin{center}&#10;$\gamma=\hbox{(measurement rate)}$&#10;\end{center}&#10;\end{document}"/>
  <p:tag name="IGUANATEXSIZE" val="20"/>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399.75"/>
  <p:tag name="ORIGINALWIDTH" val="7506.75"/>
  <p:tag name="LATEXADDIN" val="\input mathsymbols.tex&#10;&#10;\documentclass{slides}\pagestyle{empty}&#10;\setlength{\textwidth}{9truein}&#10;\begin{document}&#10;\scriptsize&#10;\begin{center}&#10;$d\vec W=\hbox{(vector of measurement outcomes)}=\hbox{(vector Wiener increment)}$\\&#10;$\hbox{It{\^o} rule:}\;dW^\mu dW^\nu=\delta^{\mu\nu}dt$&#10;\end{center}&#10;\end{document}"/>
  <p:tag name="IGUANATEXSIZE" val="20"/>
  <p:tag name="IGUANATEXCURSOR" val="76"/>
  <p:tag name="TRANSPARENCY" val="True"/>
  <p:tag name="FILENAME" val=""/>
  <p:tag name="LATEXENGINEID" val="0"/>
  <p:tag name="TEMPFOLDER" val="c:\temp\"/>
  <p:tag name="LATEXFORMHEIGHT" val="312"/>
  <p:tag name="LATEXFORMWIDTH" val="384"/>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516"/>
  <p:tag name="ORIGINALWIDTH" val="7542"/>
  <p:tag name="LATEXADDIN" val="\input mathsymbols.tex&#10;&#10;\documentclass{slides}\pagestyle{empty}&#10;\setlength{\textwidth}{7truein}&#10;\begin{document}&#10;\scriptsize&#10;$$&#10;\textrm{(Gaussian measure)}&#10;=d\mu(d\vec{W})&#10;\equiv \frac{d(dW^x)d(dW^y)d(dW^z)}{(2\pi dt)^{3/2}}\exp\!\left({-\frac{d\vec W\cdot d\vec W}{2 dt}}\right)&#10;$$&#10;\end{document}"/>
  <p:tag name="IGUANATEXSIZE" val="20"/>
  <p:tag name="IGUANATEXCURSOR" val="157"/>
  <p:tag name="TRANSPARENCY" val="True"/>
  <p:tag name="LATEXENGINEID" val="0"/>
  <p:tag name="TEMPFOLDER" val="c:\temp\"/>
  <p:tag name="LATEXFORMHEIGHT" val="312"/>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273"/>
  <p:tag name="ORIGINALWIDTH" val="5493.75"/>
  <p:tag name="LATEXADDIN" val="\input mathsymbols.tex&#10;&#10;\documentclass{slides}\pagestyle{empty}&#10;\begin{document}&#10;\scriptsize&#10;\begin{center}&#10;$\vec J^2=J_x^2+J_y^2+J_z^2=j(j+1)1_j=\hbox{(Casimir invariant)}$&#10;\end{center}&#10;\end{document}"/>
  <p:tag name="IGUANATEXSIZE" val="20"/>
  <p:tag name="IGUANATEXCURSOR" val="145"/>
  <p:tag name="TRANSPARENCY" val="True"/>
  <p:tag name="LATEXENGINEID" val="0"/>
  <p:tag name="TEMPFOLDER" val="c:\temp\"/>
  <p:tag name="LATEXFORMHEIGHT" val="312"/>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313.5"/>
  <p:tag name="ORIGINALWIDTH" val="7087.5"/>
  <p:tag name="LATEXADDIN" val="\input mathsymbols.tex&#10;&#10;\documentclass{slides}\pagestyle{empty}&#10;\setlength{\textwidth}{8truein}&#10;\begin{document}&#10;\scriptsize&#10;$$&#10;\mathcal{D}\mathcal{Z}[d\vec W_{[0,T)}]&#10;=\mathcal{D}\mu[d\vec{W}_{[0,T)}]\;e^{-\gamma T\big(\vec{J}^{\,2}\odot 1+1\odot\vec{J}^{\,2}\big)}&#10;\circ &#10;K[d\vec{W}_{[0,T)}]\odot K[d\vec{W}_{[0,T)}]^\dag&#10;$$&#10;\end{document}"/>
  <p:tag name="IGUANATEXSIZE" val="20"/>
  <p:tag name="IGUANATEXCURSOR" val="341"/>
  <p:tag name="TRANSPARENCY" val="True"/>
  <p:tag name="FILENAME" val=""/>
  <p:tag name="LATEXENGINEID" val="0"/>
  <p:tag name="TEMPFOLDER" val="c:\temp\"/>
  <p:tag name="LATEXFORMHEIGHT" val="312"/>
  <p:tag name="LATEXFORMWIDTH" val="384"/>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233.25"/>
  <p:tag name="ORIGINALWIDTH" val="7164"/>
  <p:tag name="LATEXADDIN" val="\input mathsymbols.tex&#10;&#10;\documentclass{slides}\pagestyle{empty}&#10;\begin{document}&#10;\scriptsize&#10;Overall Kraus operator $K[d\vec{W}_{[0,T)}]=K(T)=K(d\vec W_{T-dt})\cdots K(d\vec W_{0dt})$&#10;\end{document}"/>
  <p:tag name="IGUANATEXSIZE" val="20"/>
  <p:tag name="IGUANATEXCURSOR" val="94"/>
  <p:tag name="TRANSPARENCY" val="True"/>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269.25"/>
  <p:tag name="ORIGINALWIDTH" val="2529.75"/>
  <p:tag name="LATEXADDIN" val="\input mathsymbols.tex&#10;&#10;\documentclass{slides}\pagestyle{empty}&#10;\begin{document}&#10;\scriptsize&#10;\begin{center}&#10;$D(\hat{{\bf n}})=e^{-i\theta\big(J_y\cos\phi-J_x\sin\phi\big)}$&#10;\end{center}&#10;\end{document}"/>
  <p:tag name="IGUANATEXSIZE" val="20"/>
  <p:tag name="IGUANATEXCURSOR" val="172"/>
  <p:tag name="TRANSPARENCY" val="True"/>
  <p:tag name="FILENAME" val=""/>
  <p:tag name="LATEXENGINEID" val="0"/>
  <p:tag name="TEMPFOLDER" val="c:\temp\"/>
  <p:tag name="LATEXFORMHEIGHT" val="312"/>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219"/>
  <p:tag name="ORIGINALWIDTH" val="1911"/>
  <p:tag name="LATEXADDIN" val="\input mathsymbols.tex&#10;&#10;\documentclass{slides}\pagestyle{empty}&#10;\begin{document}&#10;\scriptsize&#10;\begin{center}&#10;$K(d\vec W_t)=e^{\vec J\cdot\sqrt\gamma\,d\vec W_t}$&#10;\end{center}&#10;\end{document}"/>
  <p:tag name="IGUANATEXSIZE" val="20"/>
  <p:tag name="IGUANATEXCURSOR" val="158"/>
  <p:tag name="TRANSPARENCY" val="True"/>
  <p:tag name="FILENAME" val=""/>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524.25"/>
  <p:tag name="ORIGINALWIDTH" val="6420.75"/>
  <p:tag name="LATEXADDIN" val="\input mathsymbols.tex&#10;&#10;\documentclass{slides}\pagestyle{empty}&#10;\begin{document}&#10;\scriptsize&#10;$$&#10;\mathcal{Z}_T&#10;=\int\mathcal{D}\mathcal{Z}[d\vec W_{[0,T)}]&#10;=\bigg(e^{-\gamma T\vec J^{\,2}}\odot e^{-\gamma T\vec J^{\,2}}\bigg) &#10;\circ &#10;\int_{\tiny{\mbox{SL(2,C)}}}&#10;\hspace{-45pt}&#10;d\mu(K)\,D_T(K) K\odot K^\dag&#10;$$&#10;\end{document}"/>
  <p:tag name="IGUANATEXSIZE" val="20"/>
  <p:tag name="IGUANATEXCURSOR" val="14"/>
  <p:tag name="TRANSPARENCY" val="True"/>
  <p:tag name="LATEXENGINEID" val="0"/>
  <p:tag name="TEMPFOLDER" val="c:\temp\"/>
  <p:tag name="LATEXFORMHEIGHT" val="312"/>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313.5"/>
  <p:tag name="ORIGINALWIDTH" val="7087.5"/>
  <p:tag name="LATEXADDIN" val="\input mathsymbols.tex&#10;&#10;\documentclass{slides}\pagestyle{empty}&#10;\setlength{\textwidth}{8truein}&#10;\begin{document}&#10;\scriptsize&#10;$$&#10;\mathcal{D}\mathcal{Z}[d\vec W_{[0,T)}]&#10;=\mathcal{D}\mu[d\vec{W}_{[0,T)}]\;e^{-\gamma T\big(\vec{J}^{\,2}\odot 1+1\odot\vec{J}^{\,2}\big)}&#10;\circ &#10;K[d\vec{W}_{[0,T)}]\odot K[d\vec{W}_{[0,T)}]^\dag&#10;$$&#10;\end{document}"/>
  <p:tag name="IGUANATEXSIZE" val="20"/>
  <p:tag name="IGUANATEXCURSOR" val="341"/>
  <p:tag name="TRANSPARENCY" val="True"/>
  <p:tag name="FILENAME" val=""/>
  <p:tag name="LATEXENGINEID" val="0"/>
  <p:tag name="TEMPFOLDER" val="c:\temp\"/>
  <p:tag name="LATEXFORMHEIGHT" val="312"/>
  <p:tag name="LATEXFORMWIDTH" val="384"/>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233.25"/>
  <p:tag name="ORIGINALWIDTH" val="7164"/>
  <p:tag name="LATEXADDIN" val="\input mathsymbols.tex&#10;&#10;\documentclass{slides}\pagestyle{empty}&#10;\begin{document}&#10;\scriptsize&#10;Overall Kraus operator $K[d\vec{W}_{[0,T)}]=K(T)=K(d\vec W_{T-dt})\cdots K(d\vec W_{0dt})$&#10;\end{document}"/>
  <p:tag name="IGUANATEXSIZE" val="20"/>
  <p:tag name="IGUANATEXCURSOR" val="94"/>
  <p:tag name="TRANSPARENCY" val="True"/>
  <p:tag name="LATEXENGINEID" val="0"/>
  <p:tag name="TEMPFOLDER" val="c:\temp\"/>
  <p:tag name="LATEXFORMHEIGHT" val="312"/>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219"/>
  <p:tag name="ORIGINALWIDTH" val="1911"/>
  <p:tag name="LATEXADDIN" val="\input mathsymbols.tex&#10;&#10;\documentclass{slides}\pagestyle{empty}&#10;\begin{document}&#10;\scriptsize&#10;\begin{center}&#10;$K(d\vec W_t)=e^{\vec J\cdot\sqrt\gamma\,d\vec W_t}$&#10;\end{center}&#10;\end{document}"/>
  <p:tag name="IGUANATEXSIZE" val="20"/>
  <p:tag name="IGUANATEXCURSOR" val="158"/>
  <p:tag name="TRANSPARENCY" val="True"/>
  <p:tag name="FILENAME" val=""/>
  <p:tag name="LATEXENGINEID" val="0"/>
  <p:tag name="TEMPFOLDER" val="c:\temp\"/>
  <p:tag name="LATEXFORMHEIGHT" val="312"/>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699"/>
  <p:tag name="ORIGINALWIDTH" val="5820"/>
  <p:tag name="LATEXADDIN" val="\input mathsymbols.tex&#10;&#10;\documentclass{slides}\pagestyle{empty}&#10;\begin{document}&#10;\scriptsize&#10;\begin{center}&#10;To get something useable, one translates the SDE into SDEs for the pieces of the Cartan decomposition,\\ &#10;\vspace{6pt}&#10;$K=Ve^{aJ_z}U$.&#10;\end{center}&#10;\end{document}"/>
  <p:tag name="IGUANATEXSIZE" val="20"/>
  <p:tag name="IGUANATEXCURSOR" val="210"/>
  <p:tag name="TRANSPARENCY" val="True"/>
  <p:tag name="LATEXENGINEID" val="0"/>
  <p:tag name="TEMPFOLDER" val="c:\temp\"/>
  <p:tag name="LATEXFORMHEIGHT" val="312"/>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267.75"/>
  <p:tag name="ORIGINALWIDTH" val="3537"/>
  <p:tag name="LATEXADDIN" val="\input mathsymbols.tex&#10;&#10;\documentclass{slides}\pagestyle{empty}&#10;\begin{document}&#10;\scriptsize&#10;\begin{center}&#10;$dK\,K^{-1} - \frac{1}{2}(dK\,K^{-1})^2 &#10;= \vec{J}\cdot\sqrt{\gamma}\,d\vec{W}$&#10;\end{center}&#10;\end{document}"/>
  <p:tag name="IGUANATEXSIZE" val="20"/>
  <p:tag name="IGUANATEXCURSOR" val="187"/>
  <p:tag name="TRANSPARENCY" val="True"/>
  <p:tag name="FILENAME" val=""/>
  <p:tag name="LATEXENGINEID" val="0"/>
  <p:tag name="TEMPFOLDER" val="c:\temp\"/>
  <p:tag name="LATEXFORMHEIGHT" val="312"/>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538.5"/>
  <p:tag name="ORIGINALWIDTH" val="4685.25"/>
  <p:tag name="LATEXADDIN" val="\input mathsymbols.tex&#10;&#10;\documentclass{slides}\pagestyle{empty}&#10;\begin{document}&#10;\scriptsize&#10;\begin{center}&#10;SDE for $K$\\&#10;\vspace{6pt}&#10;$dK\,K^{-1}=K(d\vec W_t)-1&#10;=\vec{J}\cdot\sqrt{\gamma}\,d\vec{W}_t &#10;+\frac{1}{2}\vec{J}^2\gamma\,dt$&#10;\end{center}&#10;\end{document}"/>
  <p:tag name="IGUANATEXSIZE" val="20"/>
  <p:tag name="IGUANATEXCURSOR" val="121"/>
  <p:tag name="TRANSPARENCY" val="True"/>
  <p:tag name="LATEXENGINEID" val="0"/>
  <p:tag name="TEMPFOLDER" val="c:\temp\"/>
  <p:tag name="LATEXFORMHEIGHT" val="312"/>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449.25"/>
  <p:tag name="ORIGINALWIDTH" val="2637"/>
  <p:tag name="LATEXADDIN" val="\input mathsymbols.tex&#10;&#10;\documentclass{slides}\pagestyle{empty}&#10;\setlength{\textwidth}{8truein}&#10;\begin{document}&#10;\scriptsize&#10;Radial co\&quot;ordinate\\ &#10;$da = \gamma\,dt \coth a + \sqrt{\gamma}\,dW_R$&#10;\end{document}"/>
  <p:tag name="IGUANATEXSIZE" val="20"/>
  <p:tag name="IGUANATEXCURSOR" val="194"/>
  <p:tag name="TRANSPARENCY" val="True"/>
  <p:tag name="LATEXENGINEID" val="0"/>
  <p:tag name="TEMPFOLDER" val="c:\temp\"/>
  <p:tag name="LATEXFORMHEIGHT" val="312"/>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461.25"/>
  <p:tag name="ORIGINALWIDTH" val="6098.25"/>
  <p:tag name="LATEXADDIN" val="\input mathsymbols.tex&#10;&#10;\documentclass{slides}\pagestyle{empty}&#10;\setlength{\textwidth}{7truein}&#10;\begin{document}&#10;\scriptsize&#10;\begin{center}&#10;Postmeasurement unitary\\&#10;$dV\,V^{-1} -\frac12(dV\,V^{-1})^2&#10;= -\Big({-}iJ_x \sqrt{\gamma}\,dW_T^y&#10;+ iJ_y \sqrt{\gamma}\,dW_T^x\Big)\,\hbox{coth}\,a$&#10;\end{center}&#10;\end{document}"/>
  <p:tag name="IGUANATEXSIZE" val="20"/>
  <p:tag name="IGUANATEXCURSOR" val="288"/>
  <p:tag name="TRANSPARENCY" val="True"/>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363.5"/>
  <p:tag name="LATEXADDIN" val="\input mathsymbols.tex&#10;&#10;\documentclass{slides}\pagestyle{empty}&#10;\begin{document}&#10;\scriptsize&#10;\begin{center}&#10;$|\alpha\rangle=D(\alpha)|0\rangle$&#10;\end{center}&#10;\end{document}"/>
  <p:tag name="IGUANATEXSIZE" val="20"/>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461.25"/>
  <p:tag name="ORIGINALWIDTH" val="5895"/>
  <p:tag name="LATEXADDIN" val="\input mathsymbols.tex&#10;&#10;\documentclass{slides}\pagestyle{empty}&#10;\setlength{\textwidth}{7truein}&#10;\begin{document}&#10;\scriptsize&#10;\begin{center}&#10;Premeasurement unitary\\&#10;$dU\,U^{-1} -\frac12(dU\,U^{-1})^2&#10;=  \Big({-}iJ_x \sqrt{\gamma}\,dW_T^y&#10;+ iJ_y \sqrt{\gamma}\,dW_T^x\Big)\,\hbox{csch}\,a$&#10;\end{center}&#10;\end{document}"/>
  <p:tag name="IGUANATEXSIZE" val="20"/>
  <p:tag name="IGUANATEXCURSOR" val="287"/>
  <p:tag name="TRANSPARENCY" val="True"/>
  <p:tag name="LATEXENGINEID" val="0"/>
  <p:tag name="TEMPFOLDER" val="c:\temp\"/>
  <p:tag name="LATEXFORMHEIGHT" val="312"/>
  <p:tag name="LATEXFORMWIDTH" val="384"/>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84"/>
  <p:tag name="LATEXADDIN" val="\input mathsymbols.tex&#10;&#10;\documentclass{slides}\pagestyle{empty}&#10;\begin{document}&#10;\scriptsize&#10;\begin{center}&#10;$1$&#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179.25"/>
  <p:tag name="ORIGINALWIDTH" val="979.5"/>
  <p:tag name="LATEXADDIN" val="\input mathsymbols.tex&#10;&#10;\documentclass{slides}\pagestyle{empty}&#10;\begin{document}&#10;\scriptsize&#10;\begin{center}&#10;$E=e^{2a\hat{{\bf n}}\cdot{\bf J}}$&#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693.75"/>
  <p:tag name="ORIGINALWIDTH" val="1489.5"/>
  <p:tag name="LATEXADDIN" val="\input mathsymbols.tex&#10;&#10;\documentclass{slides}\pagestyle{empty}&#10;\begin{document}&#10;\scriptsize&#10;\begin{eqnarray}&#10;&amp;&amp;\hbox{3-hyperboloid}\nonumber\\&#10;&amp;&amp;\hbox{Radius $a$}\nonumber\\&#10;&amp;&amp;\hbox{Area $4\pi\sinh^2\!a$}\nonumber&#10;\end{eqnarray}&#10;\end{document}"/>
  <p:tag name="IGUANATEXSIZE" val="20"/>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868.5"/>
  <p:tag name="ORIGINALWIDTH" val="5833.5"/>
  <p:tag name="LATEXADDIN" val="\input mathsymbols.tex&#10;&#10;\documentclass{slides}\pagestyle{empty}&#10;\setlength{\textwidth}{6.5truein}&#10;\begin{document}&#10;\scriptsize &#10;After a few collapse times, $1/\gamma$, the largest eigenvalue of a typical POVM element, $E=U^\dag e^{2aJ_z}U=e^{2a{\vec J}\cdot\vec n}$, dominates the second-largest eigenvalue by an exponential factor $e^{2a}\sim e^{2\gamma t}$.    &#10;\end{document}"/>
  <p:tag name="IGUANATEXSIZE" val="20"/>
  <p:tag name="IGUANATEXCURSOR" val="90"/>
  <p:tag name="TRANSPARENCY" val="True"/>
  <p:tag name="LATEXENGINEID" val="0"/>
  <p:tag name="TEMPFOLDER" val="c:\temp\"/>
  <p:tag name="LATEXFORMHEIGHT" val="312"/>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450.75"/>
  <p:tag name="ORIGINALWIDTH" val="7740.75"/>
  <p:tag name="LATEXADDIN" val="\input mathsymbols.tex&#10;&#10;\documentclass{slides}\pagestyle{empty}&#10;\setlength{\textwidth}{10truein}&#10;\begin{document}&#10;\scriptsize&#10;$$&#10;\textrm{Diffusion equation for Kraus-operator distribution $D_t(K)$:}\quad&#10;\frac{\partial D_t}{\partial t} &#10;=\frac{\gamma}{2}\Delta[D_t]&#10;$$&#10;\end{document}"/>
  <p:tag name="IGUANATEXSIZE" val="20"/>
  <p:tag name="IGUANATEXCURSOR" val="136"/>
  <p:tag name="TRANSPARENCY" val="True"/>
  <p:tag name="LATEXENGINEID" val="0"/>
  <p:tag name="TEMPFOLDER" val="c:\temp\"/>
  <p:tag name="LATEXFORMHEIGHT" val="312"/>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SELECTIONNAME" val="Group 403476"/>
  <p:tag name="LAYER" val="2"/>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387.75"/>
  <p:tag name="ORIGINALWIDTH" val="5570.25"/>
  <p:tag name="LATEXADDIN" val="\input mathsymbols.tex&#10;&#10;\documentclass{slides}\pagestyle{empty}&#10;\begin{document}&#10;\scriptsize&#10;$$&#10;\Delta[f]&#10;= \delta^{\mu\nu}\widetilde{J_\mu}\!\left[&#10;\widetilde{J_\nu}[f]\right]&#10;= \widetilde{J_x}\!\left[\widetilde{J_x}[f]\right]+\widetilde{J_y}\!\left[\widetilde{J_y}[f]\right]+\widetilde{J_z}\!\left[\widetilde{J_z}[f]\right]&#10;$$&#10;\end{document}"/>
  <p:tag name="IGUANATEXSIZE" val="20"/>
  <p:tag name="IGUANATEXCURSOR" val="114"/>
  <p:tag name="TRANSPARENCY" val="True"/>
  <p:tag name="LATEXENGINEID" val="0"/>
  <p:tag name="TEMPFOLDER" val="c:\temp\"/>
  <p:tag name="LATEXFORMHEIGHT" val="312"/>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524.25"/>
  <p:tag name="ORIGINALWIDTH" val="6420.75"/>
  <p:tag name="LATEXADDIN" val="\input mathsymbols.tex&#10;&#10;\documentclass{slides}\pagestyle{empty}&#10;\begin{document}&#10;\scriptsize&#10;$$&#10;\mathcal{Z}_T&#10;=\int\mathcal{D}\mathcal{Z}[d\vec W_{[0,T)}]&#10;=\bigg(e^{-\gamma T\vec J^{\,2}}\odot e^{-\gamma T\vec J^{\,2}}\bigg) &#10;\circ &#10;\int_{\tiny{\mbox{SL(2,C)}}}&#10;\hspace{-45pt}&#10;d\mu(K)\,D_T(K) K\odot K^\dag&#10;$$&#10;\end{document}"/>
  <p:tag name="IGUANATEXSIZE" val="20"/>
  <p:tag name="IGUANATEXCURSOR" val="14"/>
  <p:tag name="TRANSPARENCY" val="True"/>
  <p:tag name="LATEXENGINEID" val="0"/>
  <p:tag name="TEMPFOLDER" val="c:\temp\"/>
  <p:tag name="LATEXFORMHEIGHT" val="312"/>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696.75"/>
  <p:tag name="ORIGINALWIDTH" val="7087.5"/>
  <p:tag name="LATEXADDIN" val="\input mathsymbols.tex&#10;&#10;\documentclass{slides}\pagestyle{empty}&#10;\setlength{\textwidth}{8truein}&#10;\begin{document}&#10;\scriptsize&#10;\begin{center}&#10;To get something useable, one translates the Laplacian into partial derivatives relative to the pieces of the Cartan decomposition,\\ &#10;\vspace{6pt}&#10;$K=Ve^{aJ_z}U$.&#10;\end{center}&#10;\end{document}"/>
  <p:tag name="IGUANATEXSIZE" val="20"/>
  <p:tag name="IGUANATEXCURSOR" val="225"/>
  <p:tag name="TRANSPARENCY" val="Tru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1701"/>
  <p:tag name="LATEXADDIN" val="\input mathsymbols.tex&#10;&#10;\documentclass{slides}\pagestyle{empty}&#10;\begin{document}&#10;\scriptsize&#10;\begin{center}&#10;$|j,\hat{{\bf n}}\rangle = D(\hat{{\bf n}})|j,\hat{{\bf z}}\rangle$&#10;\end{center}&#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SELECTIONNAME" val="Group 403476"/>
  <p:tag name="LAYER" val="2"/>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525"/>
  <p:tag name="ORIGINALWIDTH" val="7484.25"/>
  <p:tag name="LATEXADDIN" val="\input mathsymbols.tex&#10;&#10;\documentclass{slides}\pagestyle{empty}&#10;\begin{document}&#10;\scriptsize&#10;$$&#10;\frac{\partial}{\partial t} P_t(a)&#10;= \frac{\gamma}{2}\frac{\partial}{\partial a}&#10;\!\left[\sinh^2\! a\frac{\partial}{\partial a}&#10;\!\left[\frac{1}{\sinh^2\! a}P_t(a)\right]\right]&#10;=-\gamma\frac{\partial}{\partial a}\!\left[\coth a\,P_t(a)\right]+\frac{\gamma}{2}\frac{\partial^2 }{\partial a^2}P_t(a)&#10;$$&#10;\end{document}"/>
  <p:tag name="IGUANATEXSIZE" val="20"/>
  <p:tag name="IGUANATEXCURSOR" val="412"/>
  <p:tag name="TRANSPARENCY" val="True"/>
  <p:tag name="LATEXENGINEID" val="0"/>
  <p:tag name="TEMPFOLDER" val="c:\temp\"/>
  <p:tag name="LATEXFORMHEIGHT" val="312"/>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565.25"/>
  <p:tag name="ORIGINALWIDTH" val="5343"/>
  <p:tag name="LATEXADDIN" val="\input mathsymbols.tex&#10;&#10;\documentclass{slides}\pagestyle{empty}&#10;\begin{document}&#10;\scriptsize&#10;\begin{eqnarray}&#10;\Delta[f]&#10;&amp;=&amp;&#10;\frac{1}{\sqrt{\det g}}\nabla_\mu\!\left[\sqrt{\det g}\,g^{\mu\nu}\nabla_\nu\big[f\big]\right]\nonumber\\&#10;&amp;=&amp;\frac{1}{\sinh^2\!a}\frac{\partial}{\partial a}\!\left[\sinh^2\!a\frac{\partial f\!\left(K\right)}{\partial a}\right]\nonumber\\&#10;&amp;&amp;\hspace{6pt}+\frac{1}{\sinh^2\!a}\!\left(\vphantom{\sum}\nabla_x\!\left[\nabla_x[f]\right](K)+\nabla_y\!\left[\nabla_y[f]\right](K)\right)\nonumber&#10;\end{eqnarray}&#10;\end{document}"/>
  <p:tag name="IGUANATEXSIZE" val="20"/>
  <p:tag name="IGUANATEXCURSOR" val="376"/>
  <p:tag name="TRANSPARENCY" val="True"/>
  <p:tag name="LATEXENGINEID" val="0"/>
  <p:tag name="TEMPFOLDER" val="c:\temp\"/>
  <p:tag name="LATEXFORMHEIGHT" val="312"/>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387.75"/>
  <p:tag name="ORIGINALWIDTH" val="5570.25"/>
  <p:tag name="LATEXADDIN" val="\input mathsymbols.tex&#10;&#10;\documentclass{slides}\pagestyle{empty}&#10;\begin{document}&#10;\scriptsize&#10;$$&#10;\Delta[f]&#10;= \delta^{\mu\nu}\widetilde{J_\mu}\!\left[&#10;\widetilde{J_\nu}[f]\right]&#10;= \widetilde{J_x}\!\left[\widetilde{J_x}[f]\right]+\widetilde{J_y}\!\left[\widetilde{J_y}[f]\right]+\widetilde{J_z}\!\left[\widetilde{J_z}[f]\right]&#10;$$&#10;\end{document}"/>
  <p:tag name="IGUANATEXSIZE" val="20"/>
  <p:tag name="IGUANATEXCURSOR" val="114"/>
  <p:tag name="TRANSPARENCY" val="True"/>
  <p:tag name="LATEXENGINEID" val="0"/>
  <p:tag name="TEMPFOLDER" val="c:\temp\"/>
  <p:tag name="LATEXFORMHEIGHT" val="312"/>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184.5"/>
  <p:tag name="ORIGINALWIDTH" val="1824.75"/>
  <p:tag name="LATEXADDIN" val="\input mathsymbols.tex&#10;&#10;\documentclass{slides}\pagestyle{empty}&#10;\setlength{\textwidth}{4.75truein}&#10;\begin{document}&#10;\scriptsize&#10;$\cosh a=1,2,4,\infty$&#10;\end{document}"/>
  <p:tag name="IGUANATEXSIZE" val="20"/>
  <p:tag name="IGUANATEXCURSOR" val="150"/>
  <p:tag name="TRANSPARENCY" val="True"/>
  <p:tag name="LATEXENGINEID" val="0"/>
  <p:tag name="TEMPFOLDER" val="c:\temp\"/>
  <p:tag name="LATEXFORMHEIGHT" val="312"/>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649.5"/>
  <p:tag name="ORIGINALWIDTH" val="1923.75"/>
  <p:tag name="LATEXADDIN" val="\input mathsymbols.tex&#10;&#10;\documentclass{slides}\pagestyle{empty}&#10;\setlength{\textwidth}{4.75truein}&#10;\begin{document}&#10;\scriptsize&#10;2-torus of\\ &#10;postmeasurement-\\&#10;unitary fibers&#10;\end{document}"/>
  <p:tag name="IGUANATEXSIZE" val="20"/>
  <p:tag name="IGUANATEXCURSOR" val="169"/>
  <p:tag name="TRANSPARENCY" val="True"/>
  <p:tag name="LATEXENGINEID" val="0"/>
  <p:tag name="TEMPFOLDER" val="c:\temp\"/>
  <p:tag name="LATEXFORMHEIGHT" val="312"/>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451.5"/>
  <p:tag name="ORIGINALWIDTH" val="1698.75"/>
  <p:tag name="LATEXADDIN" val="\input mathsymbols.tex&#10;&#10;\documentclass{slides}\pagestyle{empty}&#10;\setlength{\textwidth}{4.75truein}&#10;\begin{document}&#10;\scriptsize&#10;$\sqrt E$ embedding\\ &#10;of 2-hyperboloid&#10;\end{document}"/>
  <p:tag name="IGUANATEXSIZE" val="20"/>
  <p:tag name="IGUANATEXCURSOR" val="167"/>
  <p:tag name="TRANSPARENCY" val="True"/>
  <p:tag name="LATEXENGINEID" val="0"/>
  <p:tag name="TEMPFOLDER" val="c:\temp\"/>
  <p:tag name="LATEXFORMHEIGHT" val="312"/>
  <p:tag name="LATEXFORMWIDTH" val="384"/>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896.25"/>
  <p:tag name="ORIGINALWIDTH" val="4613.25"/>
  <p:tag name="LATEXADDIN" val="\input mathsymbols.tex&#10;&#10;\documentclass{slides}\pagestyle{empty}&#10;\setlength{\textwidth}{4.75truein}&#10;\begin{document}&#10;\scriptsize&#10;To draw pictures, suppress two dimensions in the SU(2) postmeasurement-unitary fiber and one dimension in the 3-hyperboloid, effectively working in SL(2,R), with&#10;\end{document}"/>
  <p:tag name="IGUANATEXSIZE" val="20"/>
  <p:tag name="IGUANATEXCURSOR" val="290"/>
  <p:tag name="TRANSPARENCY" val="True"/>
  <p:tag name="LATEXENGINEID" val="0"/>
  <p:tag name="TEMPFOLDER" val="c:\temp\"/>
  <p:tag name="LATEXFORMHEIGHT" val="312"/>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193.5"/>
  <p:tag name="ORIGINALWIDTH" val="2946.75"/>
  <p:tag name="LATEXADDIN" val="\input mathsymbols.tex&#10;&#10;\documentclass{slides}\pagestyle{empty}&#10;\setlength{\textwidth}{4.75truein}&#10;\begin{document}&#10;\scriptsize&#10;$$&#10;K=Ve^{aJ_z}U=e^{-iJ_y\psi}e^{aJ_z}e^{-iJ_y\phi}.&#10;$$&#10;\end{document}"/>
  <p:tag name="IGUANATEXSIZE" val="20"/>
  <p:tag name="IGUANATEXCURSOR" val="127"/>
  <p:tag name="TRANSPARENCY" val="True"/>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69027</TotalTime>
  <Words>1892</Words>
  <Application>Microsoft Office PowerPoint</Application>
  <PresentationFormat>On-screen Show (4:3)</PresentationFormat>
  <Paragraphs>195</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&amp;quot</vt:lpstr>
      <vt:lpstr>Comic Sans MS</vt:lpstr>
      <vt:lpstr>Times New Roman</vt:lpstr>
      <vt:lpstr>Calibri</vt:lpstr>
      <vt:lpstr>Helvetica</vt:lpstr>
      <vt:lpstr>Arial</vt:lpstr>
      <vt:lpstr>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 Information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Carlton M. Caves</dc:creator>
  <cp:lastModifiedBy>Carlton Caves</cp:lastModifiedBy>
  <cp:revision>1501</cp:revision>
  <cp:lastPrinted>2002-04-29T01:11:07Z</cp:lastPrinted>
  <dcterms:created xsi:type="dcterms:W3CDTF">2002-04-29T01:11:07Z</dcterms:created>
  <dcterms:modified xsi:type="dcterms:W3CDTF">2021-09-10T00:50:42Z</dcterms:modified>
</cp:coreProperties>
</file>