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443" r:id="rId2"/>
    <p:sldId id="491" r:id="rId3"/>
    <p:sldId id="380" r:id="rId4"/>
    <p:sldId id="515" r:id="rId5"/>
    <p:sldId id="518" r:id="rId6"/>
    <p:sldId id="517" r:id="rId7"/>
    <p:sldId id="519" r:id="rId8"/>
    <p:sldId id="520" r:id="rId9"/>
    <p:sldId id="535" r:id="rId10"/>
    <p:sldId id="530" r:id="rId11"/>
    <p:sldId id="522" r:id="rId12"/>
    <p:sldId id="524" r:id="rId13"/>
    <p:sldId id="536" r:id="rId14"/>
    <p:sldId id="525" r:id="rId15"/>
    <p:sldId id="526" r:id="rId16"/>
    <p:sldId id="521" r:id="rId17"/>
    <p:sldId id="528" r:id="rId18"/>
    <p:sldId id="529" r:id="rId19"/>
    <p:sldId id="527" r:id="rId20"/>
    <p:sldId id="474" r:id="rId21"/>
    <p:sldId id="532" r:id="rId22"/>
    <p:sldId id="427" r:id="rId23"/>
    <p:sldId id="533" r:id="rId24"/>
    <p:sldId id="534" r:id="rId25"/>
    <p:sldId id="537" r:id="rId26"/>
    <p:sldId id="538" r:id="rId27"/>
  </p:sldIdLst>
  <p:sldSz cx="9144000" cy="6858000" type="screen4x3"/>
  <p:notesSz cx="7315200" cy="9601200"/>
  <p:embeddedFontLst>
    <p:embeddedFont>
      <p:font typeface="Helvetica" panose="020B0604020202020204" pitchFamily="34" charset="0"/>
      <p:regular r:id="rId30"/>
      <p:bold r:id="rId31"/>
      <p:italic r:id="rId32"/>
      <p:boldItalic r:id="rId33"/>
    </p:embeddedFont>
    <p:embeddedFont>
      <p:font typeface="Comic Sans MS" panose="030F0702030302020204" pitchFamily="66" charset="0"/>
      <p:regular r:id="rId34"/>
      <p:bold r:id="rId35"/>
    </p:embeddedFont>
    <p:embeddedFont>
      <p:font typeface="Calibri" panose="020F0502020204030204" pitchFamily="34" charset="0"/>
      <p:regular r:id="rId36"/>
      <p:bold r:id="rId37"/>
      <p:italic r:id="rId38"/>
      <p:boldItalic r:id="rId39"/>
    </p:embeddedFont>
  </p:embeddedFontLst>
  <p:custDataLst>
    <p:tags r:id="rId40"/>
  </p:custDataLst>
  <p:defaultTextStyle>
    <a:defPPr>
      <a:defRPr lang="en-US"/>
    </a:defPPr>
    <a:lvl1pPr algn="ctr" rtl="0" eaLnBrk="0" fontAlgn="base" hangingPunct="0">
      <a:spcBef>
        <a:spcPct val="0"/>
      </a:spcBef>
      <a:spcAft>
        <a:spcPct val="0"/>
      </a:spcAft>
      <a:defRPr sz="2000" kern="1200">
        <a:solidFill>
          <a:srgbClr val="0033CC"/>
        </a:solidFill>
        <a:latin typeface="Helvetica" pitchFamily="34" charset="0"/>
        <a:ea typeface="+mn-ea"/>
        <a:cs typeface="+mn-cs"/>
      </a:defRPr>
    </a:lvl1pPr>
    <a:lvl2pPr marL="457200" algn="ctr" rtl="0" eaLnBrk="0" fontAlgn="base" hangingPunct="0">
      <a:spcBef>
        <a:spcPct val="0"/>
      </a:spcBef>
      <a:spcAft>
        <a:spcPct val="0"/>
      </a:spcAft>
      <a:defRPr sz="2000" kern="1200">
        <a:solidFill>
          <a:srgbClr val="0033CC"/>
        </a:solidFill>
        <a:latin typeface="Helvetica" pitchFamily="34" charset="0"/>
        <a:ea typeface="+mn-ea"/>
        <a:cs typeface="+mn-cs"/>
      </a:defRPr>
    </a:lvl2pPr>
    <a:lvl3pPr marL="914400" algn="ctr" rtl="0" eaLnBrk="0" fontAlgn="base" hangingPunct="0">
      <a:spcBef>
        <a:spcPct val="0"/>
      </a:spcBef>
      <a:spcAft>
        <a:spcPct val="0"/>
      </a:spcAft>
      <a:defRPr sz="2000" kern="1200">
        <a:solidFill>
          <a:srgbClr val="0033CC"/>
        </a:solidFill>
        <a:latin typeface="Helvetica" pitchFamily="34" charset="0"/>
        <a:ea typeface="+mn-ea"/>
        <a:cs typeface="+mn-cs"/>
      </a:defRPr>
    </a:lvl3pPr>
    <a:lvl4pPr marL="1371600" algn="ctr" rtl="0" eaLnBrk="0" fontAlgn="base" hangingPunct="0">
      <a:spcBef>
        <a:spcPct val="0"/>
      </a:spcBef>
      <a:spcAft>
        <a:spcPct val="0"/>
      </a:spcAft>
      <a:defRPr sz="2000" kern="1200">
        <a:solidFill>
          <a:srgbClr val="0033CC"/>
        </a:solidFill>
        <a:latin typeface="Helvetica" pitchFamily="34" charset="0"/>
        <a:ea typeface="+mn-ea"/>
        <a:cs typeface="+mn-cs"/>
      </a:defRPr>
    </a:lvl4pPr>
    <a:lvl5pPr marL="1828800" algn="ctr" rtl="0" eaLnBrk="0" fontAlgn="base" hangingPunct="0">
      <a:spcBef>
        <a:spcPct val="0"/>
      </a:spcBef>
      <a:spcAft>
        <a:spcPct val="0"/>
      </a:spcAft>
      <a:defRPr sz="2000" kern="1200">
        <a:solidFill>
          <a:srgbClr val="0033CC"/>
        </a:solidFill>
        <a:latin typeface="Helvetica" pitchFamily="34" charset="0"/>
        <a:ea typeface="+mn-ea"/>
        <a:cs typeface="+mn-cs"/>
      </a:defRPr>
    </a:lvl5pPr>
    <a:lvl6pPr marL="2286000" algn="l" defTabSz="914400" rtl="0" eaLnBrk="1" latinLnBrk="0" hangingPunct="1">
      <a:defRPr sz="2000" kern="1200">
        <a:solidFill>
          <a:srgbClr val="0033CC"/>
        </a:solidFill>
        <a:latin typeface="Helvetica" pitchFamily="34" charset="0"/>
        <a:ea typeface="+mn-ea"/>
        <a:cs typeface="+mn-cs"/>
      </a:defRPr>
    </a:lvl6pPr>
    <a:lvl7pPr marL="2743200" algn="l" defTabSz="914400" rtl="0" eaLnBrk="1" latinLnBrk="0" hangingPunct="1">
      <a:defRPr sz="2000" kern="1200">
        <a:solidFill>
          <a:srgbClr val="0033CC"/>
        </a:solidFill>
        <a:latin typeface="Helvetica" pitchFamily="34" charset="0"/>
        <a:ea typeface="+mn-ea"/>
        <a:cs typeface="+mn-cs"/>
      </a:defRPr>
    </a:lvl7pPr>
    <a:lvl8pPr marL="3200400" algn="l" defTabSz="914400" rtl="0" eaLnBrk="1" latinLnBrk="0" hangingPunct="1">
      <a:defRPr sz="2000" kern="1200">
        <a:solidFill>
          <a:srgbClr val="0033CC"/>
        </a:solidFill>
        <a:latin typeface="Helvetica" pitchFamily="34" charset="0"/>
        <a:ea typeface="+mn-ea"/>
        <a:cs typeface="+mn-cs"/>
      </a:defRPr>
    </a:lvl8pPr>
    <a:lvl9pPr marL="3657600" algn="l" defTabSz="914400" rtl="0" eaLnBrk="1" latinLnBrk="0" hangingPunct="1">
      <a:defRPr sz="2000" kern="1200">
        <a:solidFill>
          <a:srgbClr val="0033CC"/>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0099"/>
    <a:srgbClr val="CCCC00"/>
    <a:srgbClr val="CC9900"/>
    <a:srgbClr val="0099FF"/>
    <a:srgbClr val="66CCFF"/>
    <a:srgbClr val="FF33CC"/>
    <a:srgbClr val="FF99CC"/>
    <a:srgbClr val="0066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80" autoAdjust="0"/>
    <p:restoredTop sz="86387" autoAdjust="0"/>
  </p:normalViewPr>
  <p:slideViewPr>
    <p:cSldViewPr>
      <p:cViewPr>
        <p:scale>
          <a:sx n="66" d="100"/>
          <a:sy n="66" d="100"/>
        </p:scale>
        <p:origin x="-1314" y="-270"/>
      </p:cViewPr>
      <p:guideLst>
        <p:guide orient="horz" pos="2176"/>
        <p:guide pos="283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746" y="270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b="1">
                <a:solidFill>
                  <a:schemeClr val="tx1"/>
                </a:solidFill>
              </a:defRPr>
            </a:lvl1pPr>
          </a:lstStyle>
          <a:p>
            <a:endParaRPr lang="en-US"/>
          </a:p>
        </p:txBody>
      </p:sp>
      <p:sp>
        <p:nvSpPr>
          <p:cNvPr id="1024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b="1">
                <a:solidFill>
                  <a:schemeClr val="tx1"/>
                </a:solidFill>
              </a:defRPr>
            </a:lvl1pPr>
          </a:lstStyle>
          <a:p>
            <a:endParaRPr lang="en-US"/>
          </a:p>
        </p:txBody>
      </p:sp>
      <p:sp>
        <p:nvSpPr>
          <p:cNvPr id="1024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b="1">
                <a:solidFill>
                  <a:schemeClr val="tx1"/>
                </a:solidFill>
              </a:defRPr>
            </a:lvl1pPr>
          </a:lstStyle>
          <a:p>
            <a:endParaRPr lang="en-US"/>
          </a:p>
        </p:txBody>
      </p:sp>
      <p:sp>
        <p:nvSpPr>
          <p:cNvPr id="1024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b="1">
                <a:solidFill>
                  <a:schemeClr val="tx1"/>
                </a:solidFill>
              </a:defRPr>
            </a:lvl1pPr>
          </a:lstStyle>
          <a:p>
            <a:fld id="{A0056FBC-A479-49BF-827E-3859A7D3B4FE}" type="slidenum">
              <a:rPr lang="en-US"/>
              <a:pPr/>
              <a:t>‹#›</a:t>
            </a:fld>
            <a:endParaRPr lang="en-US"/>
          </a:p>
        </p:txBody>
      </p:sp>
    </p:spTree>
    <p:extLst>
      <p:ext uri="{BB962C8B-B14F-4D97-AF65-F5344CB8AC3E}">
        <p14:creationId xmlns:p14="http://schemas.microsoft.com/office/powerpoint/2010/main" val="3409093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eaLnBrk="1" hangingPunct="1">
              <a:defRPr sz="1300" b="1">
                <a:solidFill>
                  <a:schemeClr val="tx1"/>
                </a:solidFill>
              </a:defRPr>
            </a:lvl1pPr>
          </a:lstStyle>
          <a:p>
            <a:endParaRPr lang="en-US"/>
          </a:p>
        </p:txBody>
      </p:sp>
      <p:sp>
        <p:nvSpPr>
          <p:cNvPr id="13315"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b="1">
                <a:solidFill>
                  <a:schemeClr val="tx1"/>
                </a:solidFill>
              </a:defRPr>
            </a:lvl1pPr>
          </a:lstStyle>
          <a:p>
            <a:endParaRPr lang="en-US"/>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eaLnBrk="1" hangingPunct="1">
              <a:defRPr sz="1300" b="1">
                <a:solidFill>
                  <a:schemeClr val="tx1"/>
                </a:solidFill>
              </a:defRPr>
            </a:lvl1pPr>
          </a:lstStyle>
          <a:p>
            <a:endParaRPr lang="en-US"/>
          </a:p>
        </p:txBody>
      </p:sp>
      <p:sp>
        <p:nvSpPr>
          <p:cNvPr id="1331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b="1">
                <a:solidFill>
                  <a:schemeClr val="tx1"/>
                </a:solidFill>
              </a:defRPr>
            </a:lvl1pPr>
          </a:lstStyle>
          <a:p>
            <a:fld id="{F951492E-6876-4627-9715-A883ABC7C595}" type="slidenum">
              <a:rPr lang="en-US"/>
              <a:pPr/>
              <a:t>‹#›</a:t>
            </a:fld>
            <a:endParaRPr lang="en-US"/>
          </a:p>
        </p:txBody>
      </p:sp>
    </p:spTree>
    <p:extLst>
      <p:ext uri="{BB962C8B-B14F-4D97-AF65-F5344CB8AC3E}">
        <p14:creationId xmlns:p14="http://schemas.microsoft.com/office/powerpoint/2010/main" val="1798494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orpachter.wordpress.com/2014/10/31/to-some-a-citation-is-worth-3-per-year/"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highlycited.com/" TargetMode="External"/><Relationship Id="rId4" Type="http://schemas.openxmlformats.org/officeDocument/2006/relationships/hyperlink" Target="http://isihighlycited.co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F3804D-7871-4B2B-8962-C86048D0259F}" type="slidenum">
              <a:rPr lang="en-US"/>
              <a:pPr/>
              <a:t>1</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pPr marL="241653" indent="-241653"/>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381000" y="4560570"/>
            <a:ext cx="6553200" cy="4735830"/>
          </a:xfrm>
          <a:noFill/>
          <a:ln/>
        </p:spPr>
        <p:txBody>
          <a:bodyPr/>
          <a:lstStyle/>
          <a:p>
            <a:r>
              <a:rPr lang="en-US" sz="1000" dirty="0">
                <a:latin typeface="Arial" panose="020B0604020202020204" pitchFamily="34" charset="0"/>
                <a:cs typeface="Arial" panose="020B0604020202020204" pitchFamily="34" charset="0"/>
              </a:rPr>
              <a:t>HIFS can be traced to the rise of formal assessments of the collective research impact of institutions, departments, and other units within institutions. These assessments strive for objectivity, partly because objectivity seems like something to be strived for and partly because the scope of the assessment is large enough both to make objective measures somewhat informative and to make subjective evaluations difficult to assemble and to interpret uniformly across institutions or units. The number of published papers seems an obvious objective metric, but not all papers are created equal. Citations might be brought in to measure the impact of a paper, but since these assessments are meant to be snapshots, the citation record is generally too recent to be very informative. Publications in HIF journals are then weighted more heavily than other papers because these papers have more potential for substantial impact, as measured, for example, by future citations. HIF thus emerges as a mildly informative tool for assessment of departments and larger entities, although those in charge of these assessments usually misread “mildly informative” as “wildly informative.”</a:t>
            </a:r>
          </a:p>
          <a:p>
            <a:r>
              <a:rPr lang="en-US" sz="1000" dirty="0">
                <a:latin typeface="Arial" panose="020B0604020202020204" pitchFamily="34" charset="0"/>
                <a:cs typeface="Arial" panose="020B0604020202020204" pitchFamily="34" charset="0"/>
              </a:rPr>
              <a:t>With HIF accepted as an objective component of unit-wide assessments, it is only a short step to applying it </a:t>
            </a:r>
            <a:r>
              <a:rPr lang="en-US" sz="1000" dirty="0" smtClean="0">
                <a:latin typeface="Arial" panose="020B0604020202020204" pitchFamily="34" charset="0"/>
                <a:cs typeface="Arial" panose="020B0604020202020204" pitchFamily="34" charset="0"/>
              </a:rPr>
              <a:t>to smaller and smaller units and </a:t>
            </a:r>
            <a:r>
              <a:rPr lang="en-US" sz="1000" dirty="0">
                <a:latin typeface="Arial" panose="020B0604020202020204" pitchFamily="34" charset="0"/>
                <a:cs typeface="Arial" panose="020B0604020202020204" pitchFamily="34" charset="0"/>
              </a:rPr>
              <a:t>individuals. Surely, it is said, if the department needs publications in HIF journals for its own assessment, it should hire and value most highly those people who have demonstrated the capacity to produce those publications. As science becomes broader and researchers more specialized, we all become less equipped to assess the contributions of our colleagues, and this increases the temptation to adopt a shorthand proxy like HIFS.  Administrators, even more distant from particular research areas and thus weaker on the technical expertise needed to assess individuals, welcome the convenient and objective HIFS proxy, especially since it is free of the explicit and implicit biases that plague subjective evaluations.  </a:t>
            </a:r>
          </a:p>
          <a:p>
            <a:r>
              <a:rPr lang="en-US" sz="1000" dirty="0">
                <a:latin typeface="Arial" panose="020B0604020202020204" pitchFamily="34" charset="0"/>
                <a:cs typeface="Arial" panose="020B0604020202020204" pitchFamily="34" charset="0"/>
              </a:rPr>
              <a:t>Middle-career and senior scientists, sensing a need to secure their reputations, opt to aim their research at what they think can be published in HIF journals. Junior scientists, highly attuned to the direction the wind is blowing, get the message that </a:t>
            </a:r>
            <a:r>
              <a:rPr lang="en-US" sz="1000" dirty="0" smtClean="0">
                <a:latin typeface="Arial" panose="020B0604020202020204" pitchFamily="34" charset="0"/>
                <a:cs typeface="Arial" panose="020B0604020202020204" pitchFamily="34" charset="0"/>
              </a:rPr>
              <a:t>job </a:t>
            </a:r>
            <a:r>
              <a:rPr lang="en-US" sz="1000" dirty="0">
                <a:latin typeface="Arial" panose="020B0604020202020204" pitchFamily="34" charset="0"/>
                <a:cs typeface="Arial" panose="020B0604020202020204" pitchFamily="34" charset="0"/>
              </a:rPr>
              <a:t>and funding prospects are tied to publication in HIF journals. Students and postdocs ask their mentors, “Don’t you think we can get this paper into </a:t>
            </a:r>
            <a:r>
              <a:rPr lang="en-US" sz="1000" i="1" dirty="0">
                <a:latin typeface="Arial" panose="020B0604020202020204" pitchFamily="34" charset="0"/>
                <a:cs typeface="Arial" panose="020B0604020202020204" pitchFamily="34" charset="0"/>
              </a:rPr>
              <a:t>Nature</a:t>
            </a:r>
            <a:r>
              <a:rPr lang="en-US" sz="1000" dirty="0">
                <a:latin typeface="Arial" panose="020B0604020202020204" pitchFamily="34" charset="0"/>
                <a:cs typeface="Arial" panose="020B0604020202020204" pitchFamily="34" charset="0"/>
              </a:rPr>
              <a:t>?” Some mentors lead the charge, and others acquiesce; motives range from personal advancement to the desire to help mentees get a job. And so it goes: A structure of incentives and rewards entrenches itself</a:t>
            </a:r>
            <a:r>
              <a:rPr lang="en-US" sz="1000" dirty="0" smtClean="0">
                <a:latin typeface="Arial" panose="020B0604020202020204" pitchFamily="34" charset="0"/>
                <a:cs typeface="Arial" panose="020B0604020202020204" pitchFamily="34" charset="0"/>
              </a:rPr>
              <a:t>.</a:t>
            </a:r>
          </a:p>
          <a:p>
            <a:r>
              <a:rPr lang="en-US" sz="1000" dirty="0">
                <a:latin typeface="Arial" panose="020B0604020202020204" pitchFamily="34" charset="0"/>
                <a:cs typeface="Arial" panose="020B0604020202020204" pitchFamily="34" charset="0"/>
              </a:rPr>
              <a:t>M</a:t>
            </a:r>
            <a:r>
              <a:rPr lang="en-US" sz="1000" dirty="0" smtClean="0">
                <a:latin typeface="Arial" panose="020B0604020202020204" pitchFamily="34" charset="0"/>
                <a:cs typeface="Arial" panose="020B0604020202020204" pitchFamily="34" charset="0"/>
              </a:rPr>
              <a:t>aking individual hiring and funding decisions on the basis of HIF will lead to poor decisions that exact a price down the road.  But I worry that the mechanisms of scientific feedback---exacting the price---are becoming too slow to keep up and that HIF-based decisions are becoming a self-fulfilling prophecy.  We could end up with sales force instead of scientists, and science itself will suffer. </a:t>
            </a:r>
          </a:p>
        </p:txBody>
      </p:sp>
      <p:sp>
        <p:nvSpPr>
          <p:cNvPr id="44036" name="Slide Number Placeholder 3"/>
          <p:cNvSpPr>
            <a:spLocks noGrp="1"/>
          </p:cNvSpPr>
          <p:nvPr>
            <p:ph type="sldNum" sz="quarter" idx="5"/>
          </p:nvPr>
        </p:nvSpPr>
        <p:spPr>
          <a:noFill/>
        </p:spPr>
        <p:txBody>
          <a:bodyPr/>
          <a:lstStyle/>
          <a:p>
            <a:fld id="{4607697D-3FCD-4487-AAF2-FD7758F9AAC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11</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12</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13</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14</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15</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7EB6F-9C0C-4C74-830A-3169655E8B23}" type="slidenum">
              <a:rPr lang="en-US"/>
              <a:pPr/>
              <a:t>16</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a:xfrm>
            <a:off x="975360" y="4560570"/>
            <a:ext cx="5364480" cy="6488430"/>
          </a:xfrm>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17</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18</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19</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88B2D-96F7-480C-9AEB-EF1A23FE82B6}" type="slidenum">
              <a:rPr lang="en-US"/>
              <a:pPr/>
              <a:t>2</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xfrm>
            <a:off x="457200" y="4495800"/>
            <a:ext cx="6416040" cy="2895600"/>
          </a:xfrm>
        </p:spPr>
        <p:txBody>
          <a:bodyPr/>
          <a:lstStyle/>
          <a:p>
            <a:r>
              <a:rPr lang="en-US" sz="1000" dirty="0" smtClean="0">
                <a:latin typeface="Arial" panose="020B0604020202020204" pitchFamily="34" charset="0"/>
              </a:rPr>
              <a:t>You are on a five-person panel that awards a prestigious prize for a junior physicist (within five years of the PhD) who has made a significant contribution to physics in any sub-field.  Much is at stake: a substantial monetary award, certainly, but more importantly, a ringing endorsement that will likely ensure a job  and initial funding for the recipient.   There is also a problem: you’re a great physicist, no doubt, but physics is a big field, and most of it lies well outside your own interests and expertise.  How can you judge among the several outstanding nominations, all of which are outside your expertise?  And there does look to be several highly competitive nominations.</a:t>
            </a:r>
          </a:p>
          <a:p>
            <a:r>
              <a:rPr lang="en-US" sz="1000" dirty="0" smtClean="0">
                <a:latin typeface="Arial" panose="020B0604020202020204" pitchFamily="34" charset="0"/>
              </a:rPr>
              <a:t>When the panel meets, you are personally gratified that none of the other panelists knows what he/she is doing either, but your gratification is tempered by the realization that a decision must be made, and none of the panel has the required expertise</a:t>
            </a:r>
            <a:r>
              <a:rPr lang="en-US" sz="1000" dirty="0">
                <a:latin typeface="Arial" panose="020B0604020202020204" pitchFamily="34" charset="0"/>
              </a:rPr>
              <a:t> </a:t>
            </a:r>
            <a:r>
              <a:rPr lang="en-US" sz="1000" dirty="0" smtClean="0">
                <a:latin typeface="Arial" panose="020B0604020202020204" pitchFamily="34" charset="0"/>
              </a:rPr>
              <a:t>for the one apparently outstanding interdisciplinary-physics nomination.  There is much discussion, without resolution, and finally the panel decides---what else can it do?---to let a simple criterion break the impasse: count the number of publications in HIF journals---Nature and its babies, Science, and to a lesser extent PRL---and give the prize to the nominee with the highest number.  </a:t>
            </a:r>
            <a:r>
              <a:rPr lang="en-US" sz="1000" dirty="0">
                <a:latin typeface="Arial" panose="020B0604020202020204" pitchFamily="34" charset="0"/>
              </a:rPr>
              <a:t>T</a:t>
            </a:r>
            <a:r>
              <a:rPr lang="en-US" sz="1000" dirty="0" smtClean="0">
                <a:latin typeface="Arial" panose="020B0604020202020204" pitchFamily="34" charset="0"/>
              </a:rPr>
              <a:t>he interdisciplinary nomination wins.  The winner is undoubtedly outstanding, but everybody is left with a vague sense of unease, a suspicion that, maybe, interdisciplinary work is more welcome in the Nature suite and Science than is hard-core physics.  Does that make it better?  And what does better mean anyway?  How does one evaluate a junior scientist outside one’s expertise?  Does publication in HIF journals have anything to do with it?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304800" y="4572000"/>
            <a:ext cx="6781800" cy="3962400"/>
          </a:xfrm>
          <a:noFill/>
          <a:ln/>
        </p:spPr>
        <p:txBody>
          <a:bodyPr/>
          <a:lstStyle/>
          <a:p>
            <a:r>
              <a:rPr lang="en-US" sz="1000" dirty="0" err="1" smtClean="0">
                <a:latin typeface="Arial" panose="020B0604020202020204" pitchFamily="34" charset="0"/>
                <a:cs typeface="Arial" panose="020B0604020202020204" pitchFamily="34" charset="0"/>
              </a:rPr>
              <a:t>Lior</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Pachter</a:t>
            </a:r>
            <a:r>
              <a:rPr lang="en-US" sz="1000" dirty="0" smtClean="0">
                <a:latin typeface="Arial" panose="020B0604020202020204" pitchFamily="34" charset="0"/>
                <a:cs typeface="Arial" panose="020B0604020202020204" pitchFamily="34" charset="0"/>
              </a:rPr>
              <a:t>, “To some a citation is worth $3 per year,” </a:t>
            </a:r>
            <a:r>
              <a:rPr lang="en-US" sz="1000" dirty="0" smtClean="0">
                <a:latin typeface="Arial" panose="020B0604020202020204" pitchFamily="34" charset="0"/>
                <a:cs typeface="Arial" panose="020B0604020202020204" pitchFamily="34" charset="0"/>
                <a:hlinkClick r:id="rId3"/>
              </a:rPr>
              <a:t>https://liorpachter.wordpress.com/2014/10/31/to-some-a-citation-is-worth-3-per-year/</a:t>
            </a:r>
            <a:r>
              <a:rPr lang="en-US" sz="1000" dirty="0" smtClean="0">
                <a:latin typeface="Arial" panose="020B0604020202020204" pitchFamily="34" charset="0"/>
                <a:cs typeface="Arial" panose="020B0604020202020204" pitchFamily="34" charset="0"/>
              </a:rPr>
              <a:t>.</a:t>
            </a:r>
          </a:p>
          <a:p>
            <a:r>
              <a:rPr lang="en-US" sz="1000" dirty="0" err="1" smtClean="0">
                <a:latin typeface="Arial" panose="020B0604020202020204" pitchFamily="34" charset="0"/>
                <a:cs typeface="Arial" panose="020B0604020202020204" pitchFamily="34" charset="0"/>
              </a:rPr>
              <a:t>Yudhijit</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Bhattacharjee</a:t>
            </a:r>
            <a:r>
              <a:rPr lang="en-US" sz="1000" dirty="0" smtClean="0">
                <a:latin typeface="Arial" panose="020B0604020202020204" pitchFamily="34" charset="0"/>
                <a:cs typeface="Arial" panose="020B0604020202020204" pitchFamily="34" charset="0"/>
              </a:rPr>
              <a:t>, “Saudi universities offer cash in exchange for academic prestige,’’ Science </a:t>
            </a:r>
            <a:r>
              <a:rPr lang="en-US" sz="1000" b="1" dirty="0" smtClean="0">
                <a:latin typeface="Arial" panose="020B0604020202020204" pitchFamily="34" charset="0"/>
                <a:cs typeface="Arial" panose="020B0604020202020204" pitchFamily="34" charset="0"/>
              </a:rPr>
              <a:t>334</a:t>
            </a:r>
            <a:r>
              <a:rPr lang="en-US" sz="1000" dirty="0" smtClean="0">
                <a:latin typeface="Arial" panose="020B0604020202020204" pitchFamily="34" charset="0"/>
                <a:cs typeface="Arial" panose="020B0604020202020204" pitchFamily="34" charset="0"/>
              </a:rPr>
              <a:t>, 1344-1345 (9 December 2011).   DOI: 10.1126/science.334.6061.1344 </a:t>
            </a:r>
          </a:p>
          <a:p>
            <a:r>
              <a:rPr lang="en-US" sz="1000" dirty="0" smtClean="0">
                <a:latin typeface="Arial" panose="020B0604020202020204" pitchFamily="34" charset="0"/>
                <a:cs typeface="Arial" panose="020B0604020202020204" pitchFamily="34" charset="0"/>
              </a:rPr>
              <a:t>2014 USNWR 2014 global ranking of </a:t>
            </a:r>
            <a:r>
              <a:rPr lang="en-US" sz="1000" dirty="0" smtClean="0">
                <a:latin typeface="Arial" panose="020B0604020202020204" pitchFamily="34" charset="0"/>
                <a:cs typeface="Arial" panose="020B0604020202020204" pitchFamily="34" charset="0"/>
              </a:rPr>
              <a:t>universities </a:t>
            </a:r>
            <a:r>
              <a:rPr lang="en-US" sz="1000" dirty="0" smtClean="0">
                <a:latin typeface="Arial" panose="020B0604020202020204" pitchFamily="34" charset="0"/>
                <a:cs typeface="Arial" panose="020B0604020202020204" pitchFamily="34" charset="0"/>
              </a:rPr>
              <a:t>in mathematics: including rankings by subject area.</a:t>
            </a:r>
          </a:p>
          <a:p>
            <a:r>
              <a:rPr lang="en-US" sz="1000" dirty="0" smtClean="0">
                <a:latin typeface="Arial" panose="020B0604020202020204" pitchFamily="34" charset="0"/>
                <a:cs typeface="Arial" panose="020B0604020202020204" pitchFamily="34" charset="0"/>
              </a:rPr>
              <a:t>1. Berkeley</a:t>
            </a:r>
            <a:r>
              <a:rPr lang="en-US" sz="1000" dirty="0">
                <a:latin typeface="Arial" panose="020B0604020202020204" pitchFamily="34" charset="0"/>
                <a:cs typeface="Arial" panose="020B0604020202020204" pitchFamily="34" charset="0"/>
              </a:rPr>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2. Stanford</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3. Princeton</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4. UCLA</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5. University of Oxford</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6. Harvard</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7. </a:t>
            </a:r>
            <a:r>
              <a:rPr lang="en-US" sz="1000" b="1" dirty="0">
                <a:latin typeface="Arial" panose="020B0604020202020204" pitchFamily="34" charset="0"/>
                <a:cs typeface="Arial" panose="020B0604020202020204" pitchFamily="34" charset="0"/>
              </a:rPr>
              <a:t>King </a:t>
            </a:r>
            <a:r>
              <a:rPr lang="en-US" sz="1000" b="1" dirty="0" err="1" smtClean="0">
                <a:latin typeface="Arial" panose="020B0604020202020204" pitchFamily="34" charset="0"/>
                <a:cs typeface="Arial" panose="020B0604020202020204" pitchFamily="34" charset="0"/>
              </a:rPr>
              <a:t>Abdulaziz</a:t>
            </a:r>
            <a:r>
              <a:rPr lang="en-US" sz="1000" b="1" dirty="0" smtClean="0">
                <a:latin typeface="Arial" panose="020B0604020202020204" pitchFamily="34" charset="0"/>
                <a:cs typeface="Arial" panose="020B0604020202020204" pitchFamily="34" charset="0"/>
              </a:rPr>
              <a:t> University </a:t>
            </a:r>
            <a:r>
              <a:rPr lang="en-US" sz="1000" dirty="0" smtClean="0">
                <a:latin typeface="Arial" panose="020B0604020202020204" pitchFamily="34" charset="0"/>
                <a:cs typeface="Arial" panose="020B0604020202020204" pitchFamily="34" charset="0"/>
              </a:rPr>
              <a:t>(Jeddah, Saudi Arabia)</a:t>
            </a:r>
            <a:r>
              <a:rPr lang="en-US" sz="1000" dirty="0">
                <a:latin typeface="Arial" panose="020B0604020202020204" pitchFamily="34" charset="0"/>
                <a:cs typeface="Arial" panose="020B0604020202020204" pitchFamily="34" charset="0"/>
              </a:rPr>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8. Pierre and Marie Curie – Paris 6</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9. University of Hong </a:t>
            </a:r>
            <a:r>
              <a:rPr lang="en-US" sz="1000" dirty="0" smtClean="0">
                <a:latin typeface="Arial" panose="020B0604020202020204" pitchFamily="34" charset="0"/>
                <a:cs typeface="Arial" panose="020B0604020202020204" pitchFamily="34" charset="0"/>
              </a:rPr>
              <a:t>Kong</a:t>
            </a:r>
            <a:br>
              <a:rPr lang="en-US"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10</a:t>
            </a:r>
            <a:r>
              <a:rPr lang="en-US" sz="1000" dirty="0">
                <a:latin typeface="Arial" panose="020B0604020202020204" pitchFamily="34" charset="0"/>
                <a:cs typeface="Arial" panose="020B0604020202020204" pitchFamily="34" charset="0"/>
              </a:rPr>
              <a:t>. University of </a:t>
            </a:r>
            <a:r>
              <a:rPr lang="en-US" sz="1000" dirty="0" smtClean="0">
                <a:latin typeface="Arial" panose="020B0604020202020204" pitchFamily="34" charset="0"/>
                <a:cs typeface="Arial" panose="020B0604020202020204" pitchFamily="34" charset="0"/>
              </a:rPr>
              <a:t>Cambridge</a:t>
            </a:r>
          </a:p>
          <a:p>
            <a:r>
              <a:rPr lang="en-US" sz="1000" dirty="0" smtClean="0">
                <a:latin typeface="Arial" panose="020B0604020202020204" pitchFamily="34" charset="0"/>
                <a:cs typeface="Arial" panose="020B0604020202020204" pitchFamily="34" charset="0"/>
              </a:rPr>
              <a:t>The USNWR rankings are based on 8 attributes: global research reputation, regional research reputation, publications, normalized citation impact, total citations, number of highly cited papers, percentage of highly cited papers, international collaboration</a:t>
            </a:r>
          </a:p>
          <a:p>
            <a:r>
              <a:rPr lang="en-US" sz="1000" dirty="0" smtClean="0">
                <a:latin typeface="Arial" panose="020B0604020202020204" pitchFamily="34" charset="0"/>
                <a:cs typeface="Arial" panose="020B0604020202020204" pitchFamily="34" charset="0"/>
              </a:rPr>
              <a:t>KAU’s Math Department began its PhD program in 2012.  KAU has achieved its remarkable ranking through a “Distinguished Adjunct Professors” program, which offers $72k/year for, mainly, KAU affiliation on papers and addition of KAU as a secondary affiliation </a:t>
            </a:r>
            <a:r>
              <a:rPr lang="en-US" sz="1000" dirty="0">
                <a:latin typeface="Arial" panose="020B0604020202020204" pitchFamily="34" charset="0"/>
                <a:cs typeface="Arial" panose="020B0604020202020204" pitchFamily="34" charset="0"/>
              </a:rPr>
              <a:t>at </a:t>
            </a:r>
            <a:r>
              <a:rPr lang="en-US" sz="1000" dirty="0">
                <a:latin typeface="Arial" panose="020B0604020202020204" pitchFamily="34" charset="0"/>
                <a:cs typeface="Arial" panose="020B0604020202020204" pitchFamily="34" charset="0"/>
                <a:hlinkClick r:id="rId4"/>
              </a:rPr>
              <a:t>ISIhighlycited.com</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t>
            </a:r>
          </a:p>
          <a:p>
            <a:r>
              <a:rPr lang="en-US" sz="1000" dirty="0">
                <a:latin typeface="Arial" panose="020B0604020202020204" pitchFamily="34" charset="0"/>
                <a:cs typeface="Arial" panose="020B0604020202020204" pitchFamily="34" charset="0"/>
              </a:rPr>
              <a:t>In fact, in “normalized citation impact” KAU’s math department is </a:t>
            </a:r>
            <a:r>
              <a:rPr lang="en-US" sz="1000" i="1" dirty="0">
                <a:latin typeface="Arial" panose="020B0604020202020204" pitchFamily="34" charset="0"/>
                <a:cs typeface="Arial" panose="020B0604020202020204" pitchFamily="34" charset="0"/>
              </a:rPr>
              <a:t>the</a:t>
            </a:r>
            <a:r>
              <a:rPr lang="en-US" sz="1000" dirty="0">
                <a:latin typeface="Arial" panose="020B0604020202020204" pitchFamily="34" charset="0"/>
                <a:cs typeface="Arial" panose="020B0604020202020204" pitchFamily="34" charset="0"/>
              </a:rPr>
              <a:t> top ranked in the world. This amazing statistic is due to the fact that KAU employs (as adjunct faculty) </a:t>
            </a:r>
            <a:r>
              <a:rPr lang="en-US" sz="1000" b="1" dirty="0">
                <a:latin typeface="Arial" panose="020B0604020202020204" pitchFamily="34" charset="0"/>
                <a:cs typeface="Arial" panose="020B0604020202020204" pitchFamily="34" charset="0"/>
              </a:rPr>
              <a:t>more than a quarter</a:t>
            </a:r>
            <a:r>
              <a:rPr lang="en-US" sz="1000" dirty="0">
                <a:latin typeface="Arial" panose="020B0604020202020204" pitchFamily="34" charset="0"/>
                <a:cs typeface="Arial" panose="020B0604020202020204" pitchFamily="34" charset="0"/>
              </a:rPr>
              <a:t> of the </a:t>
            </a:r>
            <a:r>
              <a:rPr lang="en-US" sz="1000" dirty="0">
                <a:latin typeface="Arial" panose="020B0604020202020204" pitchFamily="34" charset="0"/>
                <a:cs typeface="Arial" panose="020B0604020202020204" pitchFamily="34" charset="0"/>
                <a:hlinkClick r:id="rId5"/>
              </a:rPr>
              <a:t>highly cited mathematicians at Thomson Reuters</a:t>
            </a:r>
            <a:r>
              <a:rPr lang="en-US" sz="1000" dirty="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a:t>
            </a:r>
          </a:p>
        </p:txBody>
      </p:sp>
      <p:sp>
        <p:nvSpPr>
          <p:cNvPr id="44036" name="Slide Number Placeholder 3"/>
          <p:cNvSpPr>
            <a:spLocks noGrp="1"/>
          </p:cNvSpPr>
          <p:nvPr>
            <p:ph type="sldNum" sz="quarter" idx="5"/>
          </p:nvPr>
        </p:nvSpPr>
        <p:spPr>
          <a:noFill/>
        </p:spPr>
        <p:txBody>
          <a:bodyPr/>
          <a:lstStyle/>
          <a:p>
            <a:fld id="{4607697D-3FCD-4487-AAF2-FD7758F9AAC8}"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21</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8A421-01E2-4E9B-A2F3-2B3EA2BA5F22}" type="slidenum">
              <a:rPr lang="en-US"/>
              <a:pPr/>
              <a:t>22</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23</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6F69EB-5AE2-46C2-B5AF-F92492039793}" type="slidenum">
              <a:rPr lang="en-US"/>
              <a:pPr/>
              <a:t>24</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25</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26</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3</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4</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5</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560570"/>
            <a:ext cx="6172200" cy="1992630"/>
          </a:xfrm>
        </p:spPr>
        <p:txBody>
          <a:bodyPr/>
          <a:lstStyle/>
          <a:p>
            <a:r>
              <a:rPr lang="en-US" sz="1000" dirty="0">
                <a:latin typeface="Arial" panose="020B0604020202020204" pitchFamily="34" charset="0"/>
              </a:rPr>
              <a:t>Do you have HIFS? Here is a simple test. You are given a list of publications, </a:t>
            </a:r>
            <a:r>
              <a:rPr lang="en-US" sz="1000" dirty="0" smtClean="0">
                <a:latin typeface="Arial" panose="020B0604020202020204" pitchFamily="34" charset="0"/>
              </a:rPr>
              <a:t>rank-ordered by </a:t>
            </a:r>
            <a:r>
              <a:rPr lang="en-US" sz="1000" dirty="0">
                <a:latin typeface="Arial" panose="020B0604020202020204" pitchFamily="34" charset="0"/>
              </a:rPr>
              <a:t>number of citations, for two physicists working in the same </a:t>
            </a:r>
            <a:r>
              <a:rPr lang="en-US" sz="1000" dirty="0" err="1">
                <a:latin typeface="Arial" panose="020B0604020202020204" pitchFamily="34" charset="0"/>
              </a:rPr>
              <a:t>subdiscipline</a:t>
            </a:r>
            <a:r>
              <a:rPr lang="en-US" sz="1000" dirty="0">
                <a:latin typeface="Arial" panose="020B0604020202020204" pitchFamily="34" charset="0"/>
              </a:rPr>
              <a:t>. All of the first physicist’s publications are in </a:t>
            </a:r>
            <a:r>
              <a:rPr lang="en-US" sz="1000" i="1" dirty="0">
                <a:latin typeface="Arial" panose="020B0604020202020204" pitchFamily="34" charset="0"/>
              </a:rPr>
              <a:t>PRL</a:t>
            </a:r>
            <a:r>
              <a:rPr lang="en-US" sz="1000" dirty="0">
                <a:latin typeface="Arial" panose="020B0604020202020204" pitchFamily="34" charset="0"/>
              </a:rPr>
              <a:t> and </a:t>
            </a:r>
            <a:r>
              <a:rPr lang="en-US" sz="1000" i="1" dirty="0">
                <a:latin typeface="Arial" panose="020B0604020202020204" pitchFamily="34" charset="0"/>
              </a:rPr>
              <a:t>PRA</a:t>
            </a:r>
            <a:r>
              <a:rPr lang="en-US" sz="1000" dirty="0">
                <a:latin typeface="Arial" panose="020B0604020202020204" pitchFamily="34" charset="0"/>
              </a:rPr>
              <a:t>, and all of the second’s are in </a:t>
            </a:r>
            <a:r>
              <a:rPr lang="en-US" sz="1000" i="1" dirty="0">
                <a:latin typeface="Arial" panose="020B0604020202020204" pitchFamily="34" charset="0"/>
              </a:rPr>
              <a:t>Nature</a:t>
            </a:r>
            <a:r>
              <a:rPr lang="en-US" sz="1000" dirty="0">
                <a:latin typeface="Arial" panose="020B0604020202020204" pitchFamily="34" charset="0"/>
              </a:rPr>
              <a:t> and </a:t>
            </a:r>
            <a:r>
              <a:rPr lang="en-US" sz="1000" i="1" dirty="0">
                <a:latin typeface="Arial" panose="020B0604020202020204" pitchFamily="34" charset="0"/>
              </a:rPr>
              <a:t>Nature Physics</a:t>
            </a:r>
            <a:r>
              <a:rPr lang="en-US" sz="1000" dirty="0">
                <a:latin typeface="Arial" panose="020B0604020202020204" pitchFamily="34" charset="0"/>
              </a:rPr>
              <a:t>. In terms </a:t>
            </a:r>
            <a:r>
              <a:rPr lang="en-US" sz="1000" dirty="0" smtClean="0">
                <a:latin typeface="Arial" panose="020B0604020202020204" pitchFamily="34" charset="0"/>
              </a:rPr>
              <a:t>of publication dates and citation numbers, </a:t>
            </a:r>
            <a:r>
              <a:rPr lang="en-US" sz="1000" dirty="0">
                <a:latin typeface="Arial" panose="020B0604020202020204" pitchFamily="34" charset="0"/>
              </a:rPr>
              <a:t>the two </a:t>
            </a:r>
            <a:r>
              <a:rPr lang="en-US" sz="1000" dirty="0" smtClean="0">
                <a:latin typeface="Arial" panose="020B0604020202020204" pitchFamily="34" charset="0"/>
              </a:rPr>
              <a:t>records </a:t>
            </a:r>
            <a:r>
              <a:rPr lang="en-US" sz="1000" dirty="0">
                <a:latin typeface="Arial" panose="020B0604020202020204" pitchFamily="34" charset="0"/>
              </a:rPr>
              <a:t>are identical. You are asked which physicist has had more impact. You cannot decline to participate by saying you need more information. Any reasonable assessor would indeed insist on gathering additional information, for example, by reading some of the papers, but by excluding additional information, we isolate the effect of </a:t>
            </a:r>
            <a:r>
              <a:rPr lang="en-US" sz="1000" dirty="0" smtClean="0">
                <a:latin typeface="Arial" panose="020B0604020202020204" pitchFamily="34" charset="0"/>
              </a:rPr>
              <a:t>IF on </a:t>
            </a:r>
            <a:r>
              <a:rPr lang="en-US" sz="1000" dirty="0">
                <a:latin typeface="Arial" panose="020B0604020202020204" pitchFamily="34" charset="0"/>
              </a:rPr>
              <a:t>your judgment. If you have even the slightest inclination to give the nod to the second physicist, you are suffering from HIFS.  Given just the specified information, I would come to the opposite </a:t>
            </a:r>
            <a:r>
              <a:rPr lang="en-US" sz="1000" dirty="0" smtClean="0">
                <a:latin typeface="Arial" panose="020B0604020202020204" pitchFamily="34" charset="0"/>
              </a:rPr>
              <a:t>conclusion: </a:t>
            </a:r>
            <a:r>
              <a:rPr lang="en-US" sz="1000" dirty="0">
                <a:latin typeface="Arial" panose="020B0604020202020204" pitchFamily="34" charset="0"/>
              </a:rPr>
              <a:t>The first physicist’s record is more impressive because the citation record has not received the artificial boost of publishing in the high-visibility </a:t>
            </a:r>
            <a:r>
              <a:rPr lang="en-US" sz="1000" i="1" dirty="0">
                <a:latin typeface="Arial" panose="020B0604020202020204" pitchFamily="34" charset="0"/>
              </a:rPr>
              <a:t>Nature</a:t>
            </a:r>
            <a:r>
              <a:rPr lang="en-US" sz="1000" dirty="0">
                <a:latin typeface="Arial" panose="020B0604020202020204" pitchFamily="34" charset="0"/>
              </a:rPr>
              <a:t> suite.  </a:t>
            </a:r>
            <a:r>
              <a:rPr lang="en-US" dirty="0">
                <a:latin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F951492E-6876-4627-9715-A883ABC7C595}" type="slidenum">
              <a:rPr lang="en-US" smtClean="0"/>
              <a:pPr/>
              <a:t>6</a:t>
            </a:fld>
            <a:endParaRPr lang="en-US"/>
          </a:p>
        </p:txBody>
      </p:sp>
    </p:spTree>
    <p:extLst>
      <p:ext uri="{BB962C8B-B14F-4D97-AF65-F5344CB8AC3E}">
        <p14:creationId xmlns:p14="http://schemas.microsoft.com/office/powerpoint/2010/main" val="174865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7</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8</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0CFB9-E612-45B8-8640-813D8FBAA47F}" type="slidenum">
              <a:rPr lang="en-US"/>
              <a:pPr/>
              <a:t>9</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EC3B67-E708-4B1A-A8A5-7C470E612C21}" type="slidenum">
              <a:rPr lang="en-US"/>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18345-D756-419F-8BFC-F0F47AE1AFFF}" type="slidenum">
              <a:rPr lang="en-US"/>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D92462-1C40-4DD7-B4D2-40D50A149F38}" type="slidenum">
              <a:rPr lang="en-US"/>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1AD39D-88ED-4480-BF6A-5D74FCCDCA6C}" type="slidenum">
              <a:rPr lang="en-US"/>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352FEB4-FC42-4F11-8CA0-4DC014369745}" type="slidenum">
              <a:rPr lang="en-US"/>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9C9518-2BF6-4AEB-8F36-5EFD286A5B59}" type="slidenum">
              <a:rPr lang="en-US"/>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9E27E3-C050-47BF-A4C1-21F1FE4B41B6}" type="slidenum">
              <a:rPr lang="en-US"/>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E9BAB4-D353-402A-92F4-A9208CDBFB49}" type="slidenum">
              <a:rPr lang="en-US"/>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0EBCB77-2A50-4CCD-A22D-0CE3749AED92}" type="slidenum">
              <a:rPr lang="en-US"/>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5176A9-8183-4384-9D71-590B45CA2324}" type="slidenum">
              <a:rPr lang="en-US"/>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CD4882-2354-490F-9BB0-465DC9893CFD}" type="slidenum">
              <a:rPr lang="en-US"/>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bg1">
                <a:lumMod val="85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mn-lt"/>
              </a:defRPr>
            </a:lvl1pPr>
          </a:lstStyle>
          <a:p>
            <a:fld id="{310746E3-9C59-443F-8F84-23BB9601D0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nfo.phys.unm.edu/~cav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am.ascb.org/dora/"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cim.ag/1pwIaA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shanghairanking.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am.ascb.org/dor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343793"/>
            <a:ext cx="9144000" cy="3477875"/>
          </a:xfrm>
          <a:prstGeom prst="rect">
            <a:avLst/>
          </a:prstGeom>
          <a:noFill/>
          <a:ln w="28575">
            <a:noFill/>
            <a:miter lim="800000"/>
            <a:headEnd/>
            <a:tailEnd/>
          </a:ln>
          <a:effectLst/>
        </p:spPr>
        <p:txBody>
          <a:bodyPr wrap="square">
            <a:spAutoFit/>
          </a:bodyPr>
          <a:lstStyle/>
          <a:p>
            <a:r>
              <a:rPr lang="en-US" sz="3200" b="1" dirty="0" smtClean="0">
                <a:solidFill>
                  <a:srgbClr val="996600"/>
                </a:solidFill>
                <a:latin typeface="Comic Sans MS" panose="030F0702030302020204" pitchFamily="66" charset="0"/>
              </a:rPr>
              <a:t>High-impact factor syndrome: What, why, and what to do</a:t>
            </a:r>
            <a:endParaRPr lang="en-US" sz="3200" b="1" dirty="0" smtClean="0">
              <a:solidFill>
                <a:schemeClr val="accent2"/>
              </a:solidFill>
              <a:latin typeface="Comic Sans MS" panose="030F0702030302020204" pitchFamily="66" charset="0"/>
            </a:endParaRPr>
          </a:p>
          <a:p>
            <a:pPr eaLnBrk="1" hangingPunct="1"/>
            <a:endParaRPr lang="en-US" sz="2400" b="1" i="1" dirty="0">
              <a:solidFill>
                <a:schemeClr val="accent2"/>
              </a:solidFill>
            </a:endParaRPr>
          </a:p>
          <a:p>
            <a:pPr eaLnBrk="1" hangingPunct="1"/>
            <a:r>
              <a:rPr lang="en-US" b="1" i="1" dirty="0">
                <a:solidFill>
                  <a:schemeClr val="tx1"/>
                </a:solidFill>
              </a:rPr>
              <a:t> </a:t>
            </a:r>
            <a:r>
              <a:rPr lang="en-US" b="1" i="1" dirty="0" smtClean="0">
                <a:solidFill>
                  <a:schemeClr val="tx1"/>
                </a:solidFill>
              </a:rPr>
              <a:t>Carlton M. Caves</a:t>
            </a:r>
          </a:p>
          <a:p>
            <a:pPr eaLnBrk="1" hangingPunct="1"/>
            <a:r>
              <a:rPr lang="en-US" b="1" i="1" dirty="0" smtClean="0">
                <a:solidFill>
                  <a:schemeClr val="tx1"/>
                </a:solidFill>
              </a:rPr>
              <a:t>Center for Quantum Information and Control, University </a:t>
            </a:r>
            <a:r>
              <a:rPr lang="en-US" b="1" i="1" dirty="0">
                <a:solidFill>
                  <a:schemeClr val="tx1"/>
                </a:solidFill>
              </a:rPr>
              <a:t>of New </a:t>
            </a:r>
            <a:r>
              <a:rPr lang="en-US" b="1" i="1" dirty="0" smtClean="0">
                <a:solidFill>
                  <a:schemeClr val="tx1"/>
                </a:solidFill>
              </a:rPr>
              <a:t>Mexico</a:t>
            </a:r>
          </a:p>
          <a:p>
            <a:pPr marL="609600" indent="-609600" eaLnBrk="1" hangingPunct="1"/>
            <a:r>
              <a:rPr lang="en-US" b="1" i="1" dirty="0" smtClean="0">
                <a:solidFill>
                  <a:schemeClr val="tx1"/>
                </a:solidFill>
              </a:rPr>
              <a:t>Centre for Engineered Quantum Systems, </a:t>
            </a:r>
            <a:r>
              <a:rPr lang="en-US" b="1" i="1" dirty="0">
                <a:solidFill>
                  <a:schemeClr val="tx1"/>
                </a:solidFill>
              </a:rPr>
              <a:t>University of </a:t>
            </a:r>
            <a:r>
              <a:rPr lang="en-US" b="1" i="1" dirty="0" smtClean="0">
                <a:solidFill>
                  <a:schemeClr val="tx1"/>
                </a:solidFill>
              </a:rPr>
              <a:t>Queenslan</a:t>
            </a:r>
            <a:r>
              <a:rPr lang="en-US" sz="1800" b="1" i="1" dirty="0" smtClean="0">
                <a:solidFill>
                  <a:schemeClr val="tx1"/>
                </a:solidFill>
              </a:rPr>
              <a:t>d</a:t>
            </a:r>
          </a:p>
          <a:p>
            <a:pPr marL="609600" indent="-609600" eaLnBrk="1" hangingPunct="1"/>
            <a:endParaRPr lang="en-US" sz="1800" b="1" i="1" dirty="0">
              <a:solidFill>
                <a:schemeClr val="tx1"/>
              </a:solidFill>
            </a:endParaRPr>
          </a:p>
          <a:p>
            <a:pPr marL="609600" indent="-609600" eaLnBrk="1" hangingPunct="1"/>
            <a:r>
              <a:rPr lang="en-US" sz="1800" b="1" i="1" dirty="0" smtClean="0">
                <a:solidFill>
                  <a:schemeClr val="accent6"/>
                </a:solidFill>
                <a:hlinkClick r:id="rId3"/>
              </a:rPr>
              <a:t>http</a:t>
            </a:r>
            <a:r>
              <a:rPr lang="en-US" sz="1800" b="1" i="1" dirty="0">
                <a:solidFill>
                  <a:schemeClr val="accent6"/>
                </a:solidFill>
                <a:hlinkClick r:id="rId3"/>
              </a:rPr>
              <a:t>://info.phys.unm.edu/~</a:t>
            </a:r>
            <a:r>
              <a:rPr lang="en-US" sz="1800" b="1" i="1" dirty="0" smtClean="0">
                <a:solidFill>
                  <a:schemeClr val="accent6"/>
                </a:solidFill>
                <a:hlinkClick r:id="rId3"/>
              </a:rPr>
              <a:t>caves</a:t>
            </a:r>
            <a:endParaRPr lang="en-US" sz="1800" b="1" i="1" dirty="0" smtClean="0">
              <a:solidFill>
                <a:schemeClr val="accent6"/>
              </a:solidFill>
            </a:endParaRPr>
          </a:p>
          <a:p>
            <a:pPr marL="609600" indent="-609600" eaLnBrk="1" hangingPunct="1"/>
            <a:endParaRPr lang="en-US" sz="1800" b="1" i="1" dirty="0" smtClean="0">
              <a:solidFill>
                <a:schemeClr val="accent6"/>
              </a:solidFill>
            </a:endParaRPr>
          </a:p>
          <a:p>
            <a:pPr marL="609600" indent="-609600" eaLnBrk="1" hangingPunct="1"/>
            <a:r>
              <a:rPr lang="en-US" sz="1800" b="1" dirty="0" smtClean="0">
                <a:solidFill>
                  <a:schemeClr val="accent6"/>
                </a:solidFill>
              </a:rPr>
              <a:t>2016 May 5</a:t>
            </a:r>
          </a:p>
        </p:txBody>
      </p:sp>
      <p:grpSp>
        <p:nvGrpSpPr>
          <p:cNvPr id="8" name="Group 7"/>
          <p:cNvGrpSpPr/>
          <p:nvPr/>
        </p:nvGrpSpPr>
        <p:grpSpPr>
          <a:xfrm>
            <a:off x="228600" y="5105400"/>
            <a:ext cx="8686800" cy="1524000"/>
            <a:chOff x="428625" y="5448300"/>
            <a:chExt cx="8286750" cy="1409700"/>
          </a:xfrm>
        </p:grpSpPr>
        <p:pic>
          <p:nvPicPr>
            <p:cNvPr id="9" name="Picture 2" descr="C:\Documents and Settings\Carlton Caves\My Documents\My Stuff 2\talks\graphics\cquicsandias.jpg"/>
            <p:cNvPicPr>
              <a:picLocks noChangeAspect="1" noChangeArrowheads="1"/>
            </p:cNvPicPr>
            <p:nvPr/>
          </p:nvPicPr>
          <p:blipFill>
            <a:blip r:embed="rId4" cstate="print"/>
            <a:srcRect/>
            <a:stretch>
              <a:fillRect/>
            </a:stretch>
          </p:blipFill>
          <p:spPr bwMode="auto">
            <a:xfrm>
              <a:off x="428625" y="5448300"/>
              <a:ext cx="8286750" cy="1409700"/>
            </a:xfrm>
            <a:prstGeom prst="rect">
              <a:avLst/>
            </a:prstGeom>
            <a:noFill/>
          </p:spPr>
        </p:pic>
        <p:pic>
          <p:nvPicPr>
            <p:cNvPr id="10" name="Picture 3" descr="C:\Documents and Settings\Carlton Caves\My Documents\My Stuff 2\talks\graphics\cquiclogo.png"/>
            <p:cNvPicPr>
              <a:picLocks noChangeAspect="1" noChangeArrowheads="1"/>
            </p:cNvPicPr>
            <p:nvPr/>
          </p:nvPicPr>
          <p:blipFill>
            <a:blip r:embed="rId5" cstate="print"/>
            <a:srcRect/>
            <a:stretch>
              <a:fillRect/>
            </a:stretch>
          </p:blipFill>
          <p:spPr bwMode="auto">
            <a:xfrm>
              <a:off x="457200" y="5468256"/>
              <a:ext cx="914400" cy="1358900"/>
            </a:xfrm>
            <a:prstGeom prst="rect">
              <a:avLst/>
            </a:prstGeom>
            <a:noFill/>
          </p:spPr>
        </p:pic>
        <p:pic>
          <p:nvPicPr>
            <p:cNvPr id="11" name="Picture 4" descr="C:\Documents and Settings\Carlton Caves\My Documents\My Stuff 2\talks\graphics\cquicletters.png"/>
            <p:cNvPicPr>
              <a:picLocks noChangeAspect="1" noChangeArrowheads="1"/>
            </p:cNvPicPr>
            <p:nvPr/>
          </p:nvPicPr>
          <p:blipFill>
            <a:blip r:embed="rId6" cstate="print"/>
            <a:srcRect/>
            <a:stretch>
              <a:fillRect/>
            </a:stretch>
          </p:blipFill>
          <p:spPr bwMode="auto">
            <a:xfrm>
              <a:off x="1600200" y="5486400"/>
              <a:ext cx="2378869" cy="714375"/>
            </a:xfrm>
            <a:prstGeom prst="rect">
              <a:avLst/>
            </a:prstGeom>
            <a:noFill/>
          </p:spPr>
        </p:pic>
        <p:sp>
          <p:nvSpPr>
            <p:cNvPr id="12" name="TextBox 11"/>
            <p:cNvSpPr txBox="1"/>
            <p:nvPr/>
          </p:nvSpPr>
          <p:spPr>
            <a:xfrm>
              <a:off x="4230399" y="5529577"/>
              <a:ext cx="4266904" cy="341632"/>
            </a:xfrm>
            <a:prstGeom prst="rect">
              <a:avLst/>
            </a:prstGeom>
            <a:noFill/>
          </p:spPr>
          <p:txBody>
            <a:bodyPr wrap="none" rtlCol="0">
              <a:spAutoFit/>
            </a:bodyPr>
            <a:lstStyle/>
            <a:p>
              <a:r>
                <a:rPr lang="en-US" sz="1800" b="1" dirty="0" smtClean="0">
                  <a:solidFill>
                    <a:srgbClr val="000099"/>
                  </a:solidFill>
                  <a:latin typeface="Calibri" pitchFamily="34" charset="0"/>
                </a:rPr>
                <a:t>Center for Quantum Information and Control</a:t>
              </a:r>
              <a:endParaRPr lang="en-US" sz="1800" b="1" dirty="0">
                <a:solidFill>
                  <a:srgbClr val="000099"/>
                </a:solidFill>
                <a:latin typeface="Calibri" pitchFamily="34" charset="0"/>
              </a:endParaRPr>
            </a:p>
          </p:txBody>
        </p:sp>
      </p:grpSp>
      <p:sp>
        <p:nvSpPr>
          <p:cNvPr id="2" name="TextBox 1"/>
          <p:cNvSpPr txBox="1"/>
          <p:nvPr/>
        </p:nvSpPr>
        <p:spPr>
          <a:xfrm>
            <a:off x="1859001" y="4324290"/>
            <a:ext cx="5379999" cy="400110"/>
          </a:xfrm>
          <a:prstGeom prst="rect">
            <a:avLst/>
          </a:prstGeom>
          <a:noFill/>
        </p:spPr>
        <p:txBody>
          <a:bodyPr wrap="none" rtlCol="0">
            <a:spAutoFit/>
          </a:bodyPr>
          <a:lstStyle/>
          <a:p>
            <a:r>
              <a:rPr lang="en-US" b="1" dirty="0">
                <a:solidFill>
                  <a:schemeClr val="accent6"/>
                </a:solidFill>
              </a:rPr>
              <a:t>This is opinion, and the opinions are mine</a:t>
            </a:r>
            <a:r>
              <a:rPr lang="en-US" b="1" dirty="0" smtClean="0">
                <a:solidFill>
                  <a:schemeClr val="accent6"/>
                </a:solidFill>
              </a:rPr>
              <a:t>.</a:t>
            </a:r>
            <a:endParaRPr lang="en-US" b="1" dirty="0">
              <a:solidFill>
                <a:schemeClr val="accent6"/>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8" name="Picture 2" descr="C:\Users\caves\Documents\My Pictures\13\Northern California Jan\CPinnaclesed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76200"/>
            <a:ext cx="8382000" cy="6236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247471"/>
            <a:ext cx="5638800" cy="1200329"/>
          </a:xfrm>
          <a:prstGeom prst="rect">
            <a:avLst/>
          </a:prstGeom>
          <a:noFill/>
        </p:spPr>
        <p:txBody>
          <a:bodyPr wrap="square" rtlCol="0">
            <a:spAutoFit/>
          </a:bodyPr>
          <a:lstStyle/>
          <a:p>
            <a:r>
              <a:rPr lang="en-US" sz="3600" dirty="0" smtClean="0">
                <a:solidFill>
                  <a:srgbClr val="996600"/>
                </a:solidFill>
                <a:latin typeface="Comic Sans MS" pitchFamily="66" charset="0"/>
              </a:rPr>
              <a:t>Parable of the formal research assessment</a:t>
            </a:r>
          </a:p>
        </p:txBody>
      </p:sp>
      <p:sp>
        <p:nvSpPr>
          <p:cNvPr id="9" name="Text Box 3"/>
          <p:cNvSpPr txBox="1">
            <a:spLocks noChangeArrowheads="1"/>
          </p:cNvSpPr>
          <p:nvPr/>
        </p:nvSpPr>
        <p:spPr bwMode="auto">
          <a:xfrm>
            <a:off x="3429053" y="6320266"/>
            <a:ext cx="2285947" cy="523220"/>
          </a:xfrm>
          <a:prstGeom prst="rect">
            <a:avLst/>
          </a:prstGeom>
          <a:noFill/>
          <a:ln w="19050" algn="ctr">
            <a:noFill/>
            <a:miter lim="800000"/>
            <a:headEnd/>
            <a:tailEnd/>
          </a:ln>
          <a:effectLst/>
        </p:spPr>
        <p:txBody>
          <a:bodyPr wrap="none">
            <a:spAutoFit/>
          </a:bodyPr>
          <a:lstStyle/>
          <a:p>
            <a:r>
              <a:rPr lang="en-US" sz="1400" b="1" dirty="0" smtClean="0">
                <a:solidFill>
                  <a:schemeClr val="tx1"/>
                </a:solidFill>
              </a:rPr>
              <a:t>Pinnacles National Park</a:t>
            </a:r>
          </a:p>
          <a:p>
            <a:r>
              <a:rPr lang="en-US" sz="1400" b="1" dirty="0" smtClean="0">
                <a:solidFill>
                  <a:schemeClr val="tx1"/>
                </a:solidFill>
              </a:rPr>
              <a:t>Central California</a:t>
            </a:r>
            <a:endParaRPr lang="en-US" sz="1400" b="1" dirty="0">
              <a:solidFill>
                <a:schemeClr val="tx1"/>
              </a:solidFill>
            </a:endParaRPr>
          </a:p>
        </p:txBody>
      </p:sp>
    </p:spTree>
    <p:extLst>
      <p:ext uri="{BB962C8B-B14F-4D97-AF65-F5344CB8AC3E}">
        <p14:creationId xmlns:p14="http://schemas.microsoft.com/office/powerpoint/2010/main" val="45741192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76200" y="177225"/>
            <a:ext cx="52578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HIF incentive structure</a:t>
            </a:r>
            <a:r>
              <a:rPr lang="en-US" sz="2800" dirty="0" smtClean="0">
                <a:solidFill>
                  <a:schemeClr val="tx1"/>
                </a:solidFill>
              </a:rPr>
              <a:t> </a:t>
            </a:r>
            <a:endParaRPr lang="en-US" sz="2800" dirty="0">
              <a:solidFill>
                <a:schemeClr val="tx1"/>
              </a:solidFill>
            </a:endParaRPr>
          </a:p>
        </p:txBody>
      </p:sp>
      <p:grpSp>
        <p:nvGrpSpPr>
          <p:cNvPr id="5" name="Group 4"/>
          <p:cNvGrpSpPr/>
          <p:nvPr/>
        </p:nvGrpSpPr>
        <p:grpSpPr>
          <a:xfrm>
            <a:off x="266700" y="3655368"/>
            <a:ext cx="2514600" cy="1371600"/>
            <a:chOff x="685800" y="2590800"/>
            <a:chExt cx="2514600" cy="1371600"/>
          </a:xfrm>
        </p:grpSpPr>
        <p:sp>
          <p:nvSpPr>
            <p:cNvPr id="2" name="Oval 1"/>
            <p:cNvSpPr/>
            <p:nvPr/>
          </p:nvSpPr>
          <p:spPr bwMode="auto">
            <a:xfrm>
              <a:off x="685800" y="2590800"/>
              <a:ext cx="2514600" cy="1371600"/>
            </a:xfrm>
            <a:prstGeom prst="ellipse">
              <a:avLst/>
            </a:prstGeom>
            <a:solidFill>
              <a:schemeClr val="accent3">
                <a:lumMod val="85000"/>
              </a:schemeClr>
            </a:solid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3" name="TextBox 2"/>
            <p:cNvSpPr txBox="1"/>
            <p:nvPr/>
          </p:nvSpPr>
          <p:spPr>
            <a:xfrm>
              <a:off x="990600" y="3045767"/>
              <a:ext cx="1905000" cy="461665"/>
            </a:xfrm>
            <a:prstGeom prst="rect">
              <a:avLst/>
            </a:prstGeom>
            <a:noFill/>
            <a:ln w="28575">
              <a:noFill/>
            </a:ln>
          </p:spPr>
          <p:txBody>
            <a:bodyPr wrap="square" rtlCol="0">
              <a:spAutoFit/>
            </a:bodyPr>
            <a:lstStyle/>
            <a:p>
              <a:r>
                <a:rPr lang="en-US" sz="2400" b="1" dirty="0" smtClean="0">
                  <a:solidFill>
                    <a:srgbClr val="990099"/>
                  </a:solidFill>
                </a:rPr>
                <a:t>Scientists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13" name="Group 12"/>
          <p:cNvGrpSpPr/>
          <p:nvPr/>
        </p:nvGrpSpPr>
        <p:grpSpPr>
          <a:xfrm>
            <a:off x="266700" y="1674168"/>
            <a:ext cx="2514600" cy="1371600"/>
            <a:chOff x="685800" y="2590800"/>
            <a:chExt cx="2514600" cy="1371600"/>
          </a:xfrm>
        </p:grpSpPr>
        <p:sp>
          <p:nvSpPr>
            <p:cNvPr id="14" name="Oval 13"/>
            <p:cNvSpPr/>
            <p:nvPr/>
          </p:nvSpPr>
          <p:spPr bwMode="auto">
            <a:xfrm>
              <a:off x="685800" y="2590800"/>
              <a:ext cx="2514600" cy="1371600"/>
            </a:xfrm>
            <a:prstGeom prst="ellipse">
              <a:avLst/>
            </a:prstGeom>
            <a:solidFill>
              <a:schemeClr val="accent3">
                <a:lumMod val="85000"/>
              </a:schemeClr>
            </a:solid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5" name="TextBox 14"/>
            <p:cNvSpPr txBox="1"/>
            <p:nvPr/>
          </p:nvSpPr>
          <p:spPr>
            <a:xfrm>
              <a:off x="990600" y="2873775"/>
              <a:ext cx="1905000" cy="830997"/>
            </a:xfrm>
            <a:prstGeom prst="rect">
              <a:avLst/>
            </a:prstGeom>
            <a:noFill/>
            <a:ln w="28575">
              <a:noFill/>
            </a:ln>
          </p:spPr>
          <p:txBody>
            <a:bodyPr wrap="square" rtlCol="0">
              <a:spAutoFit/>
            </a:bodyPr>
            <a:lstStyle/>
            <a:p>
              <a:r>
                <a:rPr lang="en-US" sz="2400" b="1" dirty="0" smtClean="0">
                  <a:solidFill>
                    <a:srgbClr val="990099"/>
                  </a:solidFill>
                </a:rPr>
                <a:t>Research institutions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262155" name="Group 262154"/>
          <p:cNvGrpSpPr/>
          <p:nvPr/>
        </p:nvGrpSpPr>
        <p:grpSpPr>
          <a:xfrm>
            <a:off x="2819400" y="4661119"/>
            <a:ext cx="1649186" cy="862518"/>
            <a:chOff x="2846614" y="4874568"/>
            <a:chExt cx="1649186" cy="862518"/>
          </a:xfrm>
        </p:grpSpPr>
        <p:cxnSp>
          <p:nvCxnSpPr>
            <p:cNvPr id="16" name="Straight Arrow Connector 15"/>
            <p:cNvCxnSpPr/>
            <p:nvPr/>
          </p:nvCxnSpPr>
          <p:spPr bwMode="auto">
            <a:xfrm>
              <a:off x="2846614" y="4874568"/>
              <a:ext cx="1649186" cy="23083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1" name="TextBox 20"/>
            <p:cNvSpPr txBox="1"/>
            <p:nvPr/>
          </p:nvSpPr>
          <p:spPr>
            <a:xfrm>
              <a:off x="3022672" y="5029200"/>
              <a:ext cx="997388" cy="707886"/>
            </a:xfrm>
            <a:prstGeom prst="rect">
              <a:avLst/>
            </a:prstGeom>
            <a:noFill/>
          </p:spPr>
          <p:txBody>
            <a:bodyPr wrap="none" rtlCol="0">
              <a:spAutoFit/>
            </a:bodyPr>
            <a:lstStyle/>
            <a:p>
              <a:r>
                <a:rPr lang="en-US" dirty="0" smtClean="0">
                  <a:solidFill>
                    <a:schemeClr val="tx1"/>
                  </a:solidFill>
                </a:rPr>
                <a:t>Papers</a:t>
              </a:r>
            </a:p>
            <a:p>
              <a:r>
                <a:rPr lang="en-US" dirty="0" smtClean="0">
                  <a:solidFill>
                    <a:srgbClr val="006600"/>
                  </a:solidFill>
                </a:rPr>
                <a:t>$</a:t>
              </a:r>
              <a:endParaRPr lang="en-US" dirty="0">
                <a:solidFill>
                  <a:srgbClr val="006600"/>
                </a:solidFill>
              </a:endParaRPr>
            </a:p>
          </p:txBody>
        </p:sp>
      </p:grpSp>
      <p:grpSp>
        <p:nvGrpSpPr>
          <p:cNvPr id="262158" name="Group 262157"/>
          <p:cNvGrpSpPr/>
          <p:nvPr/>
        </p:nvGrpSpPr>
        <p:grpSpPr>
          <a:xfrm>
            <a:off x="2681167" y="2780437"/>
            <a:ext cx="6005633" cy="1701799"/>
            <a:chOff x="2667000" y="2942772"/>
            <a:chExt cx="6005633" cy="1701799"/>
          </a:xfrm>
        </p:grpSpPr>
        <p:cxnSp>
          <p:nvCxnSpPr>
            <p:cNvPr id="53" name="Straight Arrow Connector 52"/>
            <p:cNvCxnSpPr/>
            <p:nvPr/>
          </p:nvCxnSpPr>
          <p:spPr bwMode="auto">
            <a:xfrm flipH="1" flipV="1">
              <a:off x="2895601" y="4419601"/>
              <a:ext cx="1600199" cy="22497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54" name="TextBox 53"/>
            <p:cNvSpPr txBox="1"/>
            <p:nvPr/>
          </p:nvSpPr>
          <p:spPr>
            <a:xfrm>
              <a:off x="5410200" y="3645449"/>
              <a:ext cx="3262433" cy="707886"/>
            </a:xfrm>
            <a:prstGeom prst="rect">
              <a:avLst/>
            </a:prstGeom>
            <a:noFill/>
          </p:spPr>
          <p:txBody>
            <a:bodyPr wrap="none" rtlCol="0">
              <a:spAutoFit/>
            </a:bodyPr>
            <a:lstStyle/>
            <a:p>
              <a:r>
                <a:rPr lang="en-US" dirty="0" smtClean="0">
                  <a:solidFill>
                    <a:srgbClr val="FF0000"/>
                  </a:solidFill>
                </a:rPr>
                <a:t>Reputation (credentialing)  </a:t>
              </a:r>
            </a:p>
            <a:p>
              <a:r>
                <a:rPr lang="en-US" dirty="0" smtClean="0">
                  <a:solidFill>
                    <a:srgbClr val="FF0000"/>
                  </a:solidFill>
                </a:rPr>
                <a:t>Validation (certification)</a:t>
              </a:r>
            </a:p>
          </p:txBody>
        </p:sp>
        <p:cxnSp>
          <p:nvCxnSpPr>
            <p:cNvPr id="56" name="Straight Arrow Connector 55"/>
            <p:cNvCxnSpPr/>
            <p:nvPr/>
          </p:nvCxnSpPr>
          <p:spPr bwMode="auto">
            <a:xfrm flipH="1" flipV="1">
              <a:off x="2667000" y="2942772"/>
              <a:ext cx="2084614" cy="15530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grpSp>
      <p:sp>
        <p:nvSpPr>
          <p:cNvPr id="77" name="TextBox 76"/>
          <p:cNvSpPr txBox="1"/>
          <p:nvPr/>
        </p:nvSpPr>
        <p:spPr>
          <a:xfrm>
            <a:off x="410669" y="5715000"/>
            <a:ext cx="2531462" cy="923330"/>
          </a:xfrm>
          <a:prstGeom prst="rect">
            <a:avLst/>
          </a:prstGeom>
          <a:noFill/>
        </p:spPr>
        <p:txBody>
          <a:bodyPr wrap="none" rtlCol="0">
            <a:spAutoFit/>
          </a:bodyPr>
          <a:lstStyle/>
          <a:p>
            <a:r>
              <a:rPr lang="en-US" sz="1800" dirty="0" smtClean="0">
                <a:solidFill>
                  <a:srgbClr val="FF0000"/>
                </a:solidFill>
              </a:rPr>
              <a:t>The data are available:</a:t>
            </a:r>
          </a:p>
          <a:p>
            <a:r>
              <a:rPr lang="en-US" sz="1800" dirty="0" smtClean="0">
                <a:solidFill>
                  <a:srgbClr val="FF0000"/>
                </a:solidFill>
              </a:rPr>
              <a:t>TR Web of Science</a:t>
            </a:r>
          </a:p>
          <a:p>
            <a:r>
              <a:rPr lang="en-US" sz="1800" dirty="0" smtClean="0">
                <a:solidFill>
                  <a:srgbClr val="FF0000"/>
                </a:solidFill>
              </a:rPr>
              <a:t>Google Scholar</a:t>
            </a:r>
          </a:p>
        </p:txBody>
      </p:sp>
      <p:sp>
        <p:nvSpPr>
          <p:cNvPr id="79" name="TextBox 78"/>
          <p:cNvSpPr txBox="1"/>
          <p:nvPr/>
        </p:nvSpPr>
        <p:spPr>
          <a:xfrm>
            <a:off x="3508602" y="5867400"/>
            <a:ext cx="1749198" cy="646331"/>
          </a:xfrm>
          <a:prstGeom prst="rect">
            <a:avLst/>
          </a:prstGeom>
          <a:noFill/>
        </p:spPr>
        <p:txBody>
          <a:bodyPr wrap="none" rtlCol="0">
            <a:spAutoFit/>
          </a:bodyPr>
          <a:lstStyle/>
          <a:p>
            <a:r>
              <a:rPr lang="en-US" sz="1800" dirty="0" smtClean="0">
                <a:solidFill>
                  <a:srgbClr val="FF0000"/>
                </a:solidFill>
              </a:rPr>
              <a:t>Pre-massaged:</a:t>
            </a:r>
          </a:p>
          <a:p>
            <a:r>
              <a:rPr lang="en-US" sz="1800" dirty="0" smtClean="0">
                <a:solidFill>
                  <a:srgbClr val="FF0000"/>
                </a:solidFill>
              </a:rPr>
              <a:t>Nature Index</a:t>
            </a:r>
          </a:p>
        </p:txBody>
      </p:sp>
      <p:grpSp>
        <p:nvGrpSpPr>
          <p:cNvPr id="44" name="Group 43"/>
          <p:cNvGrpSpPr/>
          <p:nvPr/>
        </p:nvGrpSpPr>
        <p:grpSpPr>
          <a:xfrm>
            <a:off x="2819400" y="2401670"/>
            <a:ext cx="4271067" cy="1750367"/>
            <a:chOff x="2819400" y="2669233"/>
            <a:chExt cx="4271067" cy="1750367"/>
          </a:xfrm>
        </p:grpSpPr>
        <p:sp>
          <p:nvSpPr>
            <p:cNvPr id="63" name="TextBox 62"/>
            <p:cNvSpPr txBox="1"/>
            <p:nvPr/>
          </p:nvSpPr>
          <p:spPr>
            <a:xfrm>
              <a:off x="5410200" y="2988677"/>
              <a:ext cx="1680267" cy="707886"/>
            </a:xfrm>
            <a:prstGeom prst="rect">
              <a:avLst/>
            </a:prstGeom>
            <a:noFill/>
          </p:spPr>
          <p:txBody>
            <a:bodyPr wrap="none" rtlCol="0">
              <a:spAutoFit/>
            </a:bodyPr>
            <a:lstStyle/>
            <a:p>
              <a:r>
                <a:rPr lang="en-US" dirty="0" smtClean="0">
                  <a:solidFill>
                    <a:srgbClr val="002060"/>
                  </a:solidFill>
                </a:rPr>
                <a:t>Research  </a:t>
              </a:r>
            </a:p>
            <a:p>
              <a:r>
                <a:rPr lang="en-US" dirty="0" smtClean="0">
                  <a:solidFill>
                    <a:srgbClr val="002060"/>
                  </a:solidFill>
                </a:rPr>
                <a:t>assessments</a:t>
              </a:r>
            </a:p>
          </p:txBody>
        </p:sp>
        <p:grpSp>
          <p:nvGrpSpPr>
            <p:cNvPr id="28" name="Group 27"/>
            <p:cNvGrpSpPr/>
            <p:nvPr/>
          </p:nvGrpSpPr>
          <p:grpSpPr>
            <a:xfrm>
              <a:off x="2819400" y="2669233"/>
              <a:ext cx="2400301" cy="1750367"/>
              <a:chOff x="2781300" y="2514600"/>
              <a:chExt cx="2400301" cy="1750367"/>
            </a:xfrm>
          </p:grpSpPr>
          <p:cxnSp>
            <p:nvCxnSpPr>
              <p:cNvPr id="62" name="Straight Arrow Connector 61"/>
              <p:cNvCxnSpPr/>
              <p:nvPr/>
            </p:nvCxnSpPr>
            <p:spPr bwMode="auto">
              <a:xfrm flipV="1">
                <a:off x="2895600" y="2514600"/>
                <a:ext cx="1856014" cy="38100"/>
              </a:xfrm>
              <a:prstGeom prst="straightConnector1">
                <a:avLst/>
              </a:prstGeom>
              <a:solidFill>
                <a:schemeClr val="accent1"/>
              </a:solidFill>
              <a:ln w="38100" cap="flat" cmpd="sng" algn="ctr">
                <a:solidFill>
                  <a:srgbClr val="002060"/>
                </a:solidFill>
                <a:prstDash val="solid"/>
                <a:round/>
                <a:headEnd type="none" w="med" len="med"/>
                <a:tailEnd type="triangle"/>
              </a:ln>
              <a:effectLst/>
            </p:spPr>
          </p:cxnSp>
          <p:cxnSp>
            <p:nvCxnSpPr>
              <p:cNvPr id="64" name="Straight Arrow Connector 63"/>
              <p:cNvCxnSpPr/>
              <p:nvPr/>
            </p:nvCxnSpPr>
            <p:spPr bwMode="auto">
              <a:xfrm flipV="1">
                <a:off x="2781300" y="2601686"/>
                <a:ext cx="2247900" cy="1475015"/>
              </a:xfrm>
              <a:prstGeom prst="straightConnector1">
                <a:avLst/>
              </a:prstGeom>
              <a:solidFill>
                <a:schemeClr val="accent1"/>
              </a:solidFill>
              <a:ln w="38100" cap="flat" cmpd="sng" algn="ctr">
                <a:solidFill>
                  <a:srgbClr val="002060"/>
                </a:solidFill>
                <a:prstDash val="solid"/>
                <a:round/>
                <a:headEnd type="none" w="med" len="med"/>
                <a:tailEnd type="triangle"/>
              </a:ln>
              <a:effectLst/>
            </p:spPr>
          </p:cxnSp>
          <p:cxnSp>
            <p:nvCxnSpPr>
              <p:cNvPr id="43" name="Straight Arrow Connector 42"/>
              <p:cNvCxnSpPr/>
              <p:nvPr/>
            </p:nvCxnSpPr>
            <p:spPr bwMode="auto">
              <a:xfrm flipV="1">
                <a:off x="5181600" y="2742717"/>
                <a:ext cx="1" cy="1522250"/>
              </a:xfrm>
              <a:prstGeom prst="straightConnector1">
                <a:avLst/>
              </a:prstGeom>
              <a:solidFill>
                <a:schemeClr val="accent1"/>
              </a:solidFill>
              <a:ln w="38100" cap="flat" cmpd="sng" algn="ctr">
                <a:solidFill>
                  <a:srgbClr val="002060"/>
                </a:solidFill>
                <a:prstDash val="solid"/>
                <a:round/>
                <a:headEnd type="none" w="med" len="med"/>
                <a:tailEnd type="triangle"/>
              </a:ln>
              <a:effectLst/>
            </p:spPr>
          </p:cxnSp>
        </p:grpSp>
      </p:grpSp>
      <p:grpSp>
        <p:nvGrpSpPr>
          <p:cNvPr id="11" name="Group 10"/>
          <p:cNvGrpSpPr/>
          <p:nvPr/>
        </p:nvGrpSpPr>
        <p:grpSpPr>
          <a:xfrm>
            <a:off x="4572000" y="4191000"/>
            <a:ext cx="2514600" cy="1371600"/>
            <a:chOff x="3973286" y="4345632"/>
            <a:chExt cx="2514600" cy="1371600"/>
          </a:xfrm>
        </p:grpSpPr>
        <p:sp>
          <p:nvSpPr>
            <p:cNvPr id="6" name="Oval 5"/>
            <p:cNvSpPr/>
            <p:nvPr/>
          </p:nvSpPr>
          <p:spPr bwMode="auto">
            <a:xfrm>
              <a:off x="3973286" y="4345632"/>
              <a:ext cx="2514600" cy="1371600"/>
            </a:xfrm>
            <a:prstGeom prst="ellipse">
              <a:avLst/>
            </a:prstGeom>
            <a:solidFill>
              <a:schemeClr val="accent2">
                <a:lumMod val="20000"/>
                <a:lumOff val="80000"/>
              </a:schemeClr>
            </a:solidFill>
            <a:ln w="2857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7" name="TextBox 6"/>
            <p:cNvSpPr txBox="1"/>
            <p:nvPr/>
          </p:nvSpPr>
          <p:spPr>
            <a:xfrm>
              <a:off x="4114800" y="4800600"/>
              <a:ext cx="2209800" cy="461665"/>
            </a:xfrm>
            <a:prstGeom prst="rect">
              <a:avLst/>
            </a:prstGeom>
            <a:noFill/>
            <a:ln w="28575">
              <a:noFill/>
            </a:ln>
          </p:spPr>
          <p:txBody>
            <a:bodyPr wrap="square" rtlCol="0">
              <a:spAutoFit/>
            </a:bodyPr>
            <a:lstStyle/>
            <a:p>
              <a:r>
                <a:rPr lang="en-US" sz="2400" b="1" dirty="0" smtClean="0">
                  <a:solidFill>
                    <a:srgbClr val="002060"/>
                  </a:solidFill>
                </a:rPr>
                <a:t>HIF journals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10" name="Group 9"/>
          <p:cNvGrpSpPr/>
          <p:nvPr/>
        </p:nvGrpSpPr>
        <p:grpSpPr>
          <a:xfrm>
            <a:off x="4735286" y="1055914"/>
            <a:ext cx="2884714" cy="1534886"/>
            <a:chOff x="4125686" y="1447800"/>
            <a:chExt cx="2884714" cy="1534886"/>
          </a:xfrm>
        </p:grpSpPr>
        <p:sp>
          <p:nvSpPr>
            <p:cNvPr id="8" name="Oval 7"/>
            <p:cNvSpPr/>
            <p:nvPr/>
          </p:nvSpPr>
          <p:spPr bwMode="auto">
            <a:xfrm>
              <a:off x="4125686" y="1447800"/>
              <a:ext cx="2884714" cy="1534886"/>
            </a:xfrm>
            <a:prstGeom prst="ellipse">
              <a:avLst/>
            </a:prstGeom>
            <a:solidFill>
              <a:schemeClr val="accent3">
                <a:lumMod val="85000"/>
              </a:schemeClr>
            </a:solidFill>
            <a:ln w="28575" cap="flat" cmpd="sng" algn="ctr">
              <a:solidFill>
                <a:srgbClr val="00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9" name="TextBox 8"/>
            <p:cNvSpPr txBox="1"/>
            <p:nvPr/>
          </p:nvSpPr>
          <p:spPr>
            <a:xfrm>
              <a:off x="4419600" y="1619071"/>
              <a:ext cx="2209800" cy="1200329"/>
            </a:xfrm>
            <a:prstGeom prst="rect">
              <a:avLst/>
            </a:prstGeom>
            <a:noFill/>
            <a:ln w="28575">
              <a:noFill/>
            </a:ln>
          </p:spPr>
          <p:txBody>
            <a:bodyPr wrap="square" rtlCol="0">
              <a:spAutoFit/>
            </a:bodyPr>
            <a:lstStyle/>
            <a:p>
              <a:r>
                <a:rPr lang="en-US" sz="2400" b="1" dirty="0" smtClean="0">
                  <a:solidFill>
                    <a:srgbClr val="006600"/>
                  </a:solidFill>
                </a:rPr>
                <a:t>Governments and funding agencies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50" name="Group 49"/>
          <p:cNvGrpSpPr/>
          <p:nvPr/>
        </p:nvGrpSpPr>
        <p:grpSpPr>
          <a:xfrm>
            <a:off x="990600" y="1445568"/>
            <a:ext cx="7805057" cy="3831342"/>
            <a:chOff x="8973933" y="1445568"/>
            <a:chExt cx="7805057" cy="3831342"/>
          </a:xfrm>
        </p:grpSpPr>
        <p:grpSp>
          <p:nvGrpSpPr>
            <p:cNvPr id="262156" name="Group 262155"/>
            <p:cNvGrpSpPr/>
            <p:nvPr/>
          </p:nvGrpSpPr>
          <p:grpSpPr>
            <a:xfrm>
              <a:off x="8973933" y="1445568"/>
              <a:ext cx="7086600" cy="3831342"/>
              <a:chOff x="990600" y="1600200"/>
              <a:chExt cx="7086600" cy="3831342"/>
            </a:xfrm>
          </p:grpSpPr>
          <p:grpSp>
            <p:nvGrpSpPr>
              <p:cNvPr id="26" name="Group 25"/>
              <p:cNvGrpSpPr/>
              <p:nvPr/>
            </p:nvGrpSpPr>
            <p:grpSpPr>
              <a:xfrm>
                <a:off x="2892835" y="1600200"/>
                <a:ext cx="1617132" cy="677614"/>
                <a:chOff x="2892835" y="1676400"/>
                <a:chExt cx="1617132" cy="677614"/>
              </a:xfrm>
            </p:grpSpPr>
            <p:cxnSp>
              <p:nvCxnSpPr>
                <p:cNvPr id="23" name="Straight Arrow Connector 22"/>
                <p:cNvCxnSpPr/>
                <p:nvPr/>
              </p:nvCxnSpPr>
              <p:spPr bwMode="auto">
                <a:xfrm flipH="1">
                  <a:off x="2892835" y="2020669"/>
                  <a:ext cx="1617132" cy="333345"/>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27" name="TextBox 26"/>
                <p:cNvSpPr txBox="1"/>
                <p:nvPr/>
              </p:nvSpPr>
              <p:spPr>
                <a:xfrm>
                  <a:off x="3092824" y="1676400"/>
                  <a:ext cx="755336"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nvGrpSpPr>
              <p:cNvPr id="29" name="Group 28"/>
              <p:cNvGrpSpPr/>
              <p:nvPr/>
            </p:nvGrpSpPr>
            <p:grpSpPr>
              <a:xfrm>
                <a:off x="2494167" y="2333655"/>
                <a:ext cx="2019300" cy="1476345"/>
                <a:chOff x="2341767" y="1876455"/>
                <a:chExt cx="2019300" cy="1476345"/>
              </a:xfrm>
            </p:grpSpPr>
            <p:cxnSp>
              <p:nvCxnSpPr>
                <p:cNvPr id="30" name="Straight Arrow Connector 29"/>
                <p:cNvCxnSpPr/>
                <p:nvPr/>
              </p:nvCxnSpPr>
              <p:spPr bwMode="auto">
                <a:xfrm flipH="1">
                  <a:off x="2341767" y="1876455"/>
                  <a:ext cx="2019300" cy="1476345"/>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31" name="TextBox 30"/>
                <p:cNvSpPr txBox="1"/>
                <p:nvPr/>
              </p:nvSpPr>
              <p:spPr>
                <a:xfrm>
                  <a:off x="2971800" y="2285517"/>
                  <a:ext cx="470000"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nvGrpSpPr>
              <p:cNvPr id="34" name="Group 33"/>
              <p:cNvGrpSpPr/>
              <p:nvPr/>
            </p:nvGrpSpPr>
            <p:grpSpPr>
              <a:xfrm>
                <a:off x="7234134" y="4992469"/>
                <a:ext cx="843066" cy="439073"/>
                <a:chOff x="4987041" y="1509395"/>
                <a:chExt cx="843066" cy="439073"/>
              </a:xfrm>
            </p:grpSpPr>
            <p:cxnSp>
              <p:nvCxnSpPr>
                <p:cNvPr id="35" name="Straight Arrow Connector 34"/>
                <p:cNvCxnSpPr/>
                <p:nvPr/>
              </p:nvCxnSpPr>
              <p:spPr bwMode="auto">
                <a:xfrm flipH="1">
                  <a:off x="4987041" y="1509395"/>
                  <a:ext cx="843066" cy="0"/>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36" name="TextBox 35"/>
                <p:cNvSpPr txBox="1"/>
                <p:nvPr/>
              </p:nvSpPr>
              <p:spPr>
                <a:xfrm>
                  <a:off x="5207707" y="1548358"/>
                  <a:ext cx="470000"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nvGrpSpPr>
              <p:cNvPr id="40" name="Group 39"/>
              <p:cNvGrpSpPr/>
              <p:nvPr/>
            </p:nvGrpSpPr>
            <p:grpSpPr>
              <a:xfrm>
                <a:off x="990600" y="3247178"/>
                <a:ext cx="630250" cy="532043"/>
                <a:chOff x="2939374" y="2583504"/>
                <a:chExt cx="630250" cy="532043"/>
              </a:xfrm>
            </p:grpSpPr>
            <p:cxnSp>
              <p:nvCxnSpPr>
                <p:cNvPr id="41" name="Straight Arrow Connector 40"/>
                <p:cNvCxnSpPr/>
                <p:nvPr/>
              </p:nvCxnSpPr>
              <p:spPr bwMode="auto">
                <a:xfrm>
                  <a:off x="3566556" y="2583504"/>
                  <a:ext cx="3068" cy="532043"/>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42" name="TextBox 41"/>
                <p:cNvSpPr txBox="1"/>
                <p:nvPr/>
              </p:nvSpPr>
              <p:spPr>
                <a:xfrm>
                  <a:off x="2939374" y="2592066"/>
                  <a:ext cx="612668"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cxnSp>
          <p:nvCxnSpPr>
            <p:cNvPr id="52" name="Straight Arrow Connector 51"/>
            <p:cNvCxnSpPr/>
            <p:nvPr/>
          </p:nvCxnSpPr>
          <p:spPr bwMode="auto">
            <a:xfrm flipH="1">
              <a:off x="15679533" y="1828800"/>
              <a:ext cx="1099457" cy="0"/>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58" name="TextBox 57"/>
            <p:cNvSpPr txBox="1"/>
            <p:nvPr/>
          </p:nvSpPr>
          <p:spPr>
            <a:xfrm>
              <a:off x="15767263" y="1905000"/>
              <a:ext cx="898003" cy="400110"/>
            </a:xfrm>
            <a:prstGeom prst="rect">
              <a:avLst/>
            </a:prstGeom>
            <a:noFill/>
          </p:spPr>
          <p:txBody>
            <a:bodyPr wrap="none" rtlCol="0">
              <a:spAutoFit/>
            </a:bodyPr>
            <a:lstStyle/>
            <a:p>
              <a:r>
                <a:rPr lang="en-US" dirty="0">
                  <a:solidFill>
                    <a:srgbClr val="006600"/>
                  </a:solidFill>
                </a:rPr>
                <a:t>$</a:t>
              </a:r>
              <a:r>
                <a:rPr lang="en-US" dirty="0" smtClean="0">
                  <a:solidFill>
                    <a:srgbClr val="006600"/>
                  </a:solidFill>
                </a:rPr>
                <a:t>$$$$</a:t>
              </a:r>
              <a:endParaRPr lang="en-US" dirty="0">
                <a:solidFill>
                  <a:srgbClr val="006600"/>
                </a:solidFill>
              </a:endParaRPr>
            </a:p>
          </p:txBody>
        </p:sp>
      </p:grpSp>
    </p:spTree>
    <p:extLst>
      <p:ext uri="{BB962C8B-B14F-4D97-AF65-F5344CB8AC3E}">
        <p14:creationId xmlns:p14="http://schemas.microsoft.com/office/powerpoint/2010/main" val="1487141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ppt_x"/>
                                          </p:val>
                                        </p:tav>
                                        <p:tav tm="100000">
                                          <p:val>
                                            <p:strVal val="#ppt_x"/>
                                          </p:val>
                                        </p:tav>
                                      </p:tavLst>
                                    </p:anim>
                                    <p:anim calcmode="lin" valueType="num">
                                      <p:cBhvr additive="base">
                                        <p:cTn id="24"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fill="hold"/>
                                        <p:tgtEl>
                                          <p:spTgt spid="79"/>
                                        </p:tgtEl>
                                        <p:attrNameLst>
                                          <p:attrName>ppt_x</p:attrName>
                                        </p:attrNameLst>
                                      </p:cBhvr>
                                      <p:tavLst>
                                        <p:tav tm="0">
                                          <p:val>
                                            <p:strVal val="#ppt_x"/>
                                          </p:val>
                                        </p:tav>
                                        <p:tav tm="100000">
                                          <p:val>
                                            <p:strVal val="#ppt_x"/>
                                          </p:val>
                                        </p:tav>
                                      </p:tavLst>
                                    </p:anim>
                                    <p:anim calcmode="lin" valueType="num">
                                      <p:cBhvr additive="base">
                                        <p:cTn id="30"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ves\Documents\My Stuff\My Stuff 2\talks\hifs\NatureIndexJourn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6" y="152400"/>
            <a:ext cx="8983594" cy="6324601"/>
          </a:xfrm>
          <a:prstGeom prst="rect">
            <a:avLst/>
          </a:prstGeom>
          <a:noFill/>
          <a:extLst>
            <a:ext uri="{909E8E84-426E-40DD-AFC4-6F175D3DCCD1}">
              <a14:hiddenFill xmlns:a14="http://schemas.microsoft.com/office/drawing/2010/main">
                <a:solidFill>
                  <a:srgbClr val="FFFFFF"/>
                </a:solidFill>
              </a14:hiddenFill>
            </a:ext>
          </a:extLst>
        </p:spPr>
      </p:pic>
      <p:sp>
        <p:nvSpPr>
          <p:cNvPr id="262149" name="Text Box 5"/>
          <p:cNvSpPr txBox="1">
            <a:spLocks noChangeArrowheads="1"/>
          </p:cNvSpPr>
          <p:nvPr/>
        </p:nvSpPr>
        <p:spPr bwMode="auto">
          <a:xfrm>
            <a:off x="838200" y="990600"/>
            <a:ext cx="42672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Nature index global</a:t>
            </a:r>
            <a:r>
              <a:rPr lang="en-US" sz="2800" dirty="0" smtClean="0">
                <a:solidFill>
                  <a:schemeClr val="tx1"/>
                </a:solidFill>
              </a:rPr>
              <a:t> </a:t>
            </a:r>
            <a:endParaRPr lang="en-US" sz="2800" dirty="0">
              <a:solidFill>
                <a:schemeClr val="tx1"/>
              </a:solidFill>
            </a:endParaRPr>
          </a:p>
        </p:txBody>
      </p:sp>
      <p:sp>
        <p:nvSpPr>
          <p:cNvPr id="4" name="TextBox 3"/>
          <p:cNvSpPr txBox="1"/>
          <p:nvPr/>
        </p:nvSpPr>
        <p:spPr>
          <a:xfrm>
            <a:off x="5086993" y="990600"/>
            <a:ext cx="3676006" cy="584775"/>
          </a:xfrm>
          <a:prstGeom prst="rect">
            <a:avLst/>
          </a:prstGeom>
          <a:noFill/>
        </p:spPr>
        <p:txBody>
          <a:bodyPr wrap="none" rtlCol="0">
            <a:spAutoFit/>
          </a:bodyPr>
          <a:lstStyle/>
          <a:p>
            <a:r>
              <a:rPr lang="en-US" sz="1600" dirty="0">
                <a:solidFill>
                  <a:schemeClr val="tx1"/>
                </a:solidFill>
              </a:rPr>
              <a:t>Nature </a:t>
            </a:r>
            <a:r>
              <a:rPr lang="en-US" sz="1600" b="1" dirty="0">
                <a:solidFill>
                  <a:schemeClr val="tx1"/>
                </a:solidFill>
              </a:rPr>
              <a:t>515</a:t>
            </a:r>
            <a:r>
              <a:rPr lang="en-US" sz="1600" dirty="0">
                <a:solidFill>
                  <a:schemeClr val="tx1"/>
                </a:solidFill>
              </a:rPr>
              <a:t>, S49 </a:t>
            </a:r>
            <a:r>
              <a:rPr lang="en-US" sz="1600" dirty="0" smtClean="0">
                <a:solidFill>
                  <a:schemeClr val="tx1"/>
                </a:solidFill>
              </a:rPr>
              <a:t>(November 13, 2014)</a:t>
            </a:r>
          </a:p>
          <a:p>
            <a:r>
              <a:rPr lang="en-US" sz="1600" dirty="0" smtClean="0">
                <a:solidFill>
                  <a:schemeClr val="tx1"/>
                </a:solidFill>
              </a:rPr>
              <a:t>Nature </a:t>
            </a:r>
            <a:r>
              <a:rPr lang="en-US" sz="1600" b="1" dirty="0" smtClean="0">
                <a:solidFill>
                  <a:schemeClr val="tx1"/>
                </a:solidFill>
              </a:rPr>
              <a:t>522</a:t>
            </a:r>
            <a:r>
              <a:rPr lang="en-US" sz="1600" dirty="0" smtClean="0">
                <a:solidFill>
                  <a:schemeClr val="tx1"/>
                </a:solidFill>
              </a:rPr>
              <a:t>, S1 (June 18, 2015)</a:t>
            </a:r>
            <a:endParaRPr lang="en-US" sz="1600" dirty="0"/>
          </a:p>
        </p:txBody>
      </p:sp>
    </p:spTree>
    <p:extLst>
      <p:ext uri="{BB962C8B-B14F-4D97-AF65-F5344CB8AC3E}">
        <p14:creationId xmlns:p14="http://schemas.microsoft.com/office/powerpoint/2010/main" val="293178764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76200" y="177225"/>
            <a:ext cx="52578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HIF incentive structure</a:t>
            </a:r>
            <a:r>
              <a:rPr lang="en-US" sz="2800" dirty="0" smtClean="0">
                <a:solidFill>
                  <a:schemeClr val="tx1"/>
                </a:solidFill>
              </a:rPr>
              <a:t> </a:t>
            </a:r>
            <a:endParaRPr lang="en-US" sz="2800" dirty="0">
              <a:solidFill>
                <a:schemeClr val="tx1"/>
              </a:solidFill>
            </a:endParaRPr>
          </a:p>
        </p:txBody>
      </p:sp>
      <p:grpSp>
        <p:nvGrpSpPr>
          <p:cNvPr id="5" name="Group 4"/>
          <p:cNvGrpSpPr/>
          <p:nvPr/>
        </p:nvGrpSpPr>
        <p:grpSpPr>
          <a:xfrm>
            <a:off x="266700" y="3655368"/>
            <a:ext cx="2514600" cy="1371600"/>
            <a:chOff x="685800" y="2590800"/>
            <a:chExt cx="2514600" cy="1371600"/>
          </a:xfrm>
        </p:grpSpPr>
        <p:sp>
          <p:nvSpPr>
            <p:cNvPr id="2" name="Oval 1"/>
            <p:cNvSpPr/>
            <p:nvPr/>
          </p:nvSpPr>
          <p:spPr bwMode="auto">
            <a:xfrm>
              <a:off x="685800" y="2590800"/>
              <a:ext cx="2514600" cy="1371600"/>
            </a:xfrm>
            <a:prstGeom prst="ellipse">
              <a:avLst/>
            </a:prstGeom>
            <a:solidFill>
              <a:schemeClr val="accent3">
                <a:lumMod val="85000"/>
              </a:schemeClr>
            </a:solid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3" name="TextBox 2"/>
            <p:cNvSpPr txBox="1"/>
            <p:nvPr/>
          </p:nvSpPr>
          <p:spPr>
            <a:xfrm>
              <a:off x="990600" y="3045767"/>
              <a:ext cx="1905000" cy="461665"/>
            </a:xfrm>
            <a:prstGeom prst="rect">
              <a:avLst/>
            </a:prstGeom>
            <a:noFill/>
            <a:ln w="28575">
              <a:noFill/>
            </a:ln>
          </p:spPr>
          <p:txBody>
            <a:bodyPr wrap="square" rtlCol="0">
              <a:spAutoFit/>
            </a:bodyPr>
            <a:lstStyle/>
            <a:p>
              <a:r>
                <a:rPr lang="en-US" sz="2400" b="1" dirty="0" smtClean="0">
                  <a:solidFill>
                    <a:srgbClr val="990099"/>
                  </a:solidFill>
                </a:rPr>
                <a:t>Scientists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13" name="Group 12"/>
          <p:cNvGrpSpPr/>
          <p:nvPr/>
        </p:nvGrpSpPr>
        <p:grpSpPr>
          <a:xfrm>
            <a:off x="266700" y="1674168"/>
            <a:ext cx="2514600" cy="1371600"/>
            <a:chOff x="685800" y="2590800"/>
            <a:chExt cx="2514600" cy="1371600"/>
          </a:xfrm>
        </p:grpSpPr>
        <p:sp>
          <p:nvSpPr>
            <p:cNvPr id="14" name="Oval 13"/>
            <p:cNvSpPr/>
            <p:nvPr/>
          </p:nvSpPr>
          <p:spPr bwMode="auto">
            <a:xfrm>
              <a:off x="685800" y="2590800"/>
              <a:ext cx="2514600" cy="1371600"/>
            </a:xfrm>
            <a:prstGeom prst="ellipse">
              <a:avLst/>
            </a:prstGeom>
            <a:solidFill>
              <a:schemeClr val="accent3">
                <a:lumMod val="85000"/>
              </a:schemeClr>
            </a:solidFill>
            <a:ln w="28575" cap="flat" cmpd="sng" algn="ctr">
              <a:solidFill>
                <a:srgbClr val="9900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15" name="TextBox 14"/>
            <p:cNvSpPr txBox="1"/>
            <p:nvPr/>
          </p:nvSpPr>
          <p:spPr>
            <a:xfrm>
              <a:off x="990600" y="2873775"/>
              <a:ext cx="1905000" cy="830997"/>
            </a:xfrm>
            <a:prstGeom prst="rect">
              <a:avLst/>
            </a:prstGeom>
            <a:noFill/>
            <a:ln w="28575">
              <a:noFill/>
            </a:ln>
          </p:spPr>
          <p:txBody>
            <a:bodyPr wrap="square" rtlCol="0">
              <a:spAutoFit/>
            </a:bodyPr>
            <a:lstStyle/>
            <a:p>
              <a:r>
                <a:rPr lang="en-US" sz="2400" b="1" dirty="0" smtClean="0">
                  <a:solidFill>
                    <a:srgbClr val="990099"/>
                  </a:solidFill>
                </a:rPr>
                <a:t>Research institutions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262155" name="Group 262154"/>
          <p:cNvGrpSpPr/>
          <p:nvPr/>
        </p:nvGrpSpPr>
        <p:grpSpPr>
          <a:xfrm>
            <a:off x="2819400" y="4661119"/>
            <a:ext cx="1649186" cy="862518"/>
            <a:chOff x="2846614" y="4874568"/>
            <a:chExt cx="1649186" cy="862518"/>
          </a:xfrm>
        </p:grpSpPr>
        <p:cxnSp>
          <p:nvCxnSpPr>
            <p:cNvPr id="16" name="Straight Arrow Connector 15"/>
            <p:cNvCxnSpPr/>
            <p:nvPr/>
          </p:nvCxnSpPr>
          <p:spPr bwMode="auto">
            <a:xfrm>
              <a:off x="2846614" y="4874568"/>
              <a:ext cx="1649186" cy="23083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1" name="TextBox 20"/>
            <p:cNvSpPr txBox="1"/>
            <p:nvPr/>
          </p:nvSpPr>
          <p:spPr>
            <a:xfrm>
              <a:off x="3022672" y="5029200"/>
              <a:ext cx="997388" cy="707886"/>
            </a:xfrm>
            <a:prstGeom prst="rect">
              <a:avLst/>
            </a:prstGeom>
            <a:noFill/>
          </p:spPr>
          <p:txBody>
            <a:bodyPr wrap="none" rtlCol="0">
              <a:spAutoFit/>
            </a:bodyPr>
            <a:lstStyle/>
            <a:p>
              <a:r>
                <a:rPr lang="en-US" dirty="0" smtClean="0">
                  <a:solidFill>
                    <a:schemeClr val="tx1"/>
                  </a:solidFill>
                </a:rPr>
                <a:t>Papers</a:t>
              </a:r>
            </a:p>
            <a:p>
              <a:r>
                <a:rPr lang="en-US" dirty="0" smtClean="0">
                  <a:solidFill>
                    <a:srgbClr val="006600"/>
                  </a:solidFill>
                </a:rPr>
                <a:t>$</a:t>
              </a:r>
              <a:endParaRPr lang="en-US" dirty="0">
                <a:solidFill>
                  <a:srgbClr val="006600"/>
                </a:solidFill>
              </a:endParaRPr>
            </a:p>
          </p:txBody>
        </p:sp>
      </p:grpSp>
      <p:grpSp>
        <p:nvGrpSpPr>
          <p:cNvPr id="262158" name="Group 262157"/>
          <p:cNvGrpSpPr/>
          <p:nvPr/>
        </p:nvGrpSpPr>
        <p:grpSpPr>
          <a:xfrm>
            <a:off x="2681167" y="2780437"/>
            <a:ext cx="6005633" cy="1701799"/>
            <a:chOff x="2667000" y="2942772"/>
            <a:chExt cx="6005633" cy="1701799"/>
          </a:xfrm>
        </p:grpSpPr>
        <p:cxnSp>
          <p:nvCxnSpPr>
            <p:cNvPr id="53" name="Straight Arrow Connector 52"/>
            <p:cNvCxnSpPr/>
            <p:nvPr/>
          </p:nvCxnSpPr>
          <p:spPr bwMode="auto">
            <a:xfrm flipH="1" flipV="1">
              <a:off x="2895601" y="4419601"/>
              <a:ext cx="1600199" cy="22497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54" name="TextBox 53"/>
            <p:cNvSpPr txBox="1"/>
            <p:nvPr/>
          </p:nvSpPr>
          <p:spPr>
            <a:xfrm>
              <a:off x="5410200" y="3645449"/>
              <a:ext cx="3262433" cy="707886"/>
            </a:xfrm>
            <a:prstGeom prst="rect">
              <a:avLst/>
            </a:prstGeom>
            <a:noFill/>
          </p:spPr>
          <p:txBody>
            <a:bodyPr wrap="none" rtlCol="0">
              <a:spAutoFit/>
            </a:bodyPr>
            <a:lstStyle/>
            <a:p>
              <a:r>
                <a:rPr lang="en-US" dirty="0" smtClean="0">
                  <a:solidFill>
                    <a:srgbClr val="FF0000"/>
                  </a:solidFill>
                </a:rPr>
                <a:t>Reputation (credentialing)  </a:t>
              </a:r>
            </a:p>
            <a:p>
              <a:r>
                <a:rPr lang="en-US" dirty="0" smtClean="0">
                  <a:solidFill>
                    <a:srgbClr val="FF0000"/>
                  </a:solidFill>
                </a:rPr>
                <a:t>Validation (certification)</a:t>
              </a:r>
            </a:p>
          </p:txBody>
        </p:sp>
        <p:cxnSp>
          <p:nvCxnSpPr>
            <p:cNvPr id="56" name="Straight Arrow Connector 55"/>
            <p:cNvCxnSpPr/>
            <p:nvPr/>
          </p:nvCxnSpPr>
          <p:spPr bwMode="auto">
            <a:xfrm flipH="1" flipV="1">
              <a:off x="2667000" y="2942772"/>
              <a:ext cx="2084614" cy="15530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grpSp>
      <p:sp>
        <p:nvSpPr>
          <p:cNvPr id="77" name="TextBox 76"/>
          <p:cNvSpPr txBox="1"/>
          <p:nvPr/>
        </p:nvSpPr>
        <p:spPr>
          <a:xfrm>
            <a:off x="410669" y="5715000"/>
            <a:ext cx="2531462" cy="923330"/>
          </a:xfrm>
          <a:prstGeom prst="rect">
            <a:avLst/>
          </a:prstGeom>
          <a:noFill/>
        </p:spPr>
        <p:txBody>
          <a:bodyPr wrap="none" rtlCol="0">
            <a:spAutoFit/>
          </a:bodyPr>
          <a:lstStyle/>
          <a:p>
            <a:r>
              <a:rPr lang="en-US" sz="1800" dirty="0" smtClean="0">
                <a:solidFill>
                  <a:srgbClr val="FF0000"/>
                </a:solidFill>
              </a:rPr>
              <a:t>The data are available:</a:t>
            </a:r>
          </a:p>
          <a:p>
            <a:r>
              <a:rPr lang="en-US" sz="1800" dirty="0" smtClean="0">
                <a:solidFill>
                  <a:srgbClr val="FF0000"/>
                </a:solidFill>
              </a:rPr>
              <a:t>TR Web of Science</a:t>
            </a:r>
          </a:p>
          <a:p>
            <a:r>
              <a:rPr lang="en-US" sz="1800" dirty="0" smtClean="0">
                <a:solidFill>
                  <a:srgbClr val="FF0000"/>
                </a:solidFill>
              </a:rPr>
              <a:t>Google Scholar</a:t>
            </a:r>
          </a:p>
        </p:txBody>
      </p:sp>
      <p:sp>
        <p:nvSpPr>
          <p:cNvPr id="79" name="TextBox 78"/>
          <p:cNvSpPr txBox="1"/>
          <p:nvPr/>
        </p:nvSpPr>
        <p:spPr>
          <a:xfrm>
            <a:off x="3508602" y="5867400"/>
            <a:ext cx="1749198" cy="646331"/>
          </a:xfrm>
          <a:prstGeom prst="rect">
            <a:avLst/>
          </a:prstGeom>
          <a:noFill/>
        </p:spPr>
        <p:txBody>
          <a:bodyPr wrap="none" rtlCol="0">
            <a:spAutoFit/>
          </a:bodyPr>
          <a:lstStyle/>
          <a:p>
            <a:r>
              <a:rPr lang="en-US" sz="1800" dirty="0" smtClean="0">
                <a:solidFill>
                  <a:srgbClr val="FF0000"/>
                </a:solidFill>
              </a:rPr>
              <a:t>Pre-massaged:</a:t>
            </a:r>
          </a:p>
          <a:p>
            <a:r>
              <a:rPr lang="en-US" sz="1800" dirty="0" smtClean="0">
                <a:solidFill>
                  <a:srgbClr val="FF0000"/>
                </a:solidFill>
              </a:rPr>
              <a:t>Nature Index</a:t>
            </a:r>
          </a:p>
        </p:txBody>
      </p:sp>
      <p:grpSp>
        <p:nvGrpSpPr>
          <p:cNvPr id="44" name="Group 43"/>
          <p:cNvGrpSpPr/>
          <p:nvPr/>
        </p:nvGrpSpPr>
        <p:grpSpPr>
          <a:xfrm>
            <a:off x="2819400" y="2401670"/>
            <a:ext cx="4271067" cy="1750367"/>
            <a:chOff x="2819400" y="2669233"/>
            <a:chExt cx="4271067" cy="1750367"/>
          </a:xfrm>
        </p:grpSpPr>
        <p:sp>
          <p:nvSpPr>
            <p:cNvPr id="63" name="TextBox 62"/>
            <p:cNvSpPr txBox="1"/>
            <p:nvPr/>
          </p:nvSpPr>
          <p:spPr>
            <a:xfrm>
              <a:off x="5410200" y="2988677"/>
              <a:ext cx="1680267" cy="707886"/>
            </a:xfrm>
            <a:prstGeom prst="rect">
              <a:avLst/>
            </a:prstGeom>
            <a:noFill/>
          </p:spPr>
          <p:txBody>
            <a:bodyPr wrap="none" rtlCol="0">
              <a:spAutoFit/>
            </a:bodyPr>
            <a:lstStyle/>
            <a:p>
              <a:r>
                <a:rPr lang="en-US" dirty="0" smtClean="0">
                  <a:solidFill>
                    <a:srgbClr val="002060"/>
                  </a:solidFill>
                </a:rPr>
                <a:t>Research  </a:t>
              </a:r>
            </a:p>
            <a:p>
              <a:r>
                <a:rPr lang="en-US" dirty="0" smtClean="0">
                  <a:solidFill>
                    <a:srgbClr val="002060"/>
                  </a:solidFill>
                </a:rPr>
                <a:t>assessments</a:t>
              </a:r>
            </a:p>
          </p:txBody>
        </p:sp>
        <p:grpSp>
          <p:nvGrpSpPr>
            <p:cNvPr id="28" name="Group 27"/>
            <p:cNvGrpSpPr/>
            <p:nvPr/>
          </p:nvGrpSpPr>
          <p:grpSpPr>
            <a:xfrm>
              <a:off x="2819400" y="2669233"/>
              <a:ext cx="2400301" cy="1750367"/>
              <a:chOff x="2781300" y="2514600"/>
              <a:chExt cx="2400301" cy="1750367"/>
            </a:xfrm>
          </p:grpSpPr>
          <p:cxnSp>
            <p:nvCxnSpPr>
              <p:cNvPr id="62" name="Straight Arrow Connector 61"/>
              <p:cNvCxnSpPr/>
              <p:nvPr/>
            </p:nvCxnSpPr>
            <p:spPr bwMode="auto">
              <a:xfrm flipV="1">
                <a:off x="2895600" y="2514600"/>
                <a:ext cx="1856014" cy="38100"/>
              </a:xfrm>
              <a:prstGeom prst="straightConnector1">
                <a:avLst/>
              </a:prstGeom>
              <a:solidFill>
                <a:schemeClr val="accent1"/>
              </a:solidFill>
              <a:ln w="38100" cap="flat" cmpd="sng" algn="ctr">
                <a:solidFill>
                  <a:srgbClr val="002060"/>
                </a:solidFill>
                <a:prstDash val="solid"/>
                <a:round/>
                <a:headEnd type="none" w="med" len="med"/>
                <a:tailEnd type="triangle"/>
              </a:ln>
              <a:effectLst/>
            </p:spPr>
          </p:cxnSp>
          <p:cxnSp>
            <p:nvCxnSpPr>
              <p:cNvPr id="64" name="Straight Arrow Connector 63"/>
              <p:cNvCxnSpPr/>
              <p:nvPr/>
            </p:nvCxnSpPr>
            <p:spPr bwMode="auto">
              <a:xfrm flipV="1">
                <a:off x="2781300" y="2601686"/>
                <a:ext cx="2247900" cy="1475015"/>
              </a:xfrm>
              <a:prstGeom prst="straightConnector1">
                <a:avLst/>
              </a:prstGeom>
              <a:solidFill>
                <a:schemeClr val="accent1"/>
              </a:solidFill>
              <a:ln w="38100" cap="flat" cmpd="sng" algn="ctr">
                <a:solidFill>
                  <a:srgbClr val="002060"/>
                </a:solidFill>
                <a:prstDash val="solid"/>
                <a:round/>
                <a:headEnd type="none" w="med" len="med"/>
                <a:tailEnd type="triangle"/>
              </a:ln>
              <a:effectLst/>
            </p:spPr>
          </p:cxnSp>
          <p:cxnSp>
            <p:nvCxnSpPr>
              <p:cNvPr id="43" name="Straight Arrow Connector 42"/>
              <p:cNvCxnSpPr/>
              <p:nvPr/>
            </p:nvCxnSpPr>
            <p:spPr bwMode="auto">
              <a:xfrm flipV="1">
                <a:off x="5181600" y="2742717"/>
                <a:ext cx="1" cy="1522250"/>
              </a:xfrm>
              <a:prstGeom prst="straightConnector1">
                <a:avLst/>
              </a:prstGeom>
              <a:solidFill>
                <a:schemeClr val="accent1"/>
              </a:solidFill>
              <a:ln w="38100" cap="flat" cmpd="sng" algn="ctr">
                <a:solidFill>
                  <a:srgbClr val="002060"/>
                </a:solidFill>
                <a:prstDash val="solid"/>
                <a:round/>
                <a:headEnd type="none" w="med" len="med"/>
                <a:tailEnd type="triangle"/>
              </a:ln>
              <a:effectLst/>
            </p:spPr>
          </p:cxnSp>
        </p:grpSp>
      </p:grpSp>
      <p:grpSp>
        <p:nvGrpSpPr>
          <p:cNvPr id="11" name="Group 10"/>
          <p:cNvGrpSpPr/>
          <p:nvPr/>
        </p:nvGrpSpPr>
        <p:grpSpPr>
          <a:xfrm>
            <a:off x="4572000" y="4191000"/>
            <a:ext cx="2514600" cy="1371600"/>
            <a:chOff x="3973286" y="4345632"/>
            <a:chExt cx="2514600" cy="1371600"/>
          </a:xfrm>
        </p:grpSpPr>
        <p:sp>
          <p:nvSpPr>
            <p:cNvPr id="6" name="Oval 5"/>
            <p:cNvSpPr/>
            <p:nvPr/>
          </p:nvSpPr>
          <p:spPr bwMode="auto">
            <a:xfrm>
              <a:off x="3973286" y="4345632"/>
              <a:ext cx="2514600" cy="1371600"/>
            </a:xfrm>
            <a:prstGeom prst="ellipse">
              <a:avLst/>
            </a:prstGeom>
            <a:solidFill>
              <a:schemeClr val="accent2">
                <a:lumMod val="20000"/>
                <a:lumOff val="80000"/>
              </a:schemeClr>
            </a:solidFill>
            <a:ln w="28575" cap="flat" cmpd="sng" algn="ctr">
              <a:solidFill>
                <a:srgbClr val="00206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7" name="TextBox 6"/>
            <p:cNvSpPr txBox="1"/>
            <p:nvPr/>
          </p:nvSpPr>
          <p:spPr>
            <a:xfrm>
              <a:off x="4114800" y="4800600"/>
              <a:ext cx="2209800" cy="461665"/>
            </a:xfrm>
            <a:prstGeom prst="rect">
              <a:avLst/>
            </a:prstGeom>
            <a:noFill/>
            <a:ln w="28575">
              <a:noFill/>
            </a:ln>
          </p:spPr>
          <p:txBody>
            <a:bodyPr wrap="square" rtlCol="0">
              <a:spAutoFit/>
            </a:bodyPr>
            <a:lstStyle/>
            <a:p>
              <a:r>
                <a:rPr lang="en-US" sz="2400" b="1" dirty="0" smtClean="0">
                  <a:solidFill>
                    <a:srgbClr val="002060"/>
                  </a:solidFill>
                </a:rPr>
                <a:t>HIF journals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10" name="Group 9"/>
          <p:cNvGrpSpPr/>
          <p:nvPr/>
        </p:nvGrpSpPr>
        <p:grpSpPr>
          <a:xfrm>
            <a:off x="4735286" y="1055914"/>
            <a:ext cx="2884714" cy="1534886"/>
            <a:chOff x="4125686" y="1447800"/>
            <a:chExt cx="2884714" cy="1534886"/>
          </a:xfrm>
        </p:grpSpPr>
        <p:sp>
          <p:nvSpPr>
            <p:cNvPr id="8" name="Oval 7"/>
            <p:cNvSpPr/>
            <p:nvPr/>
          </p:nvSpPr>
          <p:spPr bwMode="auto">
            <a:xfrm>
              <a:off x="4125686" y="1447800"/>
              <a:ext cx="2884714" cy="1534886"/>
            </a:xfrm>
            <a:prstGeom prst="ellipse">
              <a:avLst/>
            </a:prstGeom>
            <a:solidFill>
              <a:schemeClr val="accent3">
                <a:lumMod val="85000"/>
              </a:schemeClr>
            </a:solidFill>
            <a:ln w="28575" cap="flat" cmpd="sng" algn="ctr">
              <a:solidFill>
                <a:srgbClr val="0066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33CC"/>
                </a:solidFill>
                <a:effectLst/>
                <a:latin typeface="Helvetica" pitchFamily="34" charset="0"/>
              </a:endParaRPr>
            </a:p>
          </p:txBody>
        </p:sp>
        <p:sp>
          <p:nvSpPr>
            <p:cNvPr id="9" name="TextBox 8"/>
            <p:cNvSpPr txBox="1"/>
            <p:nvPr/>
          </p:nvSpPr>
          <p:spPr>
            <a:xfrm>
              <a:off x="4419600" y="1619071"/>
              <a:ext cx="2209800" cy="1200329"/>
            </a:xfrm>
            <a:prstGeom prst="rect">
              <a:avLst/>
            </a:prstGeom>
            <a:noFill/>
            <a:ln w="28575">
              <a:noFill/>
            </a:ln>
          </p:spPr>
          <p:txBody>
            <a:bodyPr wrap="square" rtlCol="0">
              <a:spAutoFit/>
            </a:bodyPr>
            <a:lstStyle/>
            <a:p>
              <a:r>
                <a:rPr lang="en-US" sz="2400" b="1" dirty="0" smtClean="0">
                  <a:solidFill>
                    <a:srgbClr val="006600"/>
                  </a:solidFill>
                </a:rPr>
                <a:t>Governments and funding agencies</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grpSp>
      <p:grpSp>
        <p:nvGrpSpPr>
          <p:cNvPr id="50" name="Group 49"/>
          <p:cNvGrpSpPr/>
          <p:nvPr/>
        </p:nvGrpSpPr>
        <p:grpSpPr>
          <a:xfrm>
            <a:off x="990600" y="1445568"/>
            <a:ext cx="7805057" cy="3831342"/>
            <a:chOff x="8973933" y="1445568"/>
            <a:chExt cx="7805057" cy="3831342"/>
          </a:xfrm>
        </p:grpSpPr>
        <p:grpSp>
          <p:nvGrpSpPr>
            <p:cNvPr id="262156" name="Group 262155"/>
            <p:cNvGrpSpPr/>
            <p:nvPr/>
          </p:nvGrpSpPr>
          <p:grpSpPr>
            <a:xfrm>
              <a:off x="8973933" y="1445568"/>
              <a:ext cx="7086600" cy="3831342"/>
              <a:chOff x="990600" y="1600200"/>
              <a:chExt cx="7086600" cy="3831342"/>
            </a:xfrm>
          </p:grpSpPr>
          <p:grpSp>
            <p:nvGrpSpPr>
              <p:cNvPr id="26" name="Group 25"/>
              <p:cNvGrpSpPr/>
              <p:nvPr/>
            </p:nvGrpSpPr>
            <p:grpSpPr>
              <a:xfrm>
                <a:off x="2892835" y="1600200"/>
                <a:ext cx="1617132" cy="677614"/>
                <a:chOff x="2892835" y="1676400"/>
                <a:chExt cx="1617132" cy="677614"/>
              </a:xfrm>
            </p:grpSpPr>
            <p:cxnSp>
              <p:nvCxnSpPr>
                <p:cNvPr id="23" name="Straight Arrow Connector 22"/>
                <p:cNvCxnSpPr/>
                <p:nvPr/>
              </p:nvCxnSpPr>
              <p:spPr bwMode="auto">
                <a:xfrm flipH="1">
                  <a:off x="2892835" y="2020669"/>
                  <a:ext cx="1617132" cy="333345"/>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27" name="TextBox 26"/>
                <p:cNvSpPr txBox="1"/>
                <p:nvPr/>
              </p:nvSpPr>
              <p:spPr>
                <a:xfrm>
                  <a:off x="3092824" y="1676400"/>
                  <a:ext cx="755336"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nvGrpSpPr>
              <p:cNvPr id="29" name="Group 28"/>
              <p:cNvGrpSpPr/>
              <p:nvPr/>
            </p:nvGrpSpPr>
            <p:grpSpPr>
              <a:xfrm>
                <a:off x="2494167" y="2333655"/>
                <a:ext cx="2019300" cy="1476345"/>
                <a:chOff x="2341767" y="1876455"/>
                <a:chExt cx="2019300" cy="1476345"/>
              </a:xfrm>
            </p:grpSpPr>
            <p:cxnSp>
              <p:nvCxnSpPr>
                <p:cNvPr id="30" name="Straight Arrow Connector 29"/>
                <p:cNvCxnSpPr/>
                <p:nvPr/>
              </p:nvCxnSpPr>
              <p:spPr bwMode="auto">
                <a:xfrm flipH="1">
                  <a:off x="2341767" y="1876455"/>
                  <a:ext cx="2019300" cy="1476345"/>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31" name="TextBox 30"/>
                <p:cNvSpPr txBox="1"/>
                <p:nvPr/>
              </p:nvSpPr>
              <p:spPr>
                <a:xfrm>
                  <a:off x="2971800" y="2285517"/>
                  <a:ext cx="470000"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nvGrpSpPr>
              <p:cNvPr id="34" name="Group 33"/>
              <p:cNvGrpSpPr/>
              <p:nvPr/>
            </p:nvGrpSpPr>
            <p:grpSpPr>
              <a:xfrm>
                <a:off x="7234134" y="4992469"/>
                <a:ext cx="843066" cy="439073"/>
                <a:chOff x="4987041" y="1509395"/>
                <a:chExt cx="843066" cy="439073"/>
              </a:xfrm>
            </p:grpSpPr>
            <p:cxnSp>
              <p:nvCxnSpPr>
                <p:cNvPr id="35" name="Straight Arrow Connector 34"/>
                <p:cNvCxnSpPr/>
                <p:nvPr/>
              </p:nvCxnSpPr>
              <p:spPr bwMode="auto">
                <a:xfrm flipH="1">
                  <a:off x="4987041" y="1509395"/>
                  <a:ext cx="843066" cy="0"/>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36" name="TextBox 35"/>
                <p:cNvSpPr txBox="1"/>
                <p:nvPr/>
              </p:nvSpPr>
              <p:spPr>
                <a:xfrm>
                  <a:off x="5207707" y="1548358"/>
                  <a:ext cx="470000"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nvGrpSpPr>
              <p:cNvPr id="40" name="Group 39"/>
              <p:cNvGrpSpPr/>
              <p:nvPr/>
            </p:nvGrpSpPr>
            <p:grpSpPr>
              <a:xfrm>
                <a:off x="990600" y="3247178"/>
                <a:ext cx="630250" cy="532043"/>
                <a:chOff x="2939374" y="2583504"/>
                <a:chExt cx="630250" cy="532043"/>
              </a:xfrm>
            </p:grpSpPr>
            <p:cxnSp>
              <p:nvCxnSpPr>
                <p:cNvPr id="41" name="Straight Arrow Connector 40"/>
                <p:cNvCxnSpPr/>
                <p:nvPr/>
              </p:nvCxnSpPr>
              <p:spPr bwMode="auto">
                <a:xfrm>
                  <a:off x="3566556" y="2583504"/>
                  <a:ext cx="3068" cy="532043"/>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42" name="TextBox 41"/>
                <p:cNvSpPr txBox="1"/>
                <p:nvPr/>
              </p:nvSpPr>
              <p:spPr>
                <a:xfrm>
                  <a:off x="2939374" y="2592066"/>
                  <a:ext cx="612668" cy="400110"/>
                </a:xfrm>
                <a:prstGeom prst="rect">
                  <a:avLst/>
                </a:prstGeom>
                <a:noFill/>
              </p:spPr>
              <p:txBody>
                <a:bodyPr wrap="none" rtlCol="0">
                  <a:spAutoFit/>
                </a:bodyPr>
                <a:lstStyle/>
                <a:p>
                  <a:r>
                    <a:rPr lang="en-US" dirty="0" smtClean="0">
                      <a:solidFill>
                        <a:srgbClr val="006600"/>
                      </a:solidFill>
                    </a:rPr>
                    <a:t>$$$</a:t>
                  </a:r>
                  <a:endParaRPr lang="en-US" dirty="0">
                    <a:solidFill>
                      <a:srgbClr val="006600"/>
                    </a:solidFill>
                  </a:endParaRPr>
                </a:p>
              </p:txBody>
            </p:sp>
          </p:grpSp>
        </p:grpSp>
        <p:cxnSp>
          <p:nvCxnSpPr>
            <p:cNvPr id="52" name="Straight Arrow Connector 51"/>
            <p:cNvCxnSpPr/>
            <p:nvPr/>
          </p:nvCxnSpPr>
          <p:spPr bwMode="auto">
            <a:xfrm flipH="1">
              <a:off x="15679533" y="1828800"/>
              <a:ext cx="1099457" cy="0"/>
            </a:xfrm>
            <a:prstGeom prst="straightConnector1">
              <a:avLst/>
            </a:prstGeom>
            <a:solidFill>
              <a:schemeClr val="accent1"/>
            </a:solidFill>
            <a:ln w="38100" cap="flat" cmpd="sng" algn="ctr">
              <a:solidFill>
                <a:srgbClr val="006600"/>
              </a:solidFill>
              <a:prstDash val="solid"/>
              <a:round/>
              <a:headEnd type="none" w="med" len="med"/>
              <a:tailEnd type="triangle"/>
            </a:ln>
            <a:effectLst/>
          </p:spPr>
        </p:cxnSp>
        <p:sp>
          <p:nvSpPr>
            <p:cNvPr id="58" name="TextBox 57"/>
            <p:cNvSpPr txBox="1"/>
            <p:nvPr/>
          </p:nvSpPr>
          <p:spPr>
            <a:xfrm>
              <a:off x="15767263" y="1905000"/>
              <a:ext cx="898003" cy="400110"/>
            </a:xfrm>
            <a:prstGeom prst="rect">
              <a:avLst/>
            </a:prstGeom>
            <a:noFill/>
          </p:spPr>
          <p:txBody>
            <a:bodyPr wrap="none" rtlCol="0">
              <a:spAutoFit/>
            </a:bodyPr>
            <a:lstStyle/>
            <a:p>
              <a:r>
                <a:rPr lang="en-US" dirty="0">
                  <a:solidFill>
                    <a:srgbClr val="006600"/>
                  </a:solidFill>
                </a:rPr>
                <a:t>$</a:t>
              </a:r>
              <a:r>
                <a:rPr lang="en-US" dirty="0" smtClean="0">
                  <a:solidFill>
                    <a:srgbClr val="006600"/>
                  </a:solidFill>
                </a:rPr>
                <a:t>$$$$</a:t>
              </a:r>
              <a:endParaRPr lang="en-US" dirty="0">
                <a:solidFill>
                  <a:srgbClr val="006600"/>
                </a:solidFill>
              </a:endParaRPr>
            </a:p>
          </p:txBody>
        </p:sp>
      </p:grpSp>
      <p:sp>
        <p:nvSpPr>
          <p:cNvPr id="4" name="TextBox 3"/>
          <p:cNvSpPr txBox="1"/>
          <p:nvPr/>
        </p:nvSpPr>
        <p:spPr>
          <a:xfrm>
            <a:off x="5966927" y="5953780"/>
            <a:ext cx="2643673" cy="523220"/>
          </a:xfrm>
          <a:prstGeom prst="rect">
            <a:avLst/>
          </a:prstGeom>
          <a:noFill/>
          <a:ln w="28575">
            <a:solidFill>
              <a:srgbClr val="FF0000"/>
            </a:solidFill>
          </a:ln>
        </p:spPr>
        <p:txBody>
          <a:bodyPr wrap="none" rtlCol="0">
            <a:spAutoFit/>
          </a:bodyPr>
          <a:lstStyle/>
          <a:p>
            <a:r>
              <a:rPr lang="en-US" sz="2800" dirty="0" smtClean="0">
                <a:solidFill>
                  <a:srgbClr val="FF0000"/>
                </a:solidFill>
              </a:rPr>
              <a:t>And trumpeted</a:t>
            </a:r>
            <a:endParaRPr lang="en-US" sz="2800" dirty="0">
              <a:solidFill>
                <a:srgbClr val="FF0000"/>
              </a:solidFill>
            </a:endParaRPr>
          </a:p>
        </p:txBody>
      </p:sp>
    </p:spTree>
    <p:extLst>
      <p:ext uri="{BB962C8B-B14F-4D97-AF65-F5344CB8AC3E}">
        <p14:creationId xmlns:p14="http://schemas.microsoft.com/office/powerpoint/2010/main" val="16661115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228600" y="0"/>
            <a:ext cx="32766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Nature index</a:t>
            </a:r>
            <a:r>
              <a:rPr lang="en-US" sz="2800" dirty="0" smtClean="0">
                <a:solidFill>
                  <a:schemeClr val="tx1"/>
                </a:solidFill>
              </a:rPr>
              <a:t> </a:t>
            </a:r>
            <a:endParaRPr lang="en-US" sz="2800" dirty="0">
              <a:solidFill>
                <a:schemeClr val="tx1"/>
              </a:solidFill>
            </a:endParaRPr>
          </a:p>
        </p:txBody>
      </p:sp>
      <p:grpSp>
        <p:nvGrpSpPr>
          <p:cNvPr id="4" name="Group 3"/>
          <p:cNvGrpSpPr/>
          <p:nvPr/>
        </p:nvGrpSpPr>
        <p:grpSpPr>
          <a:xfrm>
            <a:off x="380994" y="565922"/>
            <a:ext cx="4484687" cy="3567022"/>
            <a:chOff x="76200" y="609600"/>
            <a:chExt cx="4484687" cy="3567022"/>
          </a:xfrm>
        </p:grpSpPr>
        <p:pic>
          <p:nvPicPr>
            <p:cNvPr id="1026" name="Picture 2" descr="C:\Users\caves\Documents\My Stuff\My Stuff 2\talks\hifs\NatureIndex2016Chinese Academy of Scienc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09600"/>
              <a:ext cx="3244839" cy="356702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9568" y="1033312"/>
              <a:ext cx="3881319" cy="400110"/>
            </a:xfrm>
            <a:prstGeom prst="rect">
              <a:avLst/>
            </a:prstGeom>
            <a:noFill/>
          </p:spPr>
          <p:txBody>
            <a:bodyPr wrap="none" rtlCol="0">
              <a:spAutoFit/>
            </a:bodyPr>
            <a:lstStyle/>
            <a:p>
              <a:r>
                <a:rPr lang="en-US" b="1" dirty="0" smtClean="0"/>
                <a:t>Chinese Academy of Sciences</a:t>
              </a:r>
              <a:endParaRPr lang="en-US" b="1" dirty="0"/>
            </a:p>
          </p:txBody>
        </p:sp>
      </p:grpSp>
      <p:grpSp>
        <p:nvGrpSpPr>
          <p:cNvPr id="3" name="Group 2"/>
          <p:cNvGrpSpPr/>
          <p:nvPr/>
        </p:nvGrpSpPr>
        <p:grpSpPr>
          <a:xfrm>
            <a:off x="5105400" y="76200"/>
            <a:ext cx="3926112" cy="4343400"/>
            <a:chOff x="5105400" y="76200"/>
            <a:chExt cx="3926112" cy="4343400"/>
          </a:xfrm>
        </p:grpSpPr>
        <p:pic>
          <p:nvPicPr>
            <p:cNvPr id="1028" name="Picture 4" descr="C:\Users\caves\Documents\My Stuff\My Stuff 2\talks\hifs\NatureIndex2016NTUSingapore_Page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76200"/>
              <a:ext cx="3907624" cy="20601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456576" y="493488"/>
              <a:ext cx="2574936" cy="707886"/>
            </a:xfrm>
            <a:prstGeom prst="rect">
              <a:avLst/>
            </a:prstGeom>
            <a:noFill/>
          </p:spPr>
          <p:txBody>
            <a:bodyPr wrap="none" rtlCol="0">
              <a:spAutoFit/>
            </a:bodyPr>
            <a:lstStyle/>
            <a:p>
              <a:r>
                <a:rPr lang="en-US" b="1" dirty="0" smtClean="0"/>
                <a:t>Nanyang Technical </a:t>
              </a:r>
            </a:p>
            <a:p>
              <a:r>
                <a:rPr lang="en-US" b="1" dirty="0" smtClean="0"/>
                <a:t>University</a:t>
              </a:r>
              <a:endParaRPr lang="en-US" b="1" dirty="0"/>
            </a:p>
          </p:txBody>
        </p:sp>
        <p:pic>
          <p:nvPicPr>
            <p:cNvPr id="1029" name="Picture 5" descr="C:\Users\caves\Documents\My Stuff\My Stuff 2\talks\hifs\NatureIndex2016NTUSingapore_Page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8489" y="2081903"/>
              <a:ext cx="3413111" cy="23376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250223" y="2249715"/>
            <a:ext cx="3312377" cy="3036630"/>
            <a:chOff x="2211456" y="2249715"/>
            <a:chExt cx="3312377" cy="3036630"/>
          </a:xfrm>
        </p:grpSpPr>
        <p:pic>
          <p:nvPicPr>
            <p:cNvPr id="1030" name="Picture 6" descr="C:\Users\caves\Documents\My Stuff\My Stuff 2\talks\hifs\NatureIndex2016U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1456" y="2249715"/>
              <a:ext cx="3312377" cy="30366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581400" y="3250751"/>
              <a:ext cx="1737976" cy="400110"/>
            </a:xfrm>
            <a:prstGeom prst="rect">
              <a:avLst/>
            </a:prstGeom>
            <a:noFill/>
          </p:spPr>
          <p:txBody>
            <a:bodyPr wrap="none" rtlCol="0">
              <a:spAutoFit/>
            </a:bodyPr>
            <a:lstStyle/>
            <a:p>
              <a:r>
                <a:rPr lang="en-US" b="1" dirty="0" smtClean="0"/>
                <a:t>UQ Brisbane</a:t>
              </a:r>
              <a:endParaRPr lang="en-US" b="1" dirty="0"/>
            </a:p>
          </p:txBody>
        </p:sp>
      </p:grpSp>
      <p:grpSp>
        <p:nvGrpSpPr>
          <p:cNvPr id="6" name="Group 5"/>
          <p:cNvGrpSpPr/>
          <p:nvPr/>
        </p:nvGrpSpPr>
        <p:grpSpPr>
          <a:xfrm>
            <a:off x="4129087" y="4495800"/>
            <a:ext cx="4862513" cy="2104567"/>
            <a:chOff x="3581400" y="4524833"/>
            <a:chExt cx="4862513" cy="2104567"/>
          </a:xfrm>
        </p:grpSpPr>
        <p:pic>
          <p:nvPicPr>
            <p:cNvPr id="2055" name="Picture 7" descr="C:\Users\caves\Documents\My Stuff\My Stuff 2\talks\hifs\NatureIndex2014LMU_edi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524833"/>
              <a:ext cx="4862513" cy="21045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00800" y="4857690"/>
              <a:ext cx="1938351" cy="400110"/>
            </a:xfrm>
            <a:prstGeom prst="rect">
              <a:avLst/>
            </a:prstGeom>
            <a:noFill/>
          </p:spPr>
          <p:txBody>
            <a:bodyPr wrap="none" rtlCol="0">
              <a:spAutoFit/>
            </a:bodyPr>
            <a:lstStyle/>
            <a:p>
              <a:r>
                <a:rPr lang="en-US" b="1" dirty="0" smtClean="0"/>
                <a:t>LMU </a:t>
              </a:r>
              <a:r>
                <a:rPr lang="en-US" b="1" dirty="0" err="1" smtClean="0"/>
                <a:t>München</a:t>
              </a:r>
              <a:endParaRPr lang="en-US" b="1" dirty="0"/>
            </a:p>
          </p:txBody>
        </p:sp>
      </p:grpSp>
      <p:grpSp>
        <p:nvGrpSpPr>
          <p:cNvPr id="7" name="Group 6"/>
          <p:cNvGrpSpPr/>
          <p:nvPr/>
        </p:nvGrpSpPr>
        <p:grpSpPr>
          <a:xfrm>
            <a:off x="77793" y="1905000"/>
            <a:ext cx="2741607" cy="4889867"/>
            <a:chOff x="77793" y="1905000"/>
            <a:chExt cx="2741607" cy="4889867"/>
          </a:xfrm>
        </p:grpSpPr>
        <p:pic>
          <p:nvPicPr>
            <p:cNvPr id="2" name="Picture 2" descr="C:\Users\caves\Documents\My Stuff\My Stuff 2\talks\hifs\NatureIndex2016U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93" y="1905000"/>
              <a:ext cx="2741607" cy="48898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33181" y="5514462"/>
              <a:ext cx="1387046" cy="400110"/>
            </a:xfrm>
            <a:prstGeom prst="rect">
              <a:avLst/>
            </a:prstGeom>
            <a:noFill/>
          </p:spPr>
          <p:txBody>
            <a:bodyPr wrap="none" rtlCol="0">
              <a:spAutoFit/>
            </a:bodyPr>
            <a:lstStyle/>
            <a:p>
              <a:r>
                <a:rPr lang="en-US" b="1" dirty="0" smtClean="0"/>
                <a:t>UT Austin</a:t>
              </a:r>
              <a:endParaRPr lang="en-US" b="1" dirty="0"/>
            </a:p>
          </p:txBody>
        </p:sp>
      </p:grpSp>
    </p:spTree>
    <p:extLst>
      <p:ext uri="{BB962C8B-B14F-4D97-AF65-F5344CB8AC3E}">
        <p14:creationId xmlns:p14="http://schemas.microsoft.com/office/powerpoint/2010/main" val="392390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101025"/>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Consequences of HIFS</a:t>
            </a:r>
            <a:r>
              <a:rPr lang="en-US" sz="2800" dirty="0" smtClean="0">
                <a:solidFill>
                  <a:schemeClr val="tx1"/>
                </a:solidFill>
              </a:rPr>
              <a:t> </a:t>
            </a:r>
            <a:endParaRPr lang="en-US" sz="2800" dirty="0">
              <a:solidFill>
                <a:schemeClr val="tx1"/>
              </a:solidFill>
            </a:endParaRPr>
          </a:p>
        </p:txBody>
      </p:sp>
      <p:sp>
        <p:nvSpPr>
          <p:cNvPr id="3" name="TextBox 2"/>
          <p:cNvSpPr txBox="1"/>
          <p:nvPr/>
        </p:nvSpPr>
        <p:spPr>
          <a:xfrm>
            <a:off x="228600" y="920889"/>
            <a:ext cx="8716447" cy="1477328"/>
          </a:xfrm>
          <a:prstGeom prst="rect">
            <a:avLst/>
          </a:prstGeom>
          <a:solidFill>
            <a:schemeClr val="accent2">
              <a:lumMod val="20000"/>
              <a:lumOff val="80000"/>
            </a:schemeClr>
          </a:solidFill>
          <a:ln w="28575">
            <a:solidFill>
              <a:schemeClr val="accent6"/>
            </a:solidFill>
          </a:ln>
        </p:spPr>
        <p:txBody>
          <a:bodyPr wrap="square" rtlCol="0">
            <a:spAutoFit/>
          </a:bodyPr>
          <a:lstStyle/>
          <a:p>
            <a:pPr algn="l"/>
            <a:endParaRPr lang="en-US" sz="1800" b="1" dirty="0">
              <a:solidFill>
                <a:schemeClr val="accent6"/>
              </a:solidFill>
            </a:endParaRPr>
          </a:p>
          <a:p>
            <a:pPr marL="285750" indent="-285750" algn="l">
              <a:buFont typeface="Wingdings" pitchFamily="2" charset="2"/>
              <a:buChar char="l"/>
            </a:pPr>
            <a:r>
              <a:rPr lang="en-US" sz="1800" b="1" dirty="0" smtClean="0">
                <a:solidFill>
                  <a:schemeClr val="accent6"/>
                </a:solidFill>
              </a:rPr>
              <a:t>Poor decisions </a:t>
            </a:r>
            <a:r>
              <a:rPr lang="en-US" sz="1800" b="1" dirty="0">
                <a:solidFill>
                  <a:schemeClr val="accent6"/>
                </a:solidFill>
              </a:rPr>
              <a:t>in hiring, funding, promotions, and prizes and awards, </a:t>
            </a:r>
            <a:r>
              <a:rPr lang="en-US" sz="1800" b="1" dirty="0" smtClean="0">
                <a:solidFill>
                  <a:schemeClr val="accent6"/>
                </a:solidFill>
              </a:rPr>
              <a:t>especially </a:t>
            </a:r>
            <a:r>
              <a:rPr lang="en-US" sz="1800" b="1" dirty="0">
                <a:solidFill>
                  <a:schemeClr val="accent6"/>
                </a:solidFill>
              </a:rPr>
              <a:t>when administrators </a:t>
            </a:r>
            <a:r>
              <a:rPr lang="en-US" sz="1800" b="1" dirty="0" smtClean="0">
                <a:solidFill>
                  <a:schemeClr val="accent6"/>
                </a:solidFill>
              </a:rPr>
              <a:t>without technical </a:t>
            </a:r>
            <a:r>
              <a:rPr lang="en-US" sz="1800" b="1" dirty="0">
                <a:solidFill>
                  <a:schemeClr val="accent6"/>
                </a:solidFill>
              </a:rPr>
              <a:t>expertise are inserted into the process or when an institution hires in a field new to it</a:t>
            </a:r>
            <a:r>
              <a:rPr lang="en-US" sz="1800" b="1" dirty="0" smtClean="0">
                <a:solidFill>
                  <a:schemeClr val="accent6"/>
                </a:solidFill>
              </a:rPr>
              <a:t>.  </a:t>
            </a:r>
          </a:p>
          <a:p>
            <a:pPr algn="l"/>
            <a:endParaRPr lang="en-US" sz="1800" b="1" i="1" dirty="0">
              <a:solidFill>
                <a:schemeClr val="accent6"/>
              </a:solidFill>
            </a:endParaRPr>
          </a:p>
        </p:txBody>
      </p:sp>
      <p:sp>
        <p:nvSpPr>
          <p:cNvPr id="4" name="Text Box 14"/>
          <p:cNvSpPr txBox="1">
            <a:spLocks noChangeArrowheads="1"/>
          </p:cNvSpPr>
          <p:nvPr/>
        </p:nvSpPr>
        <p:spPr bwMode="auto">
          <a:xfrm>
            <a:off x="2242458" y="3124200"/>
            <a:ext cx="4648200" cy="707886"/>
          </a:xfrm>
          <a:prstGeom prst="rect">
            <a:avLst/>
          </a:prstGeom>
          <a:solidFill>
            <a:schemeClr val="accent3">
              <a:lumMod val="85000"/>
            </a:schemeClr>
          </a:solidFill>
          <a:ln w="28575">
            <a:solidFill>
              <a:srgbClr val="990099"/>
            </a:solidFill>
            <a:miter lim="800000"/>
            <a:headEnd/>
            <a:tailEnd/>
          </a:ln>
          <a:effectLst/>
        </p:spPr>
        <p:txBody>
          <a:bodyPr wrap="square">
            <a:spAutoFit/>
          </a:bodyPr>
          <a:lstStyle/>
          <a:p>
            <a:pPr eaLnBrk="1" hangingPunct="1"/>
            <a:r>
              <a:rPr lang="en-US" b="1" dirty="0">
                <a:solidFill>
                  <a:srgbClr val="990099"/>
                </a:solidFill>
              </a:rPr>
              <a:t>S</a:t>
            </a:r>
            <a:r>
              <a:rPr lang="en-US" b="1" dirty="0" smtClean="0">
                <a:solidFill>
                  <a:srgbClr val="990099"/>
                </a:solidFill>
              </a:rPr>
              <a:t>hould we eschew </a:t>
            </a:r>
            <a:r>
              <a:rPr lang="en-US" b="1" dirty="0" err="1" smtClean="0">
                <a:solidFill>
                  <a:srgbClr val="990099"/>
                </a:solidFill>
              </a:rPr>
              <a:t>bibliometric</a:t>
            </a:r>
            <a:r>
              <a:rPr lang="en-US" b="1" dirty="0" smtClean="0">
                <a:solidFill>
                  <a:srgbClr val="990099"/>
                </a:solidFill>
              </a:rPr>
              <a:t> data in assessing research impact?  </a:t>
            </a:r>
            <a:endParaRPr lang="en-US" b="1" dirty="0">
              <a:solidFill>
                <a:srgbClr val="990099"/>
              </a:solidFill>
            </a:endParaRPr>
          </a:p>
        </p:txBody>
      </p:sp>
    </p:spTree>
    <p:extLst>
      <p:ext uri="{BB962C8B-B14F-4D97-AF65-F5344CB8AC3E}">
        <p14:creationId xmlns:p14="http://schemas.microsoft.com/office/powerpoint/2010/main" val="130181049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320515" name="Text Box 3"/>
          <p:cNvSpPr txBox="1">
            <a:spLocks noChangeArrowheads="1"/>
          </p:cNvSpPr>
          <p:nvPr/>
        </p:nvSpPr>
        <p:spPr bwMode="auto">
          <a:xfrm>
            <a:off x="609600" y="6096000"/>
            <a:ext cx="970137" cy="523220"/>
          </a:xfrm>
          <a:prstGeom prst="rect">
            <a:avLst/>
          </a:prstGeom>
          <a:noFill/>
          <a:ln w="19050" algn="ctr">
            <a:noFill/>
            <a:miter lim="800000"/>
            <a:headEnd/>
            <a:tailEnd/>
          </a:ln>
          <a:effectLst/>
        </p:spPr>
        <p:txBody>
          <a:bodyPr wrap="none">
            <a:spAutoFit/>
          </a:bodyPr>
          <a:lstStyle/>
          <a:p>
            <a:r>
              <a:rPr lang="en-US" sz="1400" b="1" dirty="0" err="1" smtClean="0">
                <a:solidFill>
                  <a:schemeClr val="tx1"/>
                </a:solidFill>
              </a:rPr>
              <a:t>Dettifoss</a:t>
            </a:r>
            <a:endParaRPr lang="en-US" sz="1400" b="1" dirty="0">
              <a:solidFill>
                <a:schemeClr val="tx1"/>
              </a:solidFill>
            </a:endParaRPr>
          </a:p>
          <a:p>
            <a:r>
              <a:rPr lang="en-US" sz="1400" b="1" dirty="0" smtClean="0">
                <a:solidFill>
                  <a:schemeClr val="tx1"/>
                </a:solidFill>
              </a:rPr>
              <a:t>Iceland</a:t>
            </a:r>
            <a:endParaRPr lang="en-US" sz="1400" b="1" dirty="0">
              <a:solidFill>
                <a:schemeClr val="tx1"/>
              </a:solidFill>
            </a:endParaRPr>
          </a:p>
        </p:txBody>
      </p:sp>
      <p:sp>
        <p:nvSpPr>
          <p:cNvPr id="5" name="Text Box 2"/>
          <p:cNvSpPr txBox="1">
            <a:spLocks noChangeArrowheads="1"/>
          </p:cNvSpPr>
          <p:nvPr/>
        </p:nvSpPr>
        <p:spPr bwMode="auto">
          <a:xfrm>
            <a:off x="6324600" y="399871"/>
            <a:ext cx="2895600" cy="1200329"/>
          </a:xfrm>
          <a:prstGeom prst="rect">
            <a:avLst/>
          </a:prstGeom>
          <a:noFill/>
          <a:ln w="19050" algn="ctr">
            <a:noFill/>
            <a:miter lim="800000"/>
            <a:headEnd/>
            <a:tailEnd/>
          </a:ln>
          <a:effectLst/>
        </p:spPr>
        <p:txBody>
          <a:bodyPr wrap="square">
            <a:spAutoFit/>
          </a:bodyPr>
          <a:lstStyle/>
          <a:p>
            <a:r>
              <a:rPr lang="en-US" sz="3600" dirty="0">
                <a:solidFill>
                  <a:srgbClr val="996600"/>
                </a:solidFill>
                <a:latin typeface="Comic Sans MS" pitchFamily="66" charset="0"/>
              </a:rPr>
              <a:t>S</a:t>
            </a:r>
            <a:r>
              <a:rPr lang="en-US" sz="3600" dirty="0" smtClean="0">
                <a:solidFill>
                  <a:srgbClr val="996600"/>
                </a:solidFill>
                <a:latin typeface="Comic Sans MS" pitchFamily="66" charset="0"/>
              </a:rPr>
              <a:t>ix QI theorists </a:t>
            </a:r>
            <a:endParaRPr lang="en-US" sz="3600" dirty="0">
              <a:solidFill>
                <a:srgbClr val="996600"/>
              </a:solidFill>
              <a:latin typeface="Comic Sans MS" pitchFamily="66" charset="0"/>
            </a:endParaRPr>
          </a:p>
        </p:txBody>
      </p:sp>
      <p:pic>
        <p:nvPicPr>
          <p:cNvPr id="6" name="Picture 3" descr="C:\Users\caves\Pictures\13\Iceland\Carl at Dettif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05000"/>
            <a:ext cx="7328976" cy="487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436428237"/>
              </p:ext>
            </p:extLst>
          </p:nvPr>
        </p:nvGraphicFramePr>
        <p:xfrm>
          <a:off x="152400" y="152400"/>
          <a:ext cx="6096000" cy="25958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sz="1600" dirty="0" smtClean="0">
                          <a:solidFill>
                            <a:schemeClr val="tx1"/>
                          </a:solidFill>
                          <a:latin typeface="Calibri" panose="020F0502020204030204" pitchFamily="34" charset="0"/>
                          <a:cs typeface="Arial" panose="020B0604020202020204" pitchFamily="34" charset="0"/>
                        </a:rPr>
                        <a:t>Articles</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Citations</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Per article</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h-index</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100h-index</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r>
              <a:tr h="370840">
                <a:tc>
                  <a:txBody>
                    <a:bodyPr/>
                    <a:lstStyle/>
                    <a:p>
                      <a:r>
                        <a:rPr lang="en-US" sz="1600" dirty="0" smtClean="0">
                          <a:solidFill>
                            <a:schemeClr val="tx1"/>
                          </a:solidFill>
                          <a:latin typeface="Calibri" panose="020F0502020204030204" pitchFamily="34" charset="0"/>
                          <a:cs typeface="Arial" panose="020B0604020202020204" pitchFamily="34" charset="0"/>
                        </a:rPr>
                        <a:t>331</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15,796</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48</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60</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3</a:t>
                      </a:r>
                    </a:p>
                  </a:txBody>
                  <a:tcPr>
                    <a:solidFill>
                      <a:schemeClr val="bg2">
                        <a:lumMod val="20000"/>
                        <a:lumOff val="80000"/>
                      </a:schemeClr>
                    </a:solidFill>
                  </a:tcPr>
                </a:tc>
              </a:tr>
              <a:tr h="370840">
                <a:tc>
                  <a:txBody>
                    <a:bodyPr/>
                    <a:lstStyle/>
                    <a:p>
                      <a:r>
                        <a:rPr lang="en-US" sz="1600" dirty="0" smtClean="0">
                          <a:solidFill>
                            <a:schemeClr val="tx1"/>
                          </a:solidFill>
                          <a:latin typeface="Calibri" panose="020F0502020204030204" pitchFamily="34" charset="0"/>
                          <a:cs typeface="Arial" panose="020B0604020202020204" pitchFamily="34" charset="0"/>
                        </a:rPr>
                        <a:t>135</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11,825</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smtClean="0">
                          <a:solidFill>
                            <a:schemeClr val="tx1"/>
                          </a:solidFill>
                          <a:latin typeface="Calibri" panose="020F0502020204030204" pitchFamily="34" charset="0"/>
                          <a:cs typeface="Arial" panose="020B0604020202020204" pitchFamily="34" charset="0"/>
                        </a:rPr>
                        <a:t>88</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46</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5</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r>
              <a:tr h="370840">
                <a:tc>
                  <a:txBody>
                    <a:bodyPr/>
                    <a:lstStyle/>
                    <a:p>
                      <a:r>
                        <a:rPr lang="en-US" sz="1600" dirty="0" smtClean="0">
                          <a:solidFill>
                            <a:schemeClr val="tx1"/>
                          </a:solidFill>
                          <a:latin typeface="Calibri" panose="020F0502020204030204" pitchFamily="34" charset="0"/>
                          <a:cs typeface="Arial" panose="020B0604020202020204" pitchFamily="34" charset="0"/>
                        </a:rPr>
                        <a:t>135</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10,137</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75</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47</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r>
              <a:tr h="370840">
                <a:tc>
                  <a:txBody>
                    <a:bodyPr/>
                    <a:lstStyle/>
                    <a:p>
                      <a:r>
                        <a:rPr lang="en-US" sz="1600" dirty="0" smtClean="0">
                          <a:solidFill>
                            <a:schemeClr val="tx1"/>
                          </a:solidFill>
                          <a:latin typeface="Calibri" panose="020F0502020204030204" pitchFamily="34" charset="0"/>
                          <a:cs typeface="Arial" panose="020B0604020202020204" pitchFamily="34" charset="0"/>
                        </a:rPr>
                        <a:t>199</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8,627</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43</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42</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r>
              <a:tr h="370840">
                <a:tc>
                  <a:txBody>
                    <a:bodyPr/>
                    <a:lstStyle/>
                    <a:p>
                      <a:r>
                        <a:rPr lang="en-US" sz="1600" dirty="0" smtClean="0">
                          <a:solidFill>
                            <a:schemeClr val="tx1"/>
                          </a:solidFill>
                          <a:latin typeface="Calibri" panose="020F0502020204030204" pitchFamily="34" charset="0"/>
                          <a:cs typeface="Arial" panose="020B0604020202020204" pitchFamily="34" charset="0"/>
                        </a:rPr>
                        <a:t>124</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8,442</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68</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37</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3</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r>
              <a:tr h="370840">
                <a:tc>
                  <a:txBody>
                    <a:bodyPr/>
                    <a:lstStyle/>
                    <a:p>
                      <a:r>
                        <a:rPr lang="en-US" sz="1600" dirty="0" smtClean="0">
                          <a:solidFill>
                            <a:schemeClr val="tx1"/>
                          </a:solidFill>
                          <a:latin typeface="Calibri" panose="020F0502020204030204" pitchFamily="34" charset="0"/>
                          <a:cs typeface="Arial" panose="020B0604020202020204" pitchFamily="34" charset="0"/>
                        </a:rPr>
                        <a:t>93</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8,220</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88</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44</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c>
                  <a:txBody>
                    <a:bodyPr/>
                    <a:lstStyle/>
                    <a:p>
                      <a:r>
                        <a:rPr lang="en-US" sz="1600" dirty="0" smtClean="0">
                          <a:solidFill>
                            <a:schemeClr val="tx1"/>
                          </a:solidFill>
                          <a:latin typeface="Calibri" panose="020F0502020204030204" pitchFamily="34" charset="0"/>
                          <a:cs typeface="Arial" panose="020B0604020202020204" pitchFamily="34" charset="0"/>
                        </a:rPr>
                        <a:t>4</a:t>
                      </a:r>
                      <a:endParaRPr lang="en-US" sz="1600" dirty="0">
                        <a:solidFill>
                          <a:schemeClr val="tx1"/>
                        </a:solidFill>
                        <a:latin typeface="Calibri" panose="020F0502020204030204" pitchFamily="34" charset="0"/>
                        <a:cs typeface="Arial" panose="020B0604020202020204" pitchFamily="34" charset="0"/>
                      </a:endParaRP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2633699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304800" y="457200"/>
            <a:ext cx="2971800" cy="584775"/>
          </a:xfrm>
          <a:prstGeom prst="rect">
            <a:avLst/>
          </a:prstGeom>
          <a:noFill/>
          <a:ln w="9525">
            <a:noFill/>
            <a:miter lim="800000"/>
            <a:headEnd/>
            <a:tailEnd/>
          </a:ln>
          <a:effectLst/>
        </p:spPr>
        <p:txBody>
          <a:bodyPr wrap="square">
            <a:spAutoFit/>
          </a:bodyPr>
          <a:lstStyle/>
          <a:p>
            <a:pPr algn="l" eaLnBrk="1" hangingPunct="1"/>
            <a:r>
              <a:rPr lang="en-US" sz="3200" b="1" dirty="0" err="1" smtClean="0">
                <a:solidFill>
                  <a:srgbClr val="996633"/>
                </a:solidFill>
                <a:latin typeface="Comic Sans MS" pitchFamily="66" charset="0"/>
              </a:rPr>
              <a:t>Bibliometrics</a:t>
            </a:r>
            <a:r>
              <a:rPr lang="en-US" sz="2800" dirty="0" smtClean="0">
                <a:solidFill>
                  <a:schemeClr val="tx1"/>
                </a:solidFill>
              </a:rPr>
              <a:t> </a:t>
            </a:r>
            <a:endParaRPr lang="en-US" sz="2800" dirty="0">
              <a:solidFill>
                <a:schemeClr val="tx1"/>
              </a:solidFill>
            </a:endParaRPr>
          </a:p>
        </p:txBody>
      </p:sp>
      <p:sp>
        <p:nvSpPr>
          <p:cNvPr id="5" name="TextBox 4"/>
          <p:cNvSpPr txBox="1"/>
          <p:nvPr/>
        </p:nvSpPr>
        <p:spPr>
          <a:xfrm>
            <a:off x="351353" y="1371600"/>
            <a:ext cx="7421047" cy="5078313"/>
          </a:xfrm>
          <a:prstGeom prst="rect">
            <a:avLst/>
          </a:prstGeom>
          <a:solidFill>
            <a:srgbClr val="CCECFF"/>
          </a:solidFill>
          <a:ln w="28575">
            <a:solidFill>
              <a:srgbClr val="002060"/>
            </a:solidFill>
          </a:ln>
        </p:spPr>
        <p:txBody>
          <a:bodyPr wrap="square" rtlCol="0">
            <a:spAutoFit/>
          </a:bodyPr>
          <a:lstStyle/>
          <a:p>
            <a:r>
              <a:rPr lang="en-US" sz="1800" b="1" dirty="0" smtClean="0">
                <a:solidFill>
                  <a:srgbClr val="008000"/>
                </a:solidFill>
              </a:rPr>
              <a:t>The Leiden manifesto </a:t>
            </a:r>
          </a:p>
          <a:p>
            <a:r>
              <a:rPr lang="en-US" sz="1800" dirty="0" smtClean="0">
                <a:solidFill>
                  <a:srgbClr val="008000"/>
                </a:solidFill>
              </a:rPr>
              <a:t>Nature </a:t>
            </a:r>
            <a:r>
              <a:rPr lang="en-US" sz="1800" b="1" dirty="0" smtClean="0">
                <a:solidFill>
                  <a:srgbClr val="008000"/>
                </a:solidFill>
              </a:rPr>
              <a:t>520</a:t>
            </a:r>
            <a:r>
              <a:rPr lang="en-US" sz="1800" dirty="0" smtClean="0">
                <a:solidFill>
                  <a:srgbClr val="008000"/>
                </a:solidFill>
              </a:rPr>
              <a:t>, 429–431 (2015 April 23)</a:t>
            </a:r>
          </a:p>
          <a:p>
            <a:endParaRPr lang="en-US" sz="1800" b="1" dirty="0">
              <a:solidFill>
                <a:srgbClr val="008000"/>
              </a:solidFill>
            </a:endParaRPr>
          </a:p>
          <a:p>
            <a:pPr marL="342900" indent="-342900" algn="l">
              <a:buAutoNum type="arabicPeriod"/>
            </a:pPr>
            <a:r>
              <a:rPr lang="en-US" sz="1800" b="1" i="1" dirty="0" smtClean="0">
                <a:solidFill>
                  <a:srgbClr val="008000"/>
                </a:solidFill>
              </a:rPr>
              <a:t>Quantitative evaluation should support qualitative, expert assessment.</a:t>
            </a:r>
          </a:p>
          <a:p>
            <a:pPr marL="342900" indent="-342900" algn="l">
              <a:buAutoNum type="arabicPeriod"/>
            </a:pPr>
            <a:r>
              <a:rPr lang="en-US" sz="1800" b="1" dirty="0" smtClean="0">
                <a:solidFill>
                  <a:srgbClr val="008000"/>
                </a:solidFill>
              </a:rPr>
              <a:t>Measure performance against the research missions of the institution, group, or researcher.</a:t>
            </a:r>
          </a:p>
          <a:p>
            <a:pPr marL="342900" indent="-342900" algn="l">
              <a:buAutoNum type="arabicPeriod"/>
            </a:pPr>
            <a:r>
              <a:rPr lang="en-US" sz="1800" b="1" dirty="0" smtClean="0">
                <a:solidFill>
                  <a:srgbClr val="008000"/>
                </a:solidFill>
              </a:rPr>
              <a:t>Protect excellence in locally relevant research.</a:t>
            </a:r>
          </a:p>
          <a:p>
            <a:pPr marL="342900" indent="-342900" algn="l">
              <a:buAutoNum type="arabicPeriod"/>
            </a:pPr>
            <a:r>
              <a:rPr lang="en-US" sz="1800" b="1" dirty="0" smtClean="0">
                <a:solidFill>
                  <a:srgbClr val="008000"/>
                </a:solidFill>
              </a:rPr>
              <a:t>Keep data collection and analytical processes open, transparent, and simple.</a:t>
            </a:r>
          </a:p>
          <a:p>
            <a:pPr marL="342900" indent="-342900" algn="l">
              <a:buAutoNum type="arabicPeriod"/>
            </a:pPr>
            <a:r>
              <a:rPr lang="en-US" sz="1800" b="1" dirty="0" smtClean="0">
                <a:solidFill>
                  <a:srgbClr val="008000"/>
                </a:solidFill>
              </a:rPr>
              <a:t>Allow those evaluated to verify data and analysis.</a:t>
            </a:r>
          </a:p>
          <a:p>
            <a:pPr marL="342900" indent="-342900" algn="l">
              <a:buAutoNum type="arabicPeriod"/>
            </a:pPr>
            <a:r>
              <a:rPr lang="en-US" sz="1800" b="1" i="1" dirty="0" smtClean="0">
                <a:solidFill>
                  <a:srgbClr val="008000"/>
                </a:solidFill>
              </a:rPr>
              <a:t>Account for variation by field in publication and citation practices.</a:t>
            </a:r>
          </a:p>
          <a:p>
            <a:pPr marL="342900" indent="-342900" algn="l">
              <a:buAutoNum type="arabicPeriod"/>
            </a:pPr>
            <a:r>
              <a:rPr lang="en-US" sz="1800" b="1" dirty="0" smtClean="0">
                <a:solidFill>
                  <a:srgbClr val="008000"/>
                </a:solidFill>
              </a:rPr>
              <a:t>Base assessment of individual researchers on a qualitative judgement of their portfolio.</a:t>
            </a:r>
          </a:p>
          <a:p>
            <a:pPr marL="342900" indent="-342900" algn="l">
              <a:buAutoNum type="arabicPeriod"/>
            </a:pPr>
            <a:r>
              <a:rPr lang="en-US" sz="1800" b="1" i="1" dirty="0" smtClean="0">
                <a:solidFill>
                  <a:srgbClr val="008000"/>
                </a:solidFill>
              </a:rPr>
              <a:t>Avoid misplaced concreteness and false precision.</a:t>
            </a:r>
          </a:p>
          <a:p>
            <a:pPr marL="342900" indent="-342900" algn="l">
              <a:buAutoNum type="arabicPeriod"/>
            </a:pPr>
            <a:r>
              <a:rPr lang="en-US" sz="1800" b="1" i="1" dirty="0" smtClean="0">
                <a:solidFill>
                  <a:srgbClr val="008000"/>
                </a:solidFill>
              </a:rPr>
              <a:t>Recognize the systemic effects of assessment and indicators.</a:t>
            </a:r>
          </a:p>
          <a:p>
            <a:pPr marL="342900" indent="-342900" algn="l">
              <a:buAutoNum type="arabicPeriod"/>
            </a:pPr>
            <a:r>
              <a:rPr lang="en-US" sz="1800" b="1" i="1" dirty="0" smtClean="0">
                <a:solidFill>
                  <a:srgbClr val="008000"/>
                </a:solidFill>
              </a:rPr>
              <a:t>Scrutinize indicators regularly and update them.</a:t>
            </a:r>
          </a:p>
        </p:txBody>
      </p:sp>
      <p:pic>
        <p:nvPicPr>
          <p:cNvPr id="1026" name="Picture 2" descr="C:\Users\caves\Documents\My Stuff\My Stuff 2\talks\hifs\Leid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7320"/>
            <a:ext cx="2895600" cy="1833880"/>
          </a:xfrm>
          <a:prstGeom prst="rect">
            <a:avLst/>
          </a:prstGeom>
          <a:noFill/>
          <a:ln>
            <a:solidFill>
              <a:schemeClr val="accent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40068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101025"/>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Consequences of HIFS</a:t>
            </a:r>
            <a:r>
              <a:rPr lang="en-US" sz="2800" dirty="0" smtClean="0">
                <a:solidFill>
                  <a:schemeClr val="tx1"/>
                </a:solidFill>
              </a:rPr>
              <a:t> </a:t>
            </a:r>
            <a:endParaRPr lang="en-US" sz="2800" dirty="0">
              <a:solidFill>
                <a:schemeClr val="tx1"/>
              </a:solidFill>
            </a:endParaRPr>
          </a:p>
        </p:txBody>
      </p:sp>
      <p:sp>
        <p:nvSpPr>
          <p:cNvPr id="3" name="TextBox 2"/>
          <p:cNvSpPr txBox="1"/>
          <p:nvPr/>
        </p:nvSpPr>
        <p:spPr>
          <a:xfrm>
            <a:off x="228600" y="685800"/>
            <a:ext cx="8716447" cy="923330"/>
          </a:xfrm>
          <a:prstGeom prst="rect">
            <a:avLst/>
          </a:prstGeom>
          <a:solidFill>
            <a:schemeClr val="accent2">
              <a:lumMod val="20000"/>
              <a:lumOff val="80000"/>
            </a:schemeClr>
          </a:solidFill>
          <a:ln w="28575">
            <a:solidFill>
              <a:schemeClr val="accent6"/>
            </a:solidFill>
          </a:ln>
        </p:spPr>
        <p:txBody>
          <a:bodyPr wrap="square" rtlCol="0">
            <a:spAutoFit/>
          </a:bodyPr>
          <a:lstStyle/>
          <a:p>
            <a:pPr algn="l"/>
            <a:endParaRPr lang="en-US" sz="1800" b="1" dirty="0">
              <a:solidFill>
                <a:schemeClr val="accent6"/>
              </a:solidFill>
            </a:endParaRPr>
          </a:p>
          <a:p>
            <a:pPr marL="285750" indent="-285750" algn="l">
              <a:buFont typeface="Wingdings" pitchFamily="2" charset="2"/>
              <a:buChar char="l"/>
            </a:pPr>
            <a:r>
              <a:rPr lang="en-US" sz="1800" b="1" dirty="0" smtClean="0">
                <a:solidFill>
                  <a:schemeClr val="accent6"/>
                </a:solidFill>
              </a:rPr>
              <a:t>Poor </a:t>
            </a:r>
            <a:r>
              <a:rPr lang="en-US" sz="1800" b="1" dirty="0">
                <a:solidFill>
                  <a:schemeClr val="accent6"/>
                </a:solidFill>
              </a:rPr>
              <a:t>decisions in hiring, funding, promotions, and prizes and </a:t>
            </a:r>
            <a:r>
              <a:rPr lang="en-US" sz="1800" b="1" dirty="0" smtClean="0">
                <a:solidFill>
                  <a:schemeClr val="accent6"/>
                </a:solidFill>
              </a:rPr>
              <a:t>awards.  </a:t>
            </a:r>
          </a:p>
          <a:p>
            <a:pPr algn="l"/>
            <a:endParaRPr lang="en-US" sz="1800" b="1" i="1" dirty="0">
              <a:solidFill>
                <a:schemeClr val="accent6"/>
              </a:solidFill>
            </a:endParaRPr>
          </a:p>
        </p:txBody>
      </p:sp>
      <p:sp>
        <p:nvSpPr>
          <p:cNvPr id="5" name="Text Box 14"/>
          <p:cNvSpPr txBox="1">
            <a:spLocks noChangeArrowheads="1"/>
          </p:cNvSpPr>
          <p:nvPr/>
        </p:nvSpPr>
        <p:spPr bwMode="auto">
          <a:xfrm>
            <a:off x="122753" y="1859101"/>
            <a:ext cx="8945047" cy="3170099"/>
          </a:xfrm>
          <a:prstGeom prst="rect">
            <a:avLst/>
          </a:prstGeom>
          <a:solidFill>
            <a:schemeClr val="accent3">
              <a:lumMod val="85000"/>
            </a:schemeClr>
          </a:solidFill>
          <a:ln w="28575">
            <a:solidFill>
              <a:srgbClr val="990099"/>
            </a:solidFill>
            <a:miter lim="800000"/>
            <a:headEnd/>
            <a:tailEnd/>
          </a:ln>
          <a:effectLst/>
        </p:spPr>
        <p:txBody>
          <a:bodyPr wrap="square">
            <a:spAutoFit/>
          </a:bodyPr>
          <a:lstStyle/>
          <a:p>
            <a:pPr eaLnBrk="1" hangingPunct="1"/>
            <a:r>
              <a:rPr lang="en-US" b="1" dirty="0">
                <a:solidFill>
                  <a:srgbClr val="990099"/>
                </a:solidFill>
              </a:rPr>
              <a:t>S</a:t>
            </a:r>
            <a:r>
              <a:rPr lang="en-US" b="1" dirty="0" smtClean="0">
                <a:solidFill>
                  <a:srgbClr val="990099"/>
                </a:solidFill>
              </a:rPr>
              <a:t>hould we eschew </a:t>
            </a:r>
            <a:r>
              <a:rPr lang="en-US" b="1" dirty="0" err="1" smtClean="0">
                <a:solidFill>
                  <a:srgbClr val="990099"/>
                </a:solidFill>
              </a:rPr>
              <a:t>bibliometric</a:t>
            </a:r>
            <a:r>
              <a:rPr lang="en-US" b="1" dirty="0" smtClean="0">
                <a:solidFill>
                  <a:srgbClr val="990099"/>
                </a:solidFill>
              </a:rPr>
              <a:t> data in assessing research impact? </a:t>
            </a:r>
          </a:p>
          <a:p>
            <a:pPr algn="l" eaLnBrk="1" hangingPunct="1"/>
            <a:endParaRPr lang="en-US" b="1" dirty="0" smtClean="0">
              <a:solidFill>
                <a:srgbClr val="990099"/>
              </a:solidFill>
            </a:endParaRPr>
          </a:p>
          <a:p>
            <a:pPr algn="l" eaLnBrk="1" hangingPunct="1"/>
            <a:r>
              <a:rPr lang="en-US" b="1" dirty="0" err="1" smtClean="0">
                <a:solidFill>
                  <a:srgbClr val="990099"/>
                </a:solidFill>
              </a:rPr>
              <a:t>Bibliometrics</a:t>
            </a:r>
            <a:r>
              <a:rPr lang="en-US" b="1" dirty="0" smtClean="0">
                <a:solidFill>
                  <a:srgbClr val="990099"/>
                </a:solidFill>
              </a:rPr>
              <a:t>, used carefully within a suite of assessment tools and calibrated appropriately, can provide useful information in assessing an extended research record, as in promotion decisions.  </a:t>
            </a:r>
          </a:p>
          <a:p>
            <a:pPr algn="l" eaLnBrk="1" hangingPunct="1"/>
            <a:endParaRPr lang="en-US" b="1" i="1" dirty="0">
              <a:solidFill>
                <a:srgbClr val="990099"/>
              </a:solidFill>
            </a:endParaRPr>
          </a:p>
          <a:p>
            <a:pPr algn="l" eaLnBrk="1" hangingPunct="1"/>
            <a:r>
              <a:rPr lang="en-US" b="1" dirty="0" smtClean="0">
                <a:solidFill>
                  <a:srgbClr val="990099"/>
                </a:solidFill>
              </a:rPr>
              <a:t>But hiring and funding decisions want a snapshot, weighted toward potential instead of accomplishment.   This is where the temptation to succumb to HIFS is greatest, but it is marginally informative at best and nearly useless as a measure of individual potential.</a:t>
            </a:r>
          </a:p>
        </p:txBody>
      </p:sp>
      <p:sp>
        <p:nvSpPr>
          <p:cNvPr id="6" name="Text Box 14"/>
          <p:cNvSpPr txBox="1">
            <a:spLocks noChangeArrowheads="1"/>
          </p:cNvSpPr>
          <p:nvPr/>
        </p:nvSpPr>
        <p:spPr bwMode="auto">
          <a:xfrm>
            <a:off x="122753" y="5334000"/>
            <a:ext cx="8945047" cy="1015663"/>
          </a:xfrm>
          <a:prstGeom prst="rect">
            <a:avLst/>
          </a:prstGeom>
          <a:solidFill>
            <a:schemeClr val="accent3">
              <a:lumMod val="85000"/>
            </a:schemeClr>
          </a:solidFill>
          <a:ln w="28575">
            <a:solidFill>
              <a:srgbClr val="990099"/>
            </a:solidFill>
            <a:miter lim="800000"/>
            <a:headEnd/>
            <a:tailEnd/>
          </a:ln>
          <a:effectLst/>
        </p:spPr>
        <p:txBody>
          <a:bodyPr wrap="square">
            <a:spAutoFit/>
          </a:bodyPr>
          <a:lstStyle/>
          <a:p>
            <a:pPr algn="l" eaLnBrk="1" hangingPunct="1"/>
            <a:r>
              <a:rPr lang="en-US" b="1" i="1" dirty="0">
                <a:solidFill>
                  <a:srgbClr val="990099"/>
                </a:solidFill>
              </a:rPr>
              <a:t>Y</a:t>
            </a:r>
            <a:r>
              <a:rPr lang="en-US" b="1" i="1" dirty="0" smtClean="0">
                <a:solidFill>
                  <a:srgbClr val="990099"/>
                </a:solidFill>
              </a:rPr>
              <a:t>ou are more likely to assemble a team of individuals who can satisfy an institutional imperative for researchers who have high impact by doing a complete, well-rounded evaluation of individual research records.</a:t>
            </a:r>
            <a:endParaRPr lang="en-US" b="1" i="1" dirty="0">
              <a:solidFill>
                <a:srgbClr val="990099"/>
              </a:solidFill>
            </a:endParaRPr>
          </a:p>
        </p:txBody>
      </p:sp>
    </p:spTree>
    <p:extLst>
      <p:ext uri="{BB962C8B-B14F-4D97-AF65-F5344CB8AC3E}">
        <p14:creationId xmlns:p14="http://schemas.microsoft.com/office/powerpoint/2010/main" val="983736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101025"/>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Consequences of HIFS</a:t>
            </a:r>
            <a:r>
              <a:rPr lang="en-US" sz="2800" dirty="0" smtClean="0">
                <a:solidFill>
                  <a:schemeClr val="tx1"/>
                </a:solidFill>
              </a:rPr>
              <a:t> </a:t>
            </a:r>
            <a:endParaRPr lang="en-US" sz="2800" dirty="0">
              <a:solidFill>
                <a:schemeClr val="tx1"/>
              </a:solidFill>
            </a:endParaRPr>
          </a:p>
        </p:txBody>
      </p:sp>
      <p:sp>
        <p:nvSpPr>
          <p:cNvPr id="3" name="TextBox 2"/>
          <p:cNvSpPr txBox="1"/>
          <p:nvPr/>
        </p:nvSpPr>
        <p:spPr>
          <a:xfrm>
            <a:off x="198953" y="733485"/>
            <a:ext cx="8716447" cy="4524315"/>
          </a:xfrm>
          <a:prstGeom prst="rect">
            <a:avLst/>
          </a:prstGeom>
          <a:solidFill>
            <a:schemeClr val="accent2">
              <a:lumMod val="20000"/>
              <a:lumOff val="80000"/>
            </a:schemeClr>
          </a:solidFill>
          <a:ln w="28575">
            <a:solidFill>
              <a:schemeClr val="accent6"/>
            </a:solidFill>
          </a:ln>
        </p:spPr>
        <p:txBody>
          <a:bodyPr wrap="square" rtlCol="0">
            <a:spAutoFit/>
          </a:bodyPr>
          <a:lstStyle/>
          <a:p>
            <a:pPr algn="l"/>
            <a:endParaRPr lang="en-US" sz="1800" b="1" dirty="0" smtClean="0">
              <a:solidFill>
                <a:schemeClr val="accent6"/>
              </a:solidFill>
            </a:endParaRPr>
          </a:p>
          <a:p>
            <a:pPr marL="285750" indent="-285750" algn="l">
              <a:buFont typeface="Wingdings" pitchFamily="2" charset="2"/>
              <a:buChar char="l"/>
            </a:pPr>
            <a:r>
              <a:rPr lang="en-US" sz="1800" b="1" dirty="0" smtClean="0">
                <a:solidFill>
                  <a:schemeClr val="accent6"/>
                </a:solidFill>
              </a:rPr>
              <a:t>Poor decisions in hiring, funding, promotions, and prizes and awards, especially when administrators without technical expertise are inserted into the process or when an institution hires in a field new to it.</a:t>
            </a:r>
          </a:p>
          <a:p>
            <a:pPr marL="285750" indent="-285750" algn="l">
              <a:buFont typeface="Wingdings" pitchFamily="2" charset="2"/>
              <a:buChar char="l"/>
            </a:pPr>
            <a:endParaRPr lang="en-US" sz="1800" b="1" i="1" dirty="0">
              <a:solidFill>
                <a:schemeClr val="accent6"/>
              </a:solidFill>
            </a:endParaRPr>
          </a:p>
          <a:p>
            <a:pPr marL="285750" indent="-285750" algn="l">
              <a:buFont typeface="Wingdings" pitchFamily="2" charset="2"/>
              <a:buChar char="l"/>
            </a:pPr>
            <a:r>
              <a:rPr lang="en-US" sz="1800" b="1" dirty="0" smtClean="0">
                <a:solidFill>
                  <a:schemeClr val="accent6"/>
                </a:solidFill>
              </a:rPr>
              <a:t>Surrender of the scientific research agenda to the editors of </a:t>
            </a:r>
            <a:r>
              <a:rPr lang="en-US" sz="1800" b="1" i="1" dirty="0" smtClean="0">
                <a:solidFill>
                  <a:schemeClr val="accent6"/>
                </a:solidFill>
              </a:rPr>
              <a:t>Nature </a:t>
            </a:r>
            <a:r>
              <a:rPr lang="en-US" sz="1800" b="1" dirty="0" smtClean="0">
                <a:solidFill>
                  <a:schemeClr val="accent6"/>
                </a:solidFill>
              </a:rPr>
              <a:t>and its babies, </a:t>
            </a:r>
            <a:r>
              <a:rPr lang="en-US" sz="1800" b="1" i="1" dirty="0" smtClean="0">
                <a:solidFill>
                  <a:schemeClr val="accent6"/>
                </a:solidFill>
              </a:rPr>
              <a:t>Science</a:t>
            </a:r>
            <a:r>
              <a:rPr lang="en-US" sz="1800" b="1" dirty="0" smtClean="0">
                <a:solidFill>
                  <a:schemeClr val="accent6"/>
                </a:solidFill>
              </a:rPr>
              <a:t>, and </a:t>
            </a:r>
            <a:r>
              <a:rPr lang="en-US" sz="1800" b="1" i="1" dirty="0" smtClean="0">
                <a:solidFill>
                  <a:schemeClr val="accent6"/>
                </a:solidFill>
              </a:rPr>
              <a:t>Cell.</a:t>
            </a:r>
          </a:p>
          <a:p>
            <a:pPr marL="285750" indent="-285750" algn="l">
              <a:buFont typeface="Wingdings" pitchFamily="2" charset="2"/>
              <a:buChar char="l"/>
            </a:pPr>
            <a:endParaRPr lang="en-US" sz="1800" b="1" i="1" dirty="0">
              <a:solidFill>
                <a:schemeClr val="accent6"/>
              </a:solidFill>
            </a:endParaRPr>
          </a:p>
          <a:p>
            <a:pPr marL="285750" indent="-285750" algn="l">
              <a:buFont typeface="Wingdings" pitchFamily="2" charset="2"/>
              <a:buChar char="l"/>
            </a:pPr>
            <a:r>
              <a:rPr lang="en-US" sz="1800" b="1" dirty="0">
                <a:solidFill>
                  <a:schemeClr val="accent6"/>
                </a:solidFill>
              </a:rPr>
              <a:t>Fragmentation of the scientific literature into short, punchy, hit-and-run papers aimed at HIF journals.   Literature becomes a jungle for students and junior researchers</a:t>
            </a:r>
            <a:r>
              <a:rPr lang="en-US" sz="1800" b="1" dirty="0" smtClean="0">
                <a:solidFill>
                  <a:schemeClr val="accent6"/>
                </a:solidFill>
              </a:rPr>
              <a:t>.</a:t>
            </a:r>
            <a:endParaRPr lang="en-US" sz="1800" b="1" i="1" dirty="0" smtClean="0">
              <a:solidFill>
                <a:schemeClr val="accent6"/>
              </a:solidFill>
            </a:endParaRPr>
          </a:p>
          <a:p>
            <a:pPr marL="285750" indent="-285750" algn="l">
              <a:buFont typeface="Wingdings" pitchFamily="2" charset="2"/>
              <a:buChar char="l"/>
            </a:pPr>
            <a:endParaRPr lang="en-US" sz="1800" b="1" dirty="0">
              <a:solidFill>
                <a:schemeClr val="accent6"/>
              </a:solidFill>
            </a:endParaRPr>
          </a:p>
          <a:p>
            <a:pPr marL="285750" indent="-285750" algn="l">
              <a:buFont typeface="Wingdings" pitchFamily="2" charset="2"/>
              <a:buChar char="l"/>
            </a:pPr>
            <a:r>
              <a:rPr lang="en-US" sz="1800" b="1" dirty="0">
                <a:solidFill>
                  <a:schemeClr val="accent6"/>
                </a:solidFill>
              </a:rPr>
              <a:t>T</a:t>
            </a:r>
            <a:r>
              <a:rPr lang="en-US" sz="1800" b="1" dirty="0" smtClean="0">
                <a:solidFill>
                  <a:schemeClr val="accent6"/>
                </a:solidFill>
              </a:rPr>
              <a:t>rend toward hype, fluff, and salesmanship as primary values in scientific research and a reduction in commitment to scientific integrity and the search for truth, the two things that set science apart as a social enterprise.</a:t>
            </a:r>
          </a:p>
          <a:p>
            <a:pPr algn="l"/>
            <a:endParaRPr lang="en-US" sz="1800" b="1" dirty="0">
              <a:solidFill>
                <a:schemeClr val="accent6"/>
              </a:solidFill>
            </a:endParaRPr>
          </a:p>
        </p:txBody>
      </p:sp>
      <p:sp>
        <p:nvSpPr>
          <p:cNvPr id="4" name="TextBox 3"/>
          <p:cNvSpPr txBox="1"/>
          <p:nvPr/>
        </p:nvSpPr>
        <p:spPr>
          <a:xfrm>
            <a:off x="198953" y="5486400"/>
            <a:ext cx="8716447" cy="1200329"/>
          </a:xfrm>
          <a:prstGeom prst="rect">
            <a:avLst/>
          </a:prstGeom>
          <a:noFill/>
          <a:ln w="28575">
            <a:solidFill>
              <a:srgbClr val="990099"/>
            </a:solidFill>
          </a:ln>
        </p:spPr>
        <p:txBody>
          <a:bodyPr wrap="square" rtlCol="0">
            <a:spAutoFit/>
          </a:bodyPr>
          <a:lstStyle/>
          <a:p>
            <a:pPr algn="l"/>
            <a:r>
              <a:rPr lang="en-US" sz="1800" b="1" dirty="0" smtClean="0">
                <a:solidFill>
                  <a:srgbClr val="990099"/>
                </a:solidFill>
                <a:latin typeface="Arial" panose="020B0604020202020204" pitchFamily="34" charset="0"/>
                <a:cs typeface="Arial" panose="020B0604020202020204" pitchFamily="34" charset="0"/>
              </a:rPr>
              <a:t>All these </a:t>
            </a:r>
            <a:r>
              <a:rPr lang="en-US" sz="1800" b="1" dirty="0">
                <a:solidFill>
                  <a:srgbClr val="990099"/>
                </a:solidFill>
                <a:latin typeface="Arial" panose="020B0604020202020204" pitchFamily="34" charset="0"/>
                <a:cs typeface="Arial" panose="020B0604020202020204" pitchFamily="34" charset="0"/>
              </a:rPr>
              <a:t>exact a price down the </a:t>
            </a:r>
            <a:r>
              <a:rPr lang="en-US" sz="1800" b="1" dirty="0" smtClean="0">
                <a:solidFill>
                  <a:srgbClr val="990099"/>
                </a:solidFill>
                <a:latin typeface="Arial" panose="020B0604020202020204" pitchFamily="34" charset="0"/>
                <a:cs typeface="Arial" panose="020B0604020202020204" pitchFamily="34" charset="0"/>
              </a:rPr>
              <a:t>road.  I </a:t>
            </a:r>
            <a:r>
              <a:rPr lang="en-US" sz="1800" b="1" dirty="0">
                <a:solidFill>
                  <a:srgbClr val="990099"/>
                </a:solidFill>
                <a:latin typeface="Arial" panose="020B0604020202020204" pitchFamily="34" charset="0"/>
                <a:cs typeface="Arial" panose="020B0604020202020204" pitchFamily="34" charset="0"/>
              </a:rPr>
              <a:t>worry that the mechanisms of scientific feedback—exacting the price—are </a:t>
            </a:r>
            <a:r>
              <a:rPr lang="en-US" sz="1800" b="1" dirty="0" smtClean="0">
                <a:solidFill>
                  <a:srgbClr val="990099"/>
                </a:solidFill>
                <a:latin typeface="Arial" panose="020B0604020202020204" pitchFamily="34" charset="0"/>
                <a:cs typeface="Arial" panose="020B0604020202020204" pitchFamily="34" charset="0"/>
              </a:rPr>
              <a:t>now </a:t>
            </a:r>
            <a:r>
              <a:rPr lang="en-US" sz="1800" b="1" dirty="0">
                <a:solidFill>
                  <a:srgbClr val="990099"/>
                </a:solidFill>
                <a:latin typeface="Arial" panose="020B0604020202020204" pitchFamily="34" charset="0"/>
                <a:cs typeface="Arial" panose="020B0604020202020204" pitchFamily="34" charset="0"/>
              </a:rPr>
              <a:t>too </a:t>
            </a:r>
            <a:r>
              <a:rPr lang="en-US" sz="1800" b="1" dirty="0" smtClean="0">
                <a:solidFill>
                  <a:srgbClr val="990099"/>
                </a:solidFill>
                <a:latin typeface="Arial" panose="020B0604020202020204" pitchFamily="34" charset="0"/>
                <a:cs typeface="Arial" panose="020B0604020202020204" pitchFamily="34" charset="0"/>
              </a:rPr>
              <a:t>slow, making </a:t>
            </a:r>
            <a:r>
              <a:rPr lang="en-US" sz="1800" b="1" dirty="0">
                <a:solidFill>
                  <a:srgbClr val="990099"/>
                </a:solidFill>
                <a:latin typeface="Arial" panose="020B0604020202020204" pitchFamily="34" charset="0"/>
                <a:cs typeface="Arial" panose="020B0604020202020204" pitchFamily="34" charset="0"/>
              </a:rPr>
              <a:t>HIF-based decisions </a:t>
            </a:r>
            <a:r>
              <a:rPr lang="en-US" sz="1800" b="1" dirty="0" smtClean="0">
                <a:solidFill>
                  <a:srgbClr val="990099"/>
                </a:solidFill>
                <a:latin typeface="Arial" panose="020B0604020202020204" pitchFamily="34" charset="0"/>
                <a:cs typeface="Arial" panose="020B0604020202020204" pitchFamily="34" charset="0"/>
              </a:rPr>
              <a:t>a </a:t>
            </a:r>
            <a:r>
              <a:rPr lang="en-US" sz="1800" b="1" dirty="0">
                <a:solidFill>
                  <a:srgbClr val="990099"/>
                </a:solidFill>
                <a:latin typeface="Arial" panose="020B0604020202020204" pitchFamily="34" charset="0"/>
                <a:cs typeface="Arial" panose="020B0604020202020204" pitchFamily="34" charset="0"/>
              </a:rPr>
              <a:t>self-fulfilling prophecy.  We could end up with </a:t>
            </a:r>
            <a:r>
              <a:rPr lang="en-US" sz="1800" b="1" dirty="0" smtClean="0">
                <a:solidFill>
                  <a:srgbClr val="990099"/>
                </a:solidFill>
                <a:latin typeface="Arial" panose="020B0604020202020204" pitchFamily="34" charset="0"/>
                <a:cs typeface="Arial" panose="020B0604020202020204" pitchFamily="34" charset="0"/>
              </a:rPr>
              <a:t>a sales </a:t>
            </a:r>
            <a:r>
              <a:rPr lang="en-US" sz="1800" b="1" dirty="0">
                <a:solidFill>
                  <a:srgbClr val="990099"/>
                </a:solidFill>
                <a:latin typeface="Arial" panose="020B0604020202020204" pitchFamily="34" charset="0"/>
                <a:cs typeface="Arial" panose="020B0604020202020204" pitchFamily="34" charset="0"/>
              </a:rPr>
              <a:t>force instead of </a:t>
            </a:r>
            <a:r>
              <a:rPr lang="en-US" sz="1800" b="1" dirty="0" smtClean="0">
                <a:solidFill>
                  <a:srgbClr val="990099"/>
                </a:solidFill>
                <a:latin typeface="Arial" panose="020B0604020202020204" pitchFamily="34" charset="0"/>
                <a:cs typeface="Arial" panose="020B0604020202020204" pitchFamily="34" charset="0"/>
              </a:rPr>
              <a:t>scientists.</a:t>
            </a:r>
            <a:endParaRPr lang="en-US" sz="1800" b="1" dirty="0">
              <a:solidFill>
                <a:srgbClr val="99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30145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321540" name="Text Box 4"/>
          <p:cNvSpPr txBox="1">
            <a:spLocks noChangeArrowheads="1"/>
          </p:cNvSpPr>
          <p:nvPr/>
        </p:nvSpPr>
        <p:spPr bwMode="auto">
          <a:xfrm>
            <a:off x="2363887" y="6277428"/>
            <a:ext cx="4379724" cy="523220"/>
          </a:xfrm>
          <a:prstGeom prst="rect">
            <a:avLst/>
          </a:prstGeom>
          <a:noFill/>
          <a:ln w="19050" algn="ctr">
            <a:noFill/>
            <a:miter lim="800000"/>
            <a:headEnd/>
            <a:tailEnd/>
          </a:ln>
          <a:effectLst/>
        </p:spPr>
        <p:txBody>
          <a:bodyPr wrap="none">
            <a:spAutoFit/>
          </a:bodyPr>
          <a:lstStyle/>
          <a:p>
            <a:r>
              <a:rPr lang="en-US" sz="1400" b="1" dirty="0" err="1" smtClean="0">
                <a:solidFill>
                  <a:schemeClr val="tx1"/>
                </a:solidFill>
              </a:rPr>
              <a:t>Holstrandir</a:t>
            </a:r>
            <a:r>
              <a:rPr lang="en-US" sz="1400" b="1" dirty="0" smtClean="0">
                <a:solidFill>
                  <a:schemeClr val="tx1"/>
                </a:solidFill>
              </a:rPr>
              <a:t> Peninsula </a:t>
            </a:r>
            <a:r>
              <a:rPr lang="en-US" sz="1400" b="1" dirty="0">
                <a:solidFill>
                  <a:schemeClr val="tx1"/>
                </a:solidFill>
              </a:rPr>
              <a:t>overlooking </a:t>
            </a:r>
            <a:r>
              <a:rPr lang="en-US" sz="1400" b="1" dirty="0" err="1">
                <a:solidFill>
                  <a:schemeClr val="tx1"/>
                </a:solidFill>
              </a:rPr>
              <a:t>Ísafjarðardjúp</a:t>
            </a:r>
            <a:r>
              <a:rPr lang="en-US" sz="1400" b="1" dirty="0" smtClean="0">
                <a:solidFill>
                  <a:schemeClr val="tx1"/>
                </a:solidFill>
              </a:rPr>
              <a:t> </a:t>
            </a:r>
            <a:endParaRPr lang="en-US" sz="1400" b="1" dirty="0">
              <a:solidFill>
                <a:schemeClr val="tx1"/>
              </a:solidFill>
            </a:endParaRPr>
          </a:p>
          <a:p>
            <a:r>
              <a:rPr lang="en-US" sz="1400" b="1" dirty="0" err="1" smtClean="0">
                <a:solidFill>
                  <a:schemeClr val="tx1"/>
                </a:solidFill>
              </a:rPr>
              <a:t>Westfjords</a:t>
            </a:r>
            <a:r>
              <a:rPr lang="en-US" sz="1400" b="1" dirty="0" smtClean="0">
                <a:solidFill>
                  <a:schemeClr val="tx1"/>
                </a:solidFill>
              </a:rPr>
              <a:t>, Iceland</a:t>
            </a:r>
            <a:endParaRPr lang="en-US" sz="1400" b="1" dirty="0">
              <a:solidFill>
                <a:schemeClr val="tx1"/>
              </a:solidFill>
            </a:endParaRPr>
          </a:p>
        </p:txBody>
      </p:sp>
      <p:pic>
        <p:nvPicPr>
          <p:cNvPr id="3074" name="Picture 2" descr="C:\Users\caves\Documents\My Stuff\My Stuff 1\pers\diaries\1213\JeremyEleanorHolstrandi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61" y="228600"/>
            <a:ext cx="8992539" cy="6019799"/>
          </a:xfrm>
          <a:prstGeom prst="rect">
            <a:avLst/>
          </a:prstGeom>
          <a:noFill/>
          <a:extLst>
            <a:ext uri="{909E8E84-426E-40DD-AFC4-6F175D3DCCD1}">
              <a14:hiddenFill xmlns:a14="http://schemas.microsoft.com/office/drawing/2010/main">
                <a:solidFill>
                  <a:srgbClr val="FFFFFF"/>
                </a:solidFill>
              </a14:hiddenFill>
            </a:ext>
          </a:extLst>
        </p:spPr>
      </p:pic>
      <p:sp>
        <p:nvSpPr>
          <p:cNvPr id="321539" name="Text Box 3"/>
          <p:cNvSpPr txBox="1">
            <a:spLocks noChangeArrowheads="1"/>
          </p:cNvSpPr>
          <p:nvPr/>
        </p:nvSpPr>
        <p:spPr bwMode="auto">
          <a:xfrm>
            <a:off x="228600" y="323671"/>
            <a:ext cx="8686800" cy="646331"/>
          </a:xfrm>
          <a:prstGeom prst="rect">
            <a:avLst/>
          </a:prstGeom>
          <a:noFill/>
          <a:ln w="19050" algn="ctr">
            <a:noFill/>
            <a:miter lim="800000"/>
            <a:headEnd/>
            <a:tailEnd/>
          </a:ln>
          <a:effectLst/>
        </p:spPr>
        <p:txBody>
          <a:bodyPr wrap="square">
            <a:spAutoFit/>
          </a:bodyPr>
          <a:lstStyle/>
          <a:p>
            <a:r>
              <a:rPr lang="en-US" sz="3600" dirty="0">
                <a:solidFill>
                  <a:srgbClr val="996600"/>
                </a:solidFill>
                <a:latin typeface="Comic Sans MS" pitchFamily="66" charset="0"/>
              </a:rPr>
              <a:t>P</a:t>
            </a:r>
            <a:r>
              <a:rPr lang="en-US" sz="3600" dirty="0" smtClean="0">
                <a:solidFill>
                  <a:srgbClr val="996600"/>
                </a:solidFill>
                <a:latin typeface="Comic Sans MS" pitchFamily="66" charset="0"/>
              </a:rPr>
              <a:t>arable of the physics prize</a:t>
            </a:r>
            <a:endParaRPr lang="en-US" sz="3600" dirty="0">
              <a:solidFill>
                <a:srgbClr val="996600"/>
              </a:solidFill>
              <a:latin typeface="Comic Sans MS" pitchFamily="66" charset="0"/>
            </a:endParaRPr>
          </a:p>
        </p:txBody>
      </p:sp>
    </p:spTree>
    <p:extLst>
      <p:ext uri="{BB962C8B-B14F-4D97-AF65-F5344CB8AC3E}">
        <p14:creationId xmlns:p14="http://schemas.microsoft.com/office/powerpoint/2010/main" val="28281196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6" name="Picture 2" descr="C:\Documents and Settings\Carlton Caves\My Documents\My Pictures\Oz07-08\Tassie08\David Thompson's pictures\T1072_RJ MDBR_satM.jpg"/>
          <p:cNvPicPr>
            <a:picLocks noChangeAspect="1" noChangeArrowheads="1"/>
          </p:cNvPicPr>
          <p:nvPr/>
        </p:nvPicPr>
        <p:blipFill>
          <a:blip r:embed="rId3" cstate="print"/>
          <a:srcRect/>
          <a:stretch>
            <a:fillRect/>
          </a:stretch>
        </p:blipFill>
        <p:spPr bwMode="auto">
          <a:xfrm>
            <a:off x="304800" y="838200"/>
            <a:ext cx="8182428" cy="5453816"/>
          </a:xfrm>
          <a:prstGeom prst="rect">
            <a:avLst/>
          </a:prstGeom>
          <a:noFill/>
          <a:ln w="9525">
            <a:noFill/>
            <a:miter lim="800000"/>
            <a:headEnd/>
            <a:tailEnd/>
          </a:ln>
        </p:spPr>
      </p:pic>
      <p:sp>
        <p:nvSpPr>
          <p:cNvPr id="5" name="TextBox 4"/>
          <p:cNvSpPr txBox="1"/>
          <p:nvPr/>
        </p:nvSpPr>
        <p:spPr>
          <a:xfrm>
            <a:off x="228600" y="115669"/>
            <a:ext cx="8534400" cy="646331"/>
          </a:xfrm>
          <a:prstGeom prst="rect">
            <a:avLst/>
          </a:prstGeom>
          <a:noFill/>
        </p:spPr>
        <p:txBody>
          <a:bodyPr wrap="square" rtlCol="0">
            <a:spAutoFit/>
          </a:bodyPr>
          <a:lstStyle/>
          <a:p>
            <a:pPr marL="857250" indent="-857250"/>
            <a:r>
              <a:rPr lang="en-US" sz="3600" dirty="0" smtClean="0">
                <a:solidFill>
                  <a:srgbClr val="996600"/>
                </a:solidFill>
                <a:latin typeface="Comic Sans MS" pitchFamily="66" charset="0"/>
              </a:rPr>
              <a:t>Campbell’s law  </a:t>
            </a:r>
          </a:p>
        </p:txBody>
      </p:sp>
      <p:sp>
        <p:nvSpPr>
          <p:cNvPr id="7" name="Text Box 4"/>
          <p:cNvSpPr txBox="1">
            <a:spLocks noChangeArrowheads="1"/>
          </p:cNvSpPr>
          <p:nvPr/>
        </p:nvSpPr>
        <p:spPr bwMode="auto">
          <a:xfrm>
            <a:off x="3175218" y="6334780"/>
            <a:ext cx="2653867" cy="523220"/>
          </a:xfrm>
          <a:prstGeom prst="rect">
            <a:avLst/>
          </a:prstGeom>
          <a:noFill/>
          <a:ln w="19050" algn="ctr">
            <a:noFill/>
            <a:miter lim="800000"/>
            <a:headEnd/>
            <a:tailEnd/>
          </a:ln>
        </p:spPr>
        <p:txBody>
          <a:bodyPr wrap="none">
            <a:spAutoFit/>
          </a:bodyPr>
          <a:lstStyle/>
          <a:p>
            <a:pPr algn="ctr" eaLnBrk="0" hangingPunct="0"/>
            <a:r>
              <a:rPr lang="en-US" sz="1400" b="1" dirty="0">
                <a:solidFill>
                  <a:schemeClr val="tx1"/>
                </a:solidFill>
              </a:rPr>
              <a:t>View from Cape </a:t>
            </a:r>
            <a:r>
              <a:rPr lang="en-US" sz="1400" b="1" dirty="0" err="1">
                <a:solidFill>
                  <a:schemeClr val="tx1"/>
                </a:solidFill>
              </a:rPr>
              <a:t>Hauy</a:t>
            </a:r>
            <a:endParaRPr lang="en-US" sz="1400" b="1" dirty="0">
              <a:solidFill>
                <a:schemeClr val="tx1"/>
              </a:solidFill>
            </a:endParaRPr>
          </a:p>
          <a:p>
            <a:pPr algn="ctr" eaLnBrk="0" hangingPunct="0"/>
            <a:r>
              <a:rPr lang="en-US" sz="1400" b="1" dirty="0">
                <a:solidFill>
                  <a:schemeClr val="tx1"/>
                </a:solidFill>
              </a:rPr>
              <a:t>Tasman </a:t>
            </a:r>
            <a:r>
              <a:rPr lang="en-US" sz="1400" b="1" dirty="0" smtClean="0">
                <a:solidFill>
                  <a:schemeClr val="tx1"/>
                </a:solidFill>
              </a:rPr>
              <a:t>Peninsula, Tasmania</a:t>
            </a:r>
            <a:endParaRPr lang="en-US" sz="1400" b="1" dirty="0">
              <a:solidFill>
                <a:schemeClr val="tx1"/>
              </a:solidFill>
            </a:endParaRPr>
          </a:p>
        </p:txBody>
      </p:sp>
      <p:sp>
        <p:nvSpPr>
          <p:cNvPr id="2" name="TextBox 1"/>
          <p:cNvSpPr txBox="1"/>
          <p:nvPr/>
        </p:nvSpPr>
        <p:spPr>
          <a:xfrm>
            <a:off x="1447801" y="962323"/>
            <a:ext cx="7162799" cy="2923877"/>
          </a:xfrm>
          <a:prstGeom prst="rect">
            <a:avLst/>
          </a:prstGeom>
          <a:noFill/>
        </p:spPr>
        <p:txBody>
          <a:bodyPr wrap="square" rtlCol="0">
            <a:spAutoFit/>
          </a:bodyPr>
          <a:lstStyle/>
          <a:p>
            <a:pPr algn="l"/>
            <a:r>
              <a:rPr lang="en-US" sz="2400" b="1" dirty="0">
                <a:solidFill>
                  <a:schemeClr val="tx1"/>
                </a:solidFill>
              </a:rPr>
              <a:t>The more any quantitative social indicator is used for social decision-making, the more subject it will be to corruption pressures and the more apt it will be to distort and corrupt the social processes it is intended to monitor</a:t>
            </a:r>
            <a:r>
              <a:rPr lang="en-US" sz="2400" b="1" dirty="0" smtClean="0">
                <a:solidFill>
                  <a:schemeClr val="tx1"/>
                </a:solidFill>
              </a:rPr>
              <a:t>.</a:t>
            </a:r>
          </a:p>
          <a:p>
            <a:pPr algn="l"/>
            <a:r>
              <a:rPr lang="en-US" sz="1600" dirty="0" smtClean="0">
                <a:solidFill>
                  <a:schemeClr val="tx1"/>
                </a:solidFill>
              </a:rPr>
              <a:t>D. T. Campbell, “Assessing the impact of planned social change,” Journal of </a:t>
            </a:r>
            <a:r>
              <a:rPr lang="en-US" sz="1600" dirty="0" err="1" smtClean="0">
                <a:solidFill>
                  <a:schemeClr val="tx1"/>
                </a:solidFill>
              </a:rPr>
              <a:t>MultiDisciplinary</a:t>
            </a:r>
            <a:r>
              <a:rPr lang="en-US" sz="1600" dirty="0" smtClean="0">
                <a:solidFill>
                  <a:schemeClr val="tx1"/>
                </a:solidFill>
              </a:rPr>
              <a:t> Evaluation </a:t>
            </a:r>
            <a:r>
              <a:rPr lang="en-US" sz="1600" b="1" dirty="0" smtClean="0">
                <a:solidFill>
                  <a:schemeClr val="tx1"/>
                </a:solidFill>
              </a:rPr>
              <a:t>7</a:t>
            </a:r>
            <a:r>
              <a:rPr lang="en-US" sz="1600" dirty="0">
                <a:solidFill>
                  <a:schemeClr val="tx1"/>
                </a:solidFill>
              </a:rPr>
              <a:t>(15), 3 (2011</a:t>
            </a:r>
            <a:r>
              <a:rPr lang="en-US" sz="1600" dirty="0" smtClean="0">
                <a:solidFill>
                  <a:schemeClr val="tx1"/>
                </a:solidFill>
              </a:rPr>
              <a:t>); </a:t>
            </a:r>
            <a:r>
              <a:rPr lang="en-US" sz="1600" dirty="0">
                <a:solidFill>
                  <a:schemeClr val="tx1"/>
                </a:solidFill>
              </a:rPr>
              <a:t>originally published as Paper #8, Occasional Paper Series, Public Policy Center, Dartmouth College, December 1976.</a:t>
            </a:r>
            <a:endParaRPr lang="en-US" sz="1600" b="1" dirty="0">
              <a:solidFill>
                <a:schemeClr val="tx1"/>
              </a:solidFill>
            </a:endParaRPr>
          </a:p>
        </p:txBody>
      </p:sp>
      <p:sp>
        <p:nvSpPr>
          <p:cNvPr id="10" name="TextBox 9"/>
          <p:cNvSpPr txBox="1"/>
          <p:nvPr/>
        </p:nvSpPr>
        <p:spPr>
          <a:xfrm>
            <a:off x="2209800" y="4191000"/>
            <a:ext cx="6324600" cy="461665"/>
          </a:xfrm>
          <a:prstGeom prst="rect">
            <a:avLst/>
          </a:prstGeom>
          <a:noFill/>
        </p:spPr>
        <p:txBody>
          <a:bodyPr wrap="square" rtlCol="0">
            <a:spAutoFit/>
          </a:bodyPr>
          <a:lstStyle/>
          <a:p>
            <a:r>
              <a:rPr lang="en-US" sz="2400" b="1" dirty="0" smtClean="0">
                <a:solidFill>
                  <a:schemeClr val="tx1"/>
                </a:solidFill>
              </a:rPr>
              <a:t>Gaming any single indicator is inevitable.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101025"/>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Consequences of HIFS</a:t>
            </a:r>
            <a:r>
              <a:rPr lang="en-US" sz="2800" dirty="0" smtClean="0">
                <a:solidFill>
                  <a:schemeClr val="tx1"/>
                </a:solidFill>
              </a:rPr>
              <a:t> </a:t>
            </a:r>
            <a:endParaRPr lang="en-US" sz="2800" dirty="0">
              <a:solidFill>
                <a:schemeClr val="tx1"/>
              </a:solidFill>
            </a:endParaRPr>
          </a:p>
        </p:txBody>
      </p:sp>
      <p:sp>
        <p:nvSpPr>
          <p:cNvPr id="3" name="TextBox 2"/>
          <p:cNvSpPr txBox="1"/>
          <p:nvPr/>
        </p:nvSpPr>
        <p:spPr>
          <a:xfrm>
            <a:off x="228600" y="920889"/>
            <a:ext cx="8716447" cy="5078313"/>
          </a:xfrm>
          <a:prstGeom prst="rect">
            <a:avLst/>
          </a:prstGeom>
          <a:solidFill>
            <a:schemeClr val="accent2">
              <a:lumMod val="20000"/>
              <a:lumOff val="80000"/>
            </a:schemeClr>
          </a:solidFill>
          <a:ln w="28575">
            <a:solidFill>
              <a:schemeClr val="accent6"/>
            </a:solidFill>
          </a:ln>
        </p:spPr>
        <p:txBody>
          <a:bodyPr wrap="square" rtlCol="0">
            <a:spAutoFit/>
          </a:bodyPr>
          <a:lstStyle/>
          <a:p>
            <a:pPr algn="l"/>
            <a:endParaRPr lang="en-US" sz="1800" b="1" dirty="0" smtClean="0">
              <a:solidFill>
                <a:schemeClr val="accent6"/>
              </a:solidFill>
            </a:endParaRPr>
          </a:p>
          <a:p>
            <a:pPr marL="285750" indent="-285750" algn="l">
              <a:buFont typeface="Wingdings" pitchFamily="2" charset="2"/>
              <a:buChar char="l"/>
            </a:pPr>
            <a:r>
              <a:rPr lang="en-US" sz="1800" b="1" dirty="0" smtClean="0">
                <a:solidFill>
                  <a:schemeClr val="accent6"/>
                </a:solidFill>
              </a:rPr>
              <a:t>Poor decisions in hiring, funding, promotions, and prizes and awards, especially when administrators without technical expertise are inserted into the process or when an institution hires in a field new to it.</a:t>
            </a:r>
          </a:p>
          <a:p>
            <a:pPr marL="285750" indent="-285750" algn="l">
              <a:buFont typeface="Wingdings" pitchFamily="2" charset="2"/>
              <a:buChar char="l"/>
            </a:pPr>
            <a:endParaRPr lang="en-US" sz="1800" b="1" i="1" dirty="0">
              <a:solidFill>
                <a:schemeClr val="accent6"/>
              </a:solidFill>
            </a:endParaRPr>
          </a:p>
          <a:p>
            <a:pPr marL="285750" indent="-285750" algn="l">
              <a:buFont typeface="Wingdings" pitchFamily="2" charset="2"/>
              <a:buChar char="l"/>
            </a:pPr>
            <a:r>
              <a:rPr lang="en-US" sz="1800" b="1" dirty="0" smtClean="0">
                <a:solidFill>
                  <a:schemeClr val="accent6"/>
                </a:solidFill>
              </a:rPr>
              <a:t>Surrender of the scientific research agenda to the editors of </a:t>
            </a:r>
            <a:r>
              <a:rPr lang="en-US" sz="1800" b="1" i="1" dirty="0" smtClean="0">
                <a:solidFill>
                  <a:schemeClr val="accent6"/>
                </a:solidFill>
              </a:rPr>
              <a:t>Nature </a:t>
            </a:r>
            <a:r>
              <a:rPr lang="en-US" sz="1800" b="1" dirty="0" smtClean="0">
                <a:solidFill>
                  <a:schemeClr val="accent6"/>
                </a:solidFill>
              </a:rPr>
              <a:t>and its babies, </a:t>
            </a:r>
            <a:r>
              <a:rPr lang="en-US" sz="1800" b="1" i="1" dirty="0" smtClean="0">
                <a:solidFill>
                  <a:schemeClr val="accent6"/>
                </a:solidFill>
              </a:rPr>
              <a:t>Science</a:t>
            </a:r>
            <a:r>
              <a:rPr lang="en-US" sz="1800" b="1" dirty="0" smtClean="0">
                <a:solidFill>
                  <a:schemeClr val="accent6"/>
                </a:solidFill>
              </a:rPr>
              <a:t>, and </a:t>
            </a:r>
            <a:r>
              <a:rPr lang="en-US" sz="1800" b="1" i="1" dirty="0" smtClean="0">
                <a:solidFill>
                  <a:schemeClr val="accent6"/>
                </a:solidFill>
              </a:rPr>
              <a:t>Cell.</a:t>
            </a:r>
          </a:p>
          <a:p>
            <a:pPr marL="285750" indent="-285750" algn="l">
              <a:buFont typeface="Wingdings" pitchFamily="2" charset="2"/>
              <a:buChar char="l"/>
            </a:pPr>
            <a:endParaRPr lang="en-US" sz="1800" b="1" i="1" dirty="0">
              <a:solidFill>
                <a:schemeClr val="accent6"/>
              </a:solidFill>
            </a:endParaRPr>
          </a:p>
          <a:p>
            <a:pPr marL="285750" indent="-285750" algn="l">
              <a:buFont typeface="Wingdings" pitchFamily="2" charset="2"/>
              <a:buChar char="l"/>
            </a:pPr>
            <a:r>
              <a:rPr lang="en-US" sz="1800" b="1" dirty="0">
                <a:solidFill>
                  <a:schemeClr val="accent6"/>
                </a:solidFill>
              </a:rPr>
              <a:t>Fragmentation of the scientific literature into short, punchy, hit-and-run papers aimed at HIF journals.   Literature becomes a jungle for students and junior researchers</a:t>
            </a:r>
            <a:r>
              <a:rPr lang="en-US" sz="1800" b="1" dirty="0" smtClean="0">
                <a:solidFill>
                  <a:schemeClr val="accent6"/>
                </a:solidFill>
              </a:rPr>
              <a:t>.</a:t>
            </a:r>
            <a:endParaRPr lang="en-US" sz="1800" b="1" i="1" dirty="0" smtClean="0">
              <a:solidFill>
                <a:schemeClr val="accent6"/>
              </a:solidFill>
            </a:endParaRPr>
          </a:p>
          <a:p>
            <a:pPr marL="285750" indent="-285750" algn="l">
              <a:buFont typeface="Wingdings" pitchFamily="2" charset="2"/>
              <a:buChar char="l"/>
            </a:pPr>
            <a:endParaRPr lang="en-US" sz="1800" b="1" i="1" dirty="0">
              <a:solidFill>
                <a:schemeClr val="accent6"/>
              </a:solidFill>
            </a:endParaRPr>
          </a:p>
          <a:p>
            <a:pPr marL="285750" indent="-285750" algn="l">
              <a:buFont typeface="Wingdings" pitchFamily="2" charset="2"/>
              <a:buChar char="l"/>
            </a:pPr>
            <a:r>
              <a:rPr lang="en-US" sz="1800" b="1" dirty="0">
                <a:solidFill>
                  <a:schemeClr val="accent6"/>
                </a:solidFill>
              </a:rPr>
              <a:t>Trend toward hype and salesmanship as primary values in scientific research and a reduction in commitment to scientific integrity and the search for truth, the two things that set science apart as a social </a:t>
            </a:r>
            <a:r>
              <a:rPr lang="en-US" sz="1800" b="1" dirty="0" smtClean="0">
                <a:solidFill>
                  <a:schemeClr val="accent6"/>
                </a:solidFill>
              </a:rPr>
              <a:t>enterprise.</a:t>
            </a:r>
          </a:p>
          <a:p>
            <a:pPr algn="l"/>
            <a:endParaRPr lang="en-US" sz="1800" b="1" dirty="0">
              <a:solidFill>
                <a:schemeClr val="accent6"/>
              </a:solidFill>
            </a:endParaRPr>
          </a:p>
          <a:p>
            <a:pPr marL="285750" indent="-285750" algn="l">
              <a:buFont typeface="Wingdings" pitchFamily="2" charset="2"/>
              <a:buChar char="l"/>
            </a:pPr>
            <a:r>
              <a:rPr lang="en-US" sz="1800" b="1" dirty="0" smtClean="0">
                <a:solidFill>
                  <a:schemeClr val="accent6"/>
                </a:solidFill>
              </a:rPr>
              <a:t>Campbell’s law.  Gaming and goal displacement.</a:t>
            </a:r>
          </a:p>
          <a:p>
            <a:pPr algn="l"/>
            <a:endParaRPr lang="en-US" sz="1800" b="1" dirty="0" smtClean="0">
              <a:solidFill>
                <a:schemeClr val="accent6"/>
              </a:solidFill>
            </a:endParaRPr>
          </a:p>
        </p:txBody>
      </p:sp>
    </p:spTree>
    <p:extLst>
      <p:ext uri="{BB962C8B-B14F-4D97-AF65-F5344CB8AC3E}">
        <p14:creationId xmlns:p14="http://schemas.microsoft.com/office/powerpoint/2010/main" val="265635182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983783" y="5867400"/>
            <a:ext cx="3597203" cy="523220"/>
          </a:xfrm>
          <a:prstGeom prst="rect">
            <a:avLst/>
          </a:prstGeom>
          <a:noFill/>
          <a:ln w="19050" algn="ctr">
            <a:noFill/>
            <a:miter lim="800000"/>
            <a:headEnd/>
            <a:tailEnd/>
          </a:ln>
          <a:effectLst/>
        </p:spPr>
        <p:txBody>
          <a:bodyPr wrap="none">
            <a:spAutoFit/>
          </a:bodyPr>
          <a:lstStyle/>
          <a:p>
            <a:r>
              <a:rPr lang="en-US" sz="1400" b="1" dirty="0" smtClean="0">
                <a:solidFill>
                  <a:schemeClr val="tx1"/>
                </a:solidFill>
                <a:cs typeface="Helvetica" pitchFamily="34" charset="0"/>
              </a:rPr>
              <a:t>Snow geese </a:t>
            </a:r>
            <a:endParaRPr lang="en-US" sz="1400" b="1" dirty="0">
              <a:solidFill>
                <a:schemeClr val="tx1"/>
              </a:solidFill>
              <a:cs typeface="Helvetica" pitchFamily="34" charset="0"/>
            </a:endParaRPr>
          </a:p>
          <a:p>
            <a:r>
              <a:rPr lang="en-US" sz="1400" b="1" dirty="0" smtClean="0">
                <a:solidFill>
                  <a:schemeClr val="tx1"/>
                </a:solidFill>
                <a:cs typeface="Helvetica" pitchFamily="34" charset="0"/>
              </a:rPr>
              <a:t>Bosque del Apache, central New Mexico</a:t>
            </a:r>
            <a:endParaRPr lang="en-US" sz="1400" b="1" dirty="0">
              <a:solidFill>
                <a:schemeClr val="tx1"/>
              </a:solidFill>
              <a:cs typeface="Helvetica" pitchFamily="34" charset="0"/>
            </a:endParaRPr>
          </a:p>
        </p:txBody>
      </p:sp>
      <p:sp>
        <p:nvSpPr>
          <p:cNvPr id="319490" name="Text Box 2"/>
          <p:cNvSpPr txBox="1">
            <a:spLocks noChangeArrowheads="1"/>
          </p:cNvSpPr>
          <p:nvPr/>
        </p:nvSpPr>
        <p:spPr bwMode="auto">
          <a:xfrm>
            <a:off x="76200" y="115669"/>
            <a:ext cx="3276600" cy="646331"/>
          </a:xfrm>
          <a:prstGeom prst="rect">
            <a:avLst/>
          </a:prstGeom>
          <a:noFill/>
          <a:ln w="19050" algn="ctr">
            <a:noFill/>
            <a:miter lim="800000"/>
            <a:headEnd/>
            <a:tailEnd/>
          </a:ln>
          <a:effectLst/>
        </p:spPr>
        <p:txBody>
          <a:bodyPr wrap="square">
            <a:spAutoFit/>
          </a:bodyPr>
          <a:lstStyle/>
          <a:p>
            <a:r>
              <a:rPr lang="en-US" sz="3600" dirty="0" smtClean="0">
                <a:solidFill>
                  <a:srgbClr val="996600"/>
                </a:solidFill>
                <a:latin typeface="Comic Sans MS" pitchFamily="66" charset="0"/>
              </a:rPr>
              <a:t>What to do?</a:t>
            </a:r>
            <a:endParaRPr lang="en-US" sz="3600" dirty="0">
              <a:solidFill>
                <a:srgbClr val="996600"/>
              </a:solidFill>
              <a:latin typeface="Comic Sans MS" pitchFamily="66" charset="0"/>
            </a:endParaRPr>
          </a:p>
        </p:txBody>
      </p:sp>
      <p:pic>
        <p:nvPicPr>
          <p:cNvPr id="7" name="Picture 2" descr="C:\Users\caves\Pictures\14\BosqueDecember\WP_20141217_001_edit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67" y="914400"/>
            <a:ext cx="898509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47192" y="228600"/>
            <a:ext cx="2715808" cy="830997"/>
          </a:xfrm>
          <a:prstGeom prst="rect">
            <a:avLst/>
          </a:prstGeom>
          <a:solidFill>
            <a:schemeClr val="accent2">
              <a:lumMod val="20000"/>
              <a:lumOff val="80000"/>
            </a:schemeClr>
          </a:solidFill>
          <a:ln w="28575">
            <a:solidFill>
              <a:schemeClr val="accent2"/>
            </a:solidFill>
          </a:ln>
        </p:spPr>
        <p:txBody>
          <a:bodyPr wrap="none" rtlCol="0">
            <a:spAutoFit/>
          </a:bodyPr>
          <a:lstStyle/>
          <a:p>
            <a:pPr algn="l"/>
            <a:r>
              <a:rPr lang="en-US" sz="2400" dirty="0" smtClean="0"/>
              <a:t>●  Scientists</a:t>
            </a:r>
          </a:p>
          <a:p>
            <a:pPr algn="l"/>
            <a:r>
              <a:rPr lang="en-US" sz="2400" dirty="0" smtClean="0"/>
              <a:t>●  Society journals</a:t>
            </a: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76200"/>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What to do?  Scientists</a:t>
            </a:r>
            <a:r>
              <a:rPr lang="en-US" sz="2800" dirty="0" smtClean="0">
                <a:solidFill>
                  <a:schemeClr val="tx1"/>
                </a:solidFill>
              </a:rPr>
              <a:t> </a:t>
            </a:r>
            <a:endParaRPr lang="en-US" sz="2800" dirty="0">
              <a:solidFill>
                <a:schemeClr val="tx1"/>
              </a:solidFill>
            </a:endParaRPr>
          </a:p>
        </p:txBody>
      </p:sp>
      <p:sp>
        <p:nvSpPr>
          <p:cNvPr id="3" name="TextBox 2"/>
          <p:cNvSpPr txBox="1"/>
          <p:nvPr/>
        </p:nvSpPr>
        <p:spPr>
          <a:xfrm>
            <a:off x="228600" y="762000"/>
            <a:ext cx="8716447" cy="5570756"/>
          </a:xfrm>
          <a:prstGeom prst="rect">
            <a:avLst/>
          </a:prstGeom>
          <a:solidFill>
            <a:schemeClr val="accent2">
              <a:lumMod val="20000"/>
              <a:lumOff val="80000"/>
            </a:schemeClr>
          </a:solidFill>
          <a:ln w="28575">
            <a:solidFill>
              <a:schemeClr val="accent6"/>
            </a:solidFill>
          </a:ln>
        </p:spPr>
        <p:txBody>
          <a:bodyPr wrap="square" rtlCol="0">
            <a:spAutoFit/>
          </a:bodyPr>
          <a:lstStyle/>
          <a:p>
            <a:r>
              <a:rPr lang="en-US" b="1" dirty="0" smtClean="0">
                <a:solidFill>
                  <a:schemeClr val="accent6"/>
                </a:solidFill>
              </a:rPr>
              <a:t>Appeals to good behavior and </a:t>
            </a:r>
            <a:r>
              <a:rPr lang="en-US" b="1" smtClean="0">
                <a:solidFill>
                  <a:schemeClr val="accent6"/>
                </a:solidFill>
              </a:rPr>
              <a:t>scientific integrity</a:t>
            </a:r>
            <a:endParaRPr lang="en-US" b="1" dirty="0" smtClean="0">
              <a:solidFill>
                <a:schemeClr val="accent6"/>
              </a:solidFill>
            </a:endParaRPr>
          </a:p>
          <a:p>
            <a:endParaRPr lang="en-US" sz="1800" b="1" dirty="0" smtClean="0">
              <a:solidFill>
                <a:schemeClr val="accent6"/>
              </a:solidFill>
            </a:endParaRPr>
          </a:p>
          <a:p>
            <a:pPr marL="285750" indent="-285750" algn="l">
              <a:buFont typeface="Wingdings" pitchFamily="2" charset="2"/>
              <a:buChar char="l"/>
            </a:pPr>
            <a:r>
              <a:rPr lang="en-US" sz="1600" b="1" dirty="0" smtClean="0"/>
              <a:t>Renew </a:t>
            </a:r>
            <a:r>
              <a:rPr lang="en-US" sz="1600" b="1" dirty="0"/>
              <a:t>your commitment to effective scientific communication. </a:t>
            </a:r>
            <a:endParaRPr lang="en-US" sz="1600" b="1" dirty="0" smtClean="0"/>
          </a:p>
          <a:p>
            <a:pPr marL="285750" indent="-285750" algn="l">
              <a:buFont typeface="Wingdings" pitchFamily="2" charset="2"/>
              <a:buChar char="l"/>
            </a:pPr>
            <a:endParaRPr lang="en-US" sz="1600" b="1" dirty="0" smtClean="0"/>
          </a:p>
          <a:p>
            <a:pPr marL="285750" indent="-285750" algn="l">
              <a:buFont typeface="Wingdings" pitchFamily="2" charset="2"/>
              <a:buChar char="l"/>
            </a:pPr>
            <a:r>
              <a:rPr lang="en-US" sz="1600" b="1" dirty="0" smtClean="0"/>
              <a:t>When </a:t>
            </a:r>
            <a:r>
              <a:rPr lang="en-US" sz="1600" b="1" dirty="0"/>
              <a:t>evaluating candidates for positions, promotions, and prizes or awards, commit to a technically informed evaluation of each </a:t>
            </a:r>
            <a:r>
              <a:rPr lang="en-US" sz="1600" b="1" dirty="0" smtClean="0"/>
              <a:t>candidate’s </a:t>
            </a:r>
            <a:r>
              <a:rPr lang="en-US" sz="1600" b="1" dirty="0"/>
              <a:t>record</a:t>
            </a:r>
            <a:r>
              <a:rPr lang="en-US" sz="1600" b="1" dirty="0" smtClean="0"/>
              <a:t>.</a:t>
            </a:r>
          </a:p>
          <a:p>
            <a:pPr algn="l"/>
            <a:r>
              <a:rPr lang="en-US" sz="1600" dirty="0" smtClean="0"/>
              <a:t> </a:t>
            </a:r>
            <a:endParaRPr lang="en-US" sz="1600" dirty="0"/>
          </a:p>
          <a:p>
            <a:pPr marL="285750" indent="-285750" algn="l">
              <a:buFont typeface="Wingdings" pitchFamily="2" charset="2"/>
              <a:buChar char="l"/>
            </a:pPr>
            <a:r>
              <a:rPr lang="en-US" sz="1600" b="1" dirty="0" smtClean="0"/>
              <a:t>When </a:t>
            </a:r>
            <a:r>
              <a:rPr lang="en-US" sz="1600" b="1" dirty="0"/>
              <a:t>writing letters of recommendation, write a technically informed evaluation of a candidate’s capabilities and impact, including a description and evaluation of important </a:t>
            </a:r>
            <a:r>
              <a:rPr lang="en-US" sz="1600" b="1" dirty="0" smtClean="0"/>
              <a:t>research.</a:t>
            </a:r>
          </a:p>
          <a:p>
            <a:pPr algn="l"/>
            <a:endParaRPr lang="en-US" sz="1600" b="1" dirty="0" smtClean="0"/>
          </a:p>
          <a:p>
            <a:pPr marL="285750" indent="-285750" algn="l">
              <a:buFont typeface="Wingdings" pitchFamily="2" charset="2"/>
              <a:buChar char="l"/>
            </a:pPr>
            <a:r>
              <a:rPr lang="en-US" sz="1600" b="1" dirty="0" smtClean="0"/>
              <a:t>Educate </a:t>
            </a:r>
            <a:r>
              <a:rPr lang="en-US" sz="1600" b="1" dirty="0"/>
              <a:t>administrators that the HIF shortcut, though not devoid of information, is only marginally useful</a:t>
            </a:r>
            <a:r>
              <a:rPr lang="en-US" sz="1600" b="1" dirty="0" smtClean="0"/>
              <a:t>.</a:t>
            </a:r>
          </a:p>
          <a:p>
            <a:pPr algn="l"/>
            <a:r>
              <a:rPr lang="en-US" sz="1600" i="1" dirty="0" smtClean="0"/>
              <a:t> </a:t>
            </a:r>
            <a:endParaRPr lang="en-US" sz="1600" dirty="0"/>
          </a:p>
          <a:p>
            <a:pPr marL="285750" indent="-285750" algn="l">
              <a:buFont typeface="Wingdings" pitchFamily="2" charset="2"/>
              <a:buChar char="l"/>
            </a:pPr>
            <a:r>
              <a:rPr lang="en-US" sz="1600" b="1" dirty="0" smtClean="0"/>
              <a:t>If </a:t>
            </a:r>
            <a:r>
              <a:rPr lang="en-US" sz="1600" b="1" dirty="0"/>
              <a:t>you are a senior or mid-career scientist who advertises yourself by categorizing your publications in terms of HIF journals, stop doing that</a:t>
            </a:r>
            <a:r>
              <a:rPr lang="en-US" sz="1600" b="1" dirty="0" smtClean="0"/>
              <a:t>.</a:t>
            </a:r>
          </a:p>
          <a:p>
            <a:pPr algn="l"/>
            <a:endParaRPr lang="en-US" sz="1600" b="1" dirty="0" smtClean="0"/>
          </a:p>
          <a:p>
            <a:pPr marL="285750" indent="-285750" algn="l">
              <a:buFont typeface="Wingdings" pitchFamily="2" charset="2"/>
              <a:buChar char="l"/>
            </a:pPr>
            <a:r>
              <a:rPr lang="en-US" sz="1600" b="1" dirty="0" smtClean="0"/>
              <a:t>Help </a:t>
            </a:r>
            <a:r>
              <a:rPr lang="en-US" sz="1600" b="1" dirty="0"/>
              <a:t>the public-relations people at your institution to identify and publicize important research contributions, independent of where they are </a:t>
            </a:r>
            <a:r>
              <a:rPr lang="en-US" sz="1600" b="1" dirty="0" smtClean="0"/>
              <a:t>published.</a:t>
            </a:r>
          </a:p>
          <a:p>
            <a:pPr marL="285750" indent="-285750" algn="l">
              <a:buFont typeface="Wingdings" pitchFamily="2" charset="2"/>
              <a:buChar char="l"/>
            </a:pPr>
            <a:endParaRPr lang="en-US" sz="1600" b="1" dirty="0" smtClean="0"/>
          </a:p>
          <a:p>
            <a:pPr marL="285750" indent="-285750" algn="l">
              <a:buFont typeface="Wingdings" pitchFamily="2" charset="2"/>
              <a:buChar char="l"/>
            </a:pPr>
            <a:r>
              <a:rPr lang="en-US" sz="1600" b="1" dirty="0" smtClean="0"/>
              <a:t>Take </a:t>
            </a:r>
            <a:r>
              <a:rPr lang="en-US" sz="1600" b="1" dirty="0"/>
              <a:t>a look at the </a:t>
            </a:r>
            <a:r>
              <a:rPr lang="en-US" sz="1600" b="1" dirty="0">
                <a:hlinkClick r:id="rId3"/>
              </a:rPr>
              <a:t>San Francisco Declaration on Research Assessment </a:t>
            </a:r>
            <a:r>
              <a:rPr lang="en-US" sz="1600" b="1" dirty="0"/>
              <a:t>(DORA</a:t>
            </a:r>
            <a:r>
              <a:rPr lang="en-US" sz="1600" b="1" dirty="0" smtClean="0"/>
              <a:t>), </a:t>
            </a:r>
            <a:r>
              <a:rPr lang="en-US" sz="1600" b="1" dirty="0"/>
              <a:t>which is aimed directly at combating HIFS. </a:t>
            </a:r>
            <a:endParaRPr lang="en-US" sz="1600" b="1" dirty="0" smtClean="0"/>
          </a:p>
        </p:txBody>
      </p:sp>
    </p:spTree>
    <p:extLst>
      <p:ext uri="{BB962C8B-B14F-4D97-AF65-F5344CB8AC3E}">
        <p14:creationId xmlns:p14="http://schemas.microsoft.com/office/powerpoint/2010/main" val="202939493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62788" y="104385"/>
            <a:ext cx="8224012" cy="6019977"/>
          </a:xfrm>
          <a:prstGeom prst="rect">
            <a:avLst/>
          </a:prstGeom>
          <a:noFill/>
          <a:ln w="9525">
            <a:noFill/>
            <a:miter lim="800000"/>
            <a:headEnd/>
            <a:tailEnd/>
          </a:ln>
        </p:spPr>
      </p:pic>
      <p:sp>
        <p:nvSpPr>
          <p:cNvPr id="3" name="Text Box 3"/>
          <p:cNvSpPr txBox="1">
            <a:spLocks noChangeArrowheads="1"/>
          </p:cNvSpPr>
          <p:nvPr/>
        </p:nvSpPr>
        <p:spPr bwMode="auto">
          <a:xfrm>
            <a:off x="2988924" y="6119336"/>
            <a:ext cx="3126177" cy="738664"/>
          </a:xfrm>
          <a:prstGeom prst="rect">
            <a:avLst/>
          </a:prstGeom>
          <a:noFill/>
          <a:ln w="19050" algn="ctr">
            <a:noFill/>
            <a:miter lim="800000"/>
            <a:headEnd/>
            <a:tailEnd/>
          </a:ln>
          <a:effectLst/>
        </p:spPr>
        <p:txBody>
          <a:bodyPr wrap="none">
            <a:spAutoFit/>
          </a:bodyPr>
          <a:lstStyle/>
          <a:p>
            <a:r>
              <a:rPr lang="en-US" sz="1400" b="1" dirty="0" smtClean="0">
                <a:solidFill>
                  <a:schemeClr val="tx1"/>
                </a:solidFill>
                <a:cs typeface="Helvetica" pitchFamily="34" charset="0"/>
              </a:rPr>
              <a:t>Tent Rocks</a:t>
            </a:r>
          </a:p>
          <a:p>
            <a:r>
              <a:rPr lang="en-US" sz="1400" b="1" dirty="0" smtClean="0">
                <a:solidFill>
                  <a:schemeClr val="tx1"/>
                </a:solidFill>
                <a:cs typeface="Helvetica" pitchFamily="34" charset="0"/>
              </a:rPr>
              <a:t>Kasha-</a:t>
            </a:r>
            <a:r>
              <a:rPr lang="en-US" sz="1400" b="1" dirty="0" err="1" smtClean="0">
                <a:solidFill>
                  <a:schemeClr val="tx1"/>
                </a:solidFill>
                <a:cs typeface="Helvetica" pitchFamily="34" charset="0"/>
              </a:rPr>
              <a:t>Katuwe</a:t>
            </a:r>
            <a:r>
              <a:rPr lang="en-US" sz="1400" b="1" dirty="0" smtClean="0">
                <a:solidFill>
                  <a:schemeClr val="tx1"/>
                </a:solidFill>
                <a:cs typeface="Helvetica" pitchFamily="34" charset="0"/>
              </a:rPr>
              <a:t> National Monument</a:t>
            </a:r>
          </a:p>
          <a:p>
            <a:r>
              <a:rPr lang="en-US" sz="1400" b="1" dirty="0" smtClean="0">
                <a:solidFill>
                  <a:schemeClr val="tx1"/>
                </a:solidFill>
                <a:cs typeface="Helvetica" pitchFamily="34" charset="0"/>
              </a:rPr>
              <a:t>Northern New Mexico</a:t>
            </a:r>
            <a:endParaRPr lang="en-US" sz="1400" b="1" dirty="0">
              <a:solidFill>
                <a:schemeClr val="tx1"/>
              </a:solidFill>
              <a:cs typeface="Helvetica" pitchFamily="34" charset="0"/>
            </a:endParaRPr>
          </a:p>
        </p:txBody>
      </p:sp>
      <p:sp>
        <p:nvSpPr>
          <p:cNvPr id="5" name="TextBox 4"/>
          <p:cNvSpPr txBox="1"/>
          <p:nvPr/>
        </p:nvSpPr>
        <p:spPr>
          <a:xfrm>
            <a:off x="2514600" y="899279"/>
            <a:ext cx="6553200" cy="3139321"/>
          </a:xfrm>
          <a:prstGeom prst="rect">
            <a:avLst/>
          </a:prstGeom>
          <a:solidFill>
            <a:schemeClr val="accent2">
              <a:lumMod val="20000"/>
              <a:lumOff val="80000"/>
            </a:schemeClr>
          </a:solidFill>
          <a:ln w="28575">
            <a:solidFill>
              <a:schemeClr val="accent6"/>
            </a:solidFill>
          </a:ln>
        </p:spPr>
        <p:txBody>
          <a:bodyPr wrap="square" rtlCol="0">
            <a:spAutoFit/>
          </a:bodyPr>
          <a:lstStyle/>
          <a:p>
            <a:pPr algn="l"/>
            <a:endParaRPr lang="en-US" sz="1800" b="1" dirty="0" smtClean="0">
              <a:solidFill>
                <a:schemeClr val="accent6"/>
              </a:solidFill>
            </a:endParaRPr>
          </a:p>
          <a:p>
            <a:pPr marL="285750" indent="-285750" algn="l">
              <a:buFont typeface="Wingdings" pitchFamily="2" charset="2"/>
              <a:buChar char="l"/>
            </a:pPr>
            <a:r>
              <a:rPr lang="en-US" sz="1800" b="1" dirty="0" smtClean="0">
                <a:solidFill>
                  <a:schemeClr val="accent2"/>
                </a:solidFill>
              </a:rPr>
              <a:t>Include </a:t>
            </a:r>
            <a:r>
              <a:rPr lang="en-US" sz="1800" b="1" dirty="0">
                <a:solidFill>
                  <a:schemeClr val="accent2"/>
                </a:solidFill>
              </a:rPr>
              <a:t>in ads for positions </a:t>
            </a:r>
            <a:r>
              <a:rPr lang="en-US" sz="1800" b="1" dirty="0" smtClean="0">
                <a:solidFill>
                  <a:schemeClr val="accent2"/>
                </a:solidFill>
              </a:rPr>
              <a:t>a </a:t>
            </a:r>
            <a:r>
              <a:rPr lang="en-US" sz="1800" b="1" dirty="0">
                <a:solidFill>
                  <a:schemeClr val="accent2"/>
                </a:solidFill>
              </a:rPr>
              <a:t>standard statement along the following lines: “Number of publications in high-impact-factor journals will not be a factor in assessing research accomplishments or potential</a:t>
            </a:r>
            <a:r>
              <a:rPr lang="en-US" sz="1800" b="1" dirty="0" smtClean="0">
                <a:solidFill>
                  <a:schemeClr val="accent2"/>
                </a:solidFill>
              </a:rPr>
              <a:t>.”</a:t>
            </a:r>
          </a:p>
          <a:p>
            <a:pPr marL="285750" indent="-285750" algn="l">
              <a:buFont typeface="Wingdings" pitchFamily="2" charset="2"/>
              <a:buChar char="l"/>
            </a:pPr>
            <a:endParaRPr lang="en-US" sz="1800" b="1" dirty="0">
              <a:solidFill>
                <a:schemeClr val="accent2"/>
              </a:solidFill>
            </a:endParaRPr>
          </a:p>
          <a:p>
            <a:pPr marL="285750" indent="-285750" algn="l">
              <a:buFont typeface="Wingdings" pitchFamily="2" charset="2"/>
              <a:buChar char="l"/>
            </a:pPr>
            <a:r>
              <a:rPr lang="en-US" sz="1800" b="1" dirty="0" smtClean="0">
                <a:solidFill>
                  <a:schemeClr val="accent2"/>
                </a:solidFill>
              </a:rPr>
              <a:t>Support social scientists working with scientists in  developing a suite of discipline-specific tools for </a:t>
            </a:r>
            <a:r>
              <a:rPr lang="en-US" sz="1800" b="1" smtClean="0">
                <a:solidFill>
                  <a:schemeClr val="accent2"/>
                </a:solidFill>
              </a:rPr>
              <a:t>assessing individual research </a:t>
            </a:r>
            <a:r>
              <a:rPr lang="en-US" sz="1800" b="1" dirty="0" smtClean="0">
                <a:solidFill>
                  <a:schemeClr val="accent2"/>
                </a:solidFill>
              </a:rPr>
              <a:t>accomplishment and potential and for assessing journals.</a:t>
            </a:r>
          </a:p>
          <a:p>
            <a:pPr algn="l"/>
            <a:endParaRPr lang="en-US" sz="1800" b="1" dirty="0" smtClean="0">
              <a:solidFill>
                <a:schemeClr val="accent6"/>
              </a:solidFill>
            </a:endParaRPr>
          </a:p>
        </p:txBody>
      </p:sp>
      <p:sp>
        <p:nvSpPr>
          <p:cNvPr id="6" name="Text Box 3"/>
          <p:cNvSpPr txBox="1">
            <a:spLocks noChangeArrowheads="1"/>
          </p:cNvSpPr>
          <p:nvPr/>
        </p:nvSpPr>
        <p:spPr bwMode="auto">
          <a:xfrm>
            <a:off x="3124200" y="191869"/>
            <a:ext cx="5557012" cy="646331"/>
          </a:xfrm>
          <a:prstGeom prst="rect">
            <a:avLst/>
          </a:prstGeom>
          <a:noFill/>
          <a:ln w="19050" algn="ctr">
            <a:noFill/>
            <a:miter lim="800000"/>
            <a:headEnd/>
            <a:tailEnd/>
          </a:ln>
          <a:effectLst/>
        </p:spPr>
        <p:txBody>
          <a:bodyPr wrap="square">
            <a:spAutoFit/>
          </a:bodyPr>
          <a:lstStyle/>
          <a:p>
            <a:r>
              <a:rPr lang="en-US" sz="3600" dirty="0" smtClean="0">
                <a:solidFill>
                  <a:srgbClr val="996600"/>
                </a:solidFill>
                <a:latin typeface="Comic Sans MS" pitchFamily="66" charset="0"/>
              </a:rPr>
              <a:t>What to do?  Scientists</a:t>
            </a:r>
            <a:endParaRPr lang="en-US" sz="3600" dirty="0">
              <a:solidFill>
                <a:srgbClr val="996600"/>
              </a:solidFill>
              <a:latin typeface="Comic Sans MS" pitchFamily="66" charset="0"/>
            </a:endParaRPr>
          </a:p>
        </p:txBody>
      </p:sp>
    </p:spTree>
    <p:extLst>
      <p:ext uri="{BB962C8B-B14F-4D97-AF65-F5344CB8AC3E}">
        <p14:creationId xmlns:p14="http://schemas.microsoft.com/office/powerpoint/2010/main" val="3479215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533400" y="304800"/>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What to do?  Society journals</a:t>
            </a:r>
            <a:r>
              <a:rPr lang="en-US" sz="2800" dirty="0" smtClean="0">
                <a:solidFill>
                  <a:schemeClr val="tx1"/>
                </a:solidFill>
              </a:rPr>
              <a:t> </a:t>
            </a:r>
            <a:endParaRPr lang="en-US" sz="2800" dirty="0">
              <a:solidFill>
                <a:schemeClr val="tx1"/>
              </a:solidFill>
            </a:endParaRPr>
          </a:p>
        </p:txBody>
      </p:sp>
      <p:sp>
        <p:nvSpPr>
          <p:cNvPr id="4" name="Text Box 14"/>
          <p:cNvSpPr txBox="1">
            <a:spLocks noChangeArrowheads="1"/>
          </p:cNvSpPr>
          <p:nvPr/>
        </p:nvSpPr>
        <p:spPr bwMode="auto">
          <a:xfrm>
            <a:off x="304800" y="1185208"/>
            <a:ext cx="7010400" cy="4832092"/>
          </a:xfrm>
          <a:prstGeom prst="rect">
            <a:avLst/>
          </a:prstGeom>
          <a:solidFill>
            <a:schemeClr val="accent3">
              <a:lumMod val="85000"/>
            </a:schemeClr>
          </a:solidFill>
          <a:ln w="28575">
            <a:solidFill>
              <a:srgbClr val="990099"/>
            </a:solidFill>
            <a:miter lim="800000"/>
            <a:headEnd/>
            <a:tailEnd/>
          </a:ln>
          <a:effectLst/>
        </p:spPr>
        <p:txBody>
          <a:bodyPr wrap="square">
            <a:spAutoFit/>
          </a:bodyPr>
          <a:lstStyle/>
          <a:p>
            <a:pPr eaLnBrk="1" hangingPunct="1"/>
            <a:r>
              <a:rPr lang="en-US" sz="2400" b="1" dirty="0" smtClean="0">
                <a:solidFill>
                  <a:srgbClr val="990099"/>
                </a:solidFill>
              </a:rPr>
              <a:t>What is the point of scientific publication? </a:t>
            </a:r>
          </a:p>
          <a:p>
            <a:pPr marL="342900" indent="-342900" algn="l" eaLnBrk="1" hangingPunct="1">
              <a:buSzPct val="200000"/>
              <a:buFont typeface="Arial" panose="020B0604020202020204" pitchFamily="34" charset="0"/>
              <a:buChar char="•"/>
            </a:pPr>
            <a:endParaRPr lang="en-US" sz="2400" b="1" dirty="0">
              <a:solidFill>
                <a:srgbClr val="990099"/>
              </a:solidFill>
            </a:endParaRPr>
          </a:p>
          <a:p>
            <a:pPr marL="342900" indent="-342900" algn="l" eaLnBrk="1" hangingPunct="1">
              <a:buClr>
                <a:srgbClr val="990099"/>
              </a:buClr>
              <a:buSzPct val="100000"/>
              <a:buFont typeface="Helvetica" panose="020B0604020202020204" pitchFamily="34" charset="0"/>
              <a:buChar char="●"/>
            </a:pPr>
            <a:r>
              <a:rPr lang="en-US" sz="2400" b="1" dirty="0" smtClean="0">
                <a:solidFill>
                  <a:srgbClr val="CCCCFF"/>
                </a:solidFill>
              </a:rPr>
              <a:t>Dissemination of knowledge</a:t>
            </a:r>
            <a:r>
              <a:rPr lang="en-US" sz="2400" b="1" dirty="0" smtClean="0">
                <a:solidFill>
                  <a:srgbClr val="CCCC00"/>
                </a:solidFill>
              </a:rPr>
              <a:t> </a:t>
            </a:r>
          </a:p>
          <a:p>
            <a:pPr algn="l" eaLnBrk="1" hangingPunct="1">
              <a:buClr>
                <a:srgbClr val="990099"/>
              </a:buClr>
              <a:buSzPct val="100000"/>
            </a:pPr>
            <a:r>
              <a:rPr lang="en-US" sz="2400" b="1">
                <a:solidFill>
                  <a:srgbClr val="CCCC00"/>
                </a:solidFill>
              </a:rPr>
              <a:t> </a:t>
            </a:r>
            <a:r>
              <a:rPr lang="en-US" sz="2400" b="1" smtClean="0">
                <a:solidFill>
                  <a:srgbClr val="CCCC00"/>
                </a:solidFill>
              </a:rPr>
              <a:t>   </a:t>
            </a:r>
            <a:r>
              <a:rPr lang="en-US" sz="2400" b="1" smtClean="0">
                <a:solidFill>
                  <a:srgbClr val="990099"/>
                </a:solidFill>
              </a:rPr>
              <a:t>Most effective </a:t>
            </a:r>
            <a:r>
              <a:rPr lang="en-US" sz="2400" b="1" dirty="0" smtClean="0">
                <a:solidFill>
                  <a:srgbClr val="990099"/>
                </a:solidFill>
              </a:rPr>
              <a:t>communication of knowledge</a:t>
            </a:r>
          </a:p>
          <a:p>
            <a:pPr algn="l" eaLnBrk="1" hangingPunct="1">
              <a:buClr>
                <a:srgbClr val="990099"/>
              </a:buClr>
              <a:buSzPct val="100000"/>
            </a:pPr>
            <a:endParaRPr lang="en-US" sz="2400" b="1" dirty="0">
              <a:solidFill>
                <a:srgbClr val="0099FF"/>
              </a:solidFill>
            </a:endParaRPr>
          </a:p>
          <a:p>
            <a:pPr marL="342900" indent="-342900" algn="l" eaLnBrk="1" hangingPunct="1">
              <a:buClr>
                <a:srgbClr val="990099"/>
              </a:buClr>
              <a:buSzPct val="100000"/>
              <a:buFont typeface="Helvetica" panose="020B0604020202020204" pitchFamily="34" charset="0"/>
              <a:buChar char="●"/>
            </a:pPr>
            <a:endParaRPr lang="en-US" sz="2400" b="1" dirty="0" smtClean="0">
              <a:solidFill>
                <a:srgbClr val="0099FF"/>
              </a:solidFill>
            </a:endParaRPr>
          </a:p>
          <a:p>
            <a:pPr marL="342900" indent="-342900" algn="l" eaLnBrk="1" hangingPunct="1">
              <a:buClr>
                <a:srgbClr val="990099"/>
              </a:buClr>
              <a:buSzPct val="100000"/>
              <a:buFont typeface="Helvetica" panose="020B0604020202020204" pitchFamily="34" charset="0"/>
              <a:buChar char="●"/>
            </a:pPr>
            <a:endParaRPr lang="en-US" sz="2400" b="1" dirty="0">
              <a:solidFill>
                <a:srgbClr val="0099FF"/>
              </a:solidFill>
            </a:endParaRPr>
          </a:p>
          <a:p>
            <a:pPr marL="342900" indent="-342900" algn="l" eaLnBrk="1" hangingPunct="1">
              <a:buClr>
                <a:srgbClr val="990099"/>
              </a:buClr>
              <a:buSzPct val="100000"/>
              <a:buFont typeface="Helvetica" panose="020B0604020202020204" pitchFamily="34" charset="0"/>
              <a:buChar char="●"/>
            </a:pPr>
            <a:endParaRPr lang="en-US" sz="2400" b="1" dirty="0" smtClean="0">
              <a:solidFill>
                <a:srgbClr val="0099FF"/>
              </a:solidFill>
            </a:endParaRPr>
          </a:p>
          <a:p>
            <a:pPr algn="l" eaLnBrk="1" hangingPunct="1">
              <a:buClr>
                <a:srgbClr val="990099"/>
              </a:buClr>
              <a:buSzPct val="100000"/>
            </a:pPr>
            <a:endParaRPr lang="en-US" sz="2400" b="1" dirty="0">
              <a:solidFill>
                <a:srgbClr val="990099"/>
              </a:solidFill>
            </a:endParaRPr>
          </a:p>
          <a:p>
            <a:pPr algn="l" eaLnBrk="1" hangingPunct="1">
              <a:buClr>
                <a:srgbClr val="990099"/>
              </a:buClr>
              <a:buSzPct val="100000"/>
            </a:pPr>
            <a:endParaRPr lang="en-US" sz="2400" b="1" dirty="0" smtClean="0">
              <a:solidFill>
                <a:srgbClr val="990099"/>
              </a:solidFill>
            </a:endParaRPr>
          </a:p>
          <a:p>
            <a:pPr algn="l" eaLnBrk="1" hangingPunct="1">
              <a:buClr>
                <a:srgbClr val="990099"/>
              </a:buClr>
              <a:buSzPct val="100000"/>
            </a:pPr>
            <a:endParaRPr lang="en-US" sz="2400" b="1" dirty="0">
              <a:solidFill>
                <a:srgbClr val="990099"/>
              </a:solidFill>
            </a:endParaRPr>
          </a:p>
          <a:p>
            <a:pPr marL="342900" indent="-342900" algn="l" eaLnBrk="1" hangingPunct="1">
              <a:buClr>
                <a:srgbClr val="990099"/>
              </a:buClr>
              <a:buSzPct val="100000"/>
              <a:buFont typeface="Helvetica" panose="020B0604020202020204" pitchFamily="34" charset="0"/>
              <a:buChar char="●"/>
            </a:pPr>
            <a:r>
              <a:rPr lang="en-US" sz="2400" b="1" dirty="0" smtClean="0">
                <a:solidFill>
                  <a:srgbClr val="990099"/>
                </a:solidFill>
              </a:rPr>
              <a:t>Certification and credentialing</a:t>
            </a:r>
          </a:p>
          <a:p>
            <a:pPr algn="l" eaLnBrk="1" hangingPunct="1"/>
            <a:endParaRPr lang="en-US" b="1" dirty="0" smtClean="0">
              <a:solidFill>
                <a:srgbClr val="990099"/>
              </a:solidFill>
            </a:endParaRPr>
          </a:p>
        </p:txBody>
      </p:sp>
      <p:sp>
        <p:nvSpPr>
          <p:cNvPr id="3" name="TextBox 2"/>
          <p:cNvSpPr txBox="1"/>
          <p:nvPr/>
        </p:nvSpPr>
        <p:spPr>
          <a:xfrm>
            <a:off x="1471076" y="2819400"/>
            <a:ext cx="7368124" cy="2031325"/>
          </a:xfrm>
          <a:prstGeom prst="rect">
            <a:avLst/>
          </a:prstGeom>
          <a:solidFill>
            <a:schemeClr val="accent2">
              <a:lumMod val="20000"/>
              <a:lumOff val="80000"/>
            </a:schemeClr>
          </a:solidFill>
          <a:ln w="28575">
            <a:solidFill>
              <a:schemeClr val="accent6"/>
            </a:solidFill>
          </a:ln>
        </p:spPr>
        <p:txBody>
          <a:bodyPr wrap="square" rtlCol="0">
            <a:spAutoFit/>
          </a:bodyPr>
          <a:lstStyle/>
          <a:p>
            <a:pPr algn="l"/>
            <a:r>
              <a:rPr lang="en-US" sz="1800" b="1" dirty="0" smtClean="0">
                <a:solidFill>
                  <a:schemeClr val="accent6"/>
                </a:solidFill>
              </a:rPr>
              <a:t>Taking advantage of online, electronic publishing:  interactive graphics, pop-up supplemental material, videos, video abstracts, invitations to similar papers, more effective search that uses cites, downloads, etc. to rate.</a:t>
            </a:r>
          </a:p>
          <a:p>
            <a:pPr algn="l"/>
            <a:endParaRPr lang="en-US" sz="1800" b="1" dirty="0">
              <a:solidFill>
                <a:schemeClr val="accent6"/>
              </a:solidFill>
            </a:endParaRPr>
          </a:p>
          <a:p>
            <a:pPr algn="l"/>
            <a:r>
              <a:rPr lang="en-US" sz="1800" b="1" dirty="0" smtClean="0">
                <a:solidFill>
                  <a:schemeClr val="accent6"/>
                </a:solidFill>
              </a:rPr>
              <a:t>But how is all of this to be made archival?  There is a danger of turning science into performance art. </a:t>
            </a:r>
          </a:p>
        </p:txBody>
      </p:sp>
      <p:sp>
        <p:nvSpPr>
          <p:cNvPr id="6" name="TextBox 5"/>
          <p:cNvSpPr txBox="1"/>
          <p:nvPr/>
        </p:nvSpPr>
        <p:spPr>
          <a:xfrm>
            <a:off x="1447800" y="5754469"/>
            <a:ext cx="5334000" cy="646331"/>
          </a:xfrm>
          <a:prstGeom prst="rect">
            <a:avLst/>
          </a:prstGeom>
          <a:solidFill>
            <a:schemeClr val="accent2">
              <a:lumMod val="20000"/>
              <a:lumOff val="80000"/>
            </a:schemeClr>
          </a:solidFill>
          <a:ln w="28575">
            <a:solidFill>
              <a:schemeClr val="accent6"/>
            </a:solidFill>
          </a:ln>
        </p:spPr>
        <p:txBody>
          <a:bodyPr wrap="square" rtlCol="0">
            <a:spAutoFit/>
          </a:bodyPr>
          <a:lstStyle/>
          <a:p>
            <a:pPr algn="l"/>
            <a:r>
              <a:rPr lang="en-US" sz="1800" b="1" dirty="0">
                <a:solidFill>
                  <a:schemeClr val="accent6"/>
                </a:solidFill>
              </a:rPr>
              <a:t>T</a:t>
            </a:r>
            <a:r>
              <a:rPr lang="en-US" sz="1800" b="1" dirty="0" smtClean="0">
                <a:solidFill>
                  <a:schemeClr val="accent6"/>
                </a:solidFill>
              </a:rPr>
              <a:t>his is the value-added of publication in scientific journals. It needs constant attention.</a:t>
            </a:r>
          </a:p>
        </p:txBody>
      </p:sp>
    </p:spTree>
    <p:extLst>
      <p:ext uri="{BB962C8B-B14F-4D97-AF65-F5344CB8AC3E}">
        <p14:creationId xmlns:p14="http://schemas.microsoft.com/office/powerpoint/2010/main" val="420784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66276" y="76200"/>
            <a:ext cx="6758524" cy="461665"/>
          </a:xfrm>
          <a:prstGeom prst="rect">
            <a:avLst/>
          </a:prstGeom>
          <a:solidFill>
            <a:schemeClr val="accent3">
              <a:lumMod val="85000"/>
            </a:schemeClr>
          </a:solidFill>
          <a:ln w="28575">
            <a:solidFill>
              <a:srgbClr val="990099"/>
            </a:solidFill>
            <a:miter lim="800000"/>
            <a:headEnd/>
            <a:tailEnd/>
          </a:ln>
          <a:effectLst/>
        </p:spPr>
        <p:txBody>
          <a:bodyPr wrap="square">
            <a:spAutoFit/>
          </a:bodyPr>
          <a:lstStyle/>
          <a:p>
            <a:pPr algn="l" eaLnBrk="1" hangingPunct="1">
              <a:buClr>
                <a:srgbClr val="990099"/>
              </a:buClr>
              <a:buSzPct val="100000"/>
            </a:pPr>
            <a:r>
              <a:rPr lang="en-US" sz="2400" b="1" dirty="0" smtClean="0">
                <a:solidFill>
                  <a:srgbClr val="990099"/>
                </a:solidFill>
              </a:rPr>
              <a:t>Value-added certification and credentialing</a:t>
            </a:r>
          </a:p>
        </p:txBody>
      </p:sp>
      <p:sp>
        <p:nvSpPr>
          <p:cNvPr id="3" name="TextBox 2"/>
          <p:cNvSpPr txBox="1"/>
          <p:nvPr/>
        </p:nvSpPr>
        <p:spPr>
          <a:xfrm>
            <a:off x="304800" y="609600"/>
            <a:ext cx="8534400" cy="6186309"/>
          </a:xfrm>
          <a:prstGeom prst="rect">
            <a:avLst/>
          </a:prstGeom>
          <a:solidFill>
            <a:schemeClr val="accent2">
              <a:lumMod val="20000"/>
              <a:lumOff val="80000"/>
            </a:schemeClr>
          </a:solidFill>
          <a:ln w="28575">
            <a:solidFill>
              <a:schemeClr val="accent6"/>
            </a:solidFill>
          </a:ln>
        </p:spPr>
        <p:txBody>
          <a:bodyPr wrap="square" rtlCol="0">
            <a:spAutoFit/>
          </a:bodyPr>
          <a:lstStyle/>
          <a:p>
            <a:pPr algn="l"/>
            <a:r>
              <a:rPr lang="en-US" sz="1800" b="1" dirty="0" smtClean="0">
                <a:solidFill>
                  <a:schemeClr val="accent6"/>
                </a:solidFill>
              </a:rPr>
              <a:t>Parties: authors, editors (staff editors, associate editors, editorial boards), referees</a:t>
            </a:r>
          </a:p>
          <a:p>
            <a:pPr algn="l"/>
            <a:endParaRPr lang="en-US" sz="1800" b="1" dirty="0">
              <a:solidFill>
                <a:schemeClr val="accent6"/>
              </a:solidFill>
            </a:endParaRPr>
          </a:p>
          <a:p>
            <a:pPr algn="l"/>
            <a:r>
              <a:rPr lang="en-US" sz="1800" b="1" dirty="0" smtClean="0">
                <a:solidFill>
                  <a:schemeClr val="accent6"/>
                </a:solidFill>
              </a:rPr>
              <a:t>How to </a:t>
            </a:r>
            <a:r>
              <a:rPr lang="en-US" sz="1800" b="1" i="1" dirty="0" smtClean="0">
                <a:solidFill>
                  <a:schemeClr val="accent6"/>
                </a:solidFill>
              </a:rPr>
              <a:t>allocate a scarce resource </a:t>
            </a:r>
            <a:r>
              <a:rPr lang="en-US" sz="1800" b="1" dirty="0" smtClean="0">
                <a:solidFill>
                  <a:schemeClr val="accent6"/>
                </a:solidFill>
              </a:rPr>
              <a:t>accurately, fairly, and efficiently?  Issues are especially acute for journals that provide a higher level of credentialing, by publishing </a:t>
            </a:r>
            <a:r>
              <a:rPr lang="en-US" sz="1800" b="1" i="1" dirty="0" smtClean="0">
                <a:solidFill>
                  <a:schemeClr val="accent6"/>
                </a:solidFill>
              </a:rPr>
              <a:t>important </a:t>
            </a:r>
            <a:r>
              <a:rPr lang="en-US" sz="1800" b="1" dirty="0" smtClean="0">
                <a:solidFill>
                  <a:schemeClr val="accent6"/>
                </a:solidFill>
              </a:rPr>
              <a:t>or </a:t>
            </a:r>
            <a:r>
              <a:rPr lang="en-US" sz="1800" b="1" i="1" dirty="0" smtClean="0">
                <a:solidFill>
                  <a:schemeClr val="accent6"/>
                </a:solidFill>
              </a:rPr>
              <a:t>key </a:t>
            </a:r>
            <a:r>
              <a:rPr lang="en-US" sz="1800" b="1" dirty="0" smtClean="0">
                <a:solidFill>
                  <a:schemeClr val="accent6"/>
                </a:solidFill>
              </a:rPr>
              <a:t>papers, but are accountable to the scientific community in ways the commercial journals are not (i.e., cannot retreat to the criterion of what sells the mag).  How to make the process accurate and fair without being absurdly tedious?</a:t>
            </a:r>
          </a:p>
          <a:p>
            <a:pPr algn="l"/>
            <a:endParaRPr lang="en-US" sz="1800" b="1" dirty="0" smtClean="0">
              <a:solidFill>
                <a:schemeClr val="accent6"/>
              </a:solidFill>
            </a:endParaRPr>
          </a:p>
          <a:p>
            <a:pPr algn="l"/>
            <a:r>
              <a:rPr lang="en-US" sz="1800" b="1" dirty="0" smtClean="0">
                <a:solidFill>
                  <a:schemeClr val="accent6"/>
                </a:solidFill>
              </a:rPr>
              <a:t>Authors:</a:t>
            </a:r>
          </a:p>
          <a:p>
            <a:pPr algn="l"/>
            <a:r>
              <a:rPr lang="en-US" sz="1800" b="1" dirty="0">
                <a:solidFill>
                  <a:schemeClr val="accent6"/>
                </a:solidFill>
              </a:rPr>
              <a:t>	</a:t>
            </a:r>
            <a:r>
              <a:rPr lang="en-US" sz="1800" b="1" dirty="0" smtClean="0">
                <a:solidFill>
                  <a:schemeClr val="accent6"/>
                </a:solidFill>
              </a:rPr>
              <a:t>Help in writing effective papers</a:t>
            </a:r>
          </a:p>
          <a:p>
            <a:pPr algn="l"/>
            <a:r>
              <a:rPr lang="en-US" sz="1800" b="1" dirty="0">
                <a:solidFill>
                  <a:schemeClr val="accent6"/>
                </a:solidFill>
              </a:rPr>
              <a:t>	</a:t>
            </a:r>
            <a:r>
              <a:rPr lang="en-US" sz="1800" b="1" dirty="0" smtClean="0">
                <a:solidFill>
                  <a:schemeClr val="accent6"/>
                </a:solidFill>
              </a:rPr>
              <a:t>Editorial affirmation when a referee is off base</a:t>
            </a:r>
          </a:p>
          <a:p>
            <a:pPr algn="l"/>
            <a:endParaRPr lang="en-US" sz="1800" b="1" dirty="0">
              <a:solidFill>
                <a:schemeClr val="accent6"/>
              </a:solidFill>
            </a:endParaRPr>
          </a:p>
          <a:p>
            <a:pPr algn="l"/>
            <a:r>
              <a:rPr lang="en-US" sz="1800" b="1" dirty="0" smtClean="0">
                <a:solidFill>
                  <a:schemeClr val="accent6"/>
                </a:solidFill>
              </a:rPr>
              <a:t>Effective peer review: </a:t>
            </a:r>
          </a:p>
          <a:p>
            <a:pPr algn="l"/>
            <a:r>
              <a:rPr lang="en-US" sz="1800" b="1" dirty="0">
                <a:solidFill>
                  <a:schemeClr val="accent6"/>
                </a:solidFill>
              </a:rPr>
              <a:t>	</a:t>
            </a:r>
            <a:r>
              <a:rPr lang="en-US" sz="1800" b="1" dirty="0" smtClean="0">
                <a:solidFill>
                  <a:schemeClr val="accent6"/>
                </a:solidFill>
              </a:rPr>
              <a:t>Rejection without review</a:t>
            </a:r>
          </a:p>
          <a:p>
            <a:pPr algn="l"/>
            <a:r>
              <a:rPr lang="en-US" sz="1800" b="1" dirty="0">
                <a:solidFill>
                  <a:schemeClr val="accent6"/>
                </a:solidFill>
              </a:rPr>
              <a:t>	</a:t>
            </a:r>
            <a:r>
              <a:rPr lang="en-US" sz="1800" b="1" dirty="0" smtClean="0">
                <a:solidFill>
                  <a:schemeClr val="accent6"/>
                </a:solidFill>
              </a:rPr>
              <a:t>Feedback to referees</a:t>
            </a:r>
          </a:p>
          <a:p>
            <a:pPr algn="l"/>
            <a:r>
              <a:rPr lang="en-US" sz="1800" b="1" dirty="0">
                <a:solidFill>
                  <a:schemeClr val="accent6"/>
                </a:solidFill>
              </a:rPr>
              <a:t>	</a:t>
            </a:r>
            <a:r>
              <a:rPr lang="en-US" sz="1800" b="1" dirty="0" smtClean="0">
                <a:solidFill>
                  <a:schemeClr val="accent6"/>
                </a:solidFill>
              </a:rPr>
              <a:t>Culling unreliable reviewers and reviews</a:t>
            </a:r>
          </a:p>
          <a:p>
            <a:pPr algn="l"/>
            <a:r>
              <a:rPr lang="en-US" sz="1800" b="1" dirty="0">
                <a:solidFill>
                  <a:schemeClr val="accent6"/>
                </a:solidFill>
              </a:rPr>
              <a:t>	</a:t>
            </a:r>
            <a:r>
              <a:rPr lang="en-US" sz="1800" b="1" dirty="0" smtClean="0">
                <a:solidFill>
                  <a:schemeClr val="accent6"/>
                </a:solidFill>
              </a:rPr>
              <a:t>Training in reviewing</a:t>
            </a:r>
          </a:p>
          <a:p>
            <a:pPr algn="l"/>
            <a:r>
              <a:rPr lang="en-US" sz="1800" b="1" dirty="0">
                <a:solidFill>
                  <a:schemeClr val="accent6"/>
                </a:solidFill>
              </a:rPr>
              <a:t>	</a:t>
            </a:r>
            <a:r>
              <a:rPr lang="en-US" sz="1800" b="1" dirty="0" smtClean="0">
                <a:solidFill>
                  <a:schemeClr val="accent6"/>
                </a:solidFill>
              </a:rPr>
              <a:t>Rewarding good referees (annual report with grade; top </a:t>
            </a:r>
            <a:r>
              <a:rPr lang="en-US" sz="1800" b="1" i="1" dirty="0">
                <a:solidFill>
                  <a:schemeClr val="accent6"/>
                </a:solidFill>
              </a:rPr>
              <a:t>x</a:t>
            </a:r>
            <a:r>
              <a:rPr lang="en-US" sz="1800" b="1" dirty="0" smtClean="0">
                <a:solidFill>
                  <a:schemeClr val="accent6"/>
                </a:solidFill>
              </a:rPr>
              <a:t>%)</a:t>
            </a:r>
          </a:p>
          <a:p>
            <a:pPr algn="l"/>
            <a:endParaRPr lang="en-US" sz="1800" b="1" dirty="0">
              <a:solidFill>
                <a:schemeClr val="accent6"/>
              </a:solidFill>
            </a:endParaRPr>
          </a:p>
          <a:p>
            <a:pPr algn="l"/>
            <a:r>
              <a:rPr lang="en-US" sz="1800" b="1" dirty="0" smtClean="0">
                <a:solidFill>
                  <a:schemeClr val="accent6"/>
                </a:solidFill>
              </a:rPr>
              <a:t>Avoiding fad bubbles </a:t>
            </a:r>
          </a:p>
        </p:txBody>
      </p:sp>
    </p:spTree>
    <p:extLst>
      <p:ext uri="{BB962C8B-B14F-4D97-AF65-F5344CB8AC3E}">
        <p14:creationId xmlns:p14="http://schemas.microsoft.com/office/powerpoint/2010/main" val="48404794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101025"/>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High-impact-factor syndrome (HIFS)</a:t>
            </a:r>
            <a:r>
              <a:rPr lang="en-US" sz="2800" dirty="0" smtClean="0">
                <a:solidFill>
                  <a:schemeClr val="tx1"/>
                </a:solidFill>
              </a:rPr>
              <a:t> </a:t>
            </a:r>
            <a:endParaRPr lang="en-US" sz="2800" dirty="0">
              <a:solidFill>
                <a:schemeClr val="tx1"/>
              </a:solidFill>
            </a:endParaRPr>
          </a:p>
        </p:txBody>
      </p:sp>
      <p:sp>
        <p:nvSpPr>
          <p:cNvPr id="262158" name="Text Box 14"/>
          <p:cNvSpPr txBox="1">
            <a:spLocks noChangeArrowheads="1"/>
          </p:cNvSpPr>
          <p:nvPr/>
        </p:nvSpPr>
        <p:spPr bwMode="auto">
          <a:xfrm>
            <a:off x="685800" y="762000"/>
            <a:ext cx="7696200" cy="1631216"/>
          </a:xfrm>
          <a:prstGeom prst="rect">
            <a:avLst/>
          </a:prstGeom>
          <a:solidFill>
            <a:schemeClr val="accent3">
              <a:lumMod val="85000"/>
            </a:schemeClr>
          </a:solidFill>
          <a:ln w="28575">
            <a:solidFill>
              <a:srgbClr val="990099"/>
            </a:solidFill>
            <a:miter lim="800000"/>
            <a:headEnd/>
            <a:tailEnd/>
          </a:ln>
          <a:effectLst/>
        </p:spPr>
        <p:txBody>
          <a:bodyPr wrap="square">
            <a:spAutoFit/>
          </a:bodyPr>
          <a:lstStyle/>
          <a:p>
            <a:pPr algn="l" eaLnBrk="1" hangingPunct="1"/>
            <a:r>
              <a:rPr lang="en-US" b="1" dirty="0">
                <a:solidFill>
                  <a:srgbClr val="990099"/>
                </a:solidFill>
              </a:rPr>
              <a:t>High-impact-factor syndrome (HIFS) is a disease of scientists </a:t>
            </a:r>
            <a:r>
              <a:rPr lang="en-US" b="1" dirty="0" smtClean="0">
                <a:solidFill>
                  <a:srgbClr val="990099"/>
                </a:solidFill>
              </a:rPr>
              <a:t>and administrators</a:t>
            </a:r>
            <a:r>
              <a:rPr lang="en-US" b="1" dirty="0">
                <a:solidFill>
                  <a:srgbClr val="990099"/>
                </a:solidFill>
              </a:rPr>
              <a:t>. </a:t>
            </a:r>
            <a:r>
              <a:rPr lang="en-US" b="1" dirty="0" smtClean="0">
                <a:solidFill>
                  <a:srgbClr val="990099"/>
                </a:solidFill>
              </a:rPr>
              <a:t> The </a:t>
            </a:r>
            <a:r>
              <a:rPr lang="en-US" b="1" dirty="0">
                <a:solidFill>
                  <a:srgbClr val="990099"/>
                </a:solidFill>
              </a:rPr>
              <a:t>most virulent manifestation of the disease </a:t>
            </a:r>
            <a:r>
              <a:rPr lang="en-US" b="1" dirty="0" smtClean="0">
                <a:solidFill>
                  <a:srgbClr val="990099"/>
                </a:solidFill>
              </a:rPr>
              <a:t>lies in </a:t>
            </a:r>
            <a:r>
              <a:rPr lang="en-US" b="1" dirty="0">
                <a:solidFill>
                  <a:srgbClr val="990099"/>
                </a:solidFill>
              </a:rPr>
              <a:t>judging the accomplishments of individual scientists, </a:t>
            </a:r>
            <a:r>
              <a:rPr lang="en-US" b="1" dirty="0" smtClean="0">
                <a:solidFill>
                  <a:srgbClr val="990099"/>
                </a:solidFill>
              </a:rPr>
              <a:t>especially junior </a:t>
            </a:r>
            <a:r>
              <a:rPr lang="en-US" b="1" dirty="0">
                <a:solidFill>
                  <a:srgbClr val="990099"/>
                </a:solidFill>
              </a:rPr>
              <a:t>scientists, in terms of the number of publications </a:t>
            </a:r>
            <a:r>
              <a:rPr lang="en-US" b="1" dirty="0" smtClean="0">
                <a:solidFill>
                  <a:srgbClr val="990099"/>
                </a:solidFill>
              </a:rPr>
              <a:t>in high-impact-factor </a:t>
            </a:r>
            <a:r>
              <a:rPr lang="en-US" b="1" dirty="0">
                <a:solidFill>
                  <a:srgbClr val="990099"/>
                </a:solidFill>
              </a:rPr>
              <a:t>(HIF) journals.</a:t>
            </a:r>
          </a:p>
        </p:txBody>
      </p:sp>
      <p:sp>
        <p:nvSpPr>
          <p:cNvPr id="2" name="TextBox 1"/>
          <p:cNvSpPr txBox="1"/>
          <p:nvPr/>
        </p:nvSpPr>
        <p:spPr>
          <a:xfrm>
            <a:off x="486228" y="2514600"/>
            <a:ext cx="8153400" cy="1754326"/>
          </a:xfrm>
          <a:prstGeom prst="rect">
            <a:avLst/>
          </a:prstGeom>
          <a:noFill/>
        </p:spPr>
        <p:txBody>
          <a:bodyPr wrap="square" rtlCol="0">
            <a:spAutoFit/>
          </a:bodyPr>
          <a:lstStyle/>
          <a:p>
            <a:pPr algn="l"/>
            <a:r>
              <a:rPr lang="en-US" sz="1800" dirty="0">
                <a:solidFill>
                  <a:schemeClr val="tx1"/>
                </a:solidFill>
              </a:rPr>
              <a:t>C. M. Caves, </a:t>
            </a:r>
            <a:r>
              <a:rPr lang="en-US" sz="1800" dirty="0" smtClean="0">
                <a:solidFill>
                  <a:schemeClr val="tx1"/>
                </a:solidFill>
              </a:rPr>
              <a:t>“High-impact-factor syndrome,” </a:t>
            </a:r>
            <a:r>
              <a:rPr lang="en-US" sz="1800" i="1" dirty="0" err="1" smtClean="0">
                <a:solidFill>
                  <a:schemeClr val="tx1"/>
                </a:solidFill>
              </a:rPr>
              <a:t>APSNews</a:t>
            </a:r>
            <a:r>
              <a:rPr lang="en-US" sz="1800" dirty="0" smtClean="0">
                <a:solidFill>
                  <a:schemeClr val="tx1"/>
                </a:solidFill>
              </a:rPr>
              <a:t> </a:t>
            </a:r>
            <a:r>
              <a:rPr lang="en-US" sz="1800" b="1" dirty="0" smtClean="0">
                <a:solidFill>
                  <a:schemeClr val="tx1"/>
                </a:solidFill>
              </a:rPr>
              <a:t>23</a:t>
            </a:r>
            <a:r>
              <a:rPr lang="en-US" sz="1800" dirty="0" smtClean="0">
                <a:solidFill>
                  <a:schemeClr val="tx1"/>
                </a:solidFill>
              </a:rPr>
              <a:t>(10</a:t>
            </a:r>
            <a:r>
              <a:rPr lang="en-US" sz="1800" dirty="0">
                <a:solidFill>
                  <a:schemeClr val="tx1"/>
                </a:solidFill>
              </a:rPr>
              <a:t>), 8,6 </a:t>
            </a:r>
            <a:r>
              <a:rPr lang="en-US" sz="1800" dirty="0" smtClean="0">
                <a:solidFill>
                  <a:schemeClr val="tx1"/>
                </a:solidFill>
              </a:rPr>
              <a:t>(2014 November).  Back-page opinion piece on HIFS.   </a:t>
            </a:r>
          </a:p>
          <a:p>
            <a:pPr algn="l"/>
            <a:endParaRPr lang="en-US" sz="1800" dirty="0">
              <a:solidFill>
                <a:schemeClr val="tx1"/>
              </a:solidFill>
            </a:endParaRPr>
          </a:p>
          <a:p>
            <a:pPr algn="l"/>
            <a:r>
              <a:rPr lang="en-US" sz="1800" dirty="0" smtClean="0">
                <a:solidFill>
                  <a:schemeClr val="tx1"/>
                </a:solidFill>
              </a:rPr>
              <a:t>R. Werner, “The focus </a:t>
            </a:r>
            <a:r>
              <a:rPr lang="en-US" sz="1800" dirty="0">
                <a:solidFill>
                  <a:schemeClr val="tx1"/>
                </a:solidFill>
              </a:rPr>
              <a:t>on </a:t>
            </a:r>
            <a:r>
              <a:rPr lang="en-US" sz="1800" dirty="0" err="1" smtClean="0">
                <a:solidFill>
                  <a:schemeClr val="tx1"/>
                </a:solidFill>
              </a:rPr>
              <a:t>bibliometrics</a:t>
            </a:r>
            <a:r>
              <a:rPr lang="en-US" sz="1800" dirty="0" smtClean="0">
                <a:solidFill>
                  <a:schemeClr val="tx1"/>
                </a:solidFill>
              </a:rPr>
              <a:t> makes papers less useful,” </a:t>
            </a:r>
            <a:r>
              <a:rPr lang="en-US" sz="1800" i="1" dirty="0" smtClean="0">
                <a:solidFill>
                  <a:schemeClr val="tx1"/>
                </a:solidFill>
              </a:rPr>
              <a:t>Nature</a:t>
            </a:r>
            <a:r>
              <a:rPr lang="en-US" sz="1800" dirty="0" smtClean="0">
                <a:solidFill>
                  <a:schemeClr val="tx1"/>
                </a:solidFill>
              </a:rPr>
              <a:t> </a:t>
            </a:r>
            <a:r>
              <a:rPr lang="en-US" sz="1800" b="1" dirty="0" smtClean="0">
                <a:solidFill>
                  <a:schemeClr val="tx1"/>
                </a:solidFill>
              </a:rPr>
              <a:t>517</a:t>
            </a:r>
            <a:r>
              <a:rPr lang="en-US" sz="1800" dirty="0" smtClean="0">
                <a:solidFill>
                  <a:schemeClr val="tx1"/>
                </a:solidFill>
              </a:rPr>
              <a:t>, 245 (2010 January 15).  </a:t>
            </a:r>
            <a:r>
              <a:rPr lang="en-US" sz="1800" dirty="0">
                <a:solidFill>
                  <a:schemeClr val="tx1"/>
                </a:solidFill>
              </a:rPr>
              <a:t>F</a:t>
            </a:r>
            <a:r>
              <a:rPr lang="en-US" sz="1800" dirty="0" smtClean="0">
                <a:solidFill>
                  <a:schemeClr val="tx1"/>
                </a:solidFill>
              </a:rPr>
              <a:t>ocus on use of citation metrics; peculiar anti-</a:t>
            </a:r>
            <a:r>
              <a:rPr lang="en-US" sz="1800" i="1" dirty="0" smtClean="0">
                <a:solidFill>
                  <a:schemeClr val="tx1"/>
                </a:solidFill>
              </a:rPr>
              <a:t>PRL</a:t>
            </a:r>
            <a:r>
              <a:rPr lang="en-US" sz="1800" dirty="0">
                <a:solidFill>
                  <a:schemeClr val="tx1"/>
                </a:solidFill>
              </a:rPr>
              <a:t> </a:t>
            </a:r>
            <a:r>
              <a:rPr lang="en-US" sz="1800" dirty="0" smtClean="0">
                <a:solidFill>
                  <a:schemeClr val="tx1"/>
                </a:solidFill>
              </a:rPr>
              <a:t>animus, displayed unambiguously in subsequent blog posts. </a:t>
            </a:r>
          </a:p>
        </p:txBody>
      </p:sp>
      <p:sp>
        <p:nvSpPr>
          <p:cNvPr id="3" name="TextBox 2"/>
          <p:cNvSpPr txBox="1"/>
          <p:nvPr/>
        </p:nvSpPr>
        <p:spPr>
          <a:xfrm>
            <a:off x="198953" y="4445675"/>
            <a:ext cx="8716447" cy="2031325"/>
          </a:xfrm>
          <a:prstGeom prst="rect">
            <a:avLst/>
          </a:prstGeom>
          <a:solidFill>
            <a:schemeClr val="accent2">
              <a:lumMod val="20000"/>
              <a:lumOff val="80000"/>
            </a:schemeClr>
          </a:solidFill>
          <a:ln w="28575">
            <a:solidFill>
              <a:srgbClr val="002060"/>
            </a:solidFill>
          </a:ln>
        </p:spPr>
        <p:txBody>
          <a:bodyPr wrap="square" rtlCol="0">
            <a:spAutoFit/>
          </a:bodyPr>
          <a:lstStyle/>
          <a:p>
            <a:pPr algn="l"/>
            <a:r>
              <a:rPr lang="en-US" sz="1800" dirty="0" smtClean="0">
                <a:solidFill>
                  <a:schemeClr val="accent6"/>
                </a:solidFill>
                <a:hlinkClick r:id="rId3"/>
              </a:rPr>
              <a:t>PI Predictor</a:t>
            </a:r>
            <a:r>
              <a:rPr lang="en-US" sz="1800" dirty="0" smtClean="0">
                <a:solidFill>
                  <a:schemeClr val="accent6"/>
                </a:solidFill>
              </a:rPr>
              <a:t>, in Science Careers (simplified version of original in Current Biology), as summarized by </a:t>
            </a:r>
            <a:r>
              <a:rPr lang="en-US" sz="1800" dirty="0">
                <a:solidFill>
                  <a:schemeClr val="accent6"/>
                </a:solidFill>
              </a:rPr>
              <a:t>J. Austin, “What it takes,” Science </a:t>
            </a:r>
            <a:r>
              <a:rPr lang="en-US" sz="1800" b="1" dirty="0">
                <a:solidFill>
                  <a:schemeClr val="accent6"/>
                </a:solidFill>
              </a:rPr>
              <a:t>344</a:t>
            </a:r>
            <a:r>
              <a:rPr lang="en-US" sz="1800" dirty="0">
                <a:solidFill>
                  <a:schemeClr val="accent6"/>
                </a:solidFill>
              </a:rPr>
              <a:t>, 1422 (2014 June 20</a:t>
            </a:r>
            <a:r>
              <a:rPr lang="en-US" sz="1800" dirty="0" smtClean="0">
                <a:solidFill>
                  <a:schemeClr val="accent6"/>
                </a:solidFill>
              </a:rPr>
              <a:t>):</a:t>
            </a:r>
          </a:p>
          <a:p>
            <a:pPr marL="285750" indent="-285750" algn="l">
              <a:buFont typeface="Wingdings" pitchFamily="2" charset="2"/>
              <a:buChar char="l"/>
            </a:pPr>
            <a:r>
              <a:rPr lang="en-US" sz="1800" b="1" dirty="0" smtClean="0">
                <a:solidFill>
                  <a:schemeClr val="accent6"/>
                </a:solidFill>
              </a:rPr>
              <a:t>Be male.</a:t>
            </a:r>
          </a:p>
          <a:p>
            <a:pPr marL="285750" indent="-285750" algn="l">
              <a:buFont typeface="Wingdings" pitchFamily="2" charset="2"/>
              <a:buChar char="l"/>
            </a:pPr>
            <a:r>
              <a:rPr lang="en-US" sz="1800" b="1" dirty="0" smtClean="0">
                <a:solidFill>
                  <a:schemeClr val="accent6"/>
                </a:solidFill>
              </a:rPr>
              <a:t>Be selfish (insist on being first author).</a:t>
            </a:r>
          </a:p>
          <a:p>
            <a:pPr marL="285750" indent="-285750" algn="l">
              <a:buFont typeface="Wingdings" pitchFamily="2" charset="2"/>
              <a:buChar char="l"/>
            </a:pPr>
            <a:r>
              <a:rPr lang="en-US" sz="1800" b="1" dirty="0" smtClean="0">
                <a:solidFill>
                  <a:schemeClr val="accent6"/>
                </a:solidFill>
              </a:rPr>
              <a:t>Be elite (from one of the top ten institutions in the </a:t>
            </a:r>
            <a:r>
              <a:rPr lang="en-US" sz="1800" b="1" dirty="0" smtClean="0">
                <a:solidFill>
                  <a:schemeClr val="accent6"/>
                </a:solidFill>
                <a:hlinkClick r:id="rId4"/>
              </a:rPr>
              <a:t>Shanghai Academic Ranking of World Universities</a:t>
            </a:r>
            <a:r>
              <a:rPr lang="en-US" sz="1800" b="1" dirty="0" smtClean="0">
                <a:solidFill>
                  <a:schemeClr val="accent6"/>
                </a:solidFill>
              </a:rPr>
              <a:t>).</a:t>
            </a:r>
          </a:p>
          <a:p>
            <a:pPr marL="285750" indent="-285750" algn="l">
              <a:buFont typeface="Wingdings" pitchFamily="2" charset="2"/>
              <a:buChar char="l"/>
            </a:pPr>
            <a:r>
              <a:rPr lang="en-US" sz="1800" b="1" dirty="0" smtClean="0">
                <a:solidFill>
                  <a:schemeClr val="accent6"/>
                </a:solidFill>
              </a:rPr>
              <a:t>Publish in HIF journals.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8" name="Text Box 14"/>
          <p:cNvSpPr txBox="1">
            <a:spLocks noChangeArrowheads="1"/>
          </p:cNvSpPr>
          <p:nvPr/>
        </p:nvSpPr>
        <p:spPr bwMode="auto">
          <a:xfrm>
            <a:off x="838200" y="279737"/>
            <a:ext cx="7467600" cy="1015663"/>
          </a:xfrm>
          <a:prstGeom prst="rect">
            <a:avLst/>
          </a:prstGeom>
          <a:solidFill>
            <a:schemeClr val="accent3">
              <a:lumMod val="85000"/>
            </a:schemeClr>
          </a:solidFill>
          <a:ln w="28575">
            <a:solidFill>
              <a:srgbClr val="990099"/>
            </a:solidFill>
            <a:miter lim="800000"/>
            <a:headEnd/>
            <a:tailEnd/>
          </a:ln>
          <a:effectLst/>
        </p:spPr>
        <p:txBody>
          <a:bodyPr wrap="square">
            <a:spAutoFit/>
          </a:bodyPr>
          <a:lstStyle/>
          <a:p>
            <a:pPr algn="l" eaLnBrk="1" hangingPunct="1"/>
            <a:r>
              <a:rPr lang="en-US" b="1" dirty="0">
                <a:solidFill>
                  <a:srgbClr val="990099"/>
                </a:solidFill>
              </a:rPr>
              <a:t>High-impact-factor syndrome (HIFS) is </a:t>
            </a:r>
            <a:r>
              <a:rPr lang="en-US" b="1" dirty="0" smtClean="0">
                <a:solidFill>
                  <a:srgbClr val="990099"/>
                </a:solidFill>
              </a:rPr>
              <a:t>the practice of using number of publications in HIF journals as a proxy for individual research accomplishment or potential.</a:t>
            </a:r>
            <a:endParaRPr lang="en-US" b="1" dirty="0">
              <a:solidFill>
                <a:srgbClr val="990099"/>
              </a:solidFill>
            </a:endParaRPr>
          </a:p>
        </p:txBody>
      </p:sp>
      <p:sp>
        <p:nvSpPr>
          <p:cNvPr id="11" name="TextBox 10"/>
          <p:cNvSpPr txBox="1"/>
          <p:nvPr/>
        </p:nvSpPr>
        <p:spPr>
          <a:xfrm>
            <a:off x="228600" y="1600200"/>
            <a:ext cx="8716447" cy="1754326"/>
          </a:xfrm>
          <a:prstGeom prst="rect">
            <a:avLst/>
          </a:prstGeom>
          <a:solidFill>
            <a:srgbClr val="CCECFF"/>
          </a:solidFill>
          <a:ln w="28575">
            <a:solidFill>
              <a:srgbClr val="002060"/>
            </a:solidFill>
          </a:ln>
        </p:spPr>
        <p:txBody>
          <a:bodyPr wrap="square" rtlCol="0">
            <a:spAutoFit/>
          </a:bodyPr>
          <a:lstStyle/>
          <a:p>
            <a:pPr algn="l"/>
            <a:r>
              <a:rPr lang="en-US" sz="1800" dirty="0" smtClean="0">
                <a:solidFill>
                  <a:srgbClr val="008000"/>
                </a:solidFill>
                <a:hlinkClick r:id="rId3"/>
              </a:rPr>
              <a:t>San Francisco Declaration on Research Assessment (DORA</a:t>
            </a:r>
            <a:r>
              <a:rPr lang="en-US" sz="1800" dirty="0" smtClean="0">
                <a:solidFill>
                  <a:srgbClr val="008000"/>
                </a:solidFill>
              </a:rPr>
              <a:t>): Putting Science into the Assessment of Research.  </a:t>
            </a:r>
          </a:p>
          <a:p>
            <a:pPr algn="l"/>
            <a:r>
              <a:rPr lang="en-US" sz="1800" b="1" dirty="0" smtClean="0">
                <a:solidFill>
                  <a:srgbClr val="008000"/>
                </a:solidFill>
              </a:rPr>
              <a:t>Chief recommendation</a:t>
            </a:r>
            <a:r>
              <a:rPr lang="en-US" sz="1800" dirty="0" smtClean="0">
                <a:solidFill>
                  <a:srgbClr val="008000"/>
                </a:solidFill>
              </a:rPr>
              <a:t>:  </a:t>
            </a:r>
            <a:r>
              <a:rPr lang="en-US" sz="1800" b="1" dirty="0" smtClean="0">
                <a:solidFill>
                  <a:srgbClr val="008000"/>
                </a:solidFill>
              </a:rPr>
              <a:t>Do </a:t>
            </a:r>
            <a:r>
              <a:rPr lang="en-US" sz="1800" b="1" dirty="0">
                <a:solidFill>
                  <a:srgbClr val="008000"/>
                </a:solidFill>
              </a:rPr>
              <a:t>not use journal-based metrics, such as Journal Impact Factors, as a surrogate measure of the quality of individual research articles, to assess an individual scientist’s contributions, or in hiring, promotion, or funding decisions</a:t>
            </a:r>
            <a:r>
              <a:rPr lang="en-US" sz="1800" b="1" dirty="0" smtClean="0">
                <a:solidFill>
                  <a:srgbClr val="008000"/>
                </a:solidFill>
              </a:rPr>
              <a:t>.</a:t>
            </a:r>
          </a:p>
        </p:txBody>
      </p:sp>
      <p:sp>
        <p:nvSpPr>
          <p:cNvPr id="8" name="TextBox 7"/>
          <p:cNvSpPr txBox="1"/>
          <p:nvPr/>
        </p:nvSpPr>
        <p:spPr>
          <a:xfrm>
            <a:off x="198953" y="3581400"/>
            <a:ext cx="8716447" cy="3139321"/>
          </a:xfrm>
          <a:prstGeom prst="rect">
            <a:avLst/>
          </a:prstGeom>
          <a:solidFill>
            <a:srgbClr val="CCECFF"/>
          </a:solidFill>
          <a:ln w="28575">
            <a:solidFill>
              <a:srgbClr val="002060"/>
            </a:solidFill>
          </a:ln>
        </p:spPr>
        <p:txBody>
          <a:bodyPr wrap="square" rtlCol="0">
            <a:spAutoFit/>
          </a:bodyPr>
          <a:lstStyle/>
          <a:p>
            <a:pPr algn="l"/>
            <a:r>
              <a:rPr lang="en-US" sz="1800" dirty="0" smtClean="0">
                <a:solidFill>
                  <a:srgbClr val="008000"/>
                </a:solidFill>
              </a:rPr>
              <a:t>D. Hicks, P. </a:t>
            </a:r>
            <a:r>
              <a:rPr lang="en-US" sz="1800" dirty="0" err="1" smtClean="0">
                <a:solidFill>
                  <a:srgbClr val="008000"/>
                </a:solidFill>
              </a:rPr>
              <a:t>Wouters</a:t>
            </a:r>
            <a:r>
              <a:rPr lang="en-US" sz="1800" dirty="0" smtClean="0">
                <a:solidFill>
                  <a:srgbClr val="008000"/>
                </a:solidFill>
              </a:rPr>
              <a:t>, L. </a:t>
            </a:r>
            <a:r>
              <a:rPr lang="en-US" sz="1800" dirty="0" err="1" smtClean="0">
                <a:solidFill>
                  <a:srgbClr val="008000"/>
                </a:solidFill>
              </a:rPr>
              <a:t>Waltman</a:t>
            </a:r>
            <a:r>
              <a:rPr lang="en-US" sz="1800" dirty="0" smtClean="0">
                <a:solidFill>
                  <a:srgbClr val="008000"/>
                </a:solidFill>
              </a:rPr>
              <a:t>, S. </a:t>
            </a:r>
            <a:r>
              <a:rPr lang="en-US" sz="1800" dirty="0">
                <a:solidFill>
                  <a:srgbClr val="008000"/>
                </a:solidFill>
              </a:rPr>
              <a:t>de </a:t>
            </a:r>
            <a:r>
              <a:rPr lang="en-US" sz="1800" dirty="0" err="1" smtClean="0">
                <a:solidFill>
                  <a:srgbClr val="008000"/>
                </a:solidFill>
              </a:rPr>
              <a:t>Rijcke</a:t>
            </a:r>
            <a:r>
              <a:rPr lang="en-US" sz="1800" dirty="0" smtClean="0">
                <a:solidFill>
                  <a:srgbClr val="008000"/>
                </a:solidFill>
              </a:rPr>
              <a:t>, and I. </a:t>
            </a:r>
            <a:r>
              <a:rPr lang="en-US" sz="1800" dirty="0" err="1" smtClean="0">
                <a:solidFill>
                  <a:srgbClr val="008000"/>
                </a:solidFill>
              </a:rPr>
              <a:t>Rafols</a:t>
            </a:r>
            <a:r>
              <a:rPr lang="en-US" sz="1800" dirty="0" smtClean="0">
                <a:solidFill>
                  <a:srgbClr val="008000"/>
                </a:solidFill>
              </a:rPr>
              <a:t>, “</a:t>
            </a:r>
            <a:r>
              <a:rPr lang="en-US" sz="1800" dirty="0" err="1" smtClean="0">
                <a:solidFill>
                  <a:srgbClr val="008000"/>
                </a:solidFill>
              </a:rPr>
              <a:t>Bibliometrics</a:t>
            </a:r>
            <a:r>
              <a:rPr lang="en-US" sz="1800" dirty="0">
                <a:solidFill>
                  <a:srgbClr val="008000"/>
                </a:solidFill>
              </a:rPr>
              <a:t>: The </a:t>
            </a:r>
            <a:r>
              <a:rPr lang="en-US" sz="1800" dirty="0" smtClean="0">
                <a:solidFill>
                  <a:srgbClr val="008000"/>
                </a:solidFill>
              </a:rPr>
              <a:t>Leiden manifesto </a:t>
            </a:r>
            <a:r>
              <a:rPr lang="en-US" sz="1800" dirty="0">
                <a:solidFill>
                  <a:srgbClr val="008000"/>
                </a:solidFill>
              </a:rPr>
              <a:t>for r</a:t>
            </a:r>
            <a:r>
              <a:rPr lang="en-US" sz="1800" dirty="0" smtClean="0">
                <a:solidFill>
                  <a:srgbClr val="008000"/>
                </a:solidFill>
              </a:rPr>
              <a:t>esearch metrics,” Nature </a:t>
            </a:r>
            <a:r>
              <a:rPr lang="en-US" sz="1800" b="1" dirty="0" smtClean="0">
                <a:solidFill>
                  <a:srgbClr val="008000"/>
                </a:solidFill>
              </a:rPr>
              <a:t>520</a:t>
            </a:r>
            <a:r>
              <a:rPr lang="en-US" sz="1800" dirty="0" smtClean="0">
                <a:solidFill>
                  <a:srgbClr val="008000"/>
                </a:solidFill>
              </a:rPr>
              <a:t>, 429–431 (2015 April 23):</a:t>
            </a:r>
            <a:endParaRPr lang="en-US" sz="1800" b="1" dirty="0" smtClean="0">
              <a:solidFill>
                <a:srgbClr val="008000"/>
              </a:solidFill>
            </a:endParaRPr>
          </a:p>
          <a:p>
            <a:pPr algn="l"/>
            <a:r>
              <a:rPr lang="en-US" sz="1800" b="1" dirty="0" smtClean="0">
                <a:solidFill>
                  <a:srgbClr val="008000"/>
                </a:solidFill>
              </a:rPr>
              <a:t>Several universities </a:t>
            </a:r>
            <a:r>
              <a:rPr lang="en-US" sz="1800" b="1" dirty="0">
                <a:solidFill>
                  <a:srgbClr val="008000"/>
                </a:solidFill>
              </a:rPr>
              <a:t>base promotion decisions on threshold </a:t>
            </a:r>
            <a:r>
              <a:rPr lang="en-US" sz="1800" b="1" dirty="0" smtClean="0">
                <a:solidFill>
                  <a:srgbClr val="008000"/>
                </a:solidFill>
              </a:rPr>
              <a:t>h-index </a:t>
            </a:r>
            <a:r>
              <a:rPr lang="en-US" sz="1800" b="1" dirty="0">
                <a:solidFill>
                  <a:srgbClr val="008000"/>
                </a:solidFill>
              </a:rPr>
              <a:t>values and </a:t>
            </a:r>
            <a:r>
              <a:rPr lang="en-US" sz="1800" b="1" dirty="0" smtClean="0">
                <a:solidFill>
                  <a:srgbClr val="008000"/>
                </a:solidFill>
              </a:rPr>
              <a:t>on the </a:t>
            </a:r>
            <a:r>
              <a:rPr lang="en-US" sz="1800" b="1" dirty="0">
                <a:solidFill>
                  <a:srgbClr val="008000"/>
                </a:solidFill>
              </a:rPr>
              <a:t>number of articles in </a:t>
            </a:r>
            <a:r>
              <a:rPr lang="en-US" sz="1800" b="1" dirty="0" smtClean="0">
                <a:solidFill>
                  <a:srgbClr val="008000"/>
                </a:solidFill>
              </a:rPr>
              <a:t>“high-impact” </a:t>
            </a:r>
            <a:r>
              <a:rPr lang="en-US" sz="1800" b="1" dirty="0">
                <a:solidFill>
                  <a:srgbClr val="008000"/>
                </a:solidFill>
              </a:rPr>
              <a:t>journals.  Researchers' CVs </a:t>
            </a:r>
            <a:r>
              <a:rPr lang="en-US" sz="1800" b="1" dirty="0" smtClean="0">
                <a:solidFill>
                  <a:srgbClr val="008000"/>
                </a:solidFill>
              </a:rPr>
              <a:t>have become </a:t>
            </a:r>
            <a:r>
              <a:rPr lang="en-US" sz="1800" b="1" dirty="0">
                <a:solidFill>
                  <a:srgbClr val="008000"/>
                </a:solidFill>
              </a:rPr>
              <a:t>opportunities to boast about these scores, notably in </a:t>
            </a:r>
            <a:r>
              <a:rPr lang="en-US" sz="1800" b="1" dirty="0" smtClean="0">
                <a:solidFill>
                  <a:srgbClr val="008000"/>
                </a:solidFill>
              </a:rPr>
              <a:t>biomedicine.  Everywhere</a:t>
            </a:r>
            <a:r>
              <a:rPr lang="en-US" sz="1800" b="1" dirty="0">
                <a:solidFill>
                  <a:srgbClr val="008000"/>
                </a:solidFill>
              </a:rPr>
              <a:t>, supervisors </a:t>
            </a:r>
            <a:r>
              <a:rPr lang="en-US" sz="1800" b="1" dirty="0" smtClean="0">
                <a:solidFill>
                  <a:srgbClr val="008000"/>
                </a:solidFill>
              </a:rPr>
              <a:t>ask </a:t>
            </a:r>
            <a:r>
              <a:rPr lang="en-US" sz="1800" b="1" dirty="0">
                <a:solidFill>
                  <a:srgbClr val="008000"/>
                </a:solidFill>
              </a:rPr>
              <a:t>PhD students to publish in high-impact </a:t>
            </a:r>
            <a:r>
              <a:rPr lang="en-US" sz="1800" b="1" dirty="0" smtClean="0">
                <a:solidFill>
                  <a:srgbClr val="008000"/>
                </a:solidFill>
              </a:rPr>
              <a:t>journals … .  In </a:t>
            </a:r>
            <a:r>
              <a:rPr lang="en-US" sz="1800" b="1" dirty="0">
                <a:solidFill>
                  <a:srgbClr val="008000"/>
                </a:solidFill>
              </a:rPr>
              <a:t>Scandinavia and China, some universities allocate research funding </a:t>
            </a:r>
            <a:r>
              <a:rPr lang="en-US" sz="1800" b="1" dirty="0" smtClean="0">
                <a:solidFill>
                  <a:srgbClr val="008000"/>
                </a:solidFill>
              </a:rPr>
              <a:t>or bonuses on </a:t>
            </a:r>
            <a:r>
              <a:rPr lang="en-US" sz="1800" b="1" dirty="0">
                <a:solidFill>
                  <a:srgbClr val="008000"/>
                </a:solidFill>
              </a:rPr>
              <a:t>the basis of a number: for example, by calculating individual impact </a:t>
            </a:r>
            <a:r>
              <a:rPr lang="en-US" sz="1800" b="1" dirty="0" smtClean="0">
                <a:solidFill>
                  <a:srgbClr val="008000"/>
                </a:solidFill>
              </a:rPr>
              <a:t>scores to </a:t>
            </a:r>
            <a:r>
              <a:rPr lang="en-US" sz="1800" b="1" dirty="0">
                <a:solidFill>
                  <a:srgbClr val="008000"/>
                </a:solidFill>
              </a:rPr>
              <a:t>allocate </a:t>
            </a:r>
            <a:r>
              <a:rPr lang="en-US" sz="1800" b="1" dirty="0" smtClean="0">
                <a:solidFill>
                  <a:srgbClr val="008000"/>
                </a:solidFill>
              </a:rPr>
              <a:t>“performance resources” </a:t>
            </a:r>
            <a:r>
              <a:rPr lang="en-US" sz="1800" b="1" dirty="0">
                <a:solidFill>
                  <a:srgbClr val="008000"/>
                </a:solidFill>
              </a:rPr>
              <a:t>or by giving researchers a bonus for </a:t>
            </a:r>
            <a:r>
              <a:rPr lang="en-US" sz="1800" b="1" dirty="0" smtClean="0">
                <a:solidFill>
                  <a:srgbClr val="008000"/>
                </a:solidFill>
              </a:rPr>
              <a:t>a publication </a:t>
            </a:r>
            <a:r>
              <a:rPr lang="en-US" sz="1800" b="1" dirty="0">
                <a:solidFill>
                  <a:srgbClr val="008000"/>
                </a:solidFill>
              </a:rPr>
              <a:t>in a journal with an impact factor higher than 15.   </a:t>
            </a:r>
            <a:endParaRPr lang="en-US" sz="1800" b="1" dirty="0" smtClean="0">
              <a:solidFill>
                <a:srgbClr val="008000"/>
              </a:solidFill>
            </a:endParaRPr>
          </a:p>
        </p:txBody>
      </p:sp>
    </p:spTree>
    <p:extLst>
      <p:ext uri="{BB962C8B-B14F-4D97-AF65-F5344CB8AC3E}">
        <p14:creationId xmlns:p14="http://schemas.microsoft.com/office/powerpoint/2010/main" val="2966496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329625"/>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High-impact-factor syndrome (HIFS)</a:t>
            </a:r>
            <a:r>
              <a:rPr lang="en-US" sz="2800" dirty="0" smtClean="0">
                <a:solidFill>
                  <a:schemeClr val="tx1"/>
                </a:solidFill>
              </a:rPr>
              <a:t> </a:t>
            </a:r>
            <a:endParaRPr lang="en-US" sz="2800" dirty="0">
              <a:solidFill>
                <a:schemeClr val="tx1"/>
              </a:solidFill>
            </a:endParaRPr>
          </a:p>
        </p:txBody>
      </p:sp>
      <p:sp>
        <p:nvSpPr>
          <p:cNvPr id="3" name="TextBox 2"/>
          <p:cNvSpPr txBox="1"/>
          <p:nvPr/>
        </p:nvSpPr>
        <p:spPr>
          <a:xfrm>
            <a:off x="228600" y="1143000"/>
            <a:ext cx="8716447" cy="4801314"/>
          </a:xfrm>
          <a:prstGeom prst="rect">
            <a:avLst/>
          </a:prstGeom>
          <a:solidFill>
            <a:schemeClr val="accent2">
              <a:lumMod val="20000"/>
              <a:lumOff val="80000"/>
            </a:schemeClr>
          </a:solidFill>
          <a:ln w="28575">
            <a:solidFill>
              <a:srgbClr val="002060"/>
            </a:solidFill>
          </a:ln>
        </p:spPr>
        <p:txBody>
          <a:bodyPr wrap="square" rtlCol="0">
            <a:spAutoFit/>
          </a:bodyPr>
          <a:lstStyle/>
          <a:p>
            <a:pPr algn="l"/>
            <a:r>
              <a:rPr lang="en-US" sz="1800" b="1" dirty="0" smtClean="0">
                <a:solidFill>
                  <a:schemeClr val="accent6"/>
                </a:solidFill>
              </a:rPr>
              <a:t>I am not talking for the present about </a:t>
            </a:r>
          </a:p>
          <a:p>
            <a:pPr algn="l"/>
            <a:endParaRPr lang="en-US" sz="1800" b="1" dirty="0" smtClean="0">
              <a:solidFill>
                <a:schemeClr val="accent6"/>
              </a:solidFill>
            </a:endParaRPr>
          </a:p>
          <a:p>
            <a:pPr marL="285750" indent="-285750" algn="l">
              <a:buFont typeface="Wingdings" pitchFamily="2" charset="2"/>
              <a:buChar char="l"/>
            </a:pPr>
            <a:r>
              <a:rPr lang="en-US" sz="1800" b="1" dirty="0">
                <a:solidFill>
                  <a:schemeClr val="accent6"/>
                </a:solidFill>
              </a:rPr>
              <a:t>T</a:t>
            </a:r>
            <a:r>
              <a:rPr lang="en-US" sz="1800" b="1" dirty="0" smtClean="0">
                <a:solidFill>
                  <a:schemeClr val="accent6"/>
                </a:solidFill>
              </a:rPr>
              <a:t>he </a:t>
            </a:r>
            <a:r>
              <a:rPr lang="en-US" sz="1800" b="1" dirty="0">
                <a:solidFill>
                  <a:schemeClr val="accent6"/>
                </a:solidFill>
              </a:rPr>
              <a:t>p</a:t>
            </a:r>
            <a:r>
              <a:rPr lang="en-US" sz="1800" b="1" dirty="0" smtClean="0">
                <a:solidFill>
                  <a:schemeClr val="accent6"/>
                </a:solidFill>
              </a:rPr>
              <a:t>urpose of scientific publication in the age of the </a:t>
            </a:r>
            <a:r>
              <a:rPr lang="en-US" sz="1800" b="1" dirty="0" err="1" smtClean="0">
                <a:solidFill>
                  <a:schemeClr val="accent6"/>
                </a:solidFill>
              </a:rPr>
              <a:t>arXiv</a:t>
            </a:r>
            <a:r>
              <a:rPr lang="en-US" sz="1800" b="1" dirty="0" smtClean="0">
                <a:solidFill>
                  <a:schemeClr val="accent6"/>
                </a:solidFill>
              </a:rPr>
              <a:t>.  </a:t>
            </a:r>
          </a:p>
          <a:p>
            <a:pPr algn="l"/>
            <a:endParaRPr lang="en-US" sz="1800" b="1" dirty="0">
              <a:solidFill>
                <a:schemeClr val="accent6"/>
              </a:solidFill>
            </a:endParaRPr>
          </a:p>
          <a:p>
            <a:pPr marL="285750" indent="-285750" algn="l">
              <a:buFont typeface="Wingdings" pitchFamily="2" charset="2"/>
              <a:buChar char="l"/>
            </a:pPr>
            <a:r>
              <a:rPr lang="en-US" sz="1800" b="1" dirty="0" smtClean="0">
                <a:solidFill>
                  <a:schemeClr val="accent6"/>
                </a:solidFill>
              </a:rPr>
              <a:t>Whether an individual should publish a particular paper in </a:t>
            </a:r>
            <a:r>
              <a:rPr lang="en-US" sz="1800" b="1" i="1" dirty="0" smtClean="0">
                <a:solidFill>
                  <a:schemeClr val="accent6"/>
                </a:solidFill>
              </a:rPr>
              <a:t>Nature</a:t>
            </a:r>
            <a:r>
              <a:rPr lang="en-US" sz="1800" b="1" dirty="0">
                <a:solidFill>
                  <a:schemeClr val="accent6"/>
                </a:solidFill>
              </a:rPr>
              <a:t> </a:t>
            </a:r>
            <a:r>
              <a:rPr lang="en-US" sz="1800" b="1" dirty="0" smtClean="0">
                <a:solidFill>
                  <a:schemeClr val="accent6"/>
                </a:solidFill>
              </a:rPr>
              <a:t>or its babies, </a:t>
            </a:r>
            <a:r>
              <a:rPr lang="en-US" sz="1800" b="1" i="1" dirty="0" smtClean="0">
                <a:solidFill>
                  <a:schemeClr val="accent6"/>
                </a:solidFill>
              </a:rPr>
              <a:t>Science, </a:t>
            </a:r>
            <a:r>
              <a:rPr lang="en-US" sz="1800" b="1" dirty="0" smtClean="0">
                <a:solidFill>
                  <a:schemeClr val="accent6"/>
                </a:solidFill>
              </a:rPr>
              <a:t>or even </a:t>
            </a:r>
            <a:r>
              <a:rPr lang="en-US" sz="1800" b="1" i="1" dirty="0" smtClean="0">
                <a:solidFill>
                  <a:schemeClr val="accent6"/>
                </a:solidFill>
              </a:rPr>
              <a:t>PRL </a:t>
            </a:r>
            <a:r>
              <a:rPr lang="en-US" sz="1800" b="1" dirty="0" smtClean="0">
                <a:solidFill>
                  <a:schemeClr val="accent6"/>
                </a:solidFill>
              </a:rPr>
              <a:t>or </a:t>
            </a:r>
            <a:r>
              <a:rPr lang="en-US" sz="1800" b="1" i="1" dirty="0" smtClean="0">
                <a:solidFill>
                  <a:schemeClr val="accent6"/>
                </a:solidFill>
              </a:rPr>
              <a:t>PRX.</a:t>
            </a:r>
          </a:p>
          <a:p>
            <a:pPr algn="l"/>
            <a:endParaRPr lang="en-US" sz="1800" b="1" dirty="0">
              <a:solidFill>
                <a:schemeClr val="accent6"/>
              </a:solidFill>
            </a:endParaRPr>
          </a:p>
          <a:p>
            <a:pPr marL="285750" indent="-285750" algn="l">
              <a:buFont typeface="Wingdings" pitchFamily="2" charset="2"/>
              <a:buChar char="l"/>
            </a:pPr>
            <a:r>
              <a:rPr lang="en-US" sz="1800" b="1" dirty="0" smtClean="0">
                <a:solidFill>
                  <a:schemeClr val="accent6"/>
                </a:solidFill>
              </a:rPr>
              <a:t>The use of impact factor to assess the quality of a journal.</a:t>
            </a:r>
          </a:p>
          <a:p>
            <a:pPr marL="285750" indent="-285750" algn="l">
              <a:buFont typeface="Wingdings" pitchFamily="2" charset="2"/>
              <a:buChar char="l"/>
            </a:pPr>
            <a:endParaRPr lang="en-US" sz="1800" b="1" dirty="0">
              <a:solidFill>
                <a:schemeClr val="accent6"/>
              </a:solidFill>
            </a:endParaRPr>
          </a:p>
          <a:p>
            <a:pPr marL="285750" indent="-285750" algn="l">
              <a:buFont typeface="Wingdings" pitchFamily="2" charset="2"/>
              <a:buChar char="l"/>
            </a:pPr>
            <a:r>
              <a:rPr lang="en-US" sz="1800" b="1" dirty="0">
                <a:solidFill>
                  <a:schemeClr val="accent6"/>
                </a:solidFill>
              </a:rPr>
              <a:t>Using publication in HIF journals as a proxy for assessing countries, states, institutions, and units within institutions</a:t>
            </a:r>
            <a:r>
              <a:rPr lang="en-US" sz="1800" b="1" dirty="0" smtClean="0">
                <a:solidFill>
                  <a:schemeClr val="accent6"/>
                </a:solidFill>
              </a:rPr>
              <a:t>.</a:t>
            </a:r>
          </a:p>
          <a:p>
            <a:pPr marL="285750" indent="-285750" algn="l">
              <a:buFont typeface="Wingdings" pitchFamily="2" charset="2"/>
              <a:buChar char="l"/>
            </a:pPr>
            <a:endParaRPr lang="en-US" sz="1800" b="1" dirty="0">
              <a:solidFill>
                <a:schemeClr val="accent6"/>
              </a:solidFill>
            </a:endParaRPr>
          </a:p>
          <a:p>
            <a:pPr marL="285750" indent="-285750" algn="l">
              <a:buFont typeface="Wingdings" pitchFamily="2" charset="2"/>
              <a:buChar char="l"/>
            </a:pPr>
            <a:r>
              <a:rPr lang="en-US" sz="1800" b="1" dirty="0" smtClean="0">
                <a:solidFill>
                  <a:schemeClr val="accent6"/>
                </a:solidFill>
              </a:rPr>
              <a:t>The general use of citation metrics (</a:t>
            </a:r>
            <a:r>
              <a:rPr lang="en-US" sz="1800" b="1" dirty="0" err="1" smtClean="0">
                <a:solidFill>
                  <a:schemeClr val="accent6"/>
                </a:solidFill>
              </a:rPr>
              <a:t>bibliometrics</a:t>
            </a:r>
            <a:r>
              <a:rPr lang="en-US" sz="1800" b="1" dirty="0" smtClean="0">
                <a:solidFill>
                  <a:schemeClr val="accent6"/>
                </a:solidFill>
              </a:rPr>
              <a:t>) as a tool for assessing research accomplishment.</a:t>
            </a:r>
          </a:p>
          <a:p>
            <a:pPr algn="l"/>
            <a:endParaRPr lang="en-US" sz="1800" b="1" dirty="0">
              <a:solidFill>
                <a:schemeClr val="accent6"/>
              </a:solidFill>
            </a:endParaRPr>
          </a:p>
          <a:p>
            <a:pPr algn="l"/>
            <a:r>
              <a:rPr lang="en-US" sz="1800" b="1" dirty="0" smtClean="0">
                <a:solidFill>
                  <a:schemeClr val="accent6"/>
                </a:solidFill>
              </a:rPr>
              <a:t>I will have something to say about each of these in a bit, because they are all related to HIFS.</a:t>
            </a:r>
          </a:p>
        </p:txBody>
      </p:sp>
    </p:spTree>
    <p:extLst>
      <p:ext uri="{BB962C8B-B14F-4D97-AF65-F5344CB8AC3E}">
        <p14:creationId xmlns:p14="http://schemas.microsoft.com/office/powerpoint/2010/main" val="59461544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pic>
        <p:nvPicPr>
          <p:cNvPr id="7" name="Picture 6" descr="Oz040615"/>
          <p:cNvPicPr>
            <a:picLocks noChangeAspect="1" noChangeArrowheads="1"/>
          </p:cNvPicPr>
          <p:nvPr/>
        </p:nvPicPr>
        <p:blipFill>
          <a:blip r:embed="rId3" cstate="print"/>
          <a:srcRect/>
          <a:stretch>
            <a:fillRect/>
          </a:stretch>
        </p:blipFill>
        <p:spPr bwMode="auto">
          <a:xfrm>
            <a:off x="457200" y="171450"/>
            <a:ext cx="8305800" cy="6229350"/>
          </a:xfrm>
          <a:prstGeom prst="rect">
            <a:avLst/>
          </a:prstGeom>
          <a:noFill/>
        </p:spPr>
      </p:pic>
      <p:sp>
        <p:nvSpPr>
          <p:cNvPr id="319490" name="Text Box 2"/>
          <p:cNvSpPr txBox="1">
            <a:spLocks noChangeArrowheads="1"/>
          </p:cNvSpPr>
          <p:nvPr/>
        </p:nvSpPr>
        <p:spPr bwMode="auto">
          <a:xfrm>
            <a:off x="76200" y="2249269"/>
            <a:ext cx="64540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609600" indent="-609600" algn="l">
              <a:defRPr sz="2400">
                <a:solidFill>
                  <a:schemeClr val="tx1"/>
                </a:solidFill>
                <a:latin typeface="Times New Roman" pitchFamily="18" charset="0"/>
              </a:defRPr>
            </a:lvl1pPr>
            <a:lvl2pPr marL="1066800" indent="-609600" algn="l">
              <a:defRPr sz="2400">
                <a:solidFill>
                  <a:schemeClr val="tx1"/>
                </a:solidFill>
                <a:latin typeface="Times New Roman" pitchFamily="18" charset="0"/>
              </a:defRPr>
            </a:lvl2pPr>
            <a:lvl3pPr marL="1524000" indent="-609600" algn="l">
              <a:defRPr sz="2400">
                <a:solidFill>
                  <a:schemeClr val="tx1"/>
                </a:solidFill>
                <a:latin typeface="Times New Roman" pitchFamily="18" charset="0"/>
              </a:defRPr>
            </a:lvl3pPr>
            <a:lvl4pPr marL="1981200" indent="-609600" algn="l">
              <a:defRPr sz="2400">
                <a:solidFill>
                  <a:schemeClr val="tx1"/>
                </a:solidFill>
                <a:latin typeface="Times New Roman" pitchFamily="18" charset="0"/>
              </a:defRPr>
            </a:lvl4pPr>
            <a:lvl5pPr marL="2438400" indent="-609600" algn="l">
              <a:defRPr sz="2400">
                <a:solidFill>
                  <a:schemeClr val="tx1"/>
                </a:solidFill>
                <a:latin typeface="Times New Roman" pitchFamily="18" charset="0"/>
              </a:defRPr>
            </a:lvl5pPr>
            <a:lvl6pPr marL="2895600" indent="-609600" fontAlgn="base">
              <a:spcBef>
                <a:spcPct val="0"/>
              </a:spcBef>
              <a:spcAft>
                <a:spcPct val="0"/>
              </a:spcAft>
              <a:defRPr sz="2400">
                <a:solidFill>
                  <a:schemeClr val="tx1"/>
                </a:solidFill>
                <a:latin typeface="Times New Roman" pitchFamily="18" charset="0"/>
              </a:defRPr>
            </a:lvl6pPr>
            <a:lvl7pPr marL="3352800" indent="-609600" fontAlgn="base">
              <a:spcBef>
                <a:spcPct val="0"/>
              </a:spcBef>
              <a:spcAft>
                <a:spcPct val="0"/>
              </a:spcAft>
              <a:defRPr sz="2400">
                <a:solidFill>
                  <a:schemeClr val="tx1"/>
                </a:solidFill>
                <a:latin typeface="Times New Roman" pitchFamily="18" charset="0"/>
              </a:defRPr>
            </a:lvl7pPr>
            <a:lvl8pPr marL="3810000" indent="-609600" fontAlgn="base">
              <a:spcBef>
                <a:spcPct val="0"/>
              </a:spcBef>
              <a:spcAft>
                <a:spcPct val="0"/>
              </a:spcAft>
              <a:defRPr sz="2400">
                <a:solidFill>
                  <a:schemeClr val="tx1"/>
                </a:solidFill>
                <a:latin typeface="Times New Roman" pitchFamily="18" charset="0"/>
              </a:defRPr>
            </a:lvl8pPr>
            <a:lvl9pPr marL="4267200" indent="-6096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996600"/>
                </a:solidFill>
                <a:latin typeface="Comic Sans MS" pitchFamily="66" charset="0"/>
              </a:rPr>
              <a:t>P</a:t>
            </a:r>
            <a:r>
              <a:rPr lang="en-US" altLang="en-US" sz="3600" dirty="0" smtClean="0">
                <a:solidFill>
                  <a:srgbClr val="996600"/>
                </a:solidFill>
                <a:latin typeface="Comic Sans MS" pitchFamily="66" charset="0"/>
              </a:rPr>
              <a:t>arable of the two physicists</a:t>
            </a:r>
            <a:endParaRPr lang="en-US" altLang="en-US" sz="3600" dirty="0">
              <a:solidFill>
                <a:srgbClr val="996600"/>
              </a:solidFill>
              <a:latin typeface="Comic Sans MS" pitchFamily="66" charset="0"/>
            </a:endParaRPr>
          </a:p>
        </p:txBody>
      </p:sp>
      <p:sp>
        <p:nvSpPr>
          <p:cNvPr id="9" name="Text Box 4"/>
          <p:cNvSpPr txBox="1">
            <a:spLocks noChangeArrowheads="1"/>
          </p:cNvSpPr>
          <p:nvPr/>
        </p:nvSpPr>
        <p:spPr bwMode="auto">
          <a:xfrm>
            <a:off x="3678238" y="6368142"/>
            <a:ext cx="1692275" cy="517525"/>
          </a:xfrm>
          <a:prstGeom prst="rect">
            <a:avLst/>
          </a:prstGeom>
          <a:noFill/>
          <a:ln w="19050" algn="ctr">
            <a:noFill/>
            <a:miter lim="800000"/>
            <a:headEnd/>
            <a:tailEnd/>
          </a:ln>
          <a:effectLst/>
        </p:spPr>
        <p:txBody>
          <a:bodyPr wrap="none">
            <a:spAutoFit/>
          </a:bodyPr>
          <a:lstStyle/>
          <a:p>
            <a:r>
              <a:rPr lang="en-US" sz="1400" b="1" dirty="0">
                <a:solidFill>
                  <a:schemeClr val="tx1"/>
                </a:solidFill>
              </a:rPr>
              <a:t>Cable Beach</a:t>
            </a:r>
          </a:p>
          <a:p>
            <a:r>
              <a:rPr lang="en-US" sz="1400" b="1" dirty="0">
                <a:solidFill>
                  <a:schemeClr val="tx1"/>
                </a:solidFill>
              </a:rPr>
              <a:t>Western Australia</a:t>
            </a:r>
          </a:p>
        </p:txBody>
      </p:sp>
    </p:spTree>
    <p:extLst>
      <p:ext uri="{BB962C8B-B14F-4D97-AF65-F5344CB8AC3E}">
        <p14:creationId xmlns:p14="http://schemas.microsoft.com/office/powerpoint/2010/main" val="198952117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457200" y="101025"/>
            <a:ext cx="81534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What is journal impact factor (IF)?</a:t>
            </a:r>
            <a:r>
              <a:rPr lang="en-US" sz="2800" dirty="0" smtClean="0">
                <a:solidFill>
                  <a:schemeClr val="tx1"/>
                </a:solidFill>
              </a:rPr>
              <a:t> </a:t>
            </a:r>
            <a:endParaRPr lang="en-US" sz="2800" dirty="0">
              <a:solidFill>
                <a:schemeClr val="tx1"/>
              </a:solidFill>
            </a:endParaRPr>
          </a:p>
        </p:txBody>
      </p:sp>
      <p:sp>
        <p:nvSpPr>
          <p:cNvPr id="3" name="TextBox 2"/>
          <p:cNvSpPr txBox="1"/>
          <p:nvPr/>
        </p:nvSpPr>
        <p:spPr>
          <a:xfrm>
            <a:off x="685800" y="903744"/>
            <a:ext cx="7772400" cy="2677656"/>
          </a:xfrm>
          <a:prstGeom prst="rect">
            <a:avLst/>
          </a:prstGeom>
          <a:solidFill>
            <a:schemeClr val="accent3">
              <a:lumMod val="85000"/>
            </a:schemeClr>
          </a:solidFill>
          <a:ln w="28575">
            <a:solidFill>
              <a:srgbClr val="990099"/>
            </a:solidFill>
          </a:ln>
        </p:spPr>
        <p:txBody>
          <a:bodyPr wrap="square" rtlCol="0">
            <a:spAutoFit/>
          </a:bodyPr>
          <a:lstStyle/>
          <a:p>
            <a:pPr algn="l"/>
            <a:r>
              <a:rPr lang="en-US" sz="2400" b="1" dirty="0" smtClean="0">
                <a:solidFill>
                  <a:srgbClr val="990099"/>
                </a:solidFill>
              </a:rPr>
              <a:t>How to get the 2013 </a:t>
            </a:r>
            <a:r>
              <a:rPr lang="en-US" sz="2400" b="1" dirty="0">
                <a:solidFill>
                  <a:srgbClr val="990099"/>
                </a:solidFill>
              </a:rPr>
              <a:t>IF for </a:t>
            </a:r>
            <a:r>
              <a:rPr lang="en-US" sz="2400" b="1" i="1" dirty="0">
                <a:solidFill>
                  <a:srgbClr val="990099"/>
                </a:solidFill>
              </a:rPr>
              <a:t>Physical Review </a:t>
            </a:r>
            <a:r>
              <a:rPr lang="en-US" sz="2400" b="1" i="1" dirty="0" smtClean="0">
                <a:solidFill>
                  <a:srgbClr val="990099"/>
                </a:solidFill>
              </a:rPr>
              <a:t>Letters</a:t>
            </a:r>
            <a:r>
              <a:rPr lang="en-US" sz="2400" b="1" dirty="0" smtClean="0">
                <a:solidFill>
                  <a:srgbClr val="990099"/>
                </a:solidFill>
              </a:rPr>
              <a:t> </a:t>
            </a:r>
          </a:p>
          <a:p>
            <a:pPr algn="l"/>
            <a:endParaRPr lang="en-US" sz="2400" b="1" dirty="0">
              <a:solidFill>
                <a:srgbClr val="990099"/>
              </a:solidFill>
            </a:endParaRPr>
          </a:p>
          <a:p>
            <a:pPr algn="l"/>
            <a:r>
              <a:rPr lang="en-US" sz="2400" b="1" dirty="0" smtClean="0">
                <a:solidFill>
                  <a:srgbClr val="990099"/>
                </a:solidFill>
              </a:rPr>
              <a:t>Take </a:t>
            </a:r>
            <a:r>
              <a:rPr lang="en-US" sz="2400" b="1" dirty="0">
                <a:solidFill>
                  <a:srgbClr val="990099"/>
                </a:solidFill>
              </a:rPr>
              <a:t>all the papers published in </a:t>
            </a:r>
            <a:r>
              <a:rPr lang="en-US" sz="2400" b="1" i="1" dirty="0">
                <a:solidFill>
                  <a:srgbClr val="990099"/>
                </a:solidFill>
              </a:rPr>
              <a:t>PRL</a:t>
            </a:r>
            <a:r>
              <a:rPr lang="en-US" sz="2400" b="1" dirty="0">
                <a:solidFill>
                  <a:srgbClr val="990099"/>
                </a:solidFill>
              </a:rPr>
              <a:t> in 2011 and </a:t>
            </a:r>
            <a:r>
              <a:rPr lang="en-US" sz="2400" b="1" dirty="0" smtClean="0">
                <a:solidFill>
                  <a:srgbClr val="990099"/>
                </a:solidFill>
              </a:rPr>
              <a:t>2012.  The </a:t>
            </a:r>
            <a:r>
              <a:rPr lang="en-US" sz="2400" b="1" dirty="0">
                <a:solidFill>
                  <a:srgbClr val="990099"/>
                </a:solidFill>
              </a:rPr>
              <a:t>standard (two-year) 2013 IF is the average number of citations accumulated by these papers in 2013, in a list of </a:t>
            </a:r>
            <a:r>
              <a:rPr lang="en-US" sz="2400" b="1" dirty="0" smtClean="0">
                <a:solidFill>
                  <a:srgbClr val="990099"/>
                </a:solidFill>
              </a:rPr>
              <a:t>“indexed journals” </a:t>
            </a:r>
            <a:r>
              <a:rPr lang="en-US" sz="2400" b="1" dirty="0">
                <a:solidFill>
                  <a:srgbClr val="990099"/>
                </a:solidFill>
              </a:rPr>
              <a:t>maintained by Thomson </a:t>
            </a:r>
            <a:r>
              <a:rPr lang="en-US" sz="2400" b="1" dirty="0" smtClean="0">
                <a:solidFill>
                  <a:srgbClr val="990099"/>
                </a:solidFill>
              </a:rPr>
              <a:t>Reuters Web of Science</a:t>
            </a:r>
            <a:r>
              <a:rPr lang="en-US" sz="1800" dirty="0" smtClean="0">
                <a:solidFill>
                  <a:srgbClr val="990099"/>
                </a:solidFill>
              </a:rPr>
              <a:t>.  </a:t>
            </a:r>
            <a:r>
              <a:rPr lang="en-US" sz="1800" dirty="0" smtClean="0">
                <a:solidFill>
                  <a:srgbClr val="002060"/>
                </a:solidFill>
              </a:rPr>
              <a:t> </a:t>
            </a:r>
            <a:endParaRPr lang="en-US" sz="1800" dirty="0">
              <a:solidFill>
                <a:srgbClr val="002060"/>
              </a:solidFill>
            </a:endParaRPr>
          </a:p>
        </p:txBody>
      </p:sp>
      <p:sp>
        <p:nvSpPr>
          <p:cNvPr id="4" name="TextBox 3"/>
          <p:cNvSpPr txBox="1"/>
          <p:nvPr/>
        </p:nvSpPr>
        <p:spPr>
          <a:xfrm>
            <a:off x="228600" y="4038600"/>
            <a:ext cx="8716447" cy="1754326"/>
          </a:xfrm>
          <a:prstGeom prst="rect">
            <a:avLst/>
          </a:prstGeom>
          <a:solidFill>
            <a:schemeClr val="accent2">
              <a:lumMod val="20000"/>
              <a:lumOff val="80000"/>
            </a:schemeClr>
          </a:solidFill>
          <a:ln w="28575">
            <a:solidFill>
              <a:srgbClr val="002060"/>
            </a:solidFill>
          </a:ln>
        </p:spPr>
        <p:txBody>
          <a:bodyPr wrap="square" rtlCol="0">
            <a:spAutoFit/>
          </a:bodyPr>
          <a:lstStyle/>
          <a:p>
            <a:pPr algn="l"/>
            <a:r>
              <a:rPr lang="en-US" sz="1800" b="1" dirty="0" smtClean="0">
                <a:solidFill>
                  <a:srgbClr val="002060"/>
                </a:solidFill>
              </a:rPr>
              <a:t>Web </a:t>
            </a:r>
            <a:r>
              <a:rPr lang="en-US" sz="1800" b="1" dirty="0">
                <a:solidFill>
                  <a:srgbClr val="002060"/>
                </a:solidFill>
              </a:rPr>
              <a:t>of Science indexes over 8,000 science and technology journals and issues an annual report, called the Journal Citation Reports (JCR), which lists IFs and other measures of journal impact. </a:t>
            </a:r>
            <a:r>
              <a:rPr lang="en-US" sz="1800" b="1" dirty="0" smtClean="0">
                <a:solidFill>
                  <a:srgbClr val="002060"/>
                </a:solidFill>
              </a:rPr>
              <a:t>For example, </a:t>
            </a:r>
            <a:r>
              <a:rPr lang="en-US" sz="1800" b="1" dirty="0">
                <a:solidFill>
                  <a:srgbClr val="002060"/>
                </a:solidFill>
              </a:rPr>
              <a:t>you will also see five-year IFs, which are computed using a time horizon of five years instead of the two years for standard IF. For a given journal, IF (five-year IF) is the average annual citation rate for papers that are on average 1.5 (3) years old</a:t>
            </a:r>
            <a:r>
              <a:rPr lang="en-US" sz="1800" b="1" dirty="0" smtClean="0">
                <a:solidFill>
                  <a:srgbClr val="002060"/>
                </a:solidFill>
              </a:rPr>
              <a:t>.</a:t>
            </a:r>
            <a:endParaRPr lang="en-US" sz="1800" b="1" dirty="0">
              <a:solidFill>
                <a:srgbClr val="002060"/>
              </a:solidFill>
            </a:endParaRPr>
          </a:p>
        </p:txBody>
      </p:sp>
    </p:spTree>
    <p:extLst>
      <p:ext uri="{BB962C8B-B14F-4D97-AF65-F5344CB8AC3E}">
        <p14:creationId xmlns:p14="http://schemas.microsoft.com/office/powerpoint/2010/main" val="1998966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3429000" y="76200"/>
            <a:ext cx="22098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2013 IF</a:t>
            </a:r>
            <a:r>
              <a:rPr lang="en-US" sz="2800" dirty="0" smtClean="0">
                <a:solidFill>
                  <a:schemeClr val="tx1"/>
                </a:solidFill>
              </a:rPr>
              <a:t> </a:t>
            </a:r>
            <a:endParaRPr lang="en-US" sz="280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42060978"/>
              </p:ext>
            </p:extLst>
          </p:nvPr>
        </p:nvGraphicFramePr>
        <p:xfrm>
          <a:off x="118564" y="685800"/>
          <a:ext cx="4605835" cy="5638806"/>
        </p:xfrm>
        <a:graphic>
          <a:graphicData uri="http://schemas.openxmlformats.org/drawingml/2006/table">
            <a:tbl>
              <a:tblPr firstRow="1" firstCol="1" bandRow="1"/>
              <a:tblGrid>
                <a:gridCol w="2566351"/>
                <a:gridCol w="1019742"/>
                <a:gridCol w="1019742"/>
              </a:tblGrid>
              <a:tr h="313267">
                <a:tc>
                  <a:txBody>
                    <a:bodyPr/>
                    <a:lstStyle/>
                    <a:p>
                      <a:pPr marL="0" marR="0" indent="0" algn="l">
                        <a:spcBef>
                          <a:spcPts val="0"/>
                        </a:spcBef>
                        <a:spcAft>
                          <a:spcPts val="300"/>
                        </a:spcAft>
                      </a:pPr>
                      <a:r>
                        <a:rPr lang="en-US" sz="1400" b="1" dirty="0">
                          <a:effectLst/>
                          <a:latin typeface="Calibri"/>
                          <a:ea typeface="Calibri"/>
                          <a:cs typeface="Times New Roman"/>
                        </a:rPr>
                        <a:t>Journal</a:t>
                      </a:r>
                      <a:endParaRPr lang="en-US"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l">
                        <a:spcBef>
                          <a:spcPts val="0"/>
                        </a:spcBef>
                        <a:spcAft>
                          <a:spcPts val="300"/>
                        </a:spcAft>
                      </a:pPr>
                      <a:r>
                        <a:rPr lang="en-US" sz="1400" b="1">
                          <a:effectLst/>
                          <a:latin typeface="Calibri"/>
                          <a:ea typeface="Calibri"/>
                          <a:cs typeface="Times New Roman"/>
                        </a:rPr>
                        <a:t>2-year IF</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gn="l">
                        <a:spcBef>
                          <a:spcPts val="0"/>
                        </a:spcBef>
                        <a:spcAft>
                          <a:spcPts val="300"/>
                        </a:spcAft>
                      </a:pPr>
                      <a:r>
                        <a:rPr lang="en-US" sz="1400" b="1">
                          <a:effectLst/>
                          <a:latin typeface="Calibri"/>
                          <a:ea typeface="Calibri"/>
                          <a:cs typeface="Times New Roman"/>
                        </a:rPr>
                        <a:t>5-year IF</a:t>
                      </a:r>
                      <a:endParaRPr lang="en-US"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13267">
                <a:tc>
                  <a:txBody>
                    <a:bodyPr/>
                    <a:lstStyle/>
                    <a:p>
                      <a:pPr marL="0" marR="0" indent="0" algn="l">
                        <a:spcBef>
                          <a:spcPts val="0"/>
                        </a:spcBef>
                        <a:spcAft>
                          <a:spcPts val="300"/>
                        </a:spcAft>
                      </a:pPr>
                      <a:r>
                        <a:rPr lang="en-US" sz="1400" dirty="0">
                          <a:effectLst/>
                          <a:latin typeface="Calibri"/>
                          <a:ea typeface="Calibri"/>
                          <a:cs typeface="Times New Roman"/>
                        </a:rPr>
                        <a:t>Nature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42.351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40.783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Nature Physics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20.603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20.059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Nature Photonics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29.958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32.342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Nature Medicine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28.054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26.501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Nature Geoscience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11.668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13.930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Nature Communications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10.742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11.023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Science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31.477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34.463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Cell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33.116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35.020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Reviews of Modern Physics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42.860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52.577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Physical Review Letters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7.728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7.411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Physical Review 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2.991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2.729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Physical Review 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3.664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3.564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Physical Review 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3.881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3.551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Physical Review 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4.864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4.046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Physical Review 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2.326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2.302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a:effectLst/>
                          <a:latin typeface="Calibri"/>
                          <a:ea typeface="Calibri"/>
                          <a:cs typeface="Times New Roman"/>
                        </a:rPr>
                        <a:t>Physical Review 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8.385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300"/>
                        </a:spcAft>
                      </a:pPr>
                      <a:r>
                        <a:rPr lang="en-US" sz="1400">
                          <a:effectLst/>
                          <a:latin typeface="Calibri"/>
                          <a:ea typeface="Calibri"/>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267">
                <a:tc>
                  <a:txBody>
                    <a:bodyPr/>
                    <a:lstStyle/>
                    <a:p>
                      <a:pPr marL="0" marR="0" indent="0" algn="l">
                        <a:spcBef>
                          <a:spcPts val="0"/>
                        </a:spcBef>
                        <a:spcAft>
                          <a:spcPts val="300"/>
                        </a:spcAft>
                      </a:pPr>
                      <a:r>
                        <a:rPr lang="en-US" sz="1400" dirty="0">
                          <a:effectLst/>
                          <a:latin typeface="Calibri"/>
                          <a:ea typeface="Calibri"/>
                          <a:cs typeface="Times New Roman"/>
                        </a:rPr>
                        <a:t>New Journal of Physics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a:effectLst/>
                          <a:latin typeface="Calibri"/>
                          <a:ea typeface="Calibri"/>
                          <a:cs typeface="Times New Roman"/>
                        </a:rPr>
                        <a:t>3.673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spcBef>
                          <a:spcPts val="0"/>
                        </a:spcBef>
                        <a:spcAft>
                          <a:spcPts val="300"/>
                        </a:spcAft>
                      </a:pPr>
                      <a:r>
                        <a:rPr lang="en-US" sz="1400" dirty="0">
                          <a:effectLst/>
                          <a:latin typeface="Calibri"/>
                          <a:ea typeface="Calibri"/>
                          <a:cs typeface="Times New Roman"/>
                        </a:rPr>
                        <a:t>3.678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572000" y="838200"/>
            <a:ext cx="4343400" cy="5386090"/>
          </a:xfrm>
          <a:prstGeom prst="rect">
            <a:avLst/>
          </a:prstGeom>
          <a:solidFill>
            <a:schemeClr val="accent6">
              <a:lumMod val="20000"/>
              <a:lumOff val="80000"/>
            </a:schemeClr>
          </a:solidFill>
          <a:ln w="28575">
            <a:solidFill>
              <a:srgbClr val="002060"/>
            </a:solidFill>
          </a:ln>
        </p:spPr>
        <p:txBody>
          <a:bodyPr wrap="square" rtlCol="0">
            <a:spAutoFit/>
          </a:bodyPr>
          <a:lstStyle/>
          <a:p>
            <a:r>
              <a:rPr lang="en-US" b="1" dirty="0" smtClean="0">
                <a:solidFill>
                  <a:srgbClr val="002060"/>
                </a:solidFill>
              </a:rPr>
              <a:t>Lessons</a:t>
            </a:r>
          </a:p>
          <a:p>
            <a:pPr algn="l"/>
            <a:endParaRPr lang="en-US" sz="1800" b="1" dirty="0">
              <a:solidFill>
                <a:srgbClr val="002060"/>
              </a:solidFill>
            </a:endParaRPr>
          </a:p>
          <a:p>
            <a:pPr algn="l"/>
            <a:r>
              <a:rPr lang="en-US" sz="1800" b="1" dirty="0" smtClean="0">
                <a:solidFill>
                  <a:srgbClr val="002060"/>
                </a:solidFill>
              </a:rPr>
              <a:t>There is variation across </a:t>
            </a:r>
          </a:p>
          <a:p>
            <a:pPr algn="l"/>
            <a:endParaRPr lang="en-US" sz="1800" b="1" dirty="0" smtClean="0">
              <a:solidFill>
                <a:srgbClr val="002060"/>
              </a:solidFill>
            </a:endParaRPr>
          </a:p>
          <a:p>
            <a:pPr marL="285750" indent="-285750" algn="l">
              <a:buFont typeface="Wingdings" pitchFamily="2" charset="2"/>
              <a:buChar char="l"/>
            </a:pPr>
            <a:r>
              <a:rPr lang="en-US" sz="1800" b="1" dirty="0" smtClean="0">
                <a:solidFill>
                  <a:srgbClr val="002060"/>
                </a:solidFill>
              </a:rPr>
              <a:t>Disciplines.  Interdisciplinary journals vs. disciplinary journals.</a:t>
            </a:r>
          </a:p>
          <a:p>
            <a:pPr marL="285750" indent="-285750" algn="l">
              <a:buFont typeface="Wingdings" pitchFamily="2" charset="2"/>
              <a:buChar char="l"/>
            </a:pPr>
            <a:endParaRPr lang="en-US" sz="1800" b="1" dirty="0">
              <a:solidFill>
                <a:srgbClr val="002060"/>
              </a:solidFill>
            </a:endParaRPr>
          </a:p>
          <a:p>
            <a:pPr marL="285750" indent="-285750" algn="l">
              <a:buFont typeface="Wingdings" pitchFamily="2" charset="2"/>
              <a:buChar char="l"/>
            </a:pPr>
            <a:r>
              <a:rPr lang="en-US" sz="1800" b="1" dirty="0" smtClean="0">
                <a:solidFill>
                  <a:srgbClr val="002060"/>
                </a:solidFill>
              </a:rPr>
              <a:t>Types of articles.  Review journals and those with a mix of article types vs. just research articles.</a:t>
            </a:r>
          </a:p>
          <a:p>
            <a:pPr marL="285750" indent="-285750" algn="l">
              <a:buFont typeface="Wingdings" pitchFamily="2" charset="2"/>
              <a:buChar char="l"/>
            </a:pPr>
            <a:endParaRPr lang="en-US" sz="1800" b="1" dirty="0">
              <a:solidFill>
                <a:srgbClr val="002060"/>
              </a:solidFill>
            </a:endParaRPr>
          </a:p>
          <a:p>
            <a:pPr marL="285750" indent="-285750" algn="l">
              <a:buFont typeface="Wingdings" pitchFamily="2" charset="2"/>
              <a:buChar char="l"/>
            </a:pPr>
            <a:r>
              <a:rPr lang="en-US" sz="1800" b="1" dirty="0" smtClean="0">
                <a:solidFill>
                  <a:srgbClr val="002060"/>
                </a:solidFill>
              </a:rPr>
              <a:t>Types of journals.  Cherry-picking mags vs. journals of record.</a:t>
            </a:r>
          </a:p>
          <a:p>
            <a:pPr marL="285750" indent="-285750" algn="l">
              <a:buFont typeface="Wingdings" pitchFamily="2" charset="2"/>
              <a:buChar char="l"/>
            </a:pPr>
            <a:endParaRPr lang="en-US" sz="1800" b="1" dirty="0">
              <a:solidFill>
                <a:srgbClr val="002060"/>
              </a:solidFill>
            </a:endParaRPr>
          </a:p>
          <a:p>
            <a:pPr marL="285750" indent="-285750" algn="l">
              <a:buFont typeface="Wingdings" pitchFamily="2" charset="2"/>
              <a:buChar char="l"/>
            </a:pPr>
            <a:r>
              <a:rPr lang="en-US" sz="1800" b="1" dirty="0" smtClean="0">
                <a:solidFill>
                  <a:srgbClr val="002060"/>
                </a:solidFill>
              </a:rPr>
              <a:t>Variation across papers in any journal.   Even if you love </a:t>
            </a:r>
            <a:r>
              <a:rPr lang="en-US" sz="1800" b="1" dirty="0" err="1" smtClean="0">
                <a:solidFill>
                  <a:srgbClr val="002060"/>
                </a:solidFill>
              </a:rPr>
              <a:t>bibliometrics</a:t>
            </a:r>
            <a:r>
              <a:rPr lang="en-US" sz="1800" b="1" dirty="0" smtClean="0">
                <a:solidFill>
                  <a:srgbClr val="002060"/>
                </a:solidFill>
              </a:rPr>
              <a:t>, IF is a poor metric for assessing individuals.</a:t>
            </a:r>
            <a:endParaRPr lang="en-US" sz="1800" b="1" dirty="0">
              <a:solidFill>
                <a:srgbClr val="002060"/>
              </a:solidFill>
            </a:endParaRPr>
          </a:p>
          <a:p>
            <a:pPr algn="l"/>
            <a:endParaRPr lang="en-US" sz="1800" b="1" dirty="0">
              <a:solidFill>
                <a:srgbClr val="002060"/>
              </a:solidFill>
            </a:endParaRPr>
          </a:p>
        </p:txBody>
      </p:sp>
      <p:sp>
        <p:nvSpPr>
          <p:cNvPr id="5" name="TextBox 4"/>
          <p:cNvSpPr txBox="1"/>
          <p:nvPr/>
        </p:nvSpPr>
        <p:spPr>
          <a:xfrm>
            <a:off x="2171700" y="6400800"/>
            <a:ext cx="2933700" cy="338554"/>
          </a:xfrm>
          <a:prstGeom prst="rect">
            <a:avLst/>
          </a:prstGeom>
          <a:solidFill>
            <a:schemeClr val="accent3">
              <a:lumMod val="85000"/>
            </a:schemeClr>
          </a:solidFill>
          <a:ln w="28575">
            <a:solidFill>
              <a:srgbClr val="990099"/>
            </a:solidFill>
          </a:ln>
        </p:spPr>
        <p:txBody>
          <a:bodyPr wrap="square" rtlCol="0">
            <a:spAutoFit/>
          </a:bodyPr>
          <a:lstStyle/>
          <a:p>
            <a:r>
              <a:rPr lang="en-US" sz="1600" dirty="0" smtClean="0">
                <a:solidFill>
                  <a:srgbClr val="990099"/>
                </a:solidFill>
              </a:rPr>
              <a:t>Who ordered 4 or  5 figures?. </a:t>
            </a:r>
            <a:r>
              <a:rPr lang="en-US" sz="1600" dirty="0" smtClean="0">
                <a:solidFill>
                  <a:srgbClr val="002060"/>
                </a:solidFill>
              </a:rPr>
              <a:t> </a:t>
            </a:r>
            <a:endParaRPr lang="en-US" sz="1600" dirty="0">
              <a:solidFill>
                <a:srgbClr val="002060"/>
              </a:solidFill>
            </a:endParaRPr>
          </a:p>
        </p:txBody>
      </p:sp>
    </p:spTree>
    <p:extLst>
      <p:ext uri="{BB962C8B-B14F-4D97-AF65-F5344CB8AC3E}">
        <p14:creationId xmlns:p14="http://schemas.microsoft.com/office/powerpoint/2010/main" val="1782710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Text Box 5"/>
          <p:cNvSpPr txBox="1">
            <a:spLocks noChangeArrowheads="1"/>
          </p:cNvSpPr>
          <p:nvPr/>
        </p:nvSpPr>
        <p:spPr bwMode="auto">
          <a:xfrm>
            <a:off x="-152400" y="0"/>
            <a:ext cx="1371600" cy="584775"/>
          </a:xfrm>
          <a:prstGeom prst="rect">
            <a:avLst/>
          </a:prstGeom>
          <a:noFill/>
          <a:ln w="9525">
            <a:noFill/>
            <a:miter lim="800000"/>
            <a:headEnd/>
            <a:tailEnd/>
          </a:ln>
          <a:effectLst/>
        </p:spPr>
        <p:txBody>
          <a:bodyPr wrap="square">
            <a:spAutoFit/>
          </a:bodyPr>
          <a:lstStyle/>
          <a:p>
            <a:pPr eaLnBrk="1" hangingPunct="1"/>
            <a:r>
              <a:rPr lang="en-US" sz="3200" b="1" dirty="0" smtClean="0">
                <a:solidFill>
                  <a:srgbClr val="996633"/>
                </a:solidFill>
                <a:latin typeface="Comic Sans MS" pitchFamily="66" charset="0"/>
              </a:rPr>
              <a:t>IF</a:t>
            </a:r>
            <a:r>
              <a:rPr lang="en-US" sz="2800" dirty="0" smtClean="0">
                <a:solidFill>
                  <a:schemeClr val="tx1"/>
                </a:solidFill>
              </a:rPr>
              <a:t> </a:t>
            </a:r>
            <a:endParaRPr lang="en-US" sz="2800" dirty="0">
              <a:solidFill>
                <a:schemeClr val="tx1"/>
              </a:solidFill>
            </a:endParaRPr>
          </a:p>
        </p:txBody>
      </p:sp>
      <p:sp>
        <p:nvSpPr>
          <p:cNvPr id="6" name="TextBox 5"/>
          <p:cNvSpPr txBox="1"/>
          <p:nvPr/>
        </p:nvSpPr>
        <p:spPr>
          <a:xfrm>
            <a:off x="304800" y="673179"/>
            <a:ext cx="8458200" cy="6032421"/>
          </a:xfrm>
          <a:prstGeom prst="rect">
            <a:avLst/>
          </a:prstGeom>
          <a:solidFill>
            <a:schemeClr val="accent6">
              <a:lumMod val="20000"/>
              <a:lumOff val="80000"/>
            </a:schemeClr>
          </a:solidFill>
          <a:ln w="28575">
            <a:solidFill>
              <a:srgbClr val="002060"/>
            </a:solidFill>
          </a:ln>
        </p:spPr>
        <p:txBody>
          <a:bodyPr wrap="square" rtlCol="0">
            <a:spAutoFit/>
          </a:bodyPr>
          <a:lstStyle/>
          <a:p>
            <a:endParaRPr lang="en-US" b="1" dirty="0">
              <a:solidFill>
                <a:srgbClr val="002060"/>
              </a:solidFill>
            </a:endParaRPr>
          </a:p>
          <a:p>
            <a:r>
              <a:rPr lang="en-US" sz="2400" b="1" dirty="0" smtClean="0">
                <a:solidFill>
                  <a:srgbClr val="002060"/>
                </a:solidFill>
              </a:rPr>
              <a:t>Research articles published in </a:t>
            </a:r>
            <a:r>
              <a:rPr lang="en-US" sz="2400" b="1" i="1" dirty="0" smtClean="0">
                <a:solidFill>
                  <a:srgbClr val="002060"/>
                </a:solidFill>
              </a:rPr>
              <a:t>Nature Physics </a:t>
            </a:r>
          </a:p>
          <a:p>
            <a:r>
              <a:rPr lang="en-US" sz="2400" b="1" dirty="0" smtClean="0">
                <a:solidFill>
                  <a:srgbClr val="002060"/>
                </a:solidFill>
              </a:rPr>
              <a:t>in 2011 and 2012</a:t>
            </a:r>
          </a:p>
          <a:p>
            <a:endParaRPr lang="en-US" b="1" dirty="0">
              <a:solidFill>
                <a:srgbClr val="002060"/>
              </a:solidFill>
            </a:endParaRPr>
          </a:p>
          <a:p>
            <a:pPr algn="l"/>
            <a:r>
              <a:rPr lang="en-US" b="1" dirty="0" smtClean="0">
                <a:solidFill>
                  <a:srgbClr val="002060"/>
                </a:solidFill>
              </a:rPr>
              <a:t>312 research papers</a:t>
            </a:r>
          </a:p>
          <a:p>
            <a:pPr algn="l"/>
            <a:r>
              <a:rPr lang="en-US" b="1" dirty="0" smtClean="0">
                <a:solidFill>
                  <a:srgbClr val="002060"/>
                </a:solidFill>
              </a:rPr>
              <a:t>18,050 citations on Web of Science as of May 1, 2015 </a:t>
            </a:r>
            <a:r>
              <a:rPr lang="en-US" b="1" dirty="0">
                <a:solidFill>
                  <a:srgbClr val="002060"/>
                </a:solidFill>
              </a:rPr>
              <a:t>(3.25 years </a:t>
            </a:r>
            <a:r>
              <a:rPr lang="en-US" b="1" dirty="0" smtClean="0">
                <a:solidFill>
                  <a:srgbClr val="002060"/>
                </a:solidFill>
              </a:rPr>
              <a:t>	since </a:t>
            </a:r>
            <a:r>
              <a:rPr lang="en-US" b="1" dirty="0">
                <a:solidFill>
                  <a:srgbClr val="002060"/>
                </a:solidFill>
              </a:rPr>
              <a:t>publication on </a:t>
            </a:r>
            <a:r>
              <a:rPr lang="en-US" b="1" dirty="0" smtClean="0">
                <a:solidFill>
                  <a:srgbClr val="002060"/>
                </a:solidFill>
              </a:rPr>
              <a:t>average)</a:t>
            </a:r>
          </a:p>
          <a:p>
            <a:pPr algn="l"/>
            <a:r>
              <a:rPr lang="en-US" b="1" dirty="0" smtClean="0">
                <a:solidFill>
                  <a:srgbClr val="002060"/>
                </a:solidFill>
              </a:rPr>
              <a:t>57 citations/paper</a:t>
            </a:r>
          </a:p>
          <a:p>
            <a:pPr algn="l"/>
            <a:endParaRPr lang="en-US" b="1" dirty="0" smtClean="0">
              <a:solidFill>
                <a:srgbClr val="002060"/>
              </a:solidFill>
            </a:endParaRPr>
          </a:p>
          <a:p>
            <a:pPr algn="l"/>
            <a:r>
              <a:rPr lang="en-US" b="1" dirty="0" smtClean="0">
                <a:solidFill>
                  <a:srgbClr val="002060"/>
                </a:solidFill>
              </a:rPr>
              <a:t>2013 IF: 18.8 (compare to reported 20.6)</a:t>
            </a:r>
          </a:p>
          <a:p>
            <a:pPr algn="l"/>
            <a:endParaRPr lang="en-US" b="1" dirty="0" smtClean="0">
              <a:solidFill>
                <a:srgbClr val="002060"/>
              </a:solidFill>
            </a:endParaRPr>
          </a:p>
          <a:p>
            <a:pPr algn="l"/>
            <a:r>
              <a:rPr lang="en-US" b="1" dirty="0" smtClean="0">
                <a:solidFill>
                  <a:srgbClr val="002060"/>
                </a:solidFill>
              </a:rPr>
              <a:t>All 312 papers:  17.8 citations/paper-year</a:t>
            </a:r>
          </a:p>
          <a:p>
            <a:pPr algn="l"/>
            <a:endParaRPr lang="en-US" b="1" dirty="0">
              <a:solidFill>
                <a:srgbClr val="002060"/>
              </a:solidFill>
            </a:endParaRPr>
          </a:p>
          <a:p>
            <a:pPr algn="l"/>
            <a:r>
              <a:rPr lang="en-US" b="1" dirty="0" smtClean="0">
                <a:solidFill>
                  <a:srgbClr val="002060"/>
                </a:solidFill>
              </a:rPr>
              <a:t>The 38% of the papers with 58 citations or more account for 68% of the citations, with a rate of 32.6 citations/paper-year.</a:t>
            </a:r>
          </a:p>
          <a:p>
            <a:pPr algn="l"/>
            <a:endParaRPr lang="en-US" b="1" dirty="0">
              <a:solidFill>
                <a:srgbClr val="002060"/>
              </a:solidFill>
            </a:endParaRPr>
          </a:p>
          <a:p>
            <a:pPr algn="l"/>
            <a:r>
              <a:rPr lang="en-US" b="1" dirty="0" smtClean="0">
                <a:solidFill>
                  <a:srgbClr val="002060"/>
                </a:solidFill>
              </a:rPr>
              <a:t>The bottom 50% of the papers have a citation rate of 7.4/paper-year, about the PRL impact factor.</a:t>
            </a:r>
            <a:endParaRPr lang="en-US" sz="1800" b="1" dirty="0">
              <a:solidFill>
                <a:srgbClr val="002060"/>
              </a:solidFill>
            </a:endParaRPr>
          </a:p>
          <a:p>
            <a:pPr algn="l"/>
            <a:endParaRPr lang="en-US" sz="1800" b="1" dirty="0">
              <a:solidFill>
                <a:srgbClr val="002060"/>
              </a:solidFill>
            </a:endParaRPr>
          </a:p>
        </p:txBody>
      </p:sp>
      <p:sp>
        <p:nvSpPr>
          <p:cNvPr id="4" name="TextBox 3"/>
          <p:cNvSpPr txBox="1"/>
          <p:nvPr/>
        </p:nvSpPr>
        <p:spPr>
          <a:xfrm>
            <a:off x="3657600" y="24825"/>
            <a:ext cx="5105400" cy="584775"/>
          </a:xfrm>
          <a:prstGeom prst="rect">
            <a:avLst/>
          </a:prstGeom>
          <a:noFill/>
        </p:spPr>
        <p:txBody>
          <a:bodyPr wrap="square" rtlCol="0">
            <a:spAutoFit/>
          </a:bodyPr>
          <a:lstStyle/>
          <a:p>
            <a:pPr algn="l"/>
            <a:r>
              <a:rPr lang="en-US" sz="1600" dirty="0" smtClean="0">
                <a:solidFill>
                  <a:schemeClr val="tx1"/>
                </a:solidFill>
              </a:rPr>
              <a:t>M. </a:t>
            </a:r>
            <a:r>
              <a:rPr lang="en-US" sz="1600" dirty="0" err="1">
                <a:solidFill>
                  <a:schemeClr val="tx1"/>
                </a:solidFill>
              </a:rPr>
              <a:t>Antonoyiannakis</a:t>
            </a:r>
            <a:r>
              <a:rPr lang="en-US" sz="1600" dirty="0">
                <a:solidFill>
                  <a:schemeClr val="tx1"/>
                </a:solidFill>
              </a:rPr>
              <a:t> and </a:t>
            </a:r>
            <a:r>
              <a:rPr lang="en-US" sz="1600" dirty="0" smtClean="0">
                <a:solidFill>
                  <a:schemeClr val="tx1"/>
                </a:solidFill>
              </a:rPr>
              <a:t>S. </a:t>
            </a:r>
            <a:r>
              <a:rPr lang="en-US" sz="1600" dirty="0" err="1" smtClean="0">
                <a:solidFill>
                  <a:schemeClr val="tx1"/>
                </a:solidFill>
              </a:rPr>
              <a:t>Mitra</a:t>
            </a:r>
            <a:r>
              <a:rPr lang="en-US" sz="1600" dirty="0" smtClean="0">
                <a:solidFill>
                  <a:schemeClr val="tx1"/>
                </a:solidFill>
              </a:rPr>
              <a:t>, “Editorial</a:t>
            </a:r>
            <a:r>
              <a:rPr lang="en-US" sz="1600" dirty="0">
                <a:solidFill>
                  <a:schemeClr val="tx1"/>
                </a:solidFill>
              </a:rPr>
              <a:t>: Is </a:t>
            </a:r>
            <a:r>
              <a:rPr lang="en-US" sz="1600" dirty="0" smtClean="0">
                <a:solidFill>
                  <a:schemeClr val="tx1"/>
                </a:solidFill>
              </a:rPr>
              <a:t>PRL too large </a:t>
            </a:r>
            <a:r>
              <a:rPr lang="en-US" sz="1600" dirty="0">
                <a:solidFill>
                  <a:schemeClr val="tx1"/>
                </a:solidFill>
              </a:rPr>
              <a:t>to </a:t>
            </a:r>
            <a:r>
              <a:rPr lang="en-US" sz="1600" dirty="0" smtClean="0">
                <a:solidFill>
                  <a:schemeClr val="tx1"/>
                </a:solidFill>
              </a:rPr>
              <a:t>have </a:t>
            </a:r>
            <a:r>
              <a:rPr lang="en-US" sz="1600" dirty="0">
                <a:solidFill>
                  <a:schemeClr val="tx1"/>
                </a:solidFill>
              </a:rPr>
              <a:t>an </a:t>
            </a:r>
            <a:r>
              <a:rPr lang="en-US" sz="1600" dirty="0" smtClean="0">
                <a:solidFill>
                  <a:schemeClr val="tx1"/>
                </a:solidFill>
              </a:rPr>
              <a:t>‘impact’?” PRL </a:t>
            </a:r>
            <a:r>
              <a:rPr lang="en-US" sz="1600" b="1" dirty="0" smtClean="0">
                <a:solidFill>
                  <a:schemeClr val="tx1"/>
                </a:solidFill>
              </a:rPr>
              <a:t>102</a:t>
            </a:r>
            <a:r>
              <a:rPr lang="en-US" sz="1600" dirty="0" smtClean="0">
                <a:solidFill>
                  <a:schemeClr val="tx1"/>
                </a:solidFill>
              </a:rPr>
              <a:t>, 060001 (2009).</a:t>
            </a:r>
            <a:endParaRPr lang="en-US" sz="1600" dirty="0">
              <a:solidFill>
                <a:schemeClr val="tx1"/>
              </a:solidFill>
            </a:endParaRPr>
          </a:p>
        </p:txBody>
      </p:sp>
    </p:spTree>
    <p:extLst>
      <p:ext uri="{BB962C8B-B14F-4D97-AF65-F5344CB8AC3E}">
        <p14:creationId xmlns:p14="http://schemas.microsoft.com/office/powerpoint/2010/main" val="63800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USEAMSFONTS" val="True"/>
  <p:tag name="USEBOLDAMS" val="True"/>
  <p:tag name="TEX2PS" val="latex $(base).tex; dvips -D $(res) -E -o $(base).ps $(base).dvi"/>
  <p:tag name="TEX2PSBATCH" val="latex --interaction=nonstopmode $(base).tex; dvips -D $(res) -E -o $(base).ps $(base).dvi"/>
  <p:tag name="DEFAULTMAGNIFICATION" val="2"/>
  <p:tag name="DEFAULTFONTSIZE" val="10"/>
  <p:tag name="DEFAULTWIDTH" val="348"/>
  <p:tag name="DEFAULTHEIGHT" val="476"/>
  <p:tag name="FIRSTCARLTON20CAVES@YOU7QNNFUVWXY5LK" val="2672"/>
  <p:tag name="DEFAULTDISPLAYSOURCE" val="\documentclass{slides}\pagestyle{empty}&#10;\begin{document}&#10;\scriptsize&#10;\end{document}&#10;"/>
  <p:tag name="EMBEDFONTS" val="1"/>
</p:tagLst>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42C7"/>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33CC"/>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0033CC"/>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30709</TotalTime>
  <Words>3425</Words>
  <Application>Microsoft Office PowerPoint</Application>
  <PresentationFormat>On-screen Show (4:3)</PresentationFormat>
  <Paragraphs>386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Times New Roman</vt:lpstr>
      <vt:lpstr>Helvetica</vt:lpstr>
      <vt:lpstr>Wingdings</vt:lpstr>
      <vt:lpstr>Comic Sans MS</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UNM Information Physics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Carlton M. Caves</dc:creator>
  <cp:lastModifiedBy>caves</cp:lastModifiedBy>
  <cp:revision>898</cp:revision>
  <cp:lastPrinted>2002-04-29T01:11:07Z</cp:lastPrinted>
  <dcterms:created xsi:type="dcterms:W3CDTF">2002-04-29T01:11:07Z</dcterms:created>
  <dcterms:modified xsi:type="dcterms:W3CDTF">2016-05-19T14:32:39Z</dcterms:modified>
</cp:coreProperties>
</file>