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443" r:id="rId2"/>
    <p:sldId id="428" r:id="rId3"/>
    <p:sldId id="380" r:id="rId4"/>
    <p:sldId id="489" r:id="rId5"/>
    <p:sldId id="490" r:id="rId6"/>
    <p:sldId id="472" r:id="rId7"/>
    <p:sldId id="491" r:id="rId8"/>
    <p:sldId id="492" r:id="rId9"/>
    <p:sldId id="493" r:id="rId10"/>
    <p:sldId id="494" r:id="rId11"/>
    <p:sldId id="495" r:id="rId12"/>
    <p:sldId id="496" r:id="rId13"/>
    <p:sldId id="427" r:id="rId14"/>
    <p:sldId id="497" r:id="rId15"/>
    <p:sldId id="498" r:id="rId16"/>
    <p:sldId id="499" r:id="rId17"/>
    <p:sldId id="500" r:id="rId18"/>
    <p:sldId id="501" r:id="rId19"/>
    <p:sldId id="502" r:id="rId20"/>
    <p:sldId id="505" r:id="rId21"/>
    <p:sldId id="506" r:id="rId22"/>
    <p:sldId id="507" r:id="rId23"/>
    <p:sldId id="508" r:id="rId24"/>
    <p:sldId id="509" r:id="rId25"/>
    <p:sldId id="430" r:id="rId26"/>
    <p:sldId id="510" r:id="rId27"/>
    <p:sldId id="511" r:id="rId28"/>
    <p:sldId id="487" r:id="rId29"/>
    <p:sldId id="503" r:id="rId30"/>
    <p:sldId id="504" r:id="rId31"/>
  </p:sldIdLst>
  <p:sldSz cx="9144000" cy="6858000" type="screen4x3"/>
  <p:notesSz cx="6858000" cy="9144000"/>
  <p:embeddedFontLst>
    <p:embeddedFont>
      <p:font typeface="Comic Sans MS" pitchFamily="66" charset="0"/>
      <p:regular r:id="rId34"/>
      <p:bold r:id="rId35"/>
    </p:embeddedFont>
    <p:embeddedFont>
      <p:font typeface="Helvetica" charset="0"/>
      <p:regular r:id="rId36"/>
      <p:bold r:id="rId37"/>
      <p:italic r:id="rId38"/>
      <p:boldItalic r:id="rId39"/>
    </p:embeddedFont>
  </p:embeddedFontLst>
  <p:custDataLst>
    <p:tags r:id="rId40"/>
  </p:custDataLst>
  <p:defaultTextStyle>
    <a:defPPr>
      <a:defRPr lang="en-US"/>
    </a:defPPr>
    <a:lvl1pPr algn="ctr" rtl="0" eaLnBrk="0" fontAlgn="base" hangingPunct="0">
      <a:spcBef>
        <a:spcPct val="0"/>
      </a:spcBef>
      <a:spcAft>
        <a:spcPct val="0"/>
      </a:spcAft>
      <a:defRPr sz="2000" kern="1200">
        <a:solidFill>
          <a:srgbClr val="0033CC"/>
        </a:solidFill>
        <a:latin typeface="Helvetica" pitchFamily="34" charset="0"/>
        <a:ea typeface="+mn-ea"/>
        <a:cs typeface="+mn-cs"/>
      </a:defRPr>
    </a:lvl1pPr>
    <a:lvl2pPr marL="457200" algn="ctr" rtl="0" eaLnBrk="0" fontAlgn="base" hangingPunct="0">
      <a:spcBef>
        <a:spcPct val="0"/>
      </a:spcBef>
      <a:spcAft>
        <a:spcPct val="0"/>
      </a:spcAft>
      <a:defRPr sz="2000" kern="1200">
        <a:solidFill>
          <a:srgbClr val="0033CC"/>
        </a:solidFill>
        <a:latin typeface="Helvetica" pitchFamily="34" charset="0"/>
        <a:ea typeface="+mn-ea"/>
        <a:cs typeface="+mn-cs"/>
      </a:defRPr>
    </a:lvl2pPr>
    <a:lvl3pPr marL="914400" algn="ctr" rtl="0" eaLnBrk="0" fontAlgn="base" hangingPunct="0">
      <a:spcBef>
        <a:spcPct val="0"/>
      </a:spcBef>
      <a:spcAft>
        <a:spcPct val="0"/>
      </a:spcAft>
      <a:defRPr sz="2000" kern="1200">
        <a:solidFill>
          <a:srgbClr val="0033CC"/>
        </a:solidFill>
        <a:latin typeface="Helvetica" pitchFamily="34" charset="0"/>
        <a:ea typeface="+mn-ea"/>
        <a:cs typeface="+mn-cs"/>
      </a:defRPr>
    </a:lvl3pPr>
    <a:lvl4pPr marL="1371600" algn="ctr" rtl="0" eaLnBrk="0" fontAlgn="base" hangingPunct="0">
      <a:spcBef>
        <a:spcPct val="0"/>
      </a:spcBef>
      <a:spcAft>
        <a:spcPct val="0"/>
      </a:spcAft>
      <a:defRPr sz="2000" kern="1200">
        <a:solidFill>
          <a:srgbClr val="0033CC"/>
        </a:solidFill>
        <a:latin typeface="Helvetica" pitchFamily="34" charset="0"/>
        <a:ea typeface="+mn-ea"/>
        <a:cs typeface="+mn-cs"/>
      </a:defRPr>
    </a:lvl4pPr>
    <a:lvl5pPr marL="1828800" algn="ctr" rtl="0" eaLnBrk="0" fontAlgn="base" hangingPunct="0">
      <a:spcBef>
        <a:spcPct val="0"/>
      </a:spcBef>
      <a:spcAft>
        <a:spcPct val="0"/>
      </a:spcAft>
      <a:defRPr sz="2000" kern="1200">
        <a:solidFill>
          <a:srgbClr val="0033CC"/>
        </a:solidFill>
        <a:latin typeface="Helvetica" pitchFamily="34" charset="0"/>
        <a:ea typeface="+mn-ea"/>
        <a:cs typeface="+mn-cs"/>
      </a:defRPr>
    </a:lvl5pPr>
    <a:lvl6pPr marL="2286000" algn="l" defTabSz="914400" rtl="0" eaLnBrk="1" latinLnBrk="0" hangingPunct="1">
      <a:defRPr sz="2000" kern="1200">
        <a:solidFill>
          <a:srgbClr val="0033CC"/>
        </a:solidFill>
        <a:latin typeface="Helvetica" pitchFamily="34" charset="0"/>
        <a:ea typeface="+mn-ea"/>
        <a:cs typeface="+mn-cs"/>
      </a:defRPr>
    </a:lvl6pPr>
    <a:lvl7pPr marL="2743200" algn="l" defTabSz="914400" rtl="0" eaLnBrk="1" latinLnBrk="0" hangingPunct="1">
      <a:defRPr sz="2000" kern="1200">
        <a:solidFill>
          <a:srgbClr val="0033CC"/>
        </a:solidFill>
        <a:latin typeface="Helvetica" pitchFamily="34" charset="0"/>
        <a:ea typeface="+mn-ea"/>
        <a:cs typeface="+mn-cs"/>
      </a:defRPr>
    </a:lvl7pPr>
    <a:lvl8pPr marL="3200400" algn="l" defTabSz="914400" rtl="0" eaLnBrk="1" latinLnBrk="0" hangingPunct="1">
      <a:defRPr sz="2000" kern="1200">
        <a:solidFill>
          <a:srgbClr val="0033CC"/>
        </a:solidFill>
        <a:latin typeface="Helvetica" pitchFamily="34" charset="0"/>
        <a:ea typeface="+mn-ea"/>
        <a:cs typeface="+mn-cs"/>
      </a:defRPr>
    </a:lvl8pPr>
    <a:lvl9pPr marL="3657600" algn="l" defTabSz="914400" rtl="0" eaLnBrk="1" latinLnBrk="0" hangingPunct="1">
      <a:defRPr sz="2000" kern="1200">
        <a:solidFill>
          <a:srgbClr val="0033CC"/>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90099"/>
    <a:srgbClr val="008000"/>
    <a:srgbClr val="996600"/>
    <a:srgbClr val="006600"/>
    <a:srgbClr val="FF3300"/>
    <a:srgbClr val="33CC33"/>
    <a:srgbClr val="66FF66"/>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923" autoAdjust="0"/>
    <p:restoredTop sz="99824" autoAdjust="0"/>
  </p:normalViewPr>
  <p:slideViewPr>
    <p:cSldViewPr>
      <p:cViewPr>
        <p:scale>
          <a:sx n="66" d="100"/>
          <a:sy n="66" d="100"/>
        </p:scale>
        <p:origin x="336" y="-150"/>
      </p:cViewPr>
      <p:guideLst>
        <p:guide orient="horz" pos="2176"/>
        <p:guide pos="283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0" d="100"/>
          <a:sy n="50" d="100"/>
        </p:scale>
        <p:origin x="-186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1">
                <a:solidFill>
                  <a:schemeClr val="tx1"/>
                </a:solidFill>
              </a:defRPr>
            </a:lvl1pPr>
          </a:lstStyle>
          <a:p>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chemeClr val="tx1"/>
                </a:solidFill>
              </a:defRPr>
            </a:lvl1pPr>
          </a:lstStyle>
          <a:p>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1">
                <a:solidFill>
                  <a:schemeClr val="tx1"/>
                </a:solidFill>
              </a:defRPr>
            </a:lvl1pPr>
          </a:lstStyle>
          <a:p>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solidFill>
                  <a:schemeClr val="tx1"/>
                </a:solidFill>
              </a:defRPr>
            </a:lvl1pPr>
          </a:lstStyle>
          <a:p>
            <a:fld id="{A0056FBC-A479-49BF-827E-3859A7D3B4F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1">
                <a:solidFill>
                  <a:schemeClr val="tx1"/>
                </a:solidFill>
              </a:defRPr>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1">
                <a:solidFill>
                  <a:schemeClr val="tx1"/>
                </a:solidFill>
              </a:defRPr>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solidFill>
                  <a:schemeClr val="tx1"/>
                </a:solidFill>
              </a:defRPr>
            </a:lvl1pPr>
          </a:lstStyle>
          <a:p>
            <a:fld id="{F951492E-6876-4627-9715-A883ABC7C59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8600" indent="-228600"/>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10</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12</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8A421-01E2-4E9B-A2F3-2B3EA2BA5F22}" type="slidenum">
              <a:rPr lang="en-US"/>
              <a:pPr/>
              <a:t>13</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17</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18</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EB6F-9C0C-4C74-830A-3169655E8B23}" type="slidenum">
              <a:rPr lang="en-US"/>
              <a:pPr/>
              <a:t>2</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20</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22</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4BFCE-A90A-4DB3-9221-A2A83AC7853E}" type="slidenum">
              <a:rPr lang="en-US"/>
              <a:pPr/>
              <a:t>25</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27</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30</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7</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8</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EC3B67-E708-4B1A-A8A5-7C470E612C2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18345-D756-419F-8BFC-F0F47AE1AF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D92462-1C40-4DD7-B4D2-40D50A149F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AD39D-88ED-4480-BF6A-5D74FCCDCA6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2FEB4-FC42-4F11-8CA0-4DC0143697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9C9518-2BF6-4AEB-8F36-5EFD286A5B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9E27E3-C050-47BF-A4C1-21F1FE4B41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E9BAB4-D353-402A-92F4-A9208CDBFB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EBCB77-2A50-4CCD-A22D-0CE3749AED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5176A9-8183-4384-9D71-590B45CA23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CD4882-2354-490F-9BB0-465DC9893C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fld id="{310746E3-9C59-443F-8F84-23BB9601D0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fo.phys.unm.edu/~cav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0.xml"/><Relationship Id="rId7" Type="http://schemas.openxmlformats.org/officeDocument/2006/relationships/image" Target="../media/image2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nfo.phys.unm.edu/~caves/courses/probtech.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info.phys.unm.edu/~caves/courses/probtech.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457736"/>
            <a:ext cx="9144000" cy="5201424"/>
          </a:xfrm>
          <a:prstGeom prst="rect">
            <a:avLst/>
          </a:prstGeom>
          <a:noFill/>
          <a:ln w="28575">
            <a:noFill/>
            <a:miter lim="800000"/>
            <a:headEnd/>
            <a:tailEnd/>
          </a:ln>
          <a:effectLst/>
        </p:spPr>
        <p:txBody>
          <a:bodyPr wrap="square">
            <a:spAutoFit/>
          </a:bodyPr>
          <a:lstStyle/>
          <a:p>
            <a:pPr marL="609600" indent="-609600"/>
            <a:r>
              <a:rPr lang="en-US" sz="3200" b="1" dirty="0" smtClean="0">
                <a:solidFill>
                  <a:srgbClr val="996600"/>
                </a:solidFill>
                <a:latin typeface="Comic Sans MS" pitchFamily="66" charset="0"/>
              </a:rPr>
              <a:t>Everything I know I learned by doing </a:t>
            </a:r>
          </a:p>
          <a:p>
            <a:pPr marL="609600" indent="-609600"/>
            <a:r>
              <a:rPr lang="en-US" sz="3200" b="1" dirty="0" smtClean="0">
                <a:solidFill>
                  <a:srgbClr val="996600"/>
                </a:solidFill>
                <a:latin typeface="Comic Sans MS" pitchFamily="66" charset="0"/>
              </a:rPr>
              <a:t>physics homework problems</a:t>
            </a:r>
          </a:p>
          <a:p>
            <a:pPr marL="609600" indent="-609600"/>
            <a:endParaRPr lang="en-US" sz="2800" b="1" dirty="0">
              <a:solidFill>
                <a:srgbClr val="996600"/>
              </a:solidFill>
              <a:latin typeface="Comic Sans MS" pitchFamily="66" charset="0"/>
            </a:endParaRPr>
          </a:p>
          <a:p>
            <a:pPr marL="609600" indent="-609600" eaLnBrk="1" hangingPunct="1">
              <a:buFontTx/>
              <a:buAutoNum type="romanUcPeriod"/>
            </a:pPr>
            <a:r>
              <a:rPr lang="en-US" sz="2400" b="1" dirty="0" smtClean="0">
                <a:solidFill>
                  <a:schemeClr val="accent6"/>
                </a:solidFill>
              </a:rPr>
              <a:t>Tips for solving physics homework problems </a:t>
            </a:r>
            <a:endParaRPr lang="en-US" sz="2400" b="1" dirty="0">
              <a:solidFill>
                <a:schemeClr val="accent6"/>
              </a:solidFill>
            </a:endParaRPr>
          </a:p>
          <a:p>
            <a:pPr marL="609600" indent="-609600" eaLnBrk="1" hangingPunct="1">
              <a:buFontTx/>
              <a:buAutoNum type="romanUcPeriod"/>
            </a:pPr>
            <a:r>
              <a:rPr lang="en-US" sz="2400" b="1" dirty="0" smtClean="0">
                <a:solidFill>
                  <a:schemeClr val="accent6"/>
                </a:solidFill>
              </a:rPr>
              <a:t>How long does something last?  Predicting future duration from present age</a:t>
            </a:r>
          </a:p>
          <a:p>
            <a:pPr marL="609600" indent="-609600" eaLnBrk="1" hangingPunct="1">
              <a:buFontTx/>
              <a:buAutoNum type="romanUcPeriod"/>
            </a:pPr>
            <a:r>
              <a:rPr lang="en-US" sz="2400" b="1" dirty="0" smtClean="0">
                <a:solidFill>
                  <a:schemeClr val="accent6"/>
                </a:solidFill>
              </a:rPr>
              <a:t>Temporal Copernican principle and </a:t>
            </a:r>
            <a:r>
              <a:rPr lang="en-US" sz="2400" b="1" dirty="0" err="1" smtClean="0">
                <a:solidFill>
                  <a:schemeClr val="accent6"/>
                </a:solidFill>
              </a:rPr>
              <a:t>Gott’s</a:t>
            </a:r>
            <a:r>
              <a:rPr lang="en-US" sz="2400" b="1" dirty="0" smtClean="0">
                <a:solidFill>
                  <a:schemeClr val="accent6"/>
                </a:solidFill>
              </a:rPr>
              <a:t> rule</a:t>
            </a:r>
            <a:endParaRPr lang="en-US" sz="2400" b="1" dirty="0">
              <a:solidFill>
                <a:schemeClr val="accent6"/>
              </a:solidFill>
            </a:endParaRPr>
          </a:p>
          <a:p>
            <a:pPr marL="609600" indent="-609600" eaLnBrk="1" hangingPunct="1">
              <a:buFontTx/>
              <a:buAutoNum type="romanUcPeriod"/>
            </a:pPr>
            <a:r>
              <a:rPr lang="en-US" sz="2400" b="1" dirty="0" smtClean="0">
                <a:solidFill>
                  <a:schemeClr val="accent6"/>
                </a:solidFill>
              </a:rPr>
              <a:t>Doom and Bayesian inference</a:t>
            </a:r>
          </a:p>
          <a:p>
            <a:pPr marL="609600" indent="-609600" eaLnBrk="1" hangingPunct="1">
              <a:buFontTx/>
              <a:buAutoNum type="romanUcPeriod"/>
            </a:pPr>
            <a:r>
              <a:rPr lang="en-US" sz="2400" b="1" dirty="0" smtClean="0">
                <a:solidFill>
                  <a:schemeClr val="accent6"/>
                </a:solidFill>
              </a:rPr>
              <a:t>Parting shots</a:t>
            </a:r>
          </a:p>
          <a:p>
            <a:pPr marL="609600" indent="-609600" eaLnBrk="1" hangingPunct="1"/>
            <a:endParaRPr lang="en-US" sz="2400" b="1" dirty="0">
              <a:solidFill>
                <a:schemeClr val="accent2"/>
              </a:solidFill>
            </a:endParaRPr>
          </a:p>
          <a:p>
            <a:pPr marL="609600" indent="-609600" eaLnBrk="1" hangingPunct="1"/>
            <a:r>
              <a:rPr lang="en-US" b="1" i="1" dirty="0">
                <a:solidFill>
                  <a:schemeClr val="tx1"/>
                </a:solidFill>
              </a:rPr>
              <a:t>Carlton M. Caves</a:t>
            </a:r>
          </a:p>
          <a:p>
            <a:pPr marL="609600" indent="-609600" eaLnBrk="1" hangingPunct="1"/>
            <a:r>
              <a:rPr lang="en-US" b="1" i="1" dirty="0">
                <a:solidFill>
                  <a:schemeClr val="tx1"/>
                </a:solidFill>
              </a:rPr>
              <a:t>University of New Mexico</a:t>
            </a:r>
          </a:p>
          <a:p>
            <a:pPr marL="609600" indent="-609600" eaLnBrk="1" hangingPunct="1"/>
            <a:r>
              <a:rPr lang="en-US" b="1" i="1" dirty="0">
                <a:solidFill>
                  <a:srgbClr val="006600"/>
                </a:solidFill>
                <a:hlinkClick r:id="rId3"/>
              </a:rPr>
              <a:t>http://info.phys.unm.edu/~</a:t>
            </a:r>
            <a:r>
              <a:rPr lang="en-US" b="1" i="1" dirty="0" smtClean="0">
                <a:solidFill>
                  <a:srgbClr val="006600"/>
                </a:solidFill>
                <a:hlinkClick r:id="rId3"/>
              </a:rPr>
              <a:t>caves</a:t>
            </a:r>
            <a:endParaRPr lang="en-US" sz="1800" b="1" dirty="0">
              <a:solidFill>
                <a:srgbClr val="006600"/>
              </a:solidFill>
            </a:endParaRPr>
          </a:p>
          <a:p>
            <a:pPr marL="609600" indent="-609600" eaLnBrk="1" hangingPunct="1"/>
            <a:endParaRPr lang="en-US" sz="1200" dirty="0" smtClean="0">
              <a:solidFill>
                <a:srgbClr val="006600"/>
              </a:solidFill>
            </a:endParaRPr>
          </a:p>
        </p:txBody>
      </p:sp>
      <p:sp>
        <p:nvSpPr>
          <p:cNvPr id="3" name="Text Box 3"/>
          <p:cNvSpPr txBox="1">
            <a:spLocks noChangeArrowheads="1"/>
          </p:cNvSpPr>
          <p:nvPr/>
        </p:nvSpPr>
        <p:spPr bwMode="auto">
          <a:xfrm>
            <a:off x="1295400" y="5638800"/>
            <a:ext cx="6553200" cy="1015663"/>
          </a:xfrm>
          <a:prstGeom prst="rect">
            <a:avLst/>
          </a:prstGeom>
          <a:noFill/>
          <a:ln w="19050" algn="ctr">
            <a:noFill/>
            <a:miter lim="800000"/>
            <a:headEnd/>
            <a:tailEnd/>
          </a:ln>
          <a:effectLst/>
        </p:spPr>
        <p:txBody>
          <a:bodyPr wrap="square">
            <a:spAutoFit/>
          </a:bodyPr>
          <a:lstStyle/>
          <a:p>
            <a:pPr algn="l"/>
            <a:r>
              <a:rPr lang="en-US" sz="1200" dirty="0" smtClean="0">
                <a:solidFill>
                  <a:schemeClr val="tx1"/>
                </a:solidFill>
                <a:cs typeface="Helvetica" pitchFamily="34" charset="0"/>
              </a:rPr>
              <a:t>C. M. Caves, “Predicting future duration from present age: A critical assessment,” Contemporary Physics </a:t>
            </a:r>
            <a:r>
              <a:rPr lang="en-US" sz="1200" b="1" dirty="0" smtClean="0">
                <a:solidFill>
                  <a:schemeClr val="tx1"/>
                </a:solidFill>
                <a:cs typeface="Helvetica" pitchFamily="34" charset="0"/>
              </a:rPr>
              <a:t>41</a:t>
            </a:r>
            <a:r>
              <a:rPr lang="en-US" sz="1200" dirty="0" smtClean="0">
                <a:solidFill>
                  <a:schemeClr val="tx1"/>
                </a:solidFill>
                <a:cs typeface="Helvetica" pitchFamily="34" charset="0"/>
              </a:rPr>
              <a:t>, 143 (2000).</a:t>
            </a:r>
          </a:p>
          <a:p>
            <a:pPr algn="l"/>
            <a:endParaRPr lang="en-US" sz="1200" dirty="0" smtClean="0">
              <a:solidFill>
                <a:schemeClr val="tx1"/>
              </a:solidFill>
              <a:cs typeface="Helvetica" pitchFamily="34" charset="0"/>
            </a:endParaRPr>
          </a:p>
          <a:p>
            <a:pPr algn="l"/>
            <a:r>
              <a:rPr lang="en-US" sz="1200" dirty="0" smtClean="0">
                <a:solidFill>
                  <a:schemeClr val="tx1"/>
                </a:solidFill>
                <a:cs typeface="Helvetica" pitchFamily="34" charset="0"/>
              </a:rPr>
              <a:t>C. M. Caves, “Predicting future duration from present age: Revisiting a critical assessment of </a:t>
            </a:r>
            <a:r>
              <a:rPr lang="en-US" sz="1200" dirty="0" err="1" smtClean="0">
                <a:solidFill>
                  <a:schemeClr val="tx1"/>
                </a:solidFill>
                <a:cs typeface="Helvetica" pitchFamily="34" charset="0"/>
              </a:rPr>
              <a:t>Gott’s</a:t>
            </a:r>
            <a:r>
              <a:rPr lang="en-US" sz="1200" dirty="0" smtClean="0">
                <a:solidFill>
                  <a:schemeClr val="tx1"/>
                </a:solidFill>
                <a:cs typeface="Helvetica" pitchFamily="34" charset="0"/>
              </a:rPr>
              <a:t> rule, arXiv:0806.3538 [</a:t>
            </a:r>
            <a:r>
              <a:rPr lang="en-US" sz="1200" dirty="0" err="1" smtClean="0">
                <a:solidFill>
                  <a:schemeClr val="tx1"/>
                </a:solidFill>
                <a:cs typeface="Helvetica" pitchFamily="34" charset="0"/>
              </a:rPr>
              <a:t>astro</a:t>
            </a:r>
            <a:r>
              <a:rPr lang="en-US" sz="1200" dirty="0" smtClean="0">
                <a:solidFill>
                  <a:schemeClr val="tx1"/>
                </a:solidFill>
                <a:cs typeface="Helvetica" pitchFamily="34" charset="0"/>
              </a:rPr>
              <a:t>-ph].</a:t>
            </a:r>
            <a:endParaRPr lang="en-US" sz="1200" dirty="0">
              <a:solidFill>
                <a:schemeClr val="tx1"/>
              </a:solidFill>
              <a:cs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pic>
        <p:nvPicPr>
          <p:cNvPr id="540674" name="Picture 2" descr="C:\Documents and Settings\Carlton Caves\Local Settings\Temporary Internet Files\Content.IE5\6AJDHIS2\CADWLYLB.gif"/>
          <p:cNvPicPr>
            <a:picLocks noChangeAspect="1" noChangeArrowheads="1"/>
          </p:cNvPicPr>
          <p:nvPr/>
        </p:nvPicPr>
        <p:blipFill>
          <a:blip r:embed="rId3"/>
          <a:srcRect/>
          <a:stretch>
            <a:fillRect/>
          </a:stretch>
        </p:blipFill>
        <p:spPr bwMode="auto">
          <a:xfrm>
            <a:off x="888125" y="1046304"/>
            <a:ext cx="7341475" cy="1849296"/>
          </a:xfrm>
          <a:prstGeom prst="rect">
            <a:avLst/>
          </a:prstGeom>
          <a:noFill/>
        </p:spPr>
      </p:pic>
      <p:pic>
        <p:nvPicPr>
          <p:cNvPr id="540676" name="Picture 4" descr="C:\Documents and Settings\Carlton Caves\Local Settings\Temporary Internet Files\Content.IE5\6AJDHIS2\CAFTTOZC.gif"/>
          <p:cNvPicPr>
            <a:picLocks noChangeAspect="1" noChangeArrowheads="1"/>
          </p:cNvPicPr>
          <p:nvPr/>
        </p:nvPicPr>
        <p:blipFill>
          <a:blip r:embed="rId4"/>
          <a:srcRect/>
          <a:stretch>
            <a:fillRect/>
          </a:stretch>
        </p:blipFill>
        <p:spPr bwMode="auto">
          <a:xfrm>
            <a:off x="609600" y="3422050"/>
            <a:ext cx="3276600" cy="1835750"/>
          </a:xfrm>
          <a:prstGeom prst="rect">
            <a:avLst/>
          </a:prstGeom>
          <a:noFill/>
        </p:spPr>
      </p:pic>
      <p:pic>
        <p:nvPicPr>
          <p:cNvPr id="28674" name="Picture 2" descr="C:\Documents and Settings\Carlton Caves\Local Settings\Temporary Internet Files\Content.IE5\4I2GVYD0\CAYBY7A7.gif"/>
          <p:cNvPicPr>
            <a:picLocks noChangeAspect="1" noChangeArrowheads="1"/>
          </p:cNvPicPr>
          <p:nvPr/>
        </p:nvPicPr>
        <p:blipFill>
          <a:blip r:embed="rId5"/>
          <a:srcRect/>
          <a:stretch>
            <a:fillRect/>
          </a:stretch>
        </p:blipFill>
        <p:spPr bwMode="auto">
          <a:xfrm>
            <a:off x="4514849" y="3488634"/>
            <a:ext cx="4400551" cy="2359716"/>
          </a:xfrm>
          <a:prstGeom prst="rect">
            <a:avLst/>
          </a:prstGeom>
          <a:noFill/>
        </p:spPr>
      </p:pic>
      <p:sp>
        <p:nvSpPr>
          <p:cNvPr id="10" name="TextBox 9"/>
          <p:cNvSpPr txBox="1"/>
          <p:nvPr/>
        </p:nvSpPr>
        <p:spPr>
          <a:xfrm>
            <a:off x="1371600" y="5638800"/>
            <a:ext cx="3581400" cy="830997"/>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Identify the important scales—i.e., the important quantities with dimensions—before you start.</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sp>
        <p:nvSpPr>
          <p:cNvPr id="8" name="TextBox 7"/>
          <p:cNvSpPr txBox="1"/>
          <p:nvPr/>
        </p:nvSpPr>
        <p:spPr>
          <a:xfrm>
            <a:off x="457200" y="990600"/>
            <a:ext cx="2590800" cy="1077218"/>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Guess the answer, using any technique at your disposal, before you begin.</a:t>
            </a:r>
            <a:endParaRPr lang="en-US" sz="1600" b="1" dirty="0"/>
          </a:p>
        </p:txBody>
      </p:sp>
      <p:pic>
        <p:nvPicPr>
          <p:cNvPr id="10" name="Picture 9" descr="TP_tmp.png"/>
          <p:cNvPicPr>
            <a:picLocks noChangeAspect="1"/>
          </p:cNvPicPr>
          <p:nvPr>
            <p:custDataLst>
              <p:tags r:id="rId1"/>
            </p:custDataLst>
          </p:nvPr>
        </p:nvPicPr>
        <p:blipFill>
          <a:blip r:embed="rId5"/>
          <a:stretch>
            <a:fillRect/>
          </a:stretch>
        </p:blipFill>
        <p:spPr bwMode="auto">
          <a:xfrm>
            <a:off x="3550195" y="808960"/>
            <a:ext cx="5212805" cy="1172240"/>
          </a:xfrm>
          <a:prstGeom prst="rect">
            <a:avLst/>
          </a:prstGeom>
          <a:noFill/>
          <a:ln/>
          <a:effectLst/>
        </p:spPr>
      </p:pic>
      <p:pic>
        <p:nvPicPr>
          <p:cNvPr id="542724" name="Picture 4" descr="C:\Documents and Settings\Carlton Caves\Local Settings\Temporary Internet Files\Content.IE5\6AJDHIS2\CAIG2W69.gif"/>
          <p:cNvPicPr>
            <a:picLocks noChangeAspect="1" noChangeArrowheads="1"/>
          </p:cNvPicPr>
          <p:nvPr/>
        </p:nvPicPr>
        <p:blipFill>
          <a:blip r:embed="rId6"/>
          <a:srcRect/>
          <a:stretch>
            <a:fillRect/>
          </a:stretch>
        </p:blipFill>
        <p:spPr bwMode="auto">
          <a:xfrm>
            <a:off x="228600" y="2320084"/>
            <a:ext cx="4270749" cy="4080716"/>
          </a:xfrm>
          <a:prstGeom prst="rect">
            <a:avLst/>
          </a:prstGeom>
          <a:noFill/>
        </p:spPr>
      </p:pic>
      <p:grpSp>
        <p:nvGrpSpPr>
          <p:cNvPr id="13" name="Group 12"/>
          <p:cNvGrpSpPr/>
          <p:nvPr/>
        </p:nvGrpSpPr>
        <p:grpSpPr>
          <a:xfrm>
            <a:off x="4572000" y="2133600"/>
            <a:ext cx="4419600" cy="4572000"/>
            <a:chOff x="4572000" y="2057400"/>
            <a:chExt cx="4419600" cy="4572000"/>
          </a:xfrm>
        </p:grpSpPr>
        <p:pic>
          <p:nvPicPr>
            <p:cNvPr id="11" name="Picture 10" descr="TP_tmp.png"/>
            <p:cNvPicPr>
              <a:picLocks noChangeAspect="1"/>
            </p:cNvPicPr>
            <p:nvPr>
              <p:custDataLst>
                <p:tags r:id="rId2"/>
              </p:custDataLst>
            </p:nvPr>
          </p:nvPicPr>
          <p:blipFill>
            <a:blip r:embed="rId7"/>
            <a:stretch>
              <a:fillRect/>
            </a:stretch>
          </p:blipFill>
          <p:spPr bwMode="auto">
            <a:xfrm>
              <a:off x="4710354" y="2209800"/>
              <a:ext cx="4205046" cy="4267200"/>
            </a:xfrm>
            <a:prstGeom prst="rect">
              <a:avLst/>
            </a:prstGeom>
            <a:noFill/>
            <a:ln/>
            <a:effectLst/>
          </p:spPr>
        </p:pic>
        <p:sp>
          <p:nvSpPr>
            <p:cNvPr id="12" name="Rectangle 11"/>
            <p:cNvSpPr/>
            <p:nvPr/>
          </p:nvSpPr>
          <p:spPr bwMode="auto">
            <a:xfrm>
              <a:off x="4572000" y="2057400"/>
              <a:ext cx="4419600" cy="4572000"/>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pic>
        <p:nvPicPr>
          <p:cNvPr id="484354" name="Picture 2" descr="C:\Documents and Settings\Carlton Caves\Local Settings\Temporary Internet Files\Content.IE5\6AJDHIS2\CANWRM1O.gif"/>
          <p:cNvPicPr>
            <a:picLocks noChangeAspect="1" noChangeArrowheads="1"/>
          </p:cNvPicPr>
          <p:nvPr/>
        </p:nvPicPr>
        <p:blipFill>
          <a:blip r:embed="rId3"/>
          <a:srcRect/>
          <a:stretch>
            <a:fillRect/>
          </a:stretch>
        </p:blipFill>
        <p:spPr bwMode="auto">
          <a:xfrm>
            <a:off x="155575" y="853579"/>
            <a:ext cx="8074025" cy="5648143"/>
          </a:xfrm>
          <a:prstGeom prst="rect">
            <a:avLst/>
          </a:prstGeom>
          <a:noFill/>
        </p:spPr>
      </p:pic>
      <p:sp>
        <p:nvSpPr>
          <p:cNvPr id="8" name="TextBox 7"/>
          <p:cNvSpPr txBox="1"/>
          <p:nvPr/>
        </p:nvSpPr>
        <p:spPr>
          <a:xfrm>
            <a:off x="6172200" y="3657600"/>
            <a:ext cx="2590800" cy="1323439"/>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Test your solution in any limiting case where you know the right answer from other considerations.</a:t>
            </a:r>
            <a:endParaRPr lang="en-US" sz="1600" b="1" dirty="0"/>
          </a:p>
        </p:txBody>
      </p:sp>
      <p:sp>
        <p:nvSpPr>
          <p:cNvPr id="5" name="TextBox 4"/>
          <p:cNvSpPr txBox="1"/>
          <p:nvPr/>
        </p:nvSpPr>
        <p:spPr>
          <a:xfrm>
            <a:off x="6172200" y="5229761"/>
            <a:ext cx="2590800" cy="1077218"/>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Think about your answer critically, to see if it makes sense in light of other things you know.</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319492" name="Text Box 4"/>
          <p:cNvSpPr txBox="1">
            <a:spLocks noChangeArrowheads="1"/>
          </p:cNvSpPr>
          <p:nvPr/>
        </p:nvSpPr>
        <p:spPr bwMode="auto">
          <a:xfrm>
            <a:off x="3678238" y="6248400"/>
            <a:ext cx="1692275" cy="517525"/>
          </a:xfrm>
          <a:prstGeom prst="rect">
            <a:avLst/>
          </a:prstGeom>
          <a:noFill/>
          <a:ln w="19050" algn="ctr">
            <a:noFill/>
            <a:miter lim="800000"/>
            <a:headEnd/>
            <a:tailEnd/>
          </a:ln>
          <a:effectLst/>
        </p:spPr>
        <p:txBody>
          <a:bodyPr wrap="none">
            <a:spAutoFit/>
          </a:bodyPr>
          <a:lstStyle/>
          <a:p>
            <a:r>
              <a:rPr lang="en-US" sz="1400" b="1">
                <a:solidFill>
                  <a:schemeClr val="tx1"/>
                </a:solidFill>
              </a:rPr>
              <a:t>Cable Beach</a:t>
            </a:r>
          </a:p>
          <a:p>
            <a:r>
              <a:rPr lang="en-US" sz="1400" b="1">
                <a:solidFill>
                  <a:schemeClr val="tx1"/>
                </a:solidFill>
              </a:rPr>
              <a:t>Western Australia</a:t>
            </a:r>
          </a:p>
        </p:txBody>
      </p:sp>
      <p:pic>
        <p:nvPicPr>
          <p:cNvPr id="319494" name="Picture 6" descr="Oz040615"/>
          <p:cNvPicPr>
            <a:picLocks noChangeAspect="1" noChangeArrowheads="1"/>
          </p:cNvPicPr>
          <p:nvPr/>
        </p:nvPicPr>
        <p:blipFill>
          <a:blip r:embed="rId3"/>
          <a:srcRect/>
          <a:stretch>
            <a:fillRect/>
          </a:stretch>
        </p:blipFill>
        <p:spPr bwMode="auto">
          <a:xfrm>
            <a:off x="914400" y="685800"/>
            <a:ext cx="7315200" cy="5486400"/>
          </a:xfrm>
          <a:prstGeom prst="rect">
            <a:avLst/>
          </a:prstGeom>
          <a:noFill/>
        </p:spPr>
      </p:pic>
      <p:sp>
        <p:nvSpPr>
          <p:cNvPr id="5" name="Rectangle 4"/>
          <p:cNvSpPr/>
          <p:nvPr/>
        </p:nvSpPr>
        <p:spPr>
          <a:xfrm>
            <a:off x="304800" y="76200"/>
            <a:ext cx="8763000" cy="523220"/>
          </a:xfrm>
          <a:prstGeom prst="rect">
            <a:avLst/>
          </a:prstGeom>
        </p:spPr>
        <p:txBody>
          <a:bodyPr wrap="square">
            <a:spAutoFit/>
          </a:bodyPr>
          <a:lstStyle/>
          <a:p>
            <a:pPr marL="857250" indent="-857250"/>
            <a:r>
              <a:rPr lang="en-US" sz="2800" dirty="0" smtClean="0">
                <a:solidFill>
                  <a:srgbClr val="996600"/>
                </a:solidFill>
                <a:latin typeface="Comic Sans MS" pitchFamily="66" charset="0"/>
              </a:rPr>
              <a:t>III.  Temporal Copernican principle and </a:t>
            </a:r>
            <a:r>
              <a:rPr lang="en-US" sz="2800" dirty="0" err="1" smtClean="0">
                <a:solidFill>
                  <a:srgbClr val="996600"/>
                </a:solidFill>
                <a:latin typeface="Comic Sans MS" pitchFamily="66" charset="0"/>
              </a:rPr>
              <a:t>Gott’s</a:t>
            </a:r>
            <a:r>
              <a:rPr lang="en-US" sz="2800" dirty="0" smtClean="0">
                <a:solidFill>
                  <a:srgbClr val="996600"/>
                </a:solidFill>
                <a:latin typeface="Comic Sans MS" pitchFamily="66" charset="0"/>
              </a:rPr>
              <a:t> rule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temporal Copernican principle</a:t>
            </a:r>
          </a:p>
        </p:txBody>
      </p:sp>
      <p:sp>
        <p:nvSpPr>
          <p:cNvPr id="5" name="TextBox 4"/>
          <p:cNvSpPr txBox="1"/>
          <p:nvPr/>
        </p:nvSpPr>
        <p:spPr>
          <a:xfrm>
            <a:off x="2057400" y="1066800"/>
            <a:ext cx="4953000" cy="1938992"/>
          </a:xfrm>
          <a:prstGeom prst="rect">
            <a:avLst/>
          </a:prstGeom>
          <a:noFill/>
          <a:ln w="28575">
            <a:solidFill>
              <a:schemeClr val="accent6"/>
            </a:solidFill>
          </a:ln>
        </p:spPr>
        <p:txBody>
          <a:bodyPr wrap="square" rtlCol="0">
            <a:spAutoFit/>
          </a:bodyPr>
          <a:lstStyle/>
          <a:p>
            <a:pPr algn="l"/>
            <a:r>
              <a:rPr lang="en-US" sz="2400" b="1" dirty="0" smtClean="0">
                <a:solidFill>
                  <a:schemeClr val="accent6"/>
                </a:solidFill>
              </a:rPr>
              <a:t>Copernican principle: </a:t>
            </a:r>
          </a:p>
          <a:p>
            <a:pPr algn="l"/>
            <a:r>
              <a:rPr lang="en-US" sz="2400" b="1" dirty="0" smtClean="0">
                <a:solidFill>
                  <a:schemeClr val="accent6"/>
                </a:solidFill>
              </a:rPr>
              <a:t>We are not at a special place.</a:t>
            </a:r>
          </a:p>
          <a:p>
            <a:endParaRPr lang="en-US" sz="2400" b="1" dirty="0" smtClean="0">
              <a:solidFill>
                <a:schemeClr val="accent6"/>
              </a:solidFill>
            </a:endParaRPr>
          </a:p>
          <a:p>
            <a:pPr algn="l"/>
            <a:r>
              <a:rPr lang="en-US" sz="2400" b="1" dirty="0" smtClean="0">
                <a:solidFill>
                  <a:schemeClr val="accent6"/>
                </a:solidFill>
              </a:rPr>
              <a:t>Temporal Copernican principle: </a:t>
            </a:r>
          </a:p>
          <a:p>
            <a:pPr algn="l"/>
            <a:r>
              <a:rPr lang="en-US" sz="2400" b="1" dirty="0" smtClean="0">
                <a:solidFill>
                  <a:schemeClr val="accent6"/>
                </a:solidFill>
              </a:rPr>
              <a:t>We are not at a special time.</a:t>
            </a:r>
          </a:p>
        </p:txBody>
      </p:sp>
      <p:sp>
        <p:nvSpPr>
          <p:cNvPr id="6" name="Text Box 3"/>
          <p:cNvSpPr txBox="1">
            <a:spLocks noChangeArrowheads="1"/>
          </p:cNvSpPr>
          <p:nvPr/>
        </p:nvSpPr>
        <p:spPr bwMode="auto">
          <a:xfrm>
            <a:off x="2590800" y="3505200"/>
            <a:ext cx="3962400" cy="461665"/>
          </a:xfrm>
          <a:prstGeom prst="rect">
            <a:avLst/>
          </a:prstGeom>
          <a:noFill/>
          <a:ln w="19050" algn="ctr">
            <a:noFill/>
            <a:miter lim="800000"/>
            <a:headEnd/>
            <a:tailEnd/>
          </a:ln>
          <a:effectLst/>
        </p:spPr>
        <p:txBody>
          <a:bodyPr wrap="square">
            <a:spAutoFit/>
          </a:bodyPr>
          <a:lstStyle/>
          <a:p>
            <a:pPr algn="l"/>
            <a:r>
              <a:rPr lang="en-US" sz="1200" dirty="0" smtClean="0">
                <a:solidFill>
                  <a:schemeClr val="tx1"/>
                </a:solidFill>
                <a:cs typeface="Helvetica" pitchFamily="34" charset="0"/>
              </a:rPr>
              <a:t>J. R. </a:t>
            </a:r>
            <a:r>
              <a:rPr lang="en-US" sz="1200" dirty="0" err="1" smtClean="0">
                <a:solidFill>
                  <a:schemeClr val="tx1"/>
                </a:solidFill>
                <a:cs typeface="Helvetica" pitchFamily="34" charset="0"/>
              </a:rPr>
              <a:t>Gott</a:t>
            </a:r>
            <a:r>
              <a:rPr lang="en-US" sz="1200" dirty="0" smtClean="0">
                <a:solidFill>
                  <a:schemeClr val="tx1"/>
                </a:solidFill>
                <a:cs typeface="Helvetica" pitchFamily="34" charset="0"/>
              </a:rPr>
              <a:t> III, “Implications of the Copernican principle for our future prospects,” Nature </a:t>
            </a:r>
            <a:r>
              <a:rPr lang="en-US" sz="1200" b="1" dirty="0" smtClean="0">
                <a:solidFill>
                  <a:schemeClr val="tx1"/>
                </a:solidFill>
                <a:cs typeface="Helvetica" pitchFamily="34" charset="0"/>
              </a:rPr>
              <a:t>363</a:t>
            </a:r>
            <a:r>
              <a:rPr lang="en-US" sz="1200" dirty="0" smtClean="0">
                <a:solidFill>
                  <a:schemeClr val="tx1"/>
                </a:solidFill>
                <a:cs typeface="Helvetica" pitchFamily="34" charset="0"/>
              </a:rPr>
              <a:t>, 315 (1993).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Temporal Copernican principle and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sp>
        <p:nvSpPr>
          <p:cNvPr id="6" name="Text Box 3"/>
          <p:cNvSpPr txBox="1">
            <a:spLocks noChangeArrowheads="1"/>
          </p:cNvSpPr>
          <p:nvPr/>
        </p:nvSpPr>
        <p:spPr bwMode="auto">
          <a:xfrm>
            <a:off x="2133600" y="6243935"/>
            <a:ext cx="4800600" cy="461665"/>
          </a:xfrm>
          <a:prstGeom prst="rect">
            <a:avLst/>
          </a:prstGeom>
          <a:noFill/>
          <a:ln w="19050" algn="ctr">
            <a:noFill/>
            <a:miter lim="800000"/>
            <a:headEnd/>
            <a:tailEnd/>
          </a:ln>
          <a:effectLst/>
        </p:spPr>
        <p:txBody>
          <a:bodyPr wrap="square">
            <a:spAutoFit/>
          </a:bodyPr>
          <a:lstStyle/>
          <a:p>
            <a:pPr algn="l"/>
            <a:r>
              <a:rPr lang="en-US" sz="1200" dirty="0" smtClean="0">
                <a:solidFill>
                  <a:schemeClr val="tx1"/>
                </a:solidFill>
                <a:cs typeface="Helvetica" pitchFamily="34" charset="0"/>
              </a:rPr>
              <a:t>T. Ferris, “How to predict everything: Has the physicist J. Richard </a:t>
            </a:r>
            <a:r>
              <a:rPr lang="en-US" sz="1200" dirty="0" err="1" smtClean="0">
                <a:solidFill>
                  <a:schemeClr val="tx1"/>
                </a:solidFill>
                <a:cs typeface="Helvetica" pitchFamily="34" charset="0"/>
              </a:rPr>
              <a:t>Gott</a:t>
            </a:r>
            <a:r>
              <a:rPr lang="en-US" sz="1200" dirty="0" smtClean="0">
                <a:solidFill>
                  <a:schemeClr val="tx1"/>
                </a:solidFill>
                <a:cs typeface="Helvetica" pitchFamily="34" charset="0"/>
              </a:rPr>
              <a:t> found a way?” The New Yorker </a:t>
            </a:r>
            <a:r>
              <a:rPr lang="en-US" sz="1200" b="1" dirty="0" smtClean="0">
                <a:solidFill>
                  <a:schemeClr val="tx1"/>
                </a:solidFill>
                <a:cs typeface="Helvetica" pitchFamily="34" charset="0"/>
              </a:rPr>
              <a:t>75</a:t>
            </a:r>
            <a:r>
              <a:rPr lang="en-US" sz="1200" dirty="0" smtClean="0">
                <a:solidFill>
                  <a:schemeClr val="tx1"/>
                </a:solidFill>
                <a:cs typeface="Helvetica" pitchFamily="34" charset="0"/>
              </a:rPr>
              <a:t>(18) 35 (1999 July 12).</a:t>
            </a:r>
          </a:p>
        </p:txBody>
      </p:sp>
      <p:sp>
        <p:nvSpPr>
          <p:cNvPr id="8" name="Rectangle 7"/>
          <p:cNvSpPr/>
          <p:nvPr/>
        </p:nvSpPr>
        <p:spPr>
          <a:xfrm>
            <a:off x="381000" y="838200"/>
            <a:ext cx="8001000" cy="5262979"/>
          </a:xfrm>
          <a:prstGeom prst="rect">
            <a:avLst/>
          </a:prstGeom>
          <a:ln w="28575">
            <a:solidFill>
              <a:schemeClr val="accent6"/>
            </a:solidFill>
          </a:ln>
        </p:spPr>
        <p:txBody>
          <a:bodyPr wrap="square">
            <a:spAutoFit/>
          </a:bodyPr>
          <a:lstStyle/>
          <a:p>
            <a:pPr algn="just"/>
            <a:r>
              <a:rPr lang="en-US" sz="1600" b="1" dirty="0" smtClean="0"/>
              <a:t>Standing at the (Berlin) Wall in 1969, I made the following argument, using the Copernican principle. I said, Well, there's nothing special about the timing of my visit.  I'm just travelling—you know, Europe on five dollars a day—and I'm observing the Wall because it happens to be here.  My visit is random in time.  So if I divide the Wall's total history, from the beginning to the end, into four quarters, and I'm located randomly somewhere in there, there's a fifty-per-cent chance that I'm in the middle two quarters—that means, not in the first quarter and not in the fourth quarter.</a:t>
            </a:r>
          </a:p>
          <a:p>
            <a:pPr algn="just"/>
            <a:endParaRPr lang="en-US" sz="1600" b="1" dirty="0" smtClean="0"/>
          </a:p>
          <a:p>
            <a:pPr algn="just"/>
            <a:r>
              <a:rPr lang="en-US" sz="1600" b="1" dirty="0" smtClean="0"/>
              <a:t>Let's suppose that I'm at the beginning of that middle fifty per cent.  In that case, one quarter of the Wall's ultimate history has passed and there are three quarters left in the future.  In that case, the future's three times as long as the past.  On the other hand, if I'm at the other end, then three quarters have happened already, and there's one quarter left in the future.  In that case, the future is one-third as long as the past. …</a:t>
            </a:r>
          </a:p>
          <a:p>
            <a:pPr algn="just"/>
            <a:endParaRPr lang="en-US" sz="1600" b="1" dirty="0" smtClean="0"/>
          </a:p>
          <a:p>
            <a:pPr algn="just"/>
            <a:r>
              <a:rPr lang="en-US" sz="1600" b="1" dirty="0" smtClean="0"/>
              <a:t>(The Wall was) eight years (old in 1969).  So I said to a friend, “There's a fifty-per-cent chance that the Wall's future duration will be between (two and) two-thirds of a year and twenty-four years.”  Twenty years later, in 1989, the Wall came down, within those two limits that I had predicted. I thought, Well, you know, maybe I should write this up.</a:t>
            </a:r>
            <a:endParaRPr lang="en-US" sz="16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Temporal Copernican principle and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sp>
        <p:nvSpPr>
          <p:cNvPr id="5" name="Rectangle 4"/>
          <p:cNvSpPr/>
          <p:nvPr/>
        </p:nvSpPr>
        <p:spPr>
          <a:xfrm>
            <a:off x="228600" y="944463"/>
            <a:ext cx="8686800" cy="2800767"/>
          </a:xfrm>
          <a:prstGeom prst="rect">
            <a:avLst/>
          </a:prstGeom>
          <a:ln w="28575">
            <a:solidFill>
              <a:schemeClr val="accent6"/>
            </a:solidFill>
          </a:ln>
        </p:spPr>
        <p:txBody>
          <a:bodyPr wrap="square">
            <a:spAutoFit/>
          </a:bodyPr>
          <a:lstStyle/>
          <a:p>
            <a:pPr algn="just"/>
            <a:r>
              <a:rPr lang="en-US" sz="1600" b="1" dirty="0" smtClean="0"/>
              <a:t>“</a:t>
            </a:r>
            <a:r>
              <a:rPr lang="en-US" sz="1600" b="1" i="1" dirty="0" smtClean="0"/>
              <a:t>Homo sapiens </a:t>
            </a:r>
            <a:r>
              <a:rPr lang="en-US" sz="1600" b="1" dirty="0" smtClean="0"/>
              <a:t>has been around for two hundred thousand years,” </a:t>
            </a:r>
            <a:r>
              <a:rPr lang="en-US" sz="1600" b="1" dirty="0" err="1" smtClean="0"/>
              <a:t>Gott</a:t>
            </a:r>
            <a:r>
              <a:rPr lang="en-US" sz="1600" b="1" dirty="0" smtClean="0"/>
              <a:t> said. … “That's how long our past is.  Two and half per cent is equal to one-fortieth, so the future is probably at least one-thirty-ninth as long as the past but not more than thirty-nine times the past.  If we divide two hundred thousand years by thirty-nine, we get about fifty-one hundred years.  If we multiply it by thirty-nine, we get 7.8 million years.  So if our location in human history is not special, there's a ninety-five-per-cent chance we're in the middle ninety-five per cent of it. Therefore the human future is probably going to last longer than fifty-one hundred years but less than 7.8 million years.</a:t>
            </a:r>
          </a:p>
          <a:p>
            <a:pPr algn="just"/>
            <a:endParaRPr lang="en-US" sz="1600" b="1" dirty="0" smtClean="0"/>
          </a:p>
          <a:p>
            <a:pPr algn="just"/>
            <a:r>
              <a:rPr lang="en-US" sz="1600" b="1" dirty="0" smtClean="0"/>
              <a:t>“Now, those numbers are interesting, because they give us a total longevity that's comparable to that of other species.”</a:t>
            </a:r>
            <a:endParaRPr lang="en-US" sz="1600" b="1" dirty="0"/>
          </a:p>
        </p:txBody>
      </p:sp>
      <p:sp>
        <p:nvSpPr>
          <p:cNvPr id="7" name="Text Box 3"/>
          <p:cNvSpPr txBox="1">
            <a:spLocks noChangeArrowheads="1"/>
          </p:cNvSpPr>
          <p:nvPr/>
        </p:nvSpPr>
        <p:spPr bwMode="auto">
          <a:xfrm>
            <a:off x="2133600" y="4034135"/>
            <a:ext cx="4800600" cy="461665"/>
          </a:xfrm>
          <a:prstGeom prst="rect">
            <a:avLst/>
          </a:prstGeom>
          <a:noFill/>
          <a:ln w="19050" algn="ctr">
            <a:noFill/>
            <a:miter lim="800000"/>
            <a:headEnd/>
            <a:tailEnd/>
          </a:ln>
          <a:effectLst/>
        </p:spPr>
        <p:txBody>
          <a:bodyPr wrap="square">
            <a:spAutoFit/>
          </a:bodyPr>
          <a:lstStyle/>
          <a:p>
            <a:pPr algn="l"/>
            <a:r>
              <a:rPr lang="en-US" sz="1200" dirty="0" smtClean="0">
                <a:solidFill>
                  <a:schemeClr val="tx1"/>
                </a:solidFill>
                <a:cs typeface="Helvetica" pitchFamily="34" charset="0"/>
              </a:rPr>
              <a:t>T. Ferris, “How to predict everything: Has the physicist J. Richard </a:t>
            </a:r>
            <a:r>
              <a:rPr lang="en-US" sz="1200" dirty="0" err="1" smtClean="0">
                <a:solidFill>
                  <a:schemeClr val="tx1"/>
                </a:solidFill>
                <a:cs typeface="Helvetica" pitchFamily="34" charset="0"/>
              </a:rPr>
              <a:t>Gott</a:t>
            </a:r>
            <a:r>
              <a:rPr lang="en-US" sz="1200" dirty="0" smtClean="0">
                <a:solidFill>
                  <a:schemeClr val="tx1"/>
                </a:solidFill>
                <a:cs typeface="Helvetica" pitchFamily="34" charset="0"/>
              </a:rPr>
              <a:t> found a way?” The New Yorker </a:t>
            </a:r>
            <a:r>
              <a:rPr lang="en-US" sz="1200" b="1" dirty="0" smtClean="0">
                <a:solidFill>
                  <a:schemeClr val="tx1"/>
                </a:solidFill>
                <a:cs typeface="Helvetica" pitchFamily="34" charset="0"/>
              </a:rPr>
              <a:t>75</a:t>
            </a:r>
            <a:r>
              <a:rPr lang="en-US" sz="1200" dirty="0" smtClean="0">
                <a:solidFill>
                  <a:schemeClr val="tx1"/>
                </a:solidFill>
                <a:cs typeface="Helvetica" pitchFamily="34" charset="0"/>
              </a:rPr>
              <a:t>(18) 35 (1999 July 12).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pic>
        <p:nvPicPr>
          <p:cNvPr id="538628" name="Picture 4" descr="C:\Documents and Settings\Carlton Caves\Local Settings\Temporary Internet Files\Content.IE5\4I2GVYD0\CAQ7KDSN.gif"/>
          <p:cNvPicPr>
            <a:picLocks noChangeAspect="1" noChangeArrowheads="1"/>
          </p:cNvPicPr>
          <p:nvPr/>
        </p:nvPicPr>
        <p:blipFill>
          <a:blip r:embed="rId3"/>
          <a:srcRect/>
          <a:stretch>
            <a:fillRect/>
          </a:stretch>
        </p:blipFill>
        <p:spPr bwMode="auto">
          <a:xfrm>
            <a:off x="1219200" y="944726"/>
            <a:ext cx="6705600" cy="530367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76200" y="342739"/>
            <a:ext cx="2590800" cy="584775"/>
          </a:xfrm>
          <a:prstGeom prst="rect">
            <a:avLst/>
          </a:prstGeom>
          <a:noFill/>
          <a:ln w="9525">
            <a:noFill/>
            <a:miter lim="800000"/>
            <a:headEnd/>
            <a:tailEnd/>
          </a:ln>
          <a:effectLst/>
        </p:spPr>
        <p:txBody>
          <a:bodyPr wrap="square">
            <a:spAutoFit/>
          </a:bodyPr>
          <a:lstStyle/>
          <a:p>
            <a:pPr eaLnBrk="1" hangingPunct="1"/>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grpSp>
        <p:nvGrpSpPr>
          <p:cNvPr id="13" name="Group 12"/>
          <p:cNvGrpSpPr/>
          <p:nvPr/>
        </p:nvGrpSpPr>
        <p:grpSpPr>
          <a:xfrm>
            <a:off x="2514600" y="51053"/>
            <a:ext cx="6413767" cy="1168147"/>
            <a:chOff x="2667000" y="127253"/>
            <a:chExt cx="6413767" cy="1168147"/>
          </a:xfrm>
        </p:grpSpPr>
        <p:pic>
          <p:nvPicPr>
            <p:cNvPr id="9" name="Picture 8" descr="TP_tmp.png"/>
            <p:cNvPicPr>
              <a:picLocks noChangeAspect="1"/>
            </p:cNvPicPr>
            <p:nvPr>
              <p:custDataLst>
                <p:tags r:id="rId1"/>
              </p:custDataLst>
            </p:nvPr>
          </p:nvPicPr>
          <p:blipFill>
            <a:blip r:embed="rId5"/>
            <a:stretch>
              <a:fillRect/>
            </a:stretch>
          </p:blipFill>
          <p:spPr bwMode="auto">
            <a:xfrm>
              <a:off x="2667000" y="127253"/>
              <a:ext cx="6223267" cy="482347"/>
            </a:xfrm>
            <a:prstGeom prst="rect">
              <a:avLst/>
            </a:prstGeom>
            <a:noFill/>
            <a:ln/>
            <a:effectLst/>
          </p:spPr>
        </p:pic>
        <p:pic>
          <p:nvPicPr>
            <p:cNvPr id="12" name="Picture 11" descr="TP_tmp.png"/>
            <p:cNvPicPr>
              <a:picLocks noChangeAspect="1"/>
            </p:cNvPicPr>
            <p:nvPr>
              <p:custDataLst>
                <p:tags r:id="rId2"/>
              </p:custDataLst>
            </p:nvPr>
          </p:nvPicPr>
          <p:blipFill>
            <a:blip r:embed="rId6"/>
            <a:stretch>
              <a:fillRect/>
            </a:stretch>
          </p:blipFill>
          <p:spPr bwMode="auto">
            <a:xfrm>
              <a:off x="2667000" y="761999"/>
              <a:ext cx="6413767" cy="533401"/>
            </a:xfrm>
            <a:prstGeom prst="rect">
              <a:avLst/>
            </a:prstGeom>
            <a:noFill/>
            <a:ln/>
            <a:effectLst/>
          </p:spPr>
        </p:pic>
      </p:grpSp>
      <p:sp>
        <p:nvSpPr>
          <p:cNvPr id="14" name="TextBox 13"/>
          <p:cNvSpPr txBox="1"/>
          <p:nvPr/>
        </p:nvSpPr>
        <p:spPr>
          <a:xfrm>
            <a:off x="152400" y="1295400"/>
            <a:ext cx="4724400" cy="1077218"/>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Picture?  Clever  approach?  Units?</a:t>
            </a:r>
          </a:p>
          <a:p>
            <a:pPr algn="l"/>
            <a:endParaRPr lang="en-US" sz="1600" b="1" dirty="0" smtClean="0">
              <a:solidFill>
                <a:srgbClr val="990099"/>
              </a:solidFill>
            </a:endParaRPr>
          </a:p>
          <a:p>
            <a:pPr algn="l"/>
            <a:r>
              <a:rPr lang="en-US" sz="1600" b="1" dirty="0" smtClean="0">
                <a:solidFill>
                  <a:srgbClr val="990099"/>
                </a:solidFill>
              </a:rPr>
              <a:t>Cases:  Decaying atom?  Egg timer?  Person?  </a:t>
            </a:r>
          </a:p>
          <a:p>
            <a:pPr algn="l"/>
            <a:r>
              <a:rPr lang="en-US" sz="1600" b="1" dirty="0" smtClean="0">
                <a:solidFill>
                  <a:srgbClr val="990099"/>
                </a:solidFill>
              </a:rPr>
              <a:t>Scales?  Two ways?  Think critically? </a:t>
            </a:r>
            <a:endParaRPr lang="en-US" sz="1600" b="1" dirty="0"/>
          </a:p>
        </p:txBody>
      </p:sp>
      <p:sp>
        <p:nvSpPr>
          <p:cNvPr id="16" name="TextBox 15"/>
          <p:cNvSpPr txBox="1"/>
          <p:nvPr/>
        </p:nvSpPr>
        <p:spPr>
          <a:xfrm>
            <a:off x="533400" y="2548354"/>
            <a:ext cx="926857" cy="338554"/>
          </a:xfrm>
          <a:prstGeom prst="rect">
            <a:avLst/>
          </a:prstGeom>
          <a:noFill/>
        </p:spPr>
        <p:txBody>
          <a:bodyPr wrap="none" rtlCol="0">
            <a:spAutoFit/>
          </a:bodyPr>
          <a:lstStyle/>
          <a:p>
            <a:r>
              <a:rPr lang="en-US" sz="1600" b="1" dirty="0" smtClean="0"/>
              <a:t>Himself</a:t>
            </a:r>
            <a:endParaRPr lang="en-US" sz="1600" b="1" dirty="0"/>
          </a:p>
        </p:txBody>
      </p:sp>
      <p:sp>
        <p:nvSpPr>
          <p:cNvPr id="17" name="TextBox 16"/>
          <p:cNvSpPr txBox="1"/>
          <p:nvPr/>
        </p:nvSpPr>
        <p:spPr>
          <a:xfrm>
            <a:off x="533400" y="2910463"/>
            <a:ext cx="1314784" cy="338554"/>
          </a:xfrm>
          <a:prstGeom prst="rect">
            <a:avLst/>
          </a:prstGeom>
          <a:noFill/>
        </p:spPr>
        <p:txBody>
          <a:bodyPr wrap="none" rtlCol="0">
            <a:spAutoFit/>
          </a:bodyPr>
          <a:lstStyle/>
          <a:p>
            <a:r>
              <a:rPr lang="en-US" sz="1600" b="1" dirty="0" smtClean="0"/>
              <a:t>Christianity</a:t>
            </a:r>
            <a:endParaRPr lang="en-US" sz="1600" b="1" dirty="0"/>
          </a:p>
        </p:txBody>
      </p:sp>
      <p:sp>
        <p:nvSpPr>
          <p:cNvPr id="19" name="TextBox 18"/>
          <p:cNvSpPr txBox="1"/>
          <p:nvPr/>
        </p:nvSpPr>
        <p:spPr>
          <a:xfrm>
            <a:off x="533400" y="3272572"/>
            <a:ext cx="1438214" cy="584775"/>
          </a:xfrm>
          <a:prstGeom prst="rect">
            <a:avLst/>
          </a:prstGeom>
          <a:noFill/>
        </p:spPr>
        <p:txBody>
          <a:bodyPr wrap="none" rtlCol="0">
            <a:spAutoFit/>
          </a:bodyPr>
          <a:lstStyle/>
          <a:p>
            <a:pPr algn="l"/>
            <a:r>
              <a:rPr lang="en-US" sz="1600" b="1" dirty="0" smtClean="0"/>
              <a:t>The former </a:t>
            </a:r>
          </a:p>
          <a:p>
            <a:pPr algn="l"/>
            <a:r>
              <a:rPr lang="en-US" sz="1600" b="1" dirty="0" smtClean="0"/>
              <a:t>Soviet Union</a:t>
            </a:r>
            <a:endParaRPr lang="en-US" sz="1600" b="1" dirty="0"/>
          </a:p>
        </p:txBody>
      </p:sp>
      <p:sp>
        <p:nvSpPr>
          <p:cNvPr id="20" name="TextBox 19"/>
          <p:cNvSpPr txBox="1"/>
          <p:nvPr/>
        </p:nvSpPr>
        <p:spPr>
          <a:xfrm>
            <a:off x="533400" y="3880902"/>
            <a:ext cx="1734770" cy="338554"/>
          </a:xfrm>
          <a:prstGeom prst="rect">
            <a:avLst/>
          </a:prstGeom>
          <a:noFill/>
        </p:spPr>
        <p:txBody>
          <a:bodyPr wrap="none" rtlCol="0">
            <a:spAutoFit/>
          </a:bodyPr>
          <a:lstStyle/>
          <a:p>
            <a:r>
              <a:rPr lang="en-US" sz="1600" b="1" dirty="0" smtClean="0"/>
              <a:t>The Third Reich</a:t>
            </a:r>
            <a:endParaRPr lang="en-US" sz="1600" b="1" dirty="0"/>
          </a:p>
        </p:txBody>
      </p:sp>
      <p:sp>
        <p:nvSpPr>
          <p:cNvPr id="22" name="TextBox 21"/>
          <p:cNvSpPr txBox="1"/>
          <p:nvPr/>
        </p:nvSpPr>
        <p:spPr>
          <a:xfrm>
            <a:off x="533400" y="4243011"/>
            <a:ext cx="1917513" cy="338554"/>
          </a:xfrm>
          <a:prstGeom prst="rect">
            <a:avLst/>
          </a:prstGeom>
          <a:noFill/>
        </p:spPr>
        <p:txBody>
          <a:bodyPr wrap="none" rtlCol="0">
            <a:spAutoFit/>
          </a:bodyPr>
          <a:lstStyle/>
          <a:p>
            <a:r>
              <a:rPr lang="en-US" sz="1600" b="1" dirty="0" smtClean="0"/>
              <a:t>The United States</a:t>
            </a:r>
            <a:endParaRPr lang="en-US" sz="1600" b="1" dirty="0"/>
          </a:p>
        </p:txBody>
      </p:sp>
      <p:sp>
        <p:nvSpPr>
          <p:cNvPr id="23" name="TextBox 22"/>
          <p:cNvSpPr txBox="1"/>
          <p:nvPr/>
        </p:nvSpPr>
        <p:spPr>
          <a:xfrm>
            <a:off x="533400" y="5691447"/>
            <a:ext cx="2042034" cy="338554"/>
          </a:xfrm>
          <a:prstGeom prst="rect">
            <a:avLst/>
          </a:prstGeom>
          <a:noFill/>
        </p:spPr>
        <p:txBody>
          <a:bodyPr wrap="none" rtlCol="0">
            <a:spAutoFit/>
          </a:bodyPr>
          <a:lstStyle/>
          <a:p>
            <a:r>
              <a:rPr lang="en-US" sz="1600" b="1" i="1" dirty="0" smtClean="0"/>
              <a:t>Wall Street Journal</a:t>
            </a:r>
            <a:endParaRPr lang="en-US" sz="1600" b="1" i="1" dirty="0"/>
          </a:p>
        </p:txBody>
      </p:sp>
      <p:sp>
        <p:nvSpPr>
          <p:cNvPr id="24" name="TextBox 23"/>
          <p:cNvSpPr txBox="1"/>
          <p:nvPr/>
        </p:nvSpPr>
        <p:spPr>
          <a:xfrm>
            <a:off x="533400" y="4967229"/>
            <a:ext cx="1538691" cy="338554"/>
          </a:xfrm>
          <a:prstGeom prst="rect">
            <a:avLst/>
          </a:prstGeom>
          <a:noFill/>
        </p:spPr>
        <p:txBody>
          <a:bodyPr wrap="none" rtlCol="0">
            <a:spAutoFit/>
          </a:bodyPr>
          <a:lstStyle/>
          <a:p>
            <a:r>
              <a:rPr lang="en-US" sz="1600" b="1" dirty="0" smtClean="0"/>
              <a:t>World leaders</a:t>
            </a:r>
            <a:endParaRPr lang="en-US" sz="1600" b="1" dirty="0"/>
          </a:p>
        </p:txBody>
      </p:sp>
      <p:sp>
        <p:nvSpPr>
          <p:cNvPr id="25" name="TextBox 24"/>
          <p:cNvSpPr txBox="1"/>
          <p:nvPr/>
        </p:nvSpPr>
        <p:spPr>
          <a:xfrm>
            <a:off x="3124200" y="2530733"/>
            <a:ext cx="1356462" cy="338554"/>
          </a:xfrm>
          <a:prstGeom prst="rect">
            <a:avLst/>
          </a:prstGeom>
          <a:noFill/>
        </p:spPr>
        <p:txBody>
          <a:bodyPr wrap="none" rtlCol="0">
            <a:spAutoFit/>
          </a:bodyPr>
          <a:lstStyle/>
          <a:p>
            <a:r>
              <a:rPr lang="en-US" sz="1600" b="1" dirty="0" smtClean="0"/>
              <a:t>Stonehenge</a:t>
            </a:r>
            <a:endParaRPr lang="en-US" sz="1600" b="1" dirty="0"/>
          </a:p>
        </p:txBody>
      </p:sp>
      <p:sp>
        <p:nvSpPr>
          <p:cNvPr id="26" name="TextBox 25"/>
          <p:cNvSpPr txBox="1"/>
          <p:nvPr/>
        </p:nvSpPr>
        <p:spPr>
          <a:xfrm>
            <a:off x="3124200" y="2983260"/>
            <a:ext cx="2139817" cy="584775"/>
          </a:xfrm>
          <a:prstGeom prst="rect">
            <a:avLst/>
          </a:prstGeom>
          <a:noFill/>
        </p:spPr>
        <p:txBody>
          <a:bodyPr wrap="none" rtlCol="0">
            <a:spAutoFit/>
          </a:bodyPr>
          <a:lstStyle/>
          <a:p>
            <a:r>
              <a:rPr lang="en-US" sz="1600" b="1" dirty="0" smtClean="0"/>
              <a:t>The Seven Wonders</a:t>
            </a:r>
          </a:p>
          <a:p>
            <a:pPr algn="l"/>
            <a:r>
              <a:rPr lang="en-US" sz="1600" b="1" dirty="0" smtClean="0"/>
              <a:t>of the World</a:t>
            </a:r>
            <a:endParaRPr lang="en-US" sz="1600" b="1" dirty="0"/>
          </a:p>
        </p:txBody>
      </p:sp>
      <p:sp>
        <p:nvSpPr>
          <p:cNvPr id="27" name="TextBox 26"/>
          <p:cNvSpPr txBox="1"/>
          <p:nvPr/>
        </p:nvSpPr>
        <p:spPr>
          <a:xfrm>
            <a:off x="3124200" y="3682008"/>
            <a:ext cx="1539204" cy="338554"/>
          </a:xfrm>
          <a:prstGeom prst="rect">
            <a:avLst/>
          </a:prstGeom>
          <a:noFill/>
        </p:spPr>
        <p:txBody>
          <a:bodyPr wrap="none" rtlCol="0">
            <a:spAutoFit/>
          </a:bodyPr>
          <a:lstStyle/>
          <a:p>
            <a:r>
              <a:rPr lang="en-US" sz="1600" b="1" dirty="0" smtClean="0"/>
              <a:t>The Pantheon</a:t>
            </a:r>
            <a:endParaRPr lang="en-US" sz="1600" b="1" dirty="0"/>
          </a:p>
        </p:txBody>
      </p:sp>
      <p:sp>
        <p:nvSpPr>
          <p:cNvPr id="28" name="TextBox 27"/>
          <p:cNvSpPr txBox="1"/>
          <p:nvPr/>
        </p:nvSpPr>
        <p:spPr>
          <a:xfrm>
            <a:off x="3124200" y="4134535"/>
            <a:ext cx="2494978" cy="338554"/>
          </a:xfrm>
          <a:prstGeom prst="rect">
            <a:avLst/>
          </a:prstGeom>
          <a:noFill/>
        </p:spPr>
        <p:txBody>
          <a:bodyPr wrap="none" rtlCol="0">
            <a:spAutoFit/>
          </a:bodyPr>
          <a:lstStyle/>
          <a:p>
            <a:r>
              <a:rPr lang="en-US" sz="1600" b="1" dirty="0" smtClean="0"/>
              <a:t>The Great Wall of China</a:t>
            </a:r>
            <a:endParaRPr lang="en-US" sz="1600" b="1" dirty="0"/>
          </a:p>
        </p:txBody>
      </p:sp>
      <p:sp>
        <p:nvSpPr>
          <p:cNvPr id="29" name="TextBox 28"/>
          <p:cNvSpPr txBox="1"/>
          <p:nvPr/>
        </p:nvSpPr>
        <p:spPr>
          <a:xfrm>
            <a:off x="533400" y="5329338"/>
            <a:ext cx="833883" cy="338554"/>
          </a:xfrm>
          <a:prstGeom prst="rect">
            <a:avLst/>
          </a:prstGeom>
          <a:noFill/>
        </p:spPr>
        <p:txBody>
          <a:bodyPr wrap="none" rtlCol="0">
            <a:spAutoFit/>
          </a:bodyPr>
          <a:lstStyle/>
          <a:p>
            <a:r>
              <a:rPr lang="en-US" sz="1600" b="1" i="1" dirty="0" smtClean="0"/>
              <a:t>Nature</a:t>
            </a:r>
            <a:endParaRPr lang="en-US" sz="1600" b="1" i="1" dirty="0"/>
          </a:p>
        </p:txBody>
      </p:sp>
      <p:sp>
        <p:nvSpPr>
          <p:cNvPr id="30" name="TextBox 29"/>
          <p:cNvSpPr txBox="1"/>
          <p:nvPr/>
        </p:nvSpPr>
        <p:spPr>
          <a:xfrm>
            <a:off x="533400" y="4605120"/>
            <a:ext cx="923651" cy="338554"/>
          </a:xfrm>
          <a:prstGeom prst="rect">
            <a:avLst/>
          </a:prstGeom>
          <a:noFill/>
        </p:spPr>
        <p:txBody>
          <a:bodyPr wrap="none" rtlCol="0">
            <a:spAutoFit/>
          </a:bodyPr>
          <a:lstStyle/>
          <a:p>
            <a:r>
              <a:rPr lang="en-US" sz="1600" b="1" dirty="0" smtClean="0"/>
              <a:t>Canada</a:t>
            </a:r>
            <a:endParaRPr lang="en-US" sz="1600" b="1" dirty="0"/>
          </a:p>
        </p:txBody>
      </p:sp>
      <p:sp>
        <p:nvSpPr>
          <p:cNvPr id="31" name="TextBox 30"/>
          <p:cNvSpPr txBox="1"/>
          <p:nvPr/>
        </p:nvSpPr>
        <p:spPr>
          <a:xfrm>
            <a:off x="533400" y="6053554"/>
            <a:ext cx="2176558" cy="338554"/>
          </a:xfrm>
          <a:prstGeom prst="rect">
            <a:avLst/>
          </a:prstGeom>
          <a:noFill/>
        </p:spPr>
        <p:txBody>
          <a:bodyPr wrap="none" rtlCol="0">
            <a:spAutoFit/>
          </a:bodyPr>
          <a:lstStyle/>
          <a:p>
            <a:r>
              <a:rPr lang="en-US" sz="1600" b="1" i="1" dirty="0" smtClean="0"/>
              <a:t>The New York Times</a:t>
            </a:r>
            <a:endParaRPr lang="en-US" sz="1600" b="1" i="1" dirty="0"/>
          </a:p>
        </p:txBody>
      </p:sp>
      <p:sp>
        <p:nvSpPr>
          <p:cNvPr id="33" name="TextBox 32"/>
          <p:cNvSpPr txBox="1"/>
          <p:nvPr/>
        </p:nvSpPr>
        <p:spPr>
          <a:xfrm>
            <a:off x="5791200" y="2514600"/>
            <a:ext cx="2667000" cy="584775"/>
          </a:xfrm>
          <a:prstGeom prst="rect">
            <a:avLst/>
          </a:prstGeom>
          <a:noFill/>
        </p:spPr>
        <p:txBody>
          <a:bodyPr wrap="square" rtlCol="0">
            <a:spAutoFit/>
          </a:bodyPr>
          <a:lstStyle/>
          <a:p>
            <a:pPr algn="l"/>
            <a:r>
              <a:rPr lang="en-US" sz="1600" b="1" dirty="0" smtClean="0"/>
              <a:t>Thatcher-Major government in the UK</a:t>
            </a:r>
            <a:endParaRPr lang="en-US" sz="1600" b="1" dirty="0"/>
          </a:p>
        </p:txBody>
      </p:sp>
      <p:sp>
        <p:nvSpPr>
          <p:cNvPr id="34" name="TextBox 33"/>
          <p:cNvSpPr txBox="1"/>
          <p:nvPr/>
        </p:nvSpPr>
        <p:spPr>
          <a:xfrm>
            <a:off x="3124200" y="5039589"/>
            <a:ext cx="2286000" cy="584775"/>
          </a:xfrm>
          <a:prstGeom prst="rect">
            <a:avLst/>
          </a:prstGeom>
          <a:noFill/>
        </p:spPr>
        <p:txBody>
          <a:bodyPr wrap="square" rtlCol="0">
            <a:spAutoFit/>
          </a:bodyPr>
          <a:lstStyle/>
          <a:p>
            <a:pPr algn="l"/>
            <a:r>
              <a:rPr lang="en-US" sz="1600" b="1" dirty="0" smtClean="0"/>
              <a:t>The Astronomical Society of the Pacific</a:t>
            </a:r>
            <a:endParaRPr lang="en-US" sz="1600" b="1" dirty="0"/>
          </a:p>
        </p:txBody>
      </p:sp>
      <p:sp>
        <p:nvSpPr>
          <p:cNvPr id="35" name="TextBox 34"/>
          <p:cNvSpPr txBox="1"/>
          <p:nvPr/>
        </p:nvSpPr>
        <p:spPr>
          <a:xfrm>
            <a:off x="3124200" y="5738336"/>
            <a:ext cx="2286000" cy="1077218"/>
          </a:xfrm>
          <a:prstGeom prst="rect">
            <a:avLst/>
          </a:prstGeom>
          <a:noFill/>
        </p:spPr>
        <p:txBody>
          <a:bodyPr wrap="square" rtlCol="0">
            <a:spAutoFit/>
          </a:bodyPr>
          <a:lstStyle/>
          <a:p>
            <a:pPr algn="l"/>
            <a:r>
              <a:rPr lang="en-US" sz="1600" b="1" dirty="0" smtClean="0"/>
              <a:t>The 44 Broadway and off-Broadway plays open and running on 1993 May 27</a:t>
            </a:r>
          </a:p>
        </p:txBody>
      </p:sp>
      <p:sp>
        <p:nvSpPr>
          <p:cNvPr id="36" name="TextBox 35"/>
          <p:cNvSpPr txBox="1"/>
          <p:nvPr/>
        </p:nvSpPr>
        <p:spPr>
          <a:xfrm>
            <a:off x="3124200" y="4587062"/>
            <a:ext cx="1661417" cy="338554"/>
          </a:xfrm>
          <a:prstGeom prst="rect">
            <a:avLst/>
          </a:prstGeom>
          <a:noFill/>
        </p:spPr>
        <p:txBody>
          <a:bodyPr wrap="none" rtlCol="0">
            <a:spAutoFit/>
          </a:bodyPr>
          <a:lstStyle/>
          <a:p>
            <a:r>
              <a:rPr lang="en-US" sz="1600" b="1" dirty="0" smtClean="0"/>
              <a:t>The Berlin Wall</a:t>
            </a:r>
            <a:endParaRPr lang="en-US" sz="1600" b="1" dirty="0"/>
          </a:p>
        </p:txBody>
      </p:sp>
      <p:sp>
        <p:nvSpPr>
          <p:cNvPr id="37" name="TextBox 36"/>
          <p:cNvSpPr txBox="1"/>
          <p:nvPr/>
        </p:nvSpPr>
        <p:spPr>
          <a:xfrm>
            <a:off x="5791200" y="3210469"/>
            <a:ext cx="2195088" cy="584775"/>
          </a:xfrm>
          <a:prstGeom prst="rect">
            <a:avLst/>
          </a:prstGeom>
          <a:noFill/>
        </p:spPr>
        <p:txBody>
          <a:bodyPr wrap="none" rtlCol="0">
            <a:spAutoFit/>
          </a:bodyPr>
          <a:lstStyle/>
          <a:p>
            <a:r>
              <a:rPr lang="en-US" sz="1600" b="1" dirty="0" smtClean="0"/>
              <a:t>The New York Stock </a:t>
            </a:r>
          </a:p>
          <a:p>
            <a:pPr algn="l"/>
            <a:r>
              <a:rPr lang="en-US" sz="1600" b="1" dirty="0" smtClean="0"/>
              <a:t>Exchange</a:t>
            </a:r>
            <a:endParaRPr lang="en-US" sz="1600" b="1" dirty="0"/>
          </a:p>
        </p:txBody>
      </p:sp>
      <p:sp>
        <p:nvSpPr>
          <p:cNvPr id="38" name="TextBox 37"/>
          <p:cNvSpPr txBox="1"/>
          <p:nvPr/>
        </p:nvSpPr>
        <p:spPr>
          <a:xfrm>
            <a:off x="5791200" y="3906338"/>
            <a:ext cx="1907895" cy="338554"/>
          </a:xfrm>
          <a:prstGeom prst="rect">
            <a:avLst/>
          </a:prstGeom>
          <a:noFill/>
        </p:spPr>
        <p:txBody>
          <a:bodyPr wrap="none" rtlCol="0">
            <a:spAutoFit/>
          </a:bodyPr>
          <a:lstStyle/>
          <a:p>
            <a:r>
              <a:rPr lang="en-US" sz="1600" b="1" dirty="0" smtClean="0"/>
              <a:t>Oxford University</a:t>
            </a:r>
            <a:endParaRPr lang="en-US" sz="1600" b="1" dirty="0"/>
          </a:p>
        </p:txBody>
      </p:sp>
      <p:sp>
        <p:nvSpPr>
          <p:cNvPr id="39" name="TextBox 38"/>
          <p:cNvSpPr txBox="1"/>
          <p:nvPr/>
        </p:nvSpPr>
        <p:spPr>
          <a:xfrm>
            <a:off x="5791200" y="4355986"/>
            <a:ext cx="1359668" cy="338554"/>
          </a:xfrm>
          <a:prstGeom prst="rect">
            <a:avLst/>
          </a:prstGeom>
          <a:noFill/>
        </p:spPr>
        <p:txBody>
          <a:bodyPr wrap="none" rtlCol="0">
            <a:spAutoFit/>
          </a:bodyPr>
          <a:lstStyle/>
          <a:p>
            <a:r>
              <a:rPr lang="en-US" sz="1600" b="1" dirty="0" smtClean="0"/>
              <a:t>The Internet</a:t>
            </a:r>
            <a:endParaRPr lang="en-US" sz="1600" b="1" dirty="0"/>
          </a:p>
        </p:txBody>
      </p:sp>
      <p:sp>
        <p:nvSpPr>
          <p:cNvPr id="40" name="TextBox 39"/>
          <p:cNvSpPr txBox="1"/>
          <p:nvPr/>
        </p:nvSpPr>
        <p:spPr>
          <a:xfrm>
            <a:off x="5791200" y="4805634"/>
            <a:ext cx="1109599" cy="338554"/>
          </a:xfrm>
          <a:prstGeom prst="rect">
            <a:avLst/>
          </a:prstGeom>
          <a:noFill/>
        </p:spPr>
        <p:txBody>
          <a:bodyPr wrap="none" rtlCol="0">
            <a:spAutoFit/>
          </a:bodyPr>
          <a:lstStyle/>
          <a:p>
            <a:r>
              <a:rPr lang="en-US" sz="1600" b="1" dirty="0" smtClean="0"/>
              <a:t>Microsoft</a:t>
            </a:r>
            <a:endParaRPr lang="en-US" sz="1600" b="1" dirty="0"/>
          </a:p>
        </p:txBody>
      </p:sp>
      <p:sp>
        <p:nvSpPr>
          <p:cNvPr id="41" name="TextBox 40"/>
          <p:cNvSpPr txBox="1"/>
          <p:nvPr/>
        </p:nvSpPr>
        <p:spPr>
          <a:xfrm>
            <a:off x="5791200" y="5255282"/>
            <a:ext cx="1691490" cy="338554"/>
          </a:xfrm>
          <a:prstGeom prst="rect">
            <a:avLst/>
          </a:prstGeom>
          <a:noFill/>
        </p:spPr>
        <p:txBody>
          <a:bodyPr wrap="none" rtlCol="0">
            <a:spAutoFit/>
          </a:bodyPr>
          <a:lstStyle/>
          <a:p>
            <a:r>
              <a:rPr lang="en-US" sz="1600" b="1" dirty="0" smtClean="0"/>
              <a:t>General Motors</a:t>
            </a:r>
            <a:endParaRPr lang="en-US" sz="1600" b="1" dirty="0"/>
          </a:p>
        </p:txBody>
      </p:sp>
      <p:sp>
        <p:nvSpPr>
          <p:cNvPr id="42" name="TextBox 41"/>
          <p:cNvSpPr txBox="1"/>
          <p:nvPr/>
        </p:nvSpPr>
        <p:spPr>
          <a:xfrm>
            <a:off x="5791200" y="5704930"/>
            <a:ext cx="2438400" cy="584775"/>
          </a:xfrm>
          <a:prstGeom prst="rect">
            <a:avLst/>
          </a:prstGeom>
          <a:noFill/>
        </p:spPr>
        <p:txBody>
          <a:bodyPr wrap="square" rtlCol="0">
            <a:spAutoFit/>
          </a:bodyPr>
          <a:lstStyle/>
          <a:p>
            <a:pPr algn="l"/>
            <a:r>
              <a:rPr lang="en-US" sz="1600" b="1" dirty="0" smtClean="0"/>
              <a:t>The human spaceflight program</a:t>
            </a:r>
            <a:endParaRPr lang="en-US" sz="1600" b="1" dirty="0"/>
          </a:p>
        </p:txBody>
      </p:sp>
      <p:sp>
        <p:nvSpPr>
          <p:cNvPr id="43" name="TextBox 42"/>
          <p:cNvSpPr txBox="1"/>
          <p:nvPr/>
        </p:nvSpPr>
        <p:spPr>
          <a:xfrm>
            <a:off x="5791200" y="6400800"/>
            <a:ext cx="1585692" cy="338554"/>
          </a:xfrm>
          <a:prstGeom prst="rect">
            <a:avLst/>
          </a:prstGeom>
          <a:noFill/>
        </p:spPr>
        <p:txBody>
          <a:bodyPr wrap="none" rtlCol="0">
            <a:spAutoFit/>
          </a:bodyPr>
          <a:lstStyle/>
          <a:p>
            <a:r>
              <a:rPr lang="en-US" sz="1600" b="1" i="1" dirty="0" smtClean="0"/>
              <a:t>Homo sapiens</a:t>
            </a:r>
            <a:endParaRPr lang="en-US" sz="1600" b="1" i="1" dirty="0"/>
          </a:p>
        </p:txBody>
      </p:sp>
      <p:sp>
        <p:nvSpPr>
          <p:cNvPr id="32" name="TextBox 31"/>
          <p:cNvSpPr txBox="1"/>
          <p:nvPr/>
        </p:nvSpPr>
        <p:spPr>
          <a:xfrm>
            <a:off x="5715000" y="1361182"/>
            <a:ext cx="2895600" cy="1077218"/>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This is a professor who didn’t do his homework.   Should we try to figure out where he went wrong?</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anim calcmode="lin" valueType="num">
                                      <p:cBhvr>
                                        <p:cTn id="15" dur="2000" fill="hold"/>
                                        <p:tgtEl>
                                          <p:spTgt spid="36"/>
                                        </p:tgtEl>
                                        <p:attrNameLst>
                                          <p:attrName>style.rotation</p:attrName>
                                        </p:attrNameLst>
                                      </p:cBhvr>
                                      <p:tavLst>
                                        <p:tav tm="0">
                                          <p:val>
                                            <p:fltVal val="720"/>
                                          </p:val>
                                        </p:tav>
                                        <p:tav tm="100000">
                                          <p:val>
                                            <p:fltVal val="0"/>
                                          </p:val>
                                        </p:tav>
                                      </p:tavLst>
                                    </p:anim>
                                    <p:anim calcmode="lin" valueType="num">
                                      <p:cBhvr>
                                        <p:cTn id="16" dur="2000" fill="hold"/>
                                        <p:tgtEl>
                                          <p:spTgt spid="36"/>
                                        </p:tgtEl>
                                        <p:attrNameLst>
                                          <p:attrName>ppt_h</p:attrName>
                                        </p:attrNameLst>
                                      </p:cBhvr>
                                      <p:tavLst>
                                        <p:tav tm="0">
                                          <p:val>
                                            <p:fltVal val="0"/>
                                          </p:val>
                                        </p:tav>
                                        <p:tav tm="100000">
                                          <p:val>
                                            <p:strVal val="#ppt_h"/>
                                          </p:val>
                                        </p:tav>
                                      </p:tavLst>
                                    </p:anim>
                                    <p:anim calcmode="lin" valueType="num">
                                      <p:cBhvr>
                                        <p:cTn id="17" dur="2000" fill="hold"/>
                                        <p:tgtEl>
                                          <p:spTgt spid="36"/>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anim calcmode="lin" valueType="num">
                                      <p:cBhvr>
                                        <p:cTn id="22" dur="2000" fill="hold"/>
                                        <p:tgtEl>
                                          <p:spTgt spid="43"/>
                                        </p:tgtEl>
                                        <p:attrNameLst>
                                          <p:attrName>style.rotation</p:attrName>
                                        </p:attrNameLst>
                                      </p:cBhvr>
                                      <p:tavLst>
                                        <p:tav tm="0">
                                          <p:val>
                                            <p:fltVal val="720"/>
                                          </p:val>
                                        </p:tav>
                                        <p:tav tm="100000">
                                          <p:val>
                                            <p:fltVal val="0"/>
                                          </p:val>
                                        </p:tav>
                                      </p:tavLst>
                                    </p:anim>
                                    <p:anim calcmode="lin" valueType="num">
                                      <p:cBhvr>
                                        <p:cTn id="23" dur="2000" fill="hold"/>
                                        <p:tgtEl>
                                          <p:spTgt spid="43"/>
                                        </p:tgtEl>
                                        <p:attrNameLst>
                                          <p:attrName>ppt_h</p:attrName>
                                        </p:attrNameLst>
                                      </p:cBhvr>
                                      <p:tavLst>
                                        <p:tav tm="0">
                                          <p:val>
                                            <p:fltVal val="0"/>
                                          </p:val>
                                        </p:tav>
                                        <p:tav tm="100000">
                                          <p:val>
                                            <p:strVal val="#ppt_h"/>
                                          </p:val>
                                        </p:tav>
                                      </p:tavLst>
                                    </p:anim>
                                    <p:anim calcmode="lin" valueType="num">
                                      <p:cBhvr>
                                        <p:cTn id="24" dur="2000" fill="hold"/>
                                        <p:tgtEl>
                                          <p:spTgt spid="43"/>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style.rotation</p:attrName>
                                        </p:attrNameLst>
                                      </p:cBhvr>
                                      <p:tavLst>
                                        <p:tav tm="0">
                                          <p:val>
                                            <p:fltVal val="720"/>
                                          </p:val>
                                        </p:tav>
                                        <p:tav tm="100000">
                                          <p:val>
                                            <p:fltVal val="0"/>
                                          </p:val>
                                        </p:tav>
                                      </p:tavLst>
                                    </p:anim>
                                    <p:anim calcmode="lin" valueType="num">
                                      <p:cBhvr>
                                        <p:cTn id="30" dur="2000" fill="hold"/>
                                        <p:tgtEl>
                                          <p:spTgt spid="19"/>
                                        </p:tgtEl>
                                        <p:attrNameLst>
                                          <p:attrName>ppt_h</p:attrName>
                                        </p:attrNameLst>
                                      </p:cBhvr>
                                      <p:tavLst>
                                        <p:tav tm="0">
                                          <p:val>
                                            <p:fltVal val="0"/>
                                          </p:val>
                                        </p:tav>
                                        <p:tav tm="100000">
                                          <p:val>
                                            <p:strVal val="#ppt_h"/>
                                          </p:val>
                                        </p:tav>
                                      </p:tavLst>
                                    </p:anim>
                                    <p:anim calcmode="lin" valueType="num">
                                      <p:cBhvr>
                                        <p:cTn id="31" dur="2000" fill="hold"/>
                                        <p:tgtEl>
                                          <p:spTgt spid="19"/>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35"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000"/>
                                        <p:tgtEl>
                                          <p:spTgt spid="41"/>
                                        </p:tgtEl>
                                      </p:cBhvr>
                                    </p:animEffect>
                                    <p:anim calcmode="lin" valueType="num">
                                      <p:cBhvr>
                                        <p:cTn id="36" dur="2000" fill="hold"/>
                                        <p:tgtEl>
                                          <p:spTgt spid="41"/>
                                        </p:tgtEl>
                                        <p:attrNameLst>
                                          <p:attrName>style.rotation</p:attrName>
                                        </p:attrNameLst>
                                      </p:cBhvr>
                                      <p:tavLst>
                                        <p:tav tm="0">
                                          <p:val>
                                            <p:fltVal val="720"/>
                                          </p:val>
                                        </p:tav>
                                        <p:tav tm="100000">
                                          <p:val>
                                            <p:fltVal val="0"/>
                                          </p:val>
                                        </p:tav>
                                      </p:tavLst>
                                    </p:anim>
                                    <p:anim calcmode="lin" valueType="num">
                                      <p:cBhvr>
                                        <p:cTn id="37" dur="2000" fill="hold"/>
                                        <p:tgtEl>
                                          <p:spTgt spid="41"/>
                                        </p:tgtEl>
                                        <p:attrNameLst>
                                          <p:attrName>ppt_h</p:attrName>
                                        </p:attrNameLst>
                                      </p:cBhvr>
                                      <p:tavLst>
                                        <p:tav tm="0">
                                          <p:val>
                                            <p:fltVal val="0"/>
                                          </p:val>
                                        </p:tav>
                                        <p:tav tm="100000">
                                          <p:val>
                                            <p:strVal val="#ppt_h"/>
                                          </p:val>
                                        </p:tav>
                                      </p:tavLst>
                                    </p:anim>
                                    <p:anim calcmode="lin" valueType="num">
                                      <p:cBhvr>
                                        <p:cTn id="38" dur="2000" fill="hold"/>
                                        <p:tgtEl>
                                          <p:spTgt spid="41"/>
                                        </p:tgtEl>
                                        <p:attrNameLst>
                                          <p:attrName>ppt_w</p:attrName>
                                        </p:attrNameLst>
                                      </p:cBhvr>
                                      <p:tavLst>
                                        <p:tav tm="0">
                                          <p:val>
                                            <p:fltVal val="0"/>
                                          </p:val>
                                        </p:tav>
                                        <p:tav tm="100000">
                                          <p:val>
                                            <p:strVal val="#ppt_w"/>
                                          </p:val>
                                        </p:tav>
                                      </p:tavLst>
                                    </p:anim>
                                  </p:childTnLst>
                                </p:cTn>
                              </p:par>
                            </p:childTnLst>
                          </p:cTn>
                        </p:par>
                        <p:par>
                          <p:cTn id="39" fill="hold">
                            <p:stCondLst>
                              <p:cond delay="10000"/>
                            </p:stCondLst>
                            <p:childTnLst>
                              <p:par>
                                <p:cTn id="40" presetID="35"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000"/>
                                        <p:tgtEl>
                                          <p:spTgt spid="39"/>
                                        </p:tgtEl>
                                      </p:cBhvr>
                                    </p:animEffect>
                                    <p:anim calcmode="lin" valueType="num">
                                      <p:cBhvr>
                                        <p:cTn id="43" dur="2000" fill="hold"/>
                                        <p:tgtEl>
                                          <p:spTgt spid="39"/>
                                        </p:tgtEl>
                                        <p:attrNameLst>
                                          <p:attrName>style.rotation</p:attrName>
                                        </p:attrNameLst>
                                      </p:cBhvr>
                                      <p:tavLst>
                                        <p:tav tm="0">
                                          <p:val>
                                            <p:fltVal val="720"/>
                                          </p:val>
                                        </p:tav>
                                        <p:tav tm="100000">
                                          <p:val>
                                            <p:fltVal val="0"/>
                                          </p:val>
                                        </p:tav>
                                      </p:tavLst>
                                    </p:anim>
                                    <p:anim calcmode="lin" valueType="num">
                                      <p:cBhvr>
                                        <p:cTn id="44" dur="2000" fill="hold"/>
                                        <p:tgtEl>
                                          <p:spTgt spid="39"/>
                                        </p:tgtEl>
                                        <p:attrNameLst>
                                          <p:attrName>ppt_h</p:attrName>
                                        </p:attrNameLst>
                                      </p:cBhvr>
                                      <p:tavLst>
                                        <p:tav tm="0">
                                          <p:val>
                                            <p:fltVal val="0"/>
                                          </p:val>
                                        </p:tav>
                                        <p:tav tm="100000">
                                          <p:val>
                                            <p:strVal val="#ppt_h"/>
                                          </p:val>
                                        </p:tav>
                                      </p:tavLst>
                                    </p:anim>
                                    <p:anim calcmode="lin" valueType="num">
                                      <p:cBhvr>
                                        <p:cTn id="45" dur="2000" fill="hold"/>
                                        <p:tgtEl>
                                          <p:spTgt spid="39"/>
                                        </p:tgtEl>
                                        <p:attrNameLst>
                                          <p:attrName>ppt_w</p:attrName>
                                        </p:attrNameLst>
                                      </p:cBhvr>
                                      <p:tavLst>
                                        <p:tav tm="0">
                                          <p:val>
                                            <p:fltVal val="0"/>
                                          </p:val>
                                        </p:tav>
                                        <p:tav tm="100000">
                                          <p:val>
                                            <p:strVal val="#ppt_w"/>
                                          </p:val>
                                        </p:tav>
                                      </p:tavLst>
                                    </p:anim>
                                  </p:childTnLst>
                                </p:cTn>
                              </p:par>
                            </p:childTnLst>
                          </p:cTn>
                        </p:par>
                        <p:par>
                          <p:cTn id="46" fill="hold">
                            <p:stCondLst>
                              <p:cond delay="12000"/>
                            </p:stCondLst>
                            <p:childTnLst>
                              <p:par>
                                <p:cTn id="47" presetID="35"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000"/>
                                        <p:tgtEl>
                                          <p:spTgt spid="38"/>
                                        </p:tgtEl>
                                      </p:cBhvr>
                                    </p:animEffect>
                                    <p:anim calcmode="lin" valueType="num">
                                      <p:cBhvr>
                                        <p:cTn id="50" dur="2000" fill="hold"/>
                                        <p:tgtEl>
                                          <p:spTgt spid="38"/>
                                        </p:tgtEl>
                                        <p:attrNameLst>
                                          <p:attrName>style.rotation</p:attrName>
                                        </p:attrNameLst>
                                      </p:cBhvr>
                                      <p:tavLst>
                                        <p:tav tm="0">
                                          <p:val>
                                            <p:fltVal val="720"/>
                                          </p:val>
                                        </p:tav>
                                        <p:tav tm="100000">
                                          <p:val>
                                            <p:fltVal val="0"/>
                                          </p:val>
                                        </p:tav>
                                      </p:tavLst>
                                    </p:anim>
                                    <p:anim calcmode="lin" valueType="num">
                                      <p:cBhvr>
                                        <p:cTn id="51" dur="2000" fill="hold"/>
                                        <p:tgtEl>
                                          <p:spTgt spid="38"/>
                                        </p:tgtEl>
                                        <p:attrNameLst>
                                          <p:attrName>ppt_h</p:attrName>
                                        </p:attrNameLst>
                                      </p:cBhvr>
                                      <p:tavLst>
                                        <p:tav tm="0">
                                          <p:val>
                                            <p:fltVal val="0"/>
                                          </p:val>
                                        </p:tav>
                                        <p:tav tm="100000">
                                          <p:val>
                                            <p:strVal val="#ppt_h"/>
                                          </p:val>
                                        </p:tav>
                                      </p:tavLst>
                                    </p:anim>
                                    <p:anim calcmode="lin" valueType="num">
                                      <p:cBhvr>
                                        <p:cTn id="52" dur="2000" fill="hold"/>
                                        <p:tgtEl>
                                          <p:spTgt spid="38"/>
                                        </p:tgtEl>
                                        <p:attrNameLst>
                                          <p:attrName>ppt_w</p:attrName>
                                        </p:attrNameLst>
                                      </p:cBhvr>
                                      <p:tavLst>
                                        <p:tav tm="0">
                                          <p:val>
                                            <p:fltVal val="0"/>
                                          </p:val>
                                        </p:tav>
                                        <p:tav tm="100000">
                                          <p:val>
                                            <p:strVal val="#ppt_w"/>
                                          </p:val>
                                        </p:tav>
                                      </p:tavLst>
                                    </p:anim>
                                  </p:childTnLst>
                                </p:cTn>
                              </p:par>
                            </p:childTnLst>
                          </p:cTn>
                        </p:par>
                        <p:par>
                          <p:cTn id="53" fill="hold">
                            <p:stCondLst>
                              <p:cond delay="14000"/>
                            </p:stCondLst>
                            <p:childTnLst>
                              <p:par>
                                <p:cTn id="54" presetID="35"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2000"/>
                                        <p:tgtEl>
                                          <p:spTgt spid="25"/>
                                        </p:tgtEl>
                                      </p:cBhvr>
                                    </p:animEffect>
                                    <p:anim calcmode="lin" valueType="num">
                                      <p:cBhvr>
                                        <p:cTn id="57" dur="2000" fill="hold"/>
                                        <p:tgtEl>
                                          <p:spTgt spid="25"/>
                                        </p:tgtEl>
                                        <p:attrNameLst>
                                          <p:attrName>style.rotation</p:attrName>
                                        </p:attrNameLst>
                                      </p:cBhvr>
                                      <p:tavLst>
                                        <p:tav tm="0">
                                          <p:val>
                                            <p:fltVal val="720"/>
                                          </p:val>
                                        </p:tav>
                                        <p:tav tm="100000">
                                          <p:val>
                                            <p:fltVal val="0"/>
                                          </p:val>
                                        </p:tav>
                                      </p:tavLst>
                                    </p:anim>
                                    <p:anim calcmode="lin" valueType="num">
                                      <p:cBhvr>
                                        <p:cTn id="58" dur="2000" fill="hold"/>
                                        <p:tgtEl>
                                          <p:spTgt spid="25"/>
                                        </p:tgtEl>
                                        <p:attrNameLst>
                                          <p:attrName>ppt_h</p:attrName>
                                        </p:attrNameLst>
                                      </p:cBhvr>
                                      <p:tavLst>
                                        <p:tav tm="0">
                                          <p:val>
                                            <p:fltVal val="0"/>
                                          </p:val>
                                        </p:tav>
                                        <p:tav tm="100000">
                                          <p:val>
                                            <p:strVal val="#ppt_h"/>
                                          </p:val>
                                        </p:tav>
                                      </p:tavLst>
                                    </p:anim>
                                    <p:anim calcmode="lin" valueType="num">
                                      <p:cBhvr>
                                        <p:cTn id="59" dur="2000" fill="hold"/>
                                        <p:tgtEl>
                                          <p:spTgt spid="25"/>
                                        </p:tgtEl>
                                        <p:attrNameLst>
                                          <p:attrName>ppt_w</p:attrName>
                                        </p:attrNameLst>
                                      </p:cBhvr>
                                      <p:tavLst>
                                        <p:tav tm="0">
                                          <p:val>
                                            <p:fltVal val="0"/>
                                          </p:val>
                                        </p:tav>
                                        <p:tav tm="100000">
                                          <p:val>
                                            <p:strVal val="#ppt_w"/>
                                          </p:val>
                                        </p:tav>
                                      </p:tavLst>
                                    </p:anim>
                                  </p:childTnLst>
                                </p:cTn>
                              </p:par>
                            </p:childTnLst>
                          </p:cTn>
                        </p:par>
                        <p:par>
                          <p:cTn id="60" fill="hold">
                            <p:stCondLst>
                              <p:cond delay="16000"/>
                            </p:stCondLst>
                            <p:childTnLst>
                              <p:par>
                                <p:cTn id="61" presetID="35"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000"/>
                                        <p:tgtEl>
                                          <p:spTgt spid="24"/>
                                        </p:tgtEl>
                                      </p:cBhvr>
                                    </p:animEffect>
                                    <p:anim calcmode="lin" valueType="num">
                                      <p:cBhvr>
                                        <p:cTn id="64" dur="2000" fill="hold"/>
                                        <p:tgtEl>
                                          <p:spTgt spid="24"/>
                                        </p:tgtEl>
                                        <p:attrNameLst>
                                          <p:attrName>style.rotation</p:attrName>
                                        </p:attrNameLst>
                                      </p:cBhvr>
                                      <p:tavLst>
                                        <p:tav tm="0">
                                          <p:val>
                                            <p:fltVal val="720"/>
                                          </p:val>
                                        </p:tav>
                                        <p:tav tm="100000">
                                          <p:val>
                                            <p:fltVal val="0"/>
                                          </p:val>
                                        </p:tav>
                                      </p:tavLst>
                                    </p:anim>
                                    <p:anim calcmode="lin" valueType="num">
                                      <p:cBhvr>
                                        <p:cTn id="65" dur="2000" fill="hold"/>
                                        <p:tgtEl>
                                          <p:spTgt spid="24"/>
                                        </p:tgtEl>
                                        <p:attrNameLst>
                                          <p:attrName>ppt_h</p:attrName>
                                        </p:attrNameLst>
                                      </p:cBhvr>
                                      <p:tavLst>
                                        <p:tav tm="0">
                                          <p:val>
                                            <p:fltVal val="0"/>
                                          </p:val>
                                        </p:tav>
                                        <p:tav tm="100000">
                                          <p:val>
                                            <p:strVal val="#ppt_h"/>
                                          </p:val>
                                        </p:tav>
                                      </p:tavLst>
                                    </p:anim>
                                    <p:anim calcmode="lin" valueType="num">
                                      <p:cBhvr>
                                        <p:cTn id="66" dur="2000" fill="hold"/>
                                        <p:tgtEl>
                                          <p:spTgt spid="24"/>
                                        </p:tgtEl>
                                        <p:attrNameLst>
                                          <p:attrName>ppt_w</p:attrName>
                                        </p:attrNameLst>
                                      </p:cBhvr>
                                      <p:tavLst>
                                        <p:tav tm="0">
                                          <p:val>
                                            <p:fltVal val="0"/>
                                          </p:val>
                                        </p:tav>
                                        <p:tav tm="100000">
                                          <p:val>
                                            <p:strVal val="#ppt_w"/>
                                          </p:val>
                                        </p:tav>
                                      </p:tavLst>
                                    </p:anim>
                                  </p:childTnLst>
                                </p:cTn>
                              </p:par>
                            </p:childTnLst>
                          </p:cTn>
                        </p:par>
                        <p:par>
                          <p:cTn id="67" fill="hold">
                            <p:stCondLst>
                              <p:cond delay="18000"/>
                            </p:stCondLst>
                            <p:childTnLst>
                              <p:par>
                                <p:cTn id="68" presetID="35"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2000"/>
                                        <p:tgtEl>
                                          <p:spTgt spid="31"/>
                                        </p:tgtEl>
                                      </p:cBhvr>
                                    </p:animEffect>
                                    <p:anim calcmode="lin" valueType="num">
                                      <p:cBhvr>
                                        <p:cTn id="71" dur="2000" fill="hold"/>
                                        <p:tgtEl>
                                          <p:spTgt spid="31"/>
                                        </p:tgtEl>
                                        <p:attrNameLst>
                                          <p:attrName>style.rotation</p:attrName>
                                        </p:attrNameLst>
                                      </p:cBhvr>
                                      <p:tavLst>
                                        <p:tav tm="0">
                                          <p:val>
                                            <p:fltVal val="720"/>
                                          </p:val>
                                        </p:tav>
                                        <p:tav tm="100000">
                                          <p:val>
                                            <p:fltVal val="0"/>
                                          </p:val>
                                        </p:tav>
                                      </p:tavLst>
                                    </p:anim>
                                    <p:anim calcmode="lin" valueType="num">
                                      <p:cBhvr>
                                        <p:cTn id="72" dur="2000" fill="hold"/>
                                        <p:tgtEl>
                                          <p:spTgt spid="31"/>
                                        </p:tgtEl>
                                        <p:attrNameLst>
                                          <p:attrName>ppt_h</p:attrName>
                                        </p:attrNameLst>
                                      </p:cBhvr>
                                      <p:tavLst>
                                        <p:tav tm="0">
                                          <p:val>
                                            <p:fltVal val="0"/>
                                          </p:val>
                                        </p:tav>
                                        <p:tav tm="100000">
                                          <p:val>
                                            <p:strVal val="#ppt_h"/>
                                          </p:val>
                                        </p:tav>
                                      </p:tavLst>
                                    </p:anim>
                                    <p:anim calcmode="lin" valueType="num">
                                      <p:cBhvr>
                                        <p:cTn id="73" dur="2000" fill="hold"/>
                                        <p:tgtEl>
                                          <p:spTgt spid="31"/>
                                        </p:tgtEl>
                                        <p:attrNameLst>
                                          <p:attrName>ppt_w</p:attrName>
                                        </p:attrNameLst>
                                      </p:cBhvr>
                                      <p:tavLst>
                                        <p:tav tm="0">
                                          <p:val>
                                            <p:fltVal val="0"/>
                                          </p:val>
                                        </p:tav>
                                        <p:tav tm="100000">
                                          <p:val>
                                            <p:strVal val="#ppt_w"/>
                                          </p:val>
                                        </p:tav>
                                      </p:tavLst>
                                    </p:anim>
                                  </p:childTnLst>
                                </p:cTn>
                              </p:par>
                            </p:childTnLst>
                          </p:cTn>
                        </p:par>
                        <p:par>
                          <p:cTn id="74" fill="hold">
                            <p:stCondLst>
                              <p:cond delay="20000"/>
                            </p:stCondLst>
                            <p:childTnLst>
                              <p:par>
                                <p:cTn id="75" presetID="35"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000"/>
                                        <p:tgtEl>
                                          <p:spTgt spid="22"/>
                                        </p:tgtEl>
                                      </p:cBhvr>
                                    </p:animEffect>
                                    <p:anim calcmode="lin" valueType="num">
                                      <p:cBhvr>
                                        <p:cTn id="78" dur="2000" fill="hold"/>
                                        <p:tgtEl>
                                          <p:spTgt spid="22"/>
                                        </p:tgtEl>
                                        <p:attrNameLst>
                                          <p:attrName>style.rotation</p:attrName>
                                        </p:attrNameLst>
                                      </p:cBhvr>
                                      <p:tavLst>
                                        <p:tav tm="0">
                                          <p:val>
                                            <p:fltVal val="720"/>
                                          </p:val>
                                        </p:tav>
                                        <p:tav tm="100000">
                                          <p:val>
                                            <p:fltVal val="0"/>
                                          </p:val>
                                        </p:tav>
                                      </p:tavLst>
                                    </p:anim>
                                    <p:anim calcmode="lin" valueType="num">
                                      <p:cBhvr>
                                        <p:cTn id="79" dur="2000" fill="hold"/>
                                        <p:tgtEl>
                                          <p:spTgt spid="22"/>
                                        </p:tgtEl>
                                        <p:attrNameLst>
                                          <p:attrName>ppt_h</p:attrName>
                                        </p:attrNameLst>
                                      </p:cBhvr>
                                      <p:tavLst>
                                        <p:tav tm="0">
                                          <p:val>
                                            <p:fltVal val="0"/>
                                          </p:val>
                                        </p:tav>
                                        <p:tav tm="100000">
                                          <p:val>
                                            <p:strVal val="#ppt_h"/>
                                          </p:val>
                                        </p:tav>
                                      </p:tavLst>
                                    </p:anim>
                                    <p:anim calcmode="lin" valueType="num">
                                      <p:cBhvr>
                                        <p:cTn id="80" dur="2000" fill="hold"/>
                                        <p:tgtEl>
                                          <p:spTgt spid="22"/>
                                        </p:tgtEl>
                                        <p:attrNameLst>
                                          <p:attrName>ppt_w</p:attrName>
                                        </p:attrNameLst>
                                      </p:cBhvr>
                                      <p:tavLst>
                                        <p:tav tm="0">
                                          <p:val>
                                            <p:fltVal val="0"/>
                                          </p:val>
                                        </p:tav>
                                        <p:tav tm="100000">
                                          <p:val>
                                            <p:strVal val="#ppt_w"/>
                                          </p:val>
                                        </p:tav>
                                      </p:tavLst>
                                    </p:anim>
                                  </p:childTnLst>
                                </p:cTn>
                              </p:par>
                            </p:childTnLst>
                          </p:cTn>
                        </p:par>
                        <p:par>
                          <p:cTn id="81" fill="hold">
                            <p:stCondLst>
                              <p:cond delay="22000"/>
                            </p:stCondLst>
                            <p:childTnLst>
                              <p:par>
                                <p:cTn id="82" presetID="35"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2000"/>
                                        <p:tgtEl>
                                          <p:spTgt spid="33"/>
                                        </p:tgtEl>
                                      </p:cBhvr>
                                    </p:animEffect>
                                    <p:anim calcmode="lin" valueType="num">
                                      <p:cBhvr>
                                        <p:cTn id="85" dur="2000" fill="hold"/>
                                        <p:tgtEl>
                                          <p:spTgt spid="33"/>
                                        </p:tgtEl>
                                        <p:attrNameLst>
                                          <p:attrName>style.rotation</p:attrName>
                                        </p:attrNameLst>
                                      </p:cBhvr>
                                      <p:tavLst>
                                        <p:tav tm="0">
                                          <p:val>
                                            <p:fltVal val="720"/>
                                          </p:val>
                                        </p:tav>
                                        <p:tav tm="100000">
                                          <p:val>
                                            <p:fltVal val="0"/>
                                          </p:val>
                                        </p:tav>
                                      </p:tavLst>
                                    </p:anim>
                                    <p:anim calcmode="lin" valueType="num">
                                      <p:cBhvr>
                                        <p:cTn id="86" dur="2000" fill="hold"/>
                                        <p:tgtEl>
                                          <p:spTgt spid="33"/>
                                        </p:tgtEl>
                                        <p:attrNameLst>
                                          <p:attrName>ppt_h</p:attrName>
                                        </p:attrNameLst>
                                      </p:cBhvr>
                                      <p:tavLst>
                                        <p:tav tm="0">
                                          <p:val>
                                            <p:fltVal val="0"/>
                                          </p:val>
                                        </p:tav>
                                        <p:tav tm="100000">
                                          <p:val>
                                            <p:strVal val="#ppt_h"/>
                                          </p:val>
                                        </p:tav>
                                      </p:tavLst>
                                    </p:anim>
                                    <p:anim calcmode="lin" valueType="num">
                                      <p:cBhvr>
                                        <p:cTn id="87" dur="2000" fill="hold"/>
                                        <p:tgtEl>
                                          <p:spTgt spid="33"/>
                                        </p:tgtEl>
                                        <p:attrNameLst>
                                          <p:attrName>ppt_w</p:attrName>
                                        </p:attrNameLst>
                                      </p:cBhvr>
                                      <p:tavLst>
                                        <p:tav tm="0">
                                          <p:val>
                                            <p:fltVal val="0"/>
                                          </p:val>
                                        </p:tav>
                                        <p:tav tm="100000">
                                          <p:val>
                                            <p:strVal val="#ppt_w"/>
                                          </p:val>
                                        </p:tav>
                                      </p:tavLst>
                                    </p:anim>
                                  </p:childTnLst>
                                </p:cTn>
                              </p:par>
                            </p:childTnLst>
                          </p:cTn>
                        </p:par>
                        <p:par>
                          <p:cTn id="88" fill="hold">
                            <p:stCondLst>
                              <p:cond delay="24000"/>
                            </p:stCondLst>
                            <p:childTnLst>
                              <p:par>
                                <p:cTn id="89" presetID="35"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000"/>
                                        <p:tgtEl>
                                          <p:spTgt spid="27"/>
                                        </p:tgtEl>
                                      </p:cBhvr>
                                    </p:animEffect>
                                    <p:anim calcmode="lin" valueType="num">
                                      <p:cBhvr>
                                        <p:cTn id="92" dur="2000" fill="hold"/>
                                        <p:tgtEl>
                                          <p:spTgt spid="27"/>
                                        </p:tgtEl>
                                        <p:attrNameLst>
                                          <p:attrName>style.rotation</p:attrName>
                                        </p:attrNameLst>
                                      </p:cBhvr>
                                      <p:tavLst>
                                        <p:tav tm="0">
                                          <p:val>
                                            <p:fltVal val="720"/>
                                          </p:val>
                                        </p:tav>
                                        <p:tav tm="100000">
                                          <p:val>
                                            <p:fltVal val="0"/>
                                          </p:val>
                                        </p:tav>
                                      </p:tavLst>
                                    </p:anim>
                                    <p:anim calcmode="lin" valueType="num">
                                      <p:cBhvr>
                                        <p:cTn id="93" dur="2000" fill="hold"/>
                                        <p:tgtEl>
                                          <p:spTgt spid="27"/>
                                        </p:tgtEl>
                                        <p:attrNameLst>
                                          <p:attrName>ppt_h</p:attrName>
                                        </p:attrNameLst>
                                      </p:cBhvr>
                                      <p:tavLst>
                                        <p:tav tm="0">
                                          <p:val>
                                            <p:fltVal val="0"/>
                                          </p:val>
                                        </p:tav>
                                        <p:tav tm="100000">
                                          <p:val>
                                            <p:strVal val="#ppt_h"/>
                                          </p:val>
                                        </p:tav>
                                      </p:tavLst>
                                    </p:anim>
                                    <p:anim calcmode="lin" valueType="num">
                                      <p:cBhvr>
                                        <p:cTn id="94" dur="2000" fill="hold"/>
                                        <p:tgtEl>
                                          <p:spTgt spid="27"/>
                                        </p:tgtEl>
                                        <p:attrNameLst>
                                          <p:attrName>ppt_w</p:attrName>
                                        </p:attrNameLst>
                                      </p:cBhvr>
                                      <p:tavLst>
                                        <p:tav tm="0">
                                          <p:val>
                                            <p:fltVal val="0"/>
                                          </p:val>
                                        </p:tav>
                                        <p:tav tm="100000">
                                          <p:val>
                                            <p:strVal val="#ppt_w"/>
                                          </p:val>
                                        </p:tav>
                                      </p:tavLst>
                                    </p:anim>
                                  </p:childTnLst>
                                </p:cTn>
                              </p:par>
                            </p:childTnLst>
                          </p:cTn>
                        </p:par>
                        <p:par>
                          <p:cTn id="95" fill="hold">
                            <p:stCondLst>
                              <p:cond delay="26000"/>
                            </p:stCondLst>
                            <p:childTnLst>
                              <p:par>
                                <p:cTn id="96" presetID="35"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2000"/>
                                        <p:tgtEl>
                                          <p:spTgt spid="29"/>
                                        </p:tgtEl>
                                      </p:cBhvr>
                                    </p:animEffect>
                                    <p:anim calcmode="lin" valueType="num">
                                      <p:cBhvr>
                                        <p:cTn id="99" dur="2000" fill="hold"/>
                                        <p:tgtEl>
                                          <p:spTgt spid="29"/>
                                        </p:tgtEl>
                                        <p:attrNameLst>
                                          <p:attrName>style.rotation</p:attrName>
                                        </p:attrNameLst>
                                      </p:cBhvr>
                                      <p:tavLst>
                                        <p:tav tm="0">
                                          <p:val>
                                            <p:fltVal val="720"/>
                                          </p:val>
                                        </p:tav>
                                        <p:tav tm="100000">
                                          <p:val>
                                            <p:fltVal val="0"/>
                                          </p:val>
                                        </p:tav>
                                      </p:tavLst>
                                    </p:anim>
                                    <p:anim calcmode="lin" valueType="num">
                                      <p:cBhvr>
                                        <p:cTn id="100" dur="2000" fill="hold"/>
                                        <p:tgtEl>
                                          <p:spTgt spid="29"/>
                                        </p:tgtEl>
                                        <p:attrNameLst>
                                          <p:attrName>ppt_h</p:attrName>
                                        </p:attrNameLst>
                                      </p:cBhvr>
                                      <p:tavLst>
                                        <p:tav tm="0">
                                          <p:val>
                                            <p:fltVal val="0"/>
                                          </p:val>
                                        </p:tav>
                                        <p:tav tm="100000">
                                          <p:val>
                                            <p:strVal val="#ppt_h"/>
                                          </p:val>
                                        </p:tav>
                                      </p:tavLst>
                                    </p:anim>
                                    <p:anim calcmode="lin" valueType="num">
                                      <p:cBhvr>
                                        <p:cTn id="101" dur="2000" fill="hold"/>
                                        <p:tgtEl>
                                          <p:spTgt spid="29"/>
                                        </p:tgtEl>
                                        <p:attrNameLst>
                                          <p:attrName>ppt_w</p:attrName>
                                        </p:attrNameLst>
                                      </p:cBhvr>
                                      <p:tavLst>
                                        <p:tav tm="0">
                                          <p:val>
                                            <p:fltVal val="0"/>
                                          </p:val>
                                        </p:tav>
                                        <p:tav tm="100000">
                                          <p:val>
                                            <p:strVal val="#ppt_w"/>
                                          </p:val>
                                        </p:tav>
                                      </p:tavLst>
                                    </p:anim>
                                  </p:childTnLst>
                                </p:cTn>
                              </p:par>
                            </p:childTnLst>
                          </p:cTn>
                        </p:par>
                        <p:par>
                          <p:cTn id="102" fill="hold">
                            <p:stCondLst>
                              <p:cond delay="28000"/>
                            </p:stCondLst>
                            <p:childTnLst>
                              <p:par>
                                <p:cTn id="103" presetID="35"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2000"/>
                                        <p:tgtEl>
                                          <p:spTgt spid="40"/>
                                        </p:tgtEl>
                                      </p:cBhvr>
                                    </p:animEffect>
                                    <p:anim calcmode="lin" valueType="num">
                                      <p:cBhvr>
                                        <p:cTn id="106" dur="2000" fill="hold"/>
                                        <p:tgtEl>
                                          <p:spTgt spid="40"/>
                                        </p:tgtEl>
                                        <p:attrNameLst>
                                          <p:attrName>style.rotation</p:attrName>
                                        </p:attrNameLst>
                                      </p:cBhvr>
                                      <p:tavLst>
                                        <p:tav tm="0">
                                          <p:val>
                                            <p:fltVal val="720"/>
                                          </p:val>
                                        </p:tav>
                                        <p:tav tm="100000">
                                          <p:val>
                                            <p:fltVal val="0"/>
                                          </p:val>
                                        </p:tav>
                                      </p:tavLst>
                                    </p:anim>
                                    <p:anim calcmode="lin" valueType="num">
                                      <p:cBhvr>
                                        <p:cTn id="107" dur="2000" fill="hold"/>
                                        <p:tgtEl>
                                          <p:spTgt spid="40"/>
                                        </p:tgtEl>
                                        <p:attrNameLst>
                                          <p:attrName>ppt_h</p:attrName>
                                        </p:attrNameLst>
                                      </p:cBhvr>
                                      <p:tavLst>
                                        <p:tav tm="0">
                                          <p:val>
                                            <p:fltVal val="0"/>
                                          </p:val>
                                        </p:tav>
                                        <p:tav tm="100000">
                                          <p:val>
                                            <p:strVal val="#ppt_h"/>
                                          </p:val>
                                        </p:tav>
                                      </p:tavLst>
                                    </p:anim>
                                    <p:anim calcmode="lin" valueType="num">
                                      <p:cBhvr>
                                        <p:cTn id="108" dur="2000" fill="hold"/>
                                        <p:tgtEl>
                                          <p:spTgt spid="40"/>
                                        </p:tgtEl>
                                        <p:attrNameLst>
                                          <p:attrName>ppt_w</p:attrName>
                                        </p:attrNameLst>
                                      </p:cBhvr>
                                      <p:tavLst>
                                        <p:tav tm="0">
                                          <p:val>
                                            <p:fltVal val="0"/>
                                          </p:val>
                                        </p:tav>
                                        <p:tav tm="100000">
                                          <p:val>
                                            <p:strVal val="#ppt_w"/>
                                          </p:val>
                                        </p:tav>
                                      </p:tavLst>
                                    </p:anim>
                                  </p:childTnLst>
                                </p:cTn>
                              </p:par>
                            </p:childTnLst>
                          </p:cTn>
                        </p:par>
                        <p:par>
                          <p:cTn id="109" fill="hold">
                            <p:stCondLst>
                              <p:cond delay="30000"/>
                            </p:stCondLst>
                            <p:childTnLst>
                              <p:par>
                                <p:cTn id="110" presetID="35" presetClass="entr" presetSubtype="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2000"/>
                                        <p:tgtEl>
                                          <p:spTgt spid="34"/>
                                        </p:tgtEl>
                                      </p:cBhvr>
                                    </p:animEffect>
                                    <p:anim calcmode="lin" valueType="num">
                                      <p:cBhvr>
                                        <p:cTn id="113" dur="2000" fill="hold"/>
                                        <p:tgtEl>
                                          <p:spTgt spid="34"/>
                                        </p:tgtEl>
                                        <p:attrNameLst>
                                          <p:attrName>style.rotation</p:attrName>
                                        </p:attrNameLst>
                                      </p:cBhvr>
                                      <p:tavLst>
                                        <p:tav tm="0">
                                          <p:val>
                                            <p:fltVal val="720"/>
                                          </p:val>
                                        </p:tav>
                                        <p:tav tm="100000">
                                          <p:val>
                                            <p:fltVal val="0"/>
                                          </p:val>
                                        </p:tav>
                                      </p:tavLst>
                                    </p:anim>
                                    <p:anim calcmode="lin" valueType="num">
                                      <p:cBhvr>
                                        <p:cTn id="114" dur="2000" fill="hold"/>
                                        <p:tgtEl>
                                          <p:spTgt spid="34"/>
                                        </p:tgtEl>
                                        <p:attrNameLst>
                                          <p:attrName>ppt_h</p:attrName>
                                        </p:attrNameLst>
                                      </p:cBhvr>
                                      <p:tavLst>
                                        <p:tav tm="0">
                                          <p:val>
                                            <p:fltVal val="0"/>
                                          </p:val>
                                        </p:tav>
                                        <p:tav tm="100000">
                                          <p:val>
                                            <p:strVal val="#ppt_h"/>
                                          </p:val>
                                        </p:tav>
                                      </p:tavLst>
                                    </p:anim>
                                    <p:anim calcmode="lin" valueType="num">
                                      <p:cBhvr>
                                        <p:cTn id="115" dur="2000" fill="hold"/>
                                        <p:tgtEl>
                                          <p:spTgt spid="34"/>
                                        </p:tgtEl>
                                        <p:attrNameLst>
                                          <p:attrName>ppt_w</p:attrName>
                                        </p:attrNameLst>
                                      </p:cBhvr>
                                      <p:tavLst>
                                        <p:tav tm="0">
                                          <p:val>
                                            <p:fltVal val="0"/>
                                          </p:val>
                                        </p:tav>
                                        <p:tav tm="100000">
                                          <p:val>
                                            <p:strVal val="#ppt_w"/>
                                          </p:val>
                                        </p:tav>
                                      </p:tavLst>
                                    </p:anim>
                                  </p:childTnLst>
                                </p:cTn>
                              </p:par>
                            </p:childTnLst>
                          </p:cTn>
                        </p:par>
                        <p:par>
                          <p:cTn id="116" fill="hold">
                            <p:stCondLst>
                              <p:cond delay="32000"/>
                            </p:stCondLst>
                            <p:childTnLst>
                              <p:par>
                                <p:cTn id="117" presetID="35" presetClass="entr" presetSubtype="0"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000"/>
                                        <p:tgtEl>
                                          <p:spTgt spid="28"/>
                                        </p:tgtEl>
                                      </p:cBhvr>
                                    </p:animEffect>
                                    <p:anim calcmode="lin" valueType="num">
                                      <p:cBhvr>
                                        <p:cTn id="120" dur="2000" fill="hold"/>
                                        <p:tgtEl>
                                          <p:spTgt spid="28"/>
                                        </p:tgtEl>
                                        <p:attrNameLst>
                                          <p:attrName>style.rotation</p:attrName>
                                        </p:attrNameLst>
                                      </p:cBhvr>
                                      <p:tavLst>
                                        <p:tav tm="0">
                                          <p:val>
                                            <p:fltVal val="720"/>
                                          </p:val>
                                        </p:tav>
                                        <p:tav tm="100000">
                                          <p:val>
                                            <p:fltVal val="0"/>
                                          </p:val>
                                        </p:tav>
                                      </p:tavLst>
                                    </p:anim>
                                    <p:anim calcmode="lin" valueType="num">
                                      <p:cBhvr>
                                        <p:cTn id="121" dur="2000" fill="hold"/>
                                        <p:tgtEl>
                                          <p:spTgt spid="28"/>
                                        </p:tgtEl>
                                        <p:attrNameLst>
                                          <p:attrName>ppt_h</p:attrName>
                                        </p:attrNameLst>
                                      </p:cBhvr>
                                      <p:tavLst>
                                        <p:tav tm="0">
                                          <p:val>
                                            <p:fltVal val="0"/>
                                          </p:val>
                                        </p:tav>
                                        <p:tav tm="100000">
                                          <p:val>
                                            <p:strVal val="#ppt_h"/>
                                          </p:val>
                                        </p:tav>
                                      </p:tavLst>
                                    </p:anim>
                                    <p:anim calcmode="lin" valueType="num">
                                      <p:cBhvr>
                                        <p:cTn id="122" dur="2000" fill="hold"/>
                                        <p:tgtEl>
                                          <p:spTgt spid="28"/>
                                        </p:tgtEl>
                                        <p:attrNameLst>
                                          <p:attrName>ppt_w</p:attrName>
                                        </p:attrNameLst>
                                      </p:cBhvr>
                                      <p:tavLst>
                                        <p:tav tm="0">
                                          <p:val>
                                            <p:fltVal val="0"/>
                                          </p:val>
                                        </p:tav>
                                        <p:tav tm="100000">
                                          <p:val>
                                            <p:strVal val="#ppt_w"/>
                                          </p:val>
                                        </p:tav>
                                      </p:tavLst>
                                    </p:anim>
                                  </p:childTnLst>
                                </p:cTn>
                              </p:par>
                            </p:childTnLst>
                          </p:cTn>
                        </p:par>
                        <p:par>
                          <p:cTn id="123" fill="hold">
                            <p:stCondLst>
                              <p:cond delay="34000"/>
                            </p:stCondLst>
                            <p:childTnLst>
                              <p:par>
                                <p:cTn id="124" presetID="35" presetClass="entr" presetSubtype="0"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2000"/>
                                        <p:tgtEl>
                                          <p:spTgt spid="35"/>
                                        </p:tgtEl>
                                      </p:cBhvr>
                                    </p:animEffect>
                                    <p:anim calcmode="lin" valueType="num">
                                      <p:cBhvr>
                                        <p:cTn id="127" dur="2000" fill="hold"/>
                                        <p:tgtEl>
                                          <p:spTgt spid="35"/>
                                        </p:tgtEl>
                                        <p:attrNameLst>
                                          <p:attrName>style.rotation</p:attrName>
                                        </p:attrNameLst>
                                      </p:cBhvr>
                                      <p:tavLst>
                                        <p:tav tm="0">
                                          <p:val>
                                            <p:fltVal val="720"/>
                                          </p:val>
                                        </p:tav>
                                        <p:tav tm="100000">
                                          <p:val>
                                            <p:fltVal val="0"/>
                                          </p:val>
                                        </p:tav>
                                      </p:tavLst>
                                    </p:anim>
                                    <p:anim calcmode="lin" valueType="num">
                                      <p:cBhvr>
                                        <p:cTn id="128" dur="2000" fill="hold"/>
                                        <p:tgtEl>
                                          <p:spTgt spid="35"/>
                                        </p:tgtEl>
                                        <p:attrNameLst>
                                          <p:attrName>ppt_h</p:attrName>
                                        </p:attrNameLst>
                                      </p:cBhvr>
                                      <p:tavLst>
                                        <p:tav tm="0">
                                          <p:val>
                                            <p:fltVal val="0"/>
                                          </p:val>
                                        </p:tav>
                                        <p:tav tm="100000">
                                          <p:val>
                                            <p:strVal val="#ppt_h"/>
                                          </p:val>
                                        </p:tav>
                                      </p:tavLst>
                                    </p:anim>
                                    <p:anim calcmode="lin" valueType="num">
                                      <p:cBhvr>
                                        <p:cTn id="129" dur="2000" fill="hold"/>
                                        <p:tgtEl>
                                          <p:spTgt spid="35"/>
                                        </p:tgtEl>
                                        <p:attrNameLst>
                                          <p:attrName>ppt_w</p:attrName>
                                        </p:attrNameLst>
                                      </p:cBhvr>
                                      <p:tavLst>
                                        <p:tav tm="0">
                                          <p:val>
                                            <p:fltVal val="0"/>
                                          </p:val>
                                        </p:tav>
                                        <p:tav tm="100000">
                                          <p:val>
                                            <p:strVal val="#ppt_w"/>
                                          </p:val>
                                        </p:tav>
                                      </p:tavLst>
                                    </p:anim>
                                  </p:childTnLst>
                                </p:cTn>
                              </p:par>
                            </p:childTnLst>
                          </p:cTn>
                        </p:par>
                        <p:par>
                          <p:cTn id="130" fill="hold">
                            <p:stCondLst>
                              <p:cond delay="36000"/>
                            </p:stCondLst>
                            <p:childTnLst>
                              <p:par>
                                <p:cTn id="131" presetID="35" presetClass="entr" presetSubtype="0"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2000"/>
                                        <p:tgtEl>
                                          <p:spTgt spid="37"/>
                                        </p:tgtEl>
                                      </p:cBhvr>
                                    </p:animEffect>
                                    <p:anim calcmode="lin" valueType="num">
                                      <p:cBhvr>
                                        <p:cTn id="134" dur="2000" fill="hold"/>
                                        <p:tgtEl>
                                          <p:spTgt spid="37"/>
                                        </p:tgtEl>
                                        <p:attrNameLst>
                                          <p:attrName>style.rotation</p:attrName>
                                        </p:attrNameLst>
                                      </p:cBhvr>
                                      <p:tavLst>
                                        <p:tav tm="0">
                                          <p:val>
                                            <p:fltVal val="720"/>
                                          </p:val>
                                        </p:tav>
                                        <p:tav tm="100000">
                                          <p:val>
                                            <p:fltVal val="0"/>
                                          </p:val>
                                        </p:tav>
                                      </p:tavLst>
                                    </p:anim>
                                    <p:anim calcmode="lin" valueType="num">
                                      <p:cBhvr>
                                        <p:cTn id="135" dur="2000" fill="hold"/>
                                        <p:tgtEl>
                                          <p:spTgt spid="37"/>
                                        </p:tgtEl>
                                        <p:attrNameLst>
                                          <p:attrName>ppt_h</p:attrName>
                                        </p:attrNameLst>
                                      </p:cBhvr>
                                      <p:tavLst>
                                        <p:tav tm="0">
                                          <p:val>
                                            <p:fltVal val="0"/>
                                          </p:val>
                                        </p:tav>
                                        <p:tav tm="100000">
                                          <p:val>
                                            <p:strVal val="#ppt_h"/>
                                          </p:val>
                                        </p:tav>
                                      </p:tavLst>
                                    </p:anim>
                                    <p:anim calcmode="lin" valueType="num">
                                      <p:cBhvr>
                                        <p:cTn id="136" dur="2000" fill="hold"/>
                                        <p:tgtEl>
                                          <p:spTgt spid="37"/>
                                        </p:tgtEl>
                                        <p:attrNameLst>
                                          <p:attrName>ppt_w</p:attrName>
                                        </p:attrNameLst>
                                      </p:cBhvr>
                                      <p:tavLst>
                                        <p:tav tm="0">
                                          <p:val>
                                            <p:fltVal val="0"/>
                                          </p:val>
                                        </p:tav>
                                        <p:tav tm="100000">
                                          <p:val>
                                            <p:strVal val="#ppt_w"/>
                                          </p:val>
                                        </p:tav>
                                      </p:tavLst>
                                    </p:anim>
                                  </p:childTnLst>
                                </p:cTn>
                              </p:par>
                            </p:childTnLst>
                          </p:cTn>
                        </p:par>
                        <p:par>
                          <p:cTn id="137" fill="hold">
                            <p:stCondLst>
                              <p:cond delay="38000"/>
                            </p:stCondLst>
                            <p:childTnLst>
                              <p:par>
                                <p:cTn id="138" presetID="35"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2000"/>
                                        <p:tgtEl>
                                          <p:spTgt spid="17"/>
                                        </p:tgtEl>
                                      </p:cBhvr>
                                    </p:animEffect>
                                    <p:anim calcmode="lin" valueType="num">
                                      <p:cBhvr>
                                        <p:cTn id="141" dur="2000" fill="hold"/>
                                        <p:tgtEl>
                                          <p:spTgt spid="17"/>
                                        </p:tgtEl>
                                        <p:attrNameLst>
                                          <p:attrName>style.rotation</p:attrName>
                                        </p:attrNameLst>
                                      </p:cBhvr>
                                      <p:tavLst>
                                        <p:tav tm="0">
                                          <p:val>
                                            <p:fltVal val="720"/>
                                          </p:val>
                                        </p:tav>
                                        <p:tav tm="100000">
                                          <p:val>
                                            <p:fltVal val="0"/>
                                          </p:val>
                                        </p:tav>
                                      </p:tavLst>
                                    </p:anim>
                                    <p:anim calcmode="lin" valueType="num">
                                      <p:cBhvr>
                                        <p:cTn id="142" dur="2000" fill="hold"/>
                                        <p:tgtEl>
                                          <p:spTgt spid="17"/>
                                        </p:tgtEl>
                                        <p:attrNameLst>
                                          <p:attrName>ppt_h</p:attrName>
                                        </p:attrNameLst>
                                      </p:cBhvr>
                                      <p:tavLst>
                                        <p:tav tm="0">
                                          <p:val>
                                            <p:fltVal val="0"/>
                                          </p:val>
                                        </p:tav>
                                        <p:tav tm="100000">
                                          <p:val>
                                            <p:strVal val="#ppt_h"/>
                                          </p:val>
                                        </p:tav>
                                      </p:tavLst>
                                    </p:anim>
                                    <p:anim calcmode="lin" valueType="num">
                                      <p:cBhvr>
                                        <p:cTn id="143" dur="2000" fill="hold"/>
                                        <p:tgtEl>
                                          <p:spTgt spid="17"/>
                                        </p:tgtEl>
                                        <p:attrNameLst>
                                          <p:attrName>ppt_w</p:attrName>
                                        </p:attrNameLst>
                                      </p:cBhvr>
                                      <p:tavLst>
                                        <p:tav tm="0">
                                          <p:val>
                                            <p:fltVal val="0"/>
                                          </p:val>
                                        </p:tav>
                                        <p:tav tm="100000">
                                          <p:val>
                                            <p:strVal val="#ppt_w"/>
                                          </p:val>
                                        </p:tav>
                                      </p:tavLst>
                                    </p:anim>
                                  </p:childTnLst>
                                </p:cTn>
                              </p:par>
                            </p:childTnLst>
                          </p:cTn>
                        </p:par>
                        <p:par>
                          <p:cTn id="144" fill="hold">
                            <p:stCondLst>
                              <p:cond delay="40000"/>
                            </p:stCondLst>
                            <p:childTnLst>
                              <p:par>
                                <p:cTn id="145" presetID="35" presetClass="entr" presetSubtype="0"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fade">
                                      <p:cBhvr>
                                        <p:cTn id="147" dur="2000"/>
                                        <p:tgtEl>
                                          <p:spTgt spid="42"/>
                                        </p:tgtEl>
                                      </p:cBhvr>
                                    </p:animEffect>
                                    <p:anim calcmode="lin" valueType="num">
                                      <p:cBhvr>
                                        <p:cTn id="148" dur="2000" fill="hold"/>
                                        <p:tgtEl>
                                          <p:spTgt spid="42"/>
                                        </p:tgtEl>
                                        <p:attrNameLst>
                                          <p:attrName>style.rotation</p:attrName>
                                        </p:attrNameLst>
                                      </p:cBhvr>
                                      <p:tavLst>
                                        <p:tav tm="0">
                                          <p:val>
                                            <p:fltVal val="720"/>
                                          </p:val>
                                        </p:tav>
                                        <p:tav tm="100000">
                                          <p:val>
                                            <p:fltVal val="0"/>
                                          </p:val>
                                        </p:tav>
                                      </p:tavLst>
                                    </p:anim>
                                    <p:anim calcmode="lin" valueType="num">
                                      <p:cBhvr>
                                        <p:cTn id="149" dur="2000" fill="hold"/>
                                        <p:tgtEl>
                                          <p:spTgt spid="42"/>
                                        </p:tgtEl>
                                        <p:attrNameLst>
                                          <p:attrName>ppt_h</p:attrName>
                                        </p:attrNameLst>
                                      </p:cBhvr>
                                      <p:tavLst>
                                        <p:tav tm="0">
                                          <p:val>
                                            <p:fltVal val="0"/>
                                          </p:val>
                                        </p:tav>
                                        <p:tav tm="100000">
                                          <p:val>
                                            <p:strVal val="#ppt_h"/>
                                          </p:val>
                                        </p:tav>
                                      </p:tavLst>
                                    </p:anim>
                                    <p:anim calcmode="lin" valueType="num">
                                      <p:cBhvr>
                                        <p:cTn id="150" dur="2000" fill="hold"/>
                                        <p:tgtEl>
                                          <p:spTgt spid="42"/>
                                        </p:tgtEl>
                                        <p:attrNameLst>
                                          <p:attrName>ppt_w</p:attrName>
                                        </p:attrNameLst>
                                      </p:cBhvr>
                                      <p:tavLst>
                                        <p:tav tm="0">
                                          <p:val>
                                            <p:fltVal val="0"/>
                                          </p:val>
                                        </p:tav>
                                        <p:tav tm="100000">
                                          <p:val>
                                            <p:strVal val="#ppt_w"/>
                                          </p:val>
                                        </p:tav>
                                      </p:tavLst>
                                    </p:anim>
                                  </p:childTnLst>
                                </p:cTn>
                              </p:par>
                            </p:childTnLst>
                          </p:cTn>
                        </p:par>
                        <p:par>
                          <p:cTn id="151" fill="hold">
                            <p:stCondLst>
                              <p:cond delay="42000"/>
                            </p:stCondLst>
                            <p:childTnLst>
                              <p:par>
                                <p:cTn id="152" presetID="35" presetClass="entr" presetSubtype="0" fill="hold" grpId="0" nodeType="afterEffect">
                                  <p:stCondLst>
                                    <p:cond delay="0"/>
                                  </p:stCondLst>
                                  <p:childTnLst>
                                    <p:set>
                                      <p:cBhvr>
                                        <p:cTn id="153" dur="1" fill="hold">
                                          <p:stCondLst>
                                            <p:cond delay="0"/>
                                          </p:stCondLst>
                                        </p:cTn>
                                        <p:tgtEl>
                                          <p:spTgt spid="23"/>
                                        </p:tgtEl>
                                        <p:attrNameLst>
                                          <p:attrName>style.visibility</p:attrName>
                                        </p:attrNameLst>
                                      </p:cBhvr>
                                      <p:to>
                                        <p:strVal val="visible"/>
                                      </p:to>
                                    </p:set>
                                    <p:animEffect transition="in" filter="fade">
                                      <p:cBhvr>
                                        <p:cTn id="154" dur="2000"/>
                                        <p:tgtEl>
                                          <p:spTgt spid="23"/>
                                        </p:tgtEl>
                                      </p:cBhvr>
                                    </p:animEffect>
                                    <p:anim calcmode="lin" valueType="num">
                                      <p:cBhvr>
                                        <p:cTn id="155" dur="2000" fill="hold"/>
                                        <p:tgtEl>
                                          <p:spTgt spid="23"/>
                                        </p:tgtEl>
                                        <p:attrNameLst>
                                          <p:attrName>style.rotation</p:attrName>
                                        </p:attrNameLst>
                                      </p:cBhvr>
                                      <p:tavLst>
                                        <p:tav tm="0">
                                          <p:val>
                                            <p:fltVal val="720"/>
                                          </p:val>
                                        </p:tav>
                                        <p:tav tm="100000">
                                          <p:val>
                                            <p:fltVal val="0"/>
                                          </p:val>
                                        </p:tav>
                                      </p:tavLst>
                                    </p:anim>
                                    <p:anim calcmode="lin" valueType="num">
                                      <p:cBhvr>
                                        <p:cTn id="156" dur="2000" fill="hold"/>
                                        <p:tgtEl>
                                          <p:spTgt spid="23"/>
                                        </p:tgtEl>
                                        <p:attrNameLst>
                                          <p:attrName>ppt_h</p:attrName>
                                        </p:attrNameLst>
                                      </p:cBhvr>
                                      <p:tavLst>
                                        <p:tav tm="0">
                                          <p:val>
                                            <p:fltVal val="0"/>
                                          </p:val>
                                        </p:tav>
                                        <p:tav tm="100000">
                                          <p:val>
                                            <p:strVal val="#ppt_h"/>
                                          </p:val>
                                        </p:tav>
                                      </p:tavLst>
                                    </p:anim>
                                    <p:anim calcmode="lin" valueType="num">
                                      <p:cBhvr>
                                        <p:cTn id="157" dur="2000" fill="hold"/>
                                        <p:tgtEl>
                                          <p:spTgt spid="23"/>
                                        </p:tgtEl>
                                        <p:attrNameLst>
                                          <p:attrName>ppt_w</p:attrName>
                                        </p:attrNameLst>
                                      </p:cBhvr>
                                      <p:tavLst>
                                        <p:tav tm="0">
                                          <p:val>
                                            <p:fltVal val="0"/>
                                          </p:val>
                                        </p:tav>
                                        <p:tav tm="100000">
                                          <p:val>
                                            <p:strVal val="#ppt_w"/>
                                          </p:val>
                                        </p:tav>
                                      </p:tavLst>
                                    </p:anim>
                                  </p:childTnLst>
                                </p:cTn>
                              </p:par>
                            </p:childTnLst>
                          </p:cTn>
                        </p:par>
                        <p:par>
                          <p:cTn id="158" fill="hold">
                            <p:stCondLst>
                              <p:cond delay="44000"/>
                            </p:stCondLst>
                            <p:childTnLst>
                              <p:par>
                                <p:cTn id="159" presetID="35" presetClass="entr" presetSubtype="0" fill="hold" grpId="0" nodeType="after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2000"/>
                                        <p:tgtEl>
                                          <p:spTgt spid="30"/>
                                        </p:tgtEl>
                                      </p:cBhvr>
                                    </p:animEffect>
                                    <p:anim calcmode="lin" valueType="num">
                                      <p:cBhvr>
                                        <p:cTn id="162" dur="2000" fill="hold"/>
                                        <p:tgtEl>
                                          <p:spTgt spid="30"/>
                                        </p:tgtEl>
                                        <p:attrNameLst>
                                          <p:attrName>style.rotation</p:attrName>
                                        </p:attrNameLst>
                                      </p:cBhvr>
                                      <p:tavLst>
                                        <p:tav tm="0">
                                          <p:val>
                                            <p:fltVal val="720"/>
                                          </p:val>
                                        </p:tav>
                                        <p:tav tm="100000">
                                          <p:val>
                                            <p:fltVal val="0"/>
                                          </p:val>
                                        </p:tav>
                                      </p:tavLst>
                                    </p:anim>
                                    <p:anim calcmode="lin" valueType="num">
                                      <p:cBhvr>
                                        <p:cTn id="163" dur="2000" fill="hold"/>
                                        <p:tgtEl>
                                          <p:spTgt spid="30"/>
                                        </p:tgtEl>
                                        <p:attrNameLst>
                                          <p:attrName>ppt_h</p:attrName>
                                        </p:attrNameLst>
                                      </p:cBhvr>
                                      <p:tavLst>
                                        <p:tav tm="0">
                                          <p:val>
                                            <p:fltVal val="0"/>
                                          </p:val>
                                        </p:tav>
                                        <p:tav tm="100000">
                                          <p:val>
                                            <p:strVal val="#ppt_h"/>
                                          </p:val>
                                        </p:tav>
                                      </p:tavLst>
                                    </p:anim>
                                    <p:anim calcmode="lin" valueType="num">
                                      <p:cBhvr>
                                        <p:cTn id="164" dur="2000" fill="hold"/>
                                        <p:tgtEl>
                                          <p:spTgt spid="30"/>
                                        </p:tgtEl>
                                        <p:attrNameLst>
                                          <p:attrName>ppt_w</p:attrName>
                                        </p:attrNameLst>
                                      </p:cBhvr>
                                      <p:tavLst>
                                        <p:tav tm="0">
                                          <p:val>
                                            <p:fltVal val="0"/>
                                          </p:val>
                                        </p:tav>
                                        <p:tav tm="100000">
                                          <p:val>
                                            <p:strVal val="#ppt_w"/>
                                          </p:val>
                                        </p:tav>
                                      </p:tavLst>
                                    </p:anim>
                                  </p:childTnLst>
                                </p:cTn>
                              </p:par>
                            </p:childTnLst>
                          </p:cTn>
                        </p:par>
                        <p:par>
                          <p:cTn id="165" fill="hold">
                            <p:stCondLst>
                              <p:cond delay="46000"/>
                            </p:stCondLst>
                            <p:childTnLst>
                              <p:par>
                                <p:cTn id="166" presetID="35" presetClass="entr" presetSubtype="0" fill="hold" grpId="0" nodeType="after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fade">
                                      <p:cBhvr>
                                        <p:cTn id="168" dur="2000"/>
                                        <p:tgtEl>
                                          <p:spTgt spid="20"/>
                                        </p:tgtEl>
                                      </p:cBhvr>
                                    </p:animEffect>
                                    <p:anim calcmode="lin" valueType="num">
                                      <p:cBhvr>
                                        <p:cTn id="169" dur="2000" fill="hold"/>
                                        <p:tgtEl>
                                          <p:spTgt spid="20"/>
                                        </p:tgtEl>
                                        <p:attrNameLst>
                                          <p:attrName>style.rotation</p:attrName>
                                        </p:attrNameLst>
                                      </p:cBhvr>
                                      <p:tavLst>
                                        <p:tav tm="0">
                                          <p:val>
                                            <p:fltVal val="720"/>
                                          </p:val>
                                        </p:tav>
                                        <p:tav tm="100000">
                                          <p:val>
                                            <p:fltVal val="0"/>
                                          </p:val>
                                        </p:tav>
                                      </p:tavLst>
                                    </p:anim>
                                    <p:anim calcmode="lin" valueType="num">
                                      <p:cBhvr>
                                        <p:cTn id="170" dur="2000" fill="hold"/>
                                        <p:tgtEl>
                                          <p:spTgt spid="20"/>
                                        </p:tgtEl>
                                        <p:attrNameLst>
                                          <p:attrName>ppt_h</p:attrName>
                                        </p:attrNameLst>
                                      </p:cBhvr>
                                      <p:tavLst>
                                        <p:tav tm="0">
                                          <p:val>
                                            <p:fltVal val="0"/>
                                          </p:val>
                                        </p:tav>
                                        <p:tav tm="100000">
                                          <p:val>
                                            <p:strVal val="#ppt_h"/>
                                          </p:val>
                                        </p:tav>
                                      </p:tavLst>
                                    </p:anim>
                                    <p:anim calcmode="lin" valueType="num">
                                      <p:cBhvr>
                                        <p:cTn id="171" dur="2000" fill="hold"/>
                                        <p:tgtEl>
                                          <p:spTgt spid="20"/>
                                        </p:tgtEl>
                                        <p:attrNameLst>
                                          <p:attrName>ppt_w</p:attrName>
                                        </p:attrNameLst>
                                      </p:cBhvr>
                                      <p:tavLst>
                                        <p:tav tm="0">
                                          <p:val>
                                            <p:fltVal val="0"/>
                                          </p:val>
                                        </p:tav>
                                        <p:tav tm="100000">
                                          <p:val>
                                            <p:strVal val="#ppt_w"/>
                                          </p:val>
                                        </p:tav>
                                      </p:tavLst>
                                    </p:anim>
                                  </p:childTnLst>
                                </p:cTn>
                              </p:par>
                            </p:childTnLst>
                          </p:cTn>
                        </p:par>
                        <p:par>
                          <p:cTn id="172" fill="hold">
                            <p:stCondLst>
                              <p:cond delay="48000"/>
                            </p:stCondLst>
                            <p:childTnLst>
                              <p:par>
                                <p:cTn id="173" presetID="35" presetClass="entr" presetSubtype="0" fill="hold" grpId="0" nodeType="afterEffect">
                                  <p:stCondLst>
                                    <p:cond delay="0"/>
                                  </p:stCondLst>
                                  <p:childTnLst>
                                    <p:set>
                                      <p:cBhvr>
                                        <p:cTn id="174" dur="1" fill="hold">
                                          <p:stCondLst>
                                            <p:cond delay="0"/>
                                          </p:stCondLst>
                                        </p:cTn>
                                        <p:tgtEl>
                                          <p:spTgt spid="26"/>
                                        </p:tgtEl>
                                        <p:attrNameLst>
                                          <p:attrName>style.visibility</p:attrName>
                                        </p:attrNameLst>
                                      </p:cBhvr>
                                      <p:to>
                                        <p:strVal val="visible"/>
                                      </p:to>
                                    </p:set>
                                    <p:animEffect transition="in" filter="fade">
                                      <p:cBhvr>
                                        <p:cTn id="175" dur="2000"/>
                                        <p:tgtEl>
                                          <p:spTgt spid="26"/>
                                        </p:tgtEl>
                                      </p:cBhvr>
                                    </p:animEffect>
                                    <p:anim calcmode="lin" valueType="num">
                                      <p:cBhvr>
                                        <p:cTn id="176" dur="2000" fill="hold"/>
                                        <p:tgtEl>
                                          <p:spTgt spid="26"/>
                                        </p:tgtEl>
                                        <p:attrNameLst>
                                          <p:attrName>style.rotation</p:attrName>
                                        </p:attrNameLst>
                                      </p:cBhvr>
                                      <p:tavLst>
                                        <p:tav tm="0">
                                          <p:val>
                                            <p:fltVal val="720"/>
                                          </p:val>
                                        </p:tav>
                                        <p:tav tm="100000">
                                          <p:val>
                                            <p:fltVal val="0"/>
                                          </p:val>
                                        </p:tav>
                                      </p:tavLst>
                                    </p:anim>
                                    <p:anim calcmode="lin" valueType="num">
                                      <p:cBhvr>
                                        <p:cTn id="177" dur="2000" fill="hold"/>
                                        <p:tgtEl>
                                          <p:spTgt spid="26"/>
                                        </p:tgtEl>
                                        <p:attrNameLst>
                                          <p:attrName>ppt_h</p:attrName>
                                        </p:attrNameLst>
                                      </p:cBhvr>
                                      <p:tavLst>
                                        <p:tav tm="0">
                                          <p:val>
                                            <p:fltVal val="0"/>
                                          </p:val>
                                        </p:tav>
                                        <p:tav tm="100000">
                                          <p:val>
                                            <p:strVal val="#ppt_h"/>
                                          </p:val>
                                        </p:tav>
                                      </p:tavLst>
                                    </p:anim>
                                    <p:anim calcmode="lin" valueType="num">
                                      <p:cBhvr>
                                        <p:cTn id="178"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2" fill="hold" grpId="0" nodeType="clickEffect">
                                  <p:stCondLst>
                                    <p:cond delay="0"/>
                                  </p:stCondLst>
                                  <p:childTnLst>
                                    <p:set>
                                      <p:cBhvr>
                                        <p:cTn id="182" dur="1" fill="hold">
                                          <p:stCondLst>
                                            <p:cond delay="0"/>
                                          </p:stCondLst>
                                        </p:cTn>
                                        <p:tgtEl>
                                          <p:spTgt spid="32"/>
                                        </p:tgtEl>
                                        <p:attrNameLst>
                                          <p:attrName>style.visibility</p:attrName>
                                        </p:attrNameLst>
                                      </p:cBhvr>
                                      <p:to>
                                        <p:strVal val="visible"/>
                                      </p:to>
                                    </p:set>
                                    <p:anim calcmode="lin" valueType="num">
                                      <p:cBhvr additive="base">
                                        <p:cTn id="183" dur="500" fill="hold"/>
                                        <p:tgtEl>
                                          <p:spTgt spid="32"/>
                                        </p:tgtEl>
                                        <p:attrNameLst>
                                          <p:attrName>ppt_x</p:attrName>
                                        </p:attrNameLst>
                                      </p:cBhvr>
                                      <p:tavLst>
                                        <p:tav tm="0">
                                          <p:val>
                                            <p:strVal val="1+#ppt_w/2"/>
                                          </p:val>
                                        </p:tav>
                                        <p:tav tm="100000">
                                          <p:val>
                                            <p:strVal val="#ppt_x"/>
                                          </p:val>
                                        </p:tav>
                                      </p:tavLst>
                                    </p:anim>
                                    <p:anim calcmode="lin" valueType="num">
                                      <p:cBhvr additive="base">
                                        <p:cTn id="18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P spid="40" grpId="0"/>
      <p:bldP spid="41" grpId="0"/>
      <p:bldP spid="42" grpId="0"/>
      <p:bldP spid="43"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825"/>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pic>
        <p:nvPicPr>
          <p:cNvPr id="10244" name="Picture 4" descr="C:\Documents and Settings\Carlton Caves\Local Settings\Temporary Internet Files\Content.IE5\4I2GVYD0\CAIXXIHI.gif"/>
          <p:cNvPicPr>
            <a:picLocks noChangeAspect="1" noChangeArrowheads="1"/>
          </p:cNvPicPr>
          <p:nvPr/>
        </p:nvPicPr>
        <p:blipFill>
          <a:blip r:embed="rId4"/>
          <a:srcRect/>
          <a:stretch>
            <a:fillRect/>
          </a:stretch>
        </p:blipFill>
        <p:spPr bwMode="auto">
          <a:xfrm>
            <a:off x="304800" y="838200"/>
            <a:ext cx="4038600" cy="1573047"/>
          </a:xfrm>
          <a:prstGeom prst="rect">
            <a:avLst/>
          </a:prstGeom>
          <a:noFill/>
        </p:spPr>
      </p:pic>
      <p:pic>
        <p:nvPicPr>
          <p:cNvPr id="16" name="Picture 15" descr="TP_tmp.png"/>
          <p:cNvPicPr>
            <a:picLocks noChangeAspect="1"/>
          </p:cNvPicPr>
          <p:nvPr>
            <p:custDataLst>
              <p:tags r:id="rId1"/>
            </p:custDataLst>
          </p:nvPr>
        </p:nvPicPr>
        <p:blipFill>
          <a:blip r:embed="rId5"/>
          <a:stretch>
            <a:fillRect/>
          </a:stretch>
        </p:blipFill>
        <p:spPr bwMode="auto">
          <a:xfrm>
            <a:off x="4876800" y="990600"/>
            <a:ext cx="3848475" cy="1130156"/>
          </a:xfrm>
          <a:prstGeom prst="rect">
            <a:avLst/>
          </a:prstGeom>
          <a:noFill/>
          <a:ln/>
          <a:effectLst/>
        </p:spPr>
      </p:pic>
      <p:pic>
        <p:nvPicPr>
          <p:cNvPr id="10250" name="Picture 10" descr="C:\Documents and Settings\Carlton Caves\Local Settings\Temporary Internet Files\Content.IE5\4I2GVYD0\CAZ99ZSS.gif"/>
          <p:cNvPicPr>
            <a:picLocks noChangeAspect="1" noChangeArrowheads="1"/>
          </p:cNvPicPr>
          <p:nvPr/>
        </p:nvPicPr>
        <p:blipFill>
          <a:blip r:embed="rId6"/>
          <a:srcRect/>
          <a:stretch>
            <a:fillRect/>
          </a:stretch>
        </p:blipFill>
        <p:spPr bwMode="auto">
          <a:xfrm>
            <a:off x="1143000" y="3321368"/>
            <a:ext cx="6778625" cy="3384232"/>
          </a:xfrm>
          <a:prstGeom prst="rect">
            <a:avLst/>
          </a:prstGeom>
          <a:noFill/>
        </p:spPr>
      </p:pic>
      <p:sp>
        <p:nvSpPr>
          <p:cNvPr id="6" name="TextBox 5"/>
          <p:cNvSpPr txBox="1"/>
          <p:nvPr/>
        </p:nvSpPr>
        <p:spPr>
          <a:xfrm>
            <a:off x="1423748" y="2590800"/>
            <a:ext cx="1548052" cy="461665"/>
          </a:xfrm>
          <a:prstGeom prst="rect">
            <a:avLst/>
          </a:prstGeom>
          <a:noFill/>
          <a:ln w="28575">
            <a:solidFill>
              <a:srgbClr val="FF0000"/>
            </a:solidFill>
          </a:ln>
        </p:spPr>
        <p:txBody>
          <a:bodyPr wrap="none" rtlCol="0">
            <a:spAutoFit/>
          </a:bodyPr>
          <a:lstStyle/>
          <a:p>
            <a:r>
              <a:rPr lang="en-US" sz="2400" dirty="0" err="1" smtClean="0">
                <a:solidFill>
                  <a:srgbClr val="FF0000"/>
                </a:solidFill>
              </a:rPr>
              <a:t>Gott’s</a:t>
            </a:r>
            <a:r>
              <a:rPr lang="en-US" sz="2400" dirty="0" smtClean="0">
                <a:solidFill>
                  <a:srgbClr val="FF0000"/>
                </a:solidFill>
              </a:rPr>
              <a:t> line</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20518" name="Picture 6" descr="DSC0100edit"/>
          <p:cNvPicPr>
            <a:picLocks noChangeAspect="1" noChangeArrowheads="1"/>
          </p:cNvPicPr>
          <p:nvPr/>
        </p:nvPicPr>
        <p:blipFill>
          <a:blip r:embed="rId3" cstate="print"/>
          <a:srcRect/>
          <a:stretch>
            <a:fillRect/>
          </a:stretch>
        </p:blipFill>
        <p:spPr bwMode="auto">
          <a:xfrm>
            <a:off x="2286000" y="685800"/>
            <a:ext cx="4514850" cy="6019800"/>
          </a:xfrm>
          <a:prstGeom prst="rect">
            <a:avLst/>
          </a:prstGeom>
          <a:noFill/>
        </p:spPr>
      </p:pic>
      <p:sp>
        <p:nvSpPr>
          <p:cNvPr id="320514" name="Text Box 2"/>
          <p:cNvSpPr txBox="1">
            <a:spLocks noChangeArrowheads="1"/>
          </p:cNvSpPr>
          <p:nvPr/>
        </p:nvSpPr>
        <p:spPr bwMode="auto">
          <a:xfrm>
            <a:off x="1" y="28575"/>
            <a:ext cx="8991600" cy="584775"/>
          </a:xfrm>
          <a:prstGeom prst="rect">
            <a:avLst/>
          </a:prstGeom>
          <a:noFill/>
          <a:ln w="19050" algn="ctr">
            <a:noFill/>
            <a:miter lim="800000"/>
            <a:headEnd/>
            <a:tailEnd/>
          </a:ln>
          <a:effectLst/>
        </p:spPr>
        <p:txBody>
          <a:bodyPr wrap="square">
            <a:spAutoFit/>
          </a:bodyPr>
          <a:lstStyle/>
          <a:p>
            <a:pPr marL="609600" indent="-609600"/>
            <a:r>
              <a:rPr lang="en-US" sz="3200" dirty="0" smtClean="0">
                <a:solidFill>
                  <a:srgbClr val="996600"/>
                </a:solidFill>
                <a:latin typeface="Comic Sans MS" pitchFamily="66" charset="0"/>
              </a:rPr>
              <a:t>I. Tips for solving physics homework problems</a:t>
            </a:r>
            <a:endParaRPr lang="en-US" sz="3200" dirty="0">
              <a:solidFill>
                <a:srgbClr val="996600"/>
              </a:solidFill>
              <a:latin typeface="Comic Sans MS" pitchFamily="66" charset="0"/>
            </a:endParaRPr>
          </a:p>
        </p:txBody>
      </p:sp>
      <p:sp>
        <p:nvSpPr>
          <p:cNvPr id="320515" name="Text Box 3"/>
          <p:cNvSpPr txBox="1">
            <a:spLocks noChangeArrowheads="1"/>
          </p:cNvSpPr>
          <p:nvPr/>
        </p:nvSpPr>
        <p:spPr bwMode="auto">
          <a:xfrm>
            <a:off x="652463" y="6019800"/>
            <a:ext cx="1404937" cy="517525"/>
          </a:xfrm>
          <a:prstGeom prst="rect">
            <a:avLst/>
          </a:prstGeom>
          <a:noFill/>
          <a:ln w="19050" algn="ctr">
            <a:noFill/>
            <a:miter lim="800000"/>
            <a:headEnd/>
            <a:tailEnd/>
          </a:ln>
          <a:effectLst/>
        </p:spPr>
        <p:txBody>
          <a:bodyPr wrap="none">
            <a:spAutoFit/>
          </a:bodyPr>
          <a:lstStyle/>
          <a:p>
            <a:r>
              <a:rPr lang="en-US" sz="1400" b="1">
                <a:solidFill>
                  <a:schemeClr val="tx1"/>
                </a:solidFill>
              </a:rPr>
              <a:t>Oljeto Wash </a:t>
            </a:r>
          </a:p>
          <a:p>
            <a:r>
              <a:rPr lang="en-US" sz="1400" b="1">
                <a:solidFill>
                  <a:schemeClr val="tx1"/>
                </a:solidFill>
              </a:rPr>
              <a:t>Southern Utah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grpSp>
        <p:nvGrpSpPr>
          <p:cNvPr id="6" name="Group 5"/>
          <p:cNvGrpSpPr/>
          <p:nvPr/>
        </p:nvGrpSpPr>
        <p:grpSpPr>
          <a:xfrm>
            <a:off x="457200" y="914400"/>
            <a:ext cx="6400800" cy="5660838"/>
            <a:chOff x="457200" y="914400"/>
            <a:chExt cx="6400800" cy="5660838"/>
          </a:xfrm>
        </p:grpSpPr>
        <p:pic>
          <p:nvPicPr>
            <p:cNvPr id="65540" name="Picture 4" descr="C:\Documents and Settings\Carlton Caves\Local Settings\Temporary Internet Files\Content.IE5\4I2GVYD0\CACJE92D.gif"/>
            <p:cNvPicPr>
              <a:picLocks noChangeAspect="1" noChangeArrowheads="1"/>
            </p:cNvPicPr>
            <p:nvPr/>
          </p:nvPicPr>
          <p:blipFill>
            <a:blip r:embed="rId3"/>
            <a:srcRect/>
            <a:stretch>
              <a:fillRect/>
            </a:stretch>
          </p:blipFill>
          <p:spPr bwMode="auto">
            <a:xfrm>
              <a:off x="715389" y="914400"/>
              <a:ext cx="6142611" cy="5660838"/>
            </a:xfrm>
            <a:prstGeom prst="rect">
              <a:avLst/>
            </a:prstGeom>
            <a:noFill/>
          </p:spPr>
        </p:pic>
        <p:sp>
          <p:nvSpPr>
            <p:cNvPr id="7" name="TextBox 6"/>
            <p:cNvSpPr txBox="1"/>
            <p:nvPr/>
          </p:nvSpPr>
          <p:spPr>
            <a:xfrm>
              <a:off x="457200" y="4927937"/>
              <a:ext cx="1905000" cy="1015663"/>
            </a:xfrm>
            <a:prstGeom prst="rect">
              <a:avLst/>
            </a:prstGeom>
            <a:noFill/>
            <a:ln w="28575">
              <a:solidFill>
                <a:srgbClr val="002060"/>
              </a:solidFill>
            </a:ln>
          </p:spPr>
          <p:txBody>
            <a:bodyPr wrap="square" rtlCol="0">
              <a:spAutoFit/>
            </a:bodyPr>
            <a:lstStyle/>
            <a:p>
              <a:r>
                <a:rPr lang="en-US" b="1" dirty="0" smtClean="0">
                  <a:solidFill>
                    <a:srgbClr val="002060"/>
                  </a:solidFill>
                </a:rPr>
                <a:t>Unrestricted Copernican ensemble</a:t>
              </a:r>
              <a:endParaRPr lang="en-US" b="1" dirty="0">
                <a:solidFill>
                  <a:srgbClr val="002060"/>
                </a:solidFill>
              </a:endParaRPr>
            </a:p>
          </p:txBody>
        </p:sp>
      </p:grpSp>
      <p:sp>
        <p:nvSpPr>
          <p:cNvPr id="9" name="TextBox 8"/>
          <p:cNvSpPr txBox="1"/>
          <p:nvPr/>
        </p:nvSpPr>
        <p:spPr>
          <a:xfrm>
            <a:off x="6324600" y="5229761"/>
            <a:ext cx="2590800" cy="1323439"/>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Try to develop a picture—something you can visualize—that captures the essence of the problem.</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pic>
        <p:nvPicPr>
          <p:cNvPr id="67586" name="Picture 2" descr="C:\Documents and Settings\Carlton Caves\Local Settings\Temporary Internet Files\Content.IE5\4I2GVYD0\CA2LKFSX.gif"/>
          <p:cNvPicPr>
            <a:picLocks noChangeAspect="1" noChangeArrowheads="1"/>
          </p:cNvPicPr>
          <p:nvPr/>
        </p:nvPicPr>
        <p:blipFill>
          <a:blip r:embed="rId3"/>
          <a:srcRect/>
          <a:stretch>
            <a:fillRect/>
          </a:stretch>
        </p:blipFill>
        <p:spPr bwMode="auto">
          <a:xfrm>
            <a:off x="762000" y="1371600"/>
            <a:ext cx="1514475" cy="3171826"/>
          </a:xfrm>
          <a:prstGeom prst="rect">
            <a:avLst/>
          </a:prstGeom>
          <a:noFill/>
        </p:spPr>
      </p:pic>
      <p:grpSp>
        <p:nvGrpSpPr>
          <p:cNvPr id="9" name="Group 8"/>
          <p:cNvGrpSpPr/>
          <p:nvPr/>
        </p:nvGrpSpPr>
        <p:grpSpPr>
          <a:xfrm>
            <a:off x="2514600" y="914400"/>
            <a:ext cx="6115050" cy="4476751"/>
            <a:chOff x="2514600" y="914400"/>
            <a:chExt cx="6115050" cy="4476751"/>
          </a:xfrm>
        </p:grpSpPr>
        <p:pic>
          <p:nvPicPr>
            <p:cNvPr id="67590" name="Picture 6" descr="C:\Documents and Settings\Carlton Caves\Local Settings\Temporary Internet Files\Content.IE5\4I2GVYD0\CAFKR8W2.gif"/>
            <p:cNvPicPr>
              <a:picLocks noChangeAspect="1" noChangeArrowheads="1"/>
            </p:cNvPicPr>
            <p:nvPr/>
          </p:nvPicPr>
          <p:blipFill>
            <a:blip r:embed="rId4"/>
            <a:srcRect/>
            <a:stretch>
              <a:fillRect/>
            </a:stretch>
          </p:blipFill>
          <p:spPr bwMode="auto">
            <a:xfrm>
              <a:off x="2514600" y="914400"/>
              <a:ext cx="6115050" cy="4476751"/>
            </a:xfrm>
            <a:prstGeom prst="rect">
              <a:avLst/>
            </a:prstGeom>
            <a:noFill/>
          </p:spPr>
        </p:pic>
        <p:sp>
          <p:nvSpPr>
            <p:cNvPr id="7" name="TextBox 6"/>
            <p:cNvSpPr txBox="1"/>
            <p:nvPr/>
          </p:nvSpPr>
          <p:spPr>
            <a:xfrm>
              <a:off x="2971800" y="3962400"/>
              <a:ext cx="1905000" cy="1015663"/>
            </a:xfrm>
            <a:prstGeom prst="rect">
              <a:avLst/>
            </a:prstGeom>
            <a:noFill/>
            <a:ln w="28575">
              <a:solidFill>
                <a:srgbClr val="002060"/>
              </a:solidFill>
            </a:ln>
          </p:spPr>
          <p:txBody>
            <a:bodyPr wrap="square" rtlCol="0">
              <a:spAutoFit/>
            </a:bodyPr>
            <a:lstStyle/>
            <a:p>
              <a:r>
                <a:rPr lang="en-US" b="1" dirty="0" smtClean="0">
                  <a:solidFill>
                    <a:srgbClr val="002060"/>
                  </a:solidFill>
                </a:rPr>
                <a:t>Unrestricted Copernican ensemble</a:t>
              </a:r>
              <a:endParaRPr lang="en-US" b="1" dirty="0">
                <a:solidFill>
                  <a:srgbClr val="002060"/>
                </a:solidFill>
              </a:endParaRPr>
            </a:p>
          </p:txBody>
        </p:sp>
      </p:grpSp>
      <p:sp>
        <p:nvSpPr>
          <p:cNvPr id="8" name="TextBox 7"/>
          <p:cNvSpPr txBox="1"/>
          <p:nvPr/>
        </p:nvSpPr>
        <p:spPr>
          <a:xfrm>
            <a:off x="1676400" y="5791200"/>
            <a:ext cx="2590800" cy="584775"/>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Use symmetries to simplify your work.</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486400" y="152400"/>
            <a:ext cx="2743200" cy="1077218"/>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grpSp>
        <p:nvGrpSpPr>
          <p:cNvPr id="10" name="Group 9"/>
          <p:cNvGrpSpPr/>
          <p:nvPr/>
        </p:nvGrpSpPr>
        <p:grpSpPr>
          <a:xfrm>
            <a:off x="304800" y="381000"/>
            <a:ext cx="3962400" cy="2743200"/>
            <a:chOff x="762000" y="914400"/>
            <a:chExt cx="7867650" cy="4476751"/>
          </a:xfrm>
        </p:grpSpPr>
        <p:pic>
          <p:nvPicPr>
            <p:cNvPr id="67586" name="Picture 2" descr="C:\Documents and Settings\Carlton Caves\Local Settings\Temporary Internet Files\Content.IE5\4I2GVYD0\CA2LKFSX.gif"/>
            <p:cNvPicPr>
              <a:picLocks noChangeAspect="1" noChangeArrowheads="1"/>
            </p:cNvPicPr>
            <p:nvPr/>
          </p:nvPicPr>
          <p:blipFill>
            <a:blip r:embed="rId3"/>
            <a:srcRect/>
            <a:stretch>
              <a:fillRect/>
            </a:stretch>
          </p:blipFill>
          <p:spPr bwMode="auto">
            <a:xfrm>
              <a:off x="762000" y="1371600"/>
              <a:ext cx="1514475" cy="3171826"/>
            </a:xfrm>
            <a:prstGeom prst="rect">
              <a:avLst/>
            </a:prstGeom>
            <a:noFill/>
          </p:spPr>
        </p:pic>
        <p:pic>
          <p:nvPicPr>
            <p:cNvPr id="67590" name="Picture 6" descr="C:\Documents and Settings\Carlton Caves\Local Settings\Temporary Internet Files\Content.IE5\4I2GVYD0\CAFKR8W2.gif"/>
            <p:cNvPicPr>
              <a:picLocks noChangeAspect="1" noChangeArrowheads="1"/>
            </p:cNvPicPr>
            <p:nvPr/>
          </p:nvPicPr>
          <p:blipFill>
            <a:blip r:embed="rId4"/>
            <a:srcRect/>
            <a:stretch>
              <a:fillRect/>
            </a:stretch>
          </p:blipFill>
          <p:spPr bwMode="auto">
            <a:xfrm>
              <a:off x="2514600" y="914400"/>
              <a:ext cx="6115050" cy="4476751"/>
            </a:xfrm>
            <a:prstGeom prst="rect">
              <a:avLst/>
            </a:prstGeom>
            <a:noFill/>
          </p:spPr>
        </p:pic>
      </p:grpSp>
      <p:pic>
        <p:nvPicPr>
          <p:cNvPr id="69636" name="Picture 4" descr="C:\Documents and Settings\Carlton Caves\Local Settings\Temporary Internet Files\Content.IE5\4I2GVYD0\CA8V4PSB.gif"/>
          <p:cNvPicPr>
            <a:picLocks noChangeAspect="1" noChangeArrowheads="1"/>
          </p:cNvPicPr>
          <p:nvPr/>
        </p:nvPicPr>
        <p:blipFill>
          <a:blip r:embed="rId5"/>
          <a:srcRect/>
          <a:stretch>
            <a:fillRect/>
          </a:stretch>
        </p:blipFill>
        <p:spPr bwMode="auto">
          <a:xfrm>
            <a:off x="4419600" y="1680131"/>
            <a:ext cx="4114800" cy="4645059"/>
          </a:xfrm>
          <a:prstGeom prst="rect">
            <a:avLst/>
          </a:prstGeom>
          <a:noFill/>
        </p:spPr>
      </p:pic>
      <p:sp>
        <p:nvSpPr>
          <p:cNvPr id="12" name="TextBox 11"/>
          <p:cNvSpPr txBox="1"/>
          <p:nvPr/>
        </p:nvSpPr>
        <p:spPr>
          <a:xfrm>
            <a:off x="2819400" y="5308937"/>
            <a:ext cx="1905000" cy="1015663"/>
          </a:xfrm>
          <a:prstGeom prst="rect">
            <a:avLst/>
          </a:prstGeom>
          <a:noFill/>
          <a:ln w="28575">
            <a:solidFill>
              <a:srgbClr val="002060"/>
            </a:solidFill>
          </a:ln>
        </p:spPr>
        <p:txBody>
          <a:bodyPr wrap="square" rtlCol="0">
            <a:spAutoFit/>
          </a:bodyPr>
          <a:lstStyle/>
          <a:p>
            <a:r>
              <a:rPr lang="en-US" b="1" dirty="0" smtClean="0">
                <a:solidFill>
                  <a:srgbClr val="002060"/>
                </a:solidFill>
              </a:rPr>
              <a:t>Truncated Copernican ensemble</a:t>
            </a:r>
            <a:endParaRPr lang="en-US" b="1" dirty="0">
              <a:solidFill>
                <a:srgbClr val="00206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486400" y="152400"/>
            <a:ext cx="2743200" cy="1077218"/>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a:t>
            </a:r>
          </a:p>
        </p:txBody>
      </p:sp>
      <p:grpSp>
        <p:nvGrpSpPr>
          <p:cNvPr id="2" name="Group 9"/>
          <p:cNvGrpSpPr/>
          <p:nvPr/>
        </p:nvGrpSpPr>
        <p:grpSpPr>
          <a:xfrm>
            <a:off x="304800" y="381000"/>
            <a:ext cx="3962400" cy="2743200"/>
            <a:chOff x="762000" y="914400"/>
            <a:chExt cx="7867650" cy="4476751"/>
          </a:xfrm>
        </p:grpSpPr>
        <p:pic>
          <p:nvPicPr>
            <p:cNvPr id="67586" name="Picture 2" descr="C:\Documents and Settings\Carlton Caves\Local Settings\Temporary Internet Files\Content.IE5\4I2GVYD0\CA2LKFSX.gif"/>
            <p:cNvPicPr>
              <a:picLocks noChangeAspect="1" noChangeArrowheads="1"/>
            </p:cNvPicPr>
            <p:nvPr/>
          </p:nvPicPr>
          <p:blipFill>
            <a:blip r:embed="rId3"/>
            <a:srcRect/>
            <a:stretch>
              <a:fillRect/>
            </a:stretch>
          </p:blipFill>
          <p:spPr bwMode="auto">
            <a:xfrm>
              <a:off x="762000" y="1371600"/>
              <a:ext cx="1514475" cy="3171826"/>
            </a:xfrm>
            <a:prstGeom prst="rect">
              <a:avLst/>
            </a:prstGeom>
            <a:noFill/>
          </p:spPr>
        </p:pic>
        <p:pic>
          <p:nvPicPr>
            <p:cNvPr id="67590" name="Picture 6" descr="C:\Documents and Settings\Carlton Caves\Local Settings\Temporary Internet Files\Content.IE5\4I2GVYD0\CAFKR8W2.gif"/>
            <p:cNvPicPr>
              <a:picLocks noChangeAspect="1" noChangeArrowheads="1"/>
            </p:cNvPicPr>
            <p:nvPr/>
          </p:nvPicPr>
          <p:blipFill>
            <a:blip r:embed="rId4"/>
            <a:srcRect/>
            <a:stretch>
              <a:fillRect/>
            </a:stretch>
          </p:blipFill>
          <p:spPr bwMode="auto">
            <a:xfrm>
              <a:off x="2514600" y="914400"/>
              <a:ext cx="6115050" cy="4476751"/>
            </a:xfrm>
            <a:prstGeom prst="rect">
              <a:avLst/>
            </a:prstGeom>
            <a:noFill/>
          </p:spPr>
        </p:pic>
      </p:grpSp>
      <p:pic>
        <p:nvPicPr>
          <p:cNvPr id="69636" name="Picture 4" descr="C:\Documents and Settings\Carlton Caves\Local Settings\Temporary Internet Files\Content.IE5\4I2GVYD0\CA8V4PSB.gif"/>
          <p:cNvPicPr>
            <a:picLocks noChangeAspect="1" noChangeArrowheads="1"/>
          </p:cNvPicPr>
          <p:nvPr/>
        </p:nvPicPr>
        <p:blipFill>
          <a:blip r:embed="rId5"/>
          <a:srcRect/>
          <a:stretch>
            <a:fillRect/>
          </a:stretch>
        </p:blipFill>
        <p:spPr bwMode="auto">
          <a:xfrm>
            <a:off x="4419600" y="1680131"/>
            <a:ext cx="4114800" cy="4645059"/>
          </a:xfrm>
          <a:prstGeom prst="rect">
            <a:avLst/>
          </a:prstGeom>
          <a:noFill/>
        </p:spPr>
      </p:pic>
      <p:pic>
        <p:nvPicPr>
          <p:cNvPr id="71684" name="Picture 4" descr="C:\Documents and Settings\Carlton Caves\Local Settings\Temporary Internet Files\Content.IE5\4I2GVYD0\CAC98P6B.gif"/>
          <p:cNvPicPr>
            <a:picLocks noChangeAspect="1" noChangeArrowheads="1"/>
          </p:cNvPicPr>
          <p:nvPr/>
        </p:nvPicPr>
        <p:blipFill>
          <a:blip r:embed="rId6"/>
          <a:srcRect/>
          <a:stretch>
            <a:fillRect/>
          </a:stretch>
        </p:blipFill>
        <p:spPr bwMode="auto">
          <a:xfrm>
            <a:off x="823785" y="3276600"/>
            <a:ext cx="3443415" cy="33528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Explicating </a:t>
            </a:r>
            <a:r>
              <a:rPr lang="en-US" sz="3200" b="1" dirty="0" err="1" smtClean="0">
                <a:solidFill>
                  <a:srgbClr val="996633"/>
                </a:solidFill>
                <a:latin typeface="Comic Sans MS" pitchFamily="66" charset="0"/>
              </a:rPr>
              <a:t>Gott’s</a:t>
            </a:r>
            <a:r>
              <a:rPr lang="en-US" sz="3200" b="1" dirty="0" smtClean="0">
                <a:solidFill>
                  <a:srgbClr val="996633"/>
                </a:solidFill>
                <a:latin typeface="Comic Sans MS" pitchFamily="66" charset="0"/>
              </a:rPr>
              <a:t> rule: A baseball game</a:t>
            </a:r>
          </a:p>
        </p:txBody>
      </p:sp>
      <p:pic>
        <p:nvPicPr>
          <p:cNvPr id="73732" name="Picture 4" descr="C:\Documents and Settings\Carlton Caves\Local Settings\Temporary Internet Files\Content.IE5\4I2GVYD0\CAOVC7S3.gif"/>
          <p:cNvPicPr>
            <a:picLocks noChangeAspect="1" noChangeArrowheads="1"/>
          </p:cNvPicPr>
          <p:nvPr/>
        </p:nvPicPr>
        <p:blipFill>
          <a:blip r:embed="rId3"/>
          <a:srcRect/>
          <a:stretch>
            <a:fillRect/>
          </a:stretch>
        </p:blipFill>
        <p:spPr bwMode="auto">
          <a:xfrm>
            <a:off x="381000" y="903716"/>
            <a:ext cx="4982119" cy="5039884"/>
          </a:xfrm>
          <a:prstGeom prst="rect">
            <a:avLst/>
          </a:prstGeom>
          <a:noFill/>
        </p:spPr>
      </p:pic>
      <p:sp>
        <p:nvSpPr>
          <p:cNvPr id="7" name="TextBox 6"/>
          <p:cNvSpPr txBox="1"/>
          <p:nvPr/>
        </p:nvSpPr>
        <p:spPr>
          <a:xfrm>
            <a:off x="4191000" y="2362200"/>
            <a:ext cx="1905000" cy="1015663"/>
          </a:xfrm>
          <a:prstGeom prst="rect">
            <a:avLst/>
          </a:prstGeom>
          <a:noFill/>
          <a:ln w="28575">
            <a:solidFill>
              <a:srgbClr val="002060"/>
            </a:solidFill>
          </a:ln>
        </p:spPr>
        <p:txBody>
          <a:bodyPr wrap="square" rtlCol="0">
            <a:spAutoFit/>
          </a:bodyPr>
          <a:lstStyle/>
          <a:p>
            <a:r>
              <a:rPr lang="en-US" b="1" dirty="0" smtClean="0">
                <a:solidFill>
                  <a:srgbClr val="002060"/>
                </a:solidFill>
              </a:rPr>
              <a:t>Truncated Copernican ensemble</a:t>
            </a:r>
            <a:endParaRPr lang="en-US" b="1" dirty="0">
              <a:solidFill>
                <a:srgbClr val="002060"/>
              </a:solidFill>
            </a:endParaRPr>
          </a:p>
        </p:txBody>
      </p:sp>
      <p:sp>
        <p:nvSpPr>
          <p:cNvPr id="5" name="TextBox 4"/>
          <p:cNvSpPr txBox="1"/>
          <p:nvPr/>
        </p:nvSpPr>
        <p:spPr>
          <a:xfrm>
            <a:off x="4876800" y="3749695"/>
            <a:ext cx="3962400" cy="1508105"/>
          </a:xfrm>
          <a:prstGeom prst="rect">
            <a:avLst/>
          </a:prstGeom>
          <a:noFill/>
          <a:ln w="28575">
            <a:solidFill>
              <a:srgbClr val="FF0000"/>
            </a:solidFill>
          </a:ln>
        </p:spPr>
        <p:txBody>
          <a:bodyPr wrap="square" rtlCol="0">
            <a:spAutoFit/>
          </a:bodyPr>
          <a:lstStyle/>
          <a:p>
            <a:pPr algn="l"/>
            <a:r>
              <a:rPr lang="en-US" sz="1800" b="1" dirty="0" smtClean="0">
                <a:solidFill>
                  <a:srgbClr val="FF0000"/>
                </a:solidFill>
              </a:rPr>
              <a:t>The diagonal </a:t>
            </a:r>
            <a:r>
              <a:rPr lang="en-US" sz="1800" b="1" dirty="0" err="1" smtClean="0">
                <a:solidFill>
                  <a:srgbClr val="FF0000"/>
                </a:solidFill>
              </a:rPr>
              <a:t>subensemble</a:t>
            </a:r>
            <a:r>
              <a:rPr lang="en-US" sz="1800" b="1" dirty="0" smtClean="0">
                <a:solidFill>
                  <a:srgbClr val="FF0000"/>
                </a:solidFill>
              </a:rPr>
              <a:t> for total duration </a:t>
            </a:r>
            <a:r>
              <a:rPr lang="en-US" sz="1800" b="1" i="1" dirty="0" smtClean="0">
                <a:solidFill>
                  <a:srgbClr val="FF0000"/>
                </a:solidFill>
              </a:rPr>
              <a:t>T </a:t>
            </a:r>
            <a:r>
              <a:rPr lang="en-US" sz="1800" b="1" dirty="0" smtClean="0">
                <a:solidFill>
                  <a:srgbClr val="FF0000"/>
                </a:solidFill>
              </a:rPr>
              <a:t>is a realization of </a:t>
            </a:r>
            <a:r>
              <a:rPr lang="en-US" sz="1800" b="1" dirty="0" err="1" smtClean="0">
                <a:solidFill>
                  <a:srgbClr val="FF0000"/>
                </a:solidFill>
              </a:rPr>
              <a:t>Gott’s</a:t>
            </a:r>
            <a:r>
              <a:rPr lang="en-US" sz="1800" b="1" dirty="0" smtClean="0">
                <a:solidFill>
                  <a:srgbClr val="FF0000"/>
                </a:solidFill>
              </a:rPr>
              <a:t> line, but it does not warrant making predictions of future duration based on present age.</a:t>
            </a:r>
            <a:r>
              <a:rPr lang="en-US" sz="1800" dirty="0" smtClean="0">
                <a:solidFill>
                  <a:srgbClr val="FF0000"/>
                </a:solidFill>
              </a:rPr>
              <a:t> </a:t>
            </a:r>
            <a:r>
              <a:rPr lang="en-US" dirty="0" smtClean="0">
                <a:solidFill>
                  <a:srgbClr val="FF0000"/>
                </a:solidFill>
              </a:rPr>
              <a:t> </a:t>
            </a:r>
            <a:endParaRPr lang="en-US" dirty="0">
              <a:solidFill>
                <a:srgbClr val="FF0000"/>
              </a:solidFill>
            </a:endParaRPr>
          </a:p>
        </p:txBody>
      </p:sp>
      <p:sp>
        <p:nvSpPr>
          <p:cNvPr id="6" name="TextBox 5"/>
          <p:cNvSpPr txBox="1"/>
          <p:nvPr/>
        </p:nvSpPr>
        <p:spPr>
          <a:xfrm>
            <a:off x="4876800" y="5401270"/>
            <a:ext cx="3962400" cy="923330"/>
          </a:xfrm>
          <a:prstGeom prst="rect">
            <a:avLst/>
          </a:prstGeom>
          <a:noFill/>
          <a:ln w="28575">
            <a:solidFill>
              <a:srgbClr val="FF0000"/>
            </a:solidFill>
          </a:ln>
        </p:spPr>
        <p:txBody>
          <a:bodyPr wrap="square" rtlCol="0">
            <a:spAutoFit/>
          </a:bodyPr>
          <a:lstStyle/>
          <a:p>
            <a:pPr algn="l"/>
            <a:r>
              <a:rPr lang="en-US" sz="1800" b="1" dirty="0" smtClean="0">
                <a:solidFill>
                  <a:srgbClr val="FF0000"/>
                </a:solidFill>
              </a:rPr>
              <a:t>The total population of a diagonal </a:t>
            </a:r>
            <a:r>
              <a:rPr lang="en-US" sz="1800" b="1" dirty="0" err="1" smtClean="0">
                <a:solidFill>
                  <a:srgbClr val="FF0000"/>
                </a:solidFill>
              </a:rPr>
              <a:t>subensemble</a:t>
            </a:r>
            <a:r>
              <a:rPr lang="en-US" sz="1800" b="1" dirty="0" smtClean="0">
                <a:solidFill>
                  <a:srgbClr val="FF0000"/>
                </a:solidFill>
              </a:rPr>
              <a:t> is proportional to </a:t>
            </a:r>
            <a:r>
              <a:rPr lang="en-US" sz="1800" b="1" i="1" dirty="0" err="1" smtClean="0">
                <a:solidFill>
                  <a:srgbClr val="FF0000"/>
                </a:solidFill>
              </a:rPr>
              <a:t>Tw</a:t>
            </a:r>
            <a:r>
              <a:rPr lang="en-US" sz="1800" b="1" i="1" dirty="0" smtClean="0">
                <a:solidFill>
                  <a:srgbClr val="FF0000"/>
                </a:solidFill>
              </a:rPr>
              <a:t>(T), </a:t>
            </a:r>
            <a:r>
              <a:rPr lang="en-US" sz="1800" b="1" dirty="0" smtClean="0">
                <a:solidFill>
                  <a:srgbClr val="FF0000"/>
                </a:solidFill>
              </a:rPr>
              <a:t>not </a:t>
            </a:r>
            <a:r>
              <a:rPr lang="en-US" sz="1800" b="1" i="1" dirty="0" smtClean="0">
                <a:solidFill>
                  <a:srgbClr val="FF0000"/>
                </a:solidFill>
              </a:rPr>
              <a:t>w(T).  </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22565" name="Picture 5" descr="Oz042000"/>
          <p:cNvPicPr>
            <a:picLocks noChangeAspect="1" noChangeArrowheads="1"/>
          </p:cNvPicPr>
          <p:nvPr/>
        </p:nvPicPr>
        <p:blipFill>
          <a:blip r:embed="rId3" cstate="print"/>
          <a:srcRect/>
          <a:stretch>
            <a:fillRect/>
          </a:stretch>
        </p:blipFill>
        <p:spPr bwMode="auto">
          <a:xfrm>
            <a:off x="2194967" y="685800"/>
            <a:ext cx="4739233" cy="6019800"/>
          </a:xfrm>
          <a:prstGeom prst="rect">
            <a:avLst/>
          </a:prstGeom>
          <a:noFill/>
        </p:spPr>
      </p:pic>
      <p:sp>
        <p:nvSpPr>
          <p:cNvPr id="322563" name="Text Box 3"/>
          <p:cNvSpPr txBox="1">
            <a:spLocks noChangeArrowheads="1"/>
          </p:cNvSpPr>
          <p:nvPr/>
        </p:nvSpPr>
        <p:spPr bwMode="auto">
          <a:xfrm>
            <a:off x="1163872" y="76200"/>
            <a:ext cx="6837128" cy="584775"/>
          </a:xfrm>
          <a:prstGeom prst="rect">
            <a:avLst/>
          </a:prstGeom>
          <a:noFill/>
          <a:ln w="19050" algn="ctr">
            <a:noFill/>
            <a:miter lim="800000"/>
            <a:headEnd/>
            <a:tailEnd/>
          </a:ln>
          <a:effectLst/>
        </p:spPr>
        <p:txBody>
          <a:bodyPr wrap="none">
            <a:spAutoFit/>
          </a:bodyPr>
          <a:lstStyle/>
          <a:p>
            <a:pPr marL="609600" indent="-609600"/>
            <a:r>
              <a:rPr lang="en-US" sz="3200" dirty="0" smtClean="0">
                <a:solidFill>
                  <a:srgbClr val="996600"/>
                </a:solidFill>
                <a:latin typeface="Comic Sans MS" pitchFamily="66" charset="0"/>
              </a:rPr>
              <a:t>IV.  Doom and Bayesian inference  </a:t>
            </a:r>
            <a:endParaRPr lang="en-US" sz="3200" dirty="0">
              <a:solidFill>
                <a:srgbClr val="996600"/>
              </a:solidFill>
              <a:latin typeface="Comic Sans MS" pitchFamily="66" charset="0"/>
            </a:endParaRPr>
          </a:p>
        </p:txBody>
      </p:sp>
      <p:sp>
        <p:nvSpPr>
          <p:cNvPr id="322564" name="Text Box 4"/>
          <p:cNvSpPr txBox="1">
            <a:spLocks noChangeArrowheads="1"/>
          </p:cNvSpPr>
          <p:nvPr/>
        </p:nvSpPr>
        <p:spPr bwMode="auto">
          <a:xfrm>
            <a:off x="76200" y="5867400"/>
            <a:ext cx="2024063" cy="730250"/>
          </a:xfrm>
          <a:prstGeom prst="rect">
            <a:avLst/>
          </a:prstGeom>
          <a:noFill/>
          <a:ln w="19050" algn="ctr">
            <a:noFill/>
            <a:miter lim="800000"/>
            <a:headEnd/>
            <a:tailEnd/>
          </a:ln>
          <a:effectLst/>
        </p:spPr>
        <p:txBody>
          <a:bodyPr wrap="none">
            <a:spAutoFit/>
          </a:bodyPr>
          <a:lstStyle/>
          <a:p>
            <a:r>
              <a:rPr lang="en-US" sz="1400" b="1">
                <a:solidFill>
                  <a:schemeClr val="tx1"/>
                </a:solidFill>
              </a:rPr>
              <a:t>Echidna Gorge </a:t>
            </a:r>
          </a:p>
          <a:p>
            <a:r>
              <a:rPr lang="en-US" sz="1400" b="1">
                <a:solidFill>
                  <a:schemeClr val="tx1"/>
                </a:solidFill>
              </a:rPr>
              <a:t>Bungle Bungle Range</a:t>
            </a:r>
          </a:p>
          <a:p>
            <a:r>
              <a:rPr lang="en-US" sz="1400" b="1">
                <a:solidFill>
                  <a:schemeClr val="tx1"/>
                </a:solidFill>
              </a:rPr>
              <a:t>Western Australia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28600" y="152400"/>
            <a:ext cx="5105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The doomsday argument</a:t>
            </a:r>
          </a:p>
        </p:txBody>
      </p:sp>
      <p:pic>
        <p:nvPicPr>
          <p:cNvPr id="16" name="Picture 15" descr="TP_tmp.png"/>
          <p:cNvPicPr>
            <a:picLocks noChangeAspect="1"/>
          </p:cNvPicPr>
          <p:nvPr>
            <p:custDataLst>
              <p:tags r:id="rId1"/>
            </p:custDataLst>
          </p:nvPr>
        </p:nvPicPr>
        <p:blipFill>
          <a:blip r:embed="rId4"/>
          <a:stretch>
            <a:fillRect/>
          </a:stretch>
        </p:blipFill>
        <p:spPr bwMode="auto">
          <a:xfrm>
            <a:off x="607836" y="914400"/>
            <a:ext cx="4573768" cy="5309582"/>
          </a:xfrm>
          <a:prstGeom prst="rect">
            <a:avLst/>
          </a:prstGeom>
          <a:noFill/>
          <a:ln/>
          <a:effectLst/>
        </p:spPr>
      </p:pic>
      <p:sp>
        <p:nvSpPr>
          <p:cNvPr id="6" name="Text Box 3"/>
          <p:cNvSpPr txBox="1">
            <a:spLocks noChangeArrowheads="1"/>
          </p:cNvSpPr>
          <p:nvPr/>
        </p:nvSpPr>
        <p:spPr bwMode="auto">
          <a:xfrm>
            <a:off x="5943600" y="228600"/>
            <a:ext cx="2895600" cy="646331"/>
          </a:xfrm>
          <a:prstGeom prst="rect">
            <a:avLst/>
          </a:prstGeom>
          <a:noFill/>
          <a:ln w="19050" algn="ctr">
            <a:noFill/>
            <a:miter lim="800000"/>
            <a:headEnd/>
            <a:tailEnd/>
          </a:ln>
          <a:effectLst/>
        </p:spPr>
        <p:txBody>
          <a:bodyPr wrap="square">
            <a:spAutoFit/>
          </a:bodyPr>
          <a:lstStyle/>
          <a:p>
            <a:pPr algn="l"/>
            <a:r>
              <a:rPr lang="en-US" sz="1200" dirty="0" smtClean="0">
                <a:solidFill>
                  <a:schemeClr val="tx1"/>
                </a:solidFill>
                <a:cs typeface="Helvetica" pitchFamily="34" charset="0"/>
              </a:rPr>
              <a:t>J. Leslie, </a:t>
            </a:r>
            <a:r>
              <a:rPr lang="en-US" sz="1200" i="1" dirty="0" smtClean="0">
                <a:solidFill>
                  <a:schemeClr val="tx1"/>
                </a:solidFill>
                <a:cs typeface="Helvetica" pitchFamily="34" charset="0"/>
              </a:rPr>
              <a:t>The End of the World: The Science and Ethics of Human Extinction </a:t>
            </a:r>
            <a:r>
              <a:rPr lang="en-US" sz="1200" dirty="0" smtClean="0">
                <a:solidFill>
                  <a:schemeClr val="tx1"/>
                </a:solidFill>
                <a:cs typeface="Helvetica" pitchFamily="34" charset="0"/>
              </a:rPr>
              <a:t>(</a:t>
            </a:r>
            <a:r>
              <a:rPr lang="en-US" sz="1200" dirty="0" err="1" smtClean="0">
                <a:solidFill>
                  <a:schemeClr val="tx1"/>
                </a:solidFill>
                <a:cs typeface="Helvetica" pitchFamily="34" charset="0"/>
              </a:rPr>
              <a:t>Routledge</a:t>
            </a:r>
            <a:r>
              <a:rPr lang="en-US" sz="1200" dirty="0" smtClean="0">
                <a:solidFill>
                  <a:schemeClr val="tx1"/>
                </a:solidFill>
                <a:cs typeface="Helvetica" pitchFamily="34" charset="0"/>
              </a:rPr>
              <a:t>, London, 1996)..</a:t>
            </a:r>
          </a:p>
        </p:txBody>
      </p:sp>
      <p:grpSp>
        <p:nvGrpSpPr>
          <p:cNvPr id="19" name="Group 18"/>
          <p:cNvGrpSpPr/>
          <p:nvPr/>
        </p:nvGrpSpPr>
        <p:grpSpPr>
          <a:xfrm>
            <a:off x="2895600" y="5616714"/>
            <a:ext cx="4600658" cy="707886"/>
            <a:chOff x="2895600" y="5616714"/>
            <a:chExt cx="4600658" cy="707886"/>
          </a:xfrm>
        </p:grpSpPr>
        <p:sp>
          <p:nvSpPr>
            <p:cNvPr id="17" name="Rectangle 16"/>
            <p:cNvSpPr/>
            <p:nvPr/>
          </p:nvSpPr>
          <p:spPr bwMode="auto">
            <a:xfrm>
              <a:off x="2895600" y="5943600"/>
              <a:ext cx="228600" cy="2286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8" name="TextBox 17"/>
            <p:cNvSpPr txBox="1"/>
            <p:nvPr/>
          </p:nvSpPr>
          <p:spPr>
            <a:xfrm>
              <a:off x="5715000" y="5616714"/>
              <a:ext cx="1781258" cy="707886"/>
            </a:xfrm>
            <a:prstGeom prst="rect">
              <a:avLst/>
            </a:prstGeom>
            <a:noFill/>
            <a:ln w="28575">
              <a:solidFill>
                <a:srgbClr val="FF0000"/>
              </a:solidFill>
            </a:ln>
          </p:spPr>
          <p:txBody>
            <a:bodyPr wrap="none" rtlCol="0">
              <a:spAutoFit/>
            </a:bodyPr>
            <a:lstStyle/>
            <a:p>
              <a:r>
                <a:rPr lang="en-US" sz="4000" dirty="0" smtClean="0">
                  <a:solidFill>
                    <a:srgbClr val="FF0000"/>
                  </a:solidFill>
                </a:rPr>
                <a:t>DOOM</a:t>
              </a:r>
              <a:endParaRPr lang="en-US" sz="4000" dirty="0">
                <a:solidFill>
                  <a:srgbClr val="FF0000"/>
                </a:solidFill>
              </a:endParaRPr>
            </a:p>
          </p:txBody>
        </p:sp>
      </p:grpSp>
      <p:sp>
        <p:nvSpPr>
          <p:cNvPr id="21" name="TextBox 20"/>
          <p:cNvSpPr txBox="1"/>
          <p:nvPr/>
        </p:nvSpPr>
        <p:spPr>
          <a:xfrm>
            <a:off x="5638800" y="1478340"/>
            <a:ext cx="3200400" cy="1569660"/>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Clever  approach?  Units?</a:t>
            </a:r>
          </a:p>
          <a:p>
            <a:pPr algn="l"/>
            <a:endParaRPr lang="en-US" sz="1600" b="1" dirty="0" smtClean="0">
              <a:solidFill>
                <a:srgbClr val="990099"/>
              </a:solidFill>
            </a:endParaRPr>
          </a:p>
          <a:p>
            <a:pPr algn="l"/>
            <a:r>
              <a:rPr lang="en-US" sz="1600" b="1" dirty="0" smtClean="0">
                <a:solidFill>
                  <a:srgbClr val="990099"/>
                </a:solidFill>
              </a:rPr>
              <a:t>Cases:  Decaying atom?  Egg timer?  Person?  </a:t>
            </a:r>
          </a:p>
          <a:p>
            <a:pPr algn="l"/>
            <a:r>
              <a:rPr lang="en-US" sz="1600" b="1" dirty="0" smtClean="0">
                <a:solidFill>
                  <a:srgbClr val="990099"/>
                </a:solidFill>
              </a:rPr>
              <a:t>Scales?  Two ways?  Think critically?  Updates?  </a:t>
            </a:r>
            <a:endParaRPr lang="en-US" sz="1600" b="1" dirty="0"/>
          </a:p>
        </p:txBody>
      </p:sp>
      <p:sp>
        <p:nvSpPr>
          <p:cNvPr id="9" name="Rectangle 8"/>
          <p:cNvSpPr/>
          <p:nvPr/>
        </p:nvSpPr>
        <p:spPr bwMode="auto">
          <a:xfrm>
            <a:off x="457200" y="762000"/>
            <a:ext cx="4876800" cy="5715000"/>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981200" y="152400"/>
            <a:ext cx="5105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The doomsday argument</a:t>
            </a:r>
          </a:p>
        </p:txBody>
      </p:sp>
      <p:pic>
        <p:nvPicPr>
          <p:cNvPr id="16" name="Picture 15" descr="TP_tmp.png"/>
          <p:cNvPicPr>
            <a:picLocks noChangeAspect="1"/>
          </p:cNvPicPr>
          <p:nvPr>
            <p:custDataLst>
              <p:tags r:id="rId1"/>
            </p:custDataLst>
          </p:nvPr>
        </p:nvPicPr>
        <p:blipFill>
          <a:blip r:embed="rId6"/>
          <a:stretch>
            <a:fillRect/>
          </a:stretch>
        </p:blipFill>
        <p:spPr bwMode="auto">
          <a:xfrm>
            <a:off x="607836" y="914400"/>
            <a:ext cx="4573768" cy="5309582"/>
          </a:xfrm>
          <a:prstGeom prst="rect">
            <a:avLst/>
          </a:prstGeom>
          <a:noFill/>
          <a:ln/>
          <a:effectLst/>
        </p:spPr>
      </p:pic>
      <p:grpSp>
        <p:nvGrpSpPr>
          <p:cNvPr id="2" name="Group 18"/>
          <p:cNvGrpSpPr/>
          <p:nvPr/>
        </p:nvGrpSpPr>
        <p:grpSpPr>
          <a:xfrm>
            <a:off x="2895600" y="5616714"/>
            <a:ext cx="4600658" cy="707886"/>
            <a:chOff x="2895600" y="5616714"/>
            <a:chExt cx="4600658" cy="707886"/>
          </a:xfrm>
        </p:grpSpPr>
        <p:sp>
          <p:nvSpPr>
            <p:cNvPr id="17" name="Rectangle 16"/>
            <p:cNvSpPr/>
            <p:nvPr/>
          </p:nvSpPr>
          <p:spPr bwMode="auto">
            <a:xfrm>
              <a:off x="2895600" y="5943600"/>
              <a:ext cx="228600" cy="2286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8" name="TextBox 17"/>
            <p:cNvSpPr txBox="1"/>
            <p:nvPr/>
          </p:nvSpPr>
          <p:spPr>
            <a:xfrm>
              <a:off x="5715000" y="5616714"/>
              <a:ext cx="1781258" cy="707886"/>
            </a:xfrm>
            <a:prstGeom prst="rect">
              <a:avLst/>
            </a:prstGeom>
            <a:noFill/>
            <a:ln w="28575">
              <a:solidFill>
                <a:srgbClr val="FF0000"/>
              </a:solidFill>
            </a:ln>
          </p:spPr>
          <p:txBody>
            <a:bodyPr wrap="none" rtlCol="0">
              <a:spAutoFit/>
            </a:bodyPr>
            <a:lstStyle/>
            <a:p>
              <a:r>
                <a:rPr lang="en-US" sz="4000" dirty="0" smtClean="0">
                  <a:solidFill>
                    <a:srgbClr val="FF0000"/>
                  </a:solidFill>
                </a:rPr>
                <a:t>DOOM</a:t>
              </a:r>
              <a:endParaRPr lang="en-US" sz="4000" dirty="0">
                <a:solidFill>
                  <a:srgbClr val="FF0000"/>
                </a:solidFill>
              </a:endParaRPr>
            </a:p>
          </p:txBody>
        </p:sp>
      </p:grpSp>
      <p:pic>
        <p:nvPicPr>
          <p:cNvPr id="23" name="Picture 22" descr="TP_tmp.png"/>
          <p:cNvPicPr>
            <a:picLocks noChangeAspect="1"/>
          </p:cNvPicPr>
          <p:nvPr>
            <p:custDataLst>
              <p:tags r:id="rId2"/>
            </p:custDataLst>
          </p:nvPr>
        </p:nvPicPr>
        <p:blipFill>
          <a:blip r:embed="rId7"/>
          <a:stretch>
            <a:fillRect/>
          </a:stretch>
        </p:blipFill>
        <p:spPr bwMode="auto">
          <a:xfrm>
            <a:off x="5567492" y="1400746"/>
            <a:ext cx="3263620" cy="1190054"/>
          </a:xfrm>
          <a:prstGeom prst="rect">
            <a:avLst/>
          </a:prstGeom>
          <a:noFill/>
          <a:ln/>
          <a:effectLst/>
        </p:spPr>
      </p:pic>
      <p:grpSp>
        <p:nvGrpSpPr>
          <p:cNvPr id="14" name="Group 13"/>
          <p:cNvGrpSpPr/>
          <p:nvPr/>
        </p:nvGrpSpPr>
        <p:grpSpPr>
          <a:xfrm>
            <a:off x="5437016" y="3215567"/>
            <a:ext cx="3554584" cy="3261433"/>
            <a:chOff x="5437016" y="3215567"/>
            <a:chExt cx="3554584" cy="3261433"/>
          </a:xfrm>
        </p:grpSpPr>
        <p:pic>
          <p:nvPicPr>
            <p:cNvPr id="12" name="Picture 11" descr="TP_tmp.png"/>
            <p:cNvPicPr>
              <a:picLocks noChangeAspect="1"/>
            </p:cNvPicPr>
            <p:nvPr>
              <p:custDataLst>
                <p:tags r:id="rId3"/>
              </p:custDataLst>
            </p:nvPr>
          </p:nvPicPr>
          <p:blipFill>
            <a:blip r:embed="rId8"/>
            <a:stretch>
              <a:fillRect/>
            </a:stretch>
          </p:blipFill>
          <p:spPr bwMode="auto">
            <a:xfrm>
              <a:off x="5567492" y="3215567"/>
              <a:ext cx="3424108" cy="1966033"/>
            </a:xfrm>
            <a:prstGeom prst="rect">
              <a:avLst/>
            </a:prstGeom>
            <a:noFill/>
            <a:ln/>
            <a:effectLst/>
          </p:spPr>
        </p:pic>
        <p:cxnSp>
          <p:nvCxnSpPr>
            <p:cNvPr id="31" name="Straight Connector 30"/>
            <p:cNvCxnSpPr/>
            <p:nvPr/>
          </p:nvCxnSpPr>
          <p:spPr bwMode="auto">
            <a:xfrm>
              <a:off x="5437016" y="5486400"/>
              <a:ext cx="2362200" cy="9906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32" name="Straight Connector 31"/>
            <p:cNvCxnSpPr/>
            <p:nvPr/>
          </p:nvCxnSpPr>
          <p:spPr bwMode="auto">
            <a:xfrm flipV="1">
              <a:off x="5437016" y="5410200"/>
              <a:ext cx="2438400" cy="10668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3429000" y="6056082"/>
            <a:ext cx="2214068" cy="738664"/>
          </a:xfrm>
          <a:prstGeom prst="rect">
            <a:avLst/>
          </a:prstGeom>
          <a:noFill/>
          <a:ln w="19050" algn="ctr">
            <a:noFill/>
            <a:miter lim="800000"/>
            <a:headEnd/>
            <a:tailEnd/>
          </a:ln>
        </p:spPr>
        <p:txBody>
          <a:bodyPr wrap="none">
            <a:spAutoFit/>
          </a:bodyPr>
          <a:lstStyle/>
          <a:p>
            <a:r>
              <a:rPr lang="en-US" sz="1400" b="1" dirty="0" smtClean="0">
                <a:solidFill>
                  <a:schemeClr val="tx1"/>
                </a:solidFill>
              </a:rPr>
              <a:t>Pecos Wilderness</a:t>
            </a:r>
          </a:p>
          <a:p>
            <a:r>
              <a:rPr lang="en-US" sz="1400" b="1" dirty="0" smtClean="0">
                <a:solidFill>
                  <a:schemeClr val="tx1"/>
                </a:solidFill>
              </a:rPr>
              <a:t>Sangre de Cristo Range</a:t>
            </a:r>
          </a:p>
          <a:p>
            <a:r>
              <a:rPr lang="en-US" sz="1400" b="1" dirty="0" smtClean="0">
                <a:solidFill>
                  <a:schemeClr val="tx1"/>
                </a:solidFill>
              </a:rPr>
              <a:t>Northern New Mexico</a:t>
            </a:r>
          </a:p>
        </p:txBody>
      </p:sp>
      <p:pic>
        <p:nvPicPr>
          <p:cNvPr id="6" name="Picture 5" descr="DSCN0015.JPG"/>
          <p:cNvPicPr>
            <a:picLocks noChangeAspect="1"/>
          </p:cNvPicPr>
          <p:nvPr/>
        </p:nvPicPr>
        <p:blipFill>
          <a:blip r:embed="rId3" cstate="print"/>
          <a:stretch>
            <a:fillRect/>
          </a:stretch>
        </p:blipFill>
        <p:spPr>
          <a:xfrm>
            <a:off x="990600" y="685800"/>
            <a:ext cx="7120128" cy="5340096"/>
          </a:xfrm>
          <a:prstGeom prst="rect">
            <a:avLst/>
          </a:prstGeom>
        </p:spPr>
      </p:pic>
      <p:sp>
        <p:nvSpPr>
          <p:cNvPr id="4" name="Text Box 2"/>
          <p:cNvSpPr txBox="1">
            <a:spLocks noChangeArrowheads="1"/>
          </p:cNvSpPr>
          <p:nvPr/>
        </p:nvSpPr>
        <p:spPr bwMode="auto">
          <a:xfrm>
            <a:off x="0" y="0"/>
            <a:ext cx="9143999" cy="584775"/>
          </a:xfrm>
          <a:prstGeom prst="rect">
            <a:avLst/>
          </a:prstGeom>
          <a:noFill/>
          <a:ln w="19050" algn="ctr">
            <a:noFill/>
            <a:miter lim="800000"/>
            <a:headEnd/>
            <a:tailEnd/>
          </a:ln>
          <a:effectLst/>
        </p:spPr>
        <p:txBody>
          <a:bodyPr wrap="square">
            <a:spAutoFit/>
          </a:bodyPr>
          <a:lstStyle/>
          <a:p>
            <a:pPr marL="609600" indent="-609600"/>
            <a:r>
              <a:rPr lang="en-US" sz="3200" dirty="0" smtClean="0">
                <a:solidFill>
                  <a:srgbClr val="996600"/>
                </a:solidFill>
                <a:latin typeface="Comic Sans MS" pitchFamily="66" charset="0"/>
              </a:rPr>
              <a:t>V.  Parting shots</a:t>
            </a:r>
            <a:endParaRPr lang="en-US" sz="3200" dirty="0">
              <a:solidFill>
                <a:srgbClr val="996600"/>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More baseball</a:t>
            </a:r>
          </a:p>
        </p:txBody>
      </p:sp>
      <p:sp>
        <p:nvSpPr>
          <p:cNvPr id="5" name="TextBox 4"/>
          <p:cNvSpPr txBox="1"/>
          <p:nvPr/>
        </p:nvSpPr>
        <p:spPr>
          <a:xfrm>
            <a:off x="152400" y="1066800"/>
            <a:ext cx="8763000" cy="4893647"/>
          </a:xfrm>
          <a:prstGeom prst="rect">
            <a:avLst/>
          </a:prstGeom>
          <a:noFill/>
          <a:ln w="28575">
            <a:solidFill>
              <a:schemeClr val="accent6"/>
            </a:solidFill>
          </a:ln>
        </p:spPr>
        <p:txBody>
          <a:bodyPr wrap="square" rtlCol="0">
            <a:spAutoFit/>
          </a:bodyPr>
          <a:lstStyle/>
          <a:p>
            <a:r>
              <a:rPr lang="en-US" sz="2400" b="1" dirty="0" smtClean="0">
                <a:solidFill>
                  <a:schemeClr val="accent6"/>
                </a:solidFill>
              </a:rPr>
              <a:t>White Sox</a:t>
            </a:r>
          </a:p>
          <a:p>
            <a:pPr algn="l"/>
            <a:endParaRPr lang="en-US" sz="2400" b="1" dirty="0" smtClean="0">
              <a:solidFill>
                <a:schemeClr val="accent6"/>
              </a:solidFill>
            </a:endParaRPr>
          </a:p>
          <a:p>
            <a:pPr algn="l"/>
            <a:r>
              <a:rPr lang="en-US" sz="2400" b="1" dirty="0" err="1" smtClean="0">
                <a:solidFill>
                  <a:schemeClr val="accent6"/>
                </a:solidFill>
              </a:rPr>
              <a:t>Gott</a:t>
            </a:r>
            <a:r>
              <a:rPr lang="en-US" sz="2400" b="1" dirty="0" smtClean="0">
                <a:solidFill>
                  <a:schemeClr val="accent6"/>
                </a:solidFill>
              </a:rPr>
              <a:t> predicted in 1996 that the Sox, having not won a World Series title since 1917, would, with 95% confidence, win a Series sometime between 1999 and 5077. </a:t>
            </a:r>
          </a:p>
          <a:p>
            <a:pPr algn="l"/>
            <a:endParaRPr lang="en-US" sz="2400" b="1" dirty="0" smtClean="0">
              <a:solidFill>
                <a:schemeClr val="accent6"/>
              </a:solidFill>
            </a:endParaRPr>
          </a:p>
          <a:p>
            <a:pPr algn="l"/>
            <a:r>
              <a:rPr lang="en-US" sz="2400" b="1" dirty="0" err="1" smtClean="0">
                <a:solidFill>
                  <a:schemeClr val="accent6"/>
                </a:solidFill>
              </a:rPr>
              <a:t>Gott</a:t>
            </a:r>
            <a:r>
              <a:rPr lang="en-US" sz="2400" b="1" dirty="0" smtClean="0">
                <a:solidFill>
                  <a:schemeClr val="accent6"/>
                </a:solidFill>
              </a:rPr>
              <a:t> would have predicted a World Series title in 2005 or before with probability 0.10, considerably less than the probability, 1 - (29/30)</a:t>
            </a:r>
            <a:r>
              <a:rPr lang="en-US" sz="2400" b="1" baseline="30000" dirty="0" smtClean="0">
                <a:solidFill>
                  <a:schemeClr val="accent6"/>
                </a:solidFill>
              </a:rPr>
              <a:t>9</a:t>
            </a:r>
            <a:r>
              <a:rPr lang="en-US" sz="2400" b="1" dirty="0" smtClean="0">
                <a:solidFill>
                  <a:schemeClr val="accent6"/>
                </a:solidFill>
              </a:rPr>
              <a:t> = 0.26, that comes from assuming that the Sox had the same chance each year as the 30 other major-league ball clubs.  </a:t>
            </a:r>
          </a:p>
          <a:p>
            <a:pPr algn="l"/>
            <a:endParaRPr lang="en-US" sz="2400" b="1" dirty="0" smtClean="0">
              <a:solidFill>
                <a:schemeClr val="accent6"/>
              </a:solidFill>
            </a:endParaRPr>
          </a:p>
          <a:p>
            <a:pPr algn="l"/>
            <a:r>
              <a:rPr lang="en-US" sz="2400" b="1" dirty="0" smtClean="0">
                <a:solidFill>
                  <a:schemeClr val="accent6"/>
                </a:solidFill>
              </a:rPr>
              <a:t>The Sox won the 2005 World Series title.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0" y="51137"/>
            <a:ext cx="9144000" cy="954107"/>
          </a:xfrm>
          <a:prstGeom prst="rect">
            <a:avLst/>
          </a:prstGeom>
          <a:noFill/>
          <a:ln w="9525">
            <a:noFill/>
            <a:miter lim="800000"/>
            <a:headEnd/>
            <a:tailEnd/>
          </a:ln>
          <a:effectLst/>
        </p:spPr>
        <p:txBody>
          <a:bodyPr wrap="square">
            <a:spAutoFit/>
          </a:bodyPr>
          <a:lstStyle/>
          <a:p>
            <a:pPr eaLnBrk="1" hangingPunct="1"/>
            <a:r>
              <a:rPr lang="en-US" sz="2800" b="1" dirty="0" smtClean="0">
                <a:solidFill>
                  <a:srgbClr val="996633"/>
                </a:solidFill>
                <a:latin typeface="Comic Sans MS" pitchFamily="66" charset="0"/>
              </a:rPr>
              <a:t>Tips for solving physics homework problems</a:t>
            </a:r>
          </a:p>
          <a:p>
            <a:pPr eaLnBrk="1" hangingPunct="1"/>
            <a:r>
              <a:rPr lang="en-US" sz="1800" b="1" i="1" dirty="0" smtClean="0">
                <a:solidFill>
                  <a:srgbClr val="996633"/>
                </a:solidFill>
                <a:latin typeface="Helvetica" charset="0"/>
                <a:cs typeface="Helvetica" charset="0"/>
                <a:hlinkClick r:id="rId3"/>
              </a:rPr>
              <a:t>http://info.phys.unm.edu/~caves/courses/probtech</a:t>
            </a:r>
            <a:r>
              <a:rPr lang="en-US" b="1" i="1" dirty="0" smtClean="0">
                <a:solidFill>
                  <a:srgbClr val="996633"/>
                </a:solidFill>
                <a:latin typeface="Helvetica" charset="0"/>
                <a:cs typeface="Helvetica" charset="0"/>
                <a:hlinkClick r:id="rId3"/>
              </a:rPr>
              <a:t>.pdf</a:t>
            </a:r>
            <a:r>
              <a:rPr lang="en-US" sz="2800" dirty="0" smtClean="0">
                <a:solidFill>
                  <a:schemeClr val="tx1"/>
                </a:solidFill>
              </a:rPr>
              <a:t> </a:t>
            </a:r>
            <a:endParaRPr lang="en-US" sz="2800" dirty="0">
              <a:solidFill>
                <a:schemeClr val="tx1"/>
              </a:solidFill>
            </a:endParaRPr>
          </a:p>
        </p:txBody>
      </p:sp>
      <p:sp>
        <p:nvSpPr>
          <p:cNvPr id="10" name="TextBox 9"/>
          <p:cNvSpPr txBox="1"/>
          <p:nvPr/>
        </p:nvSpPr>
        <p:spPr>
          <a:xfrm>
            <a:off x="304800" y="1026378"/>
            <a:ext cx="8534400" cy="5755422"/>
          </a:xfrm>
          <a:prstGeom prst="rect">
            <a:avLst/>
          </a:prstGeom>
          <a:noFill/>
          <a:ln w="28575">
            <a:solidFill>
              <a:srgbClr val="990099"/>
            </a:solidFill>
          </a:ln>
        </p:spPr>
        <p:txBody>
          <a:bodyPr wrap="square" rtlCol="0">
            <a:spAutoFit/>
          </a:bodyPr>
          <a:lstStyle/>
          <a:p>
            <a:r>
              <a:rPr lang="en-US" sz="2800" dirty="0" smtClean="0">
                <a:solidFill>
                  <a:srgbClr val="990099"/>
                </a:solidFill>
              </a:rPr>
              <a:t>Getting started</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Try to develop a picture—something you can visualize—that captures the essence of the problem.</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Use symmetries to simplify your work.</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Identify the important scales—i.e., the important quantities with dimensions—before you start.</a:t>
            </a:r>
          </a:p>
          <a:p>
            <a:pPr marL="365760" algn="l">
              <a:spcBef>
                <a:spcPts val="600"/>
              </a:spcBef>
              <a:buFont typeface="Wingdings" pitchFamily="2" charset="2"/>
              <a:buChar char="§"/>
            </a:pPr>
            <a:r>
              <a:rPr lang="en-US" dirty="0" smtClean="0">
                <a:solidFill>
                  <a:srgbClr val="990099"/>
                </a:solidFill>
              </a:rPr>
              <a:t> Reason backward from the answer you are asked to supply to the concepts and information you need.</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Guess the answer, using any technique at your disposal, before you begin.</a:t>
            </a:r>
          </a:p>
          <a:p>
            <a:pPr marL="365760" algn="l">
              <a:spcBef>
                <a:spcPts val="600"/>
              </a:spcBef>
              <a:buFont typeface="Wingdings" pitchFamily="2" charset="2"/>
              <a:buChar char="§"/>
            </a:pPr>
            <a:r>
              <a:rPr lang="en-US" dirty="0" smtClean="0">
                <a:solidFill>
                  <a:srgbClr val="990099"/>
                </a:solidFill>
              </a:rPr>
              <a:t> If you don't need to know the answer exactly (you never really do), think about whether an easier approximate technique can be used.</a:t>
            </a:r>
          </a:p>
          <a:p>
            <a:pPr marL="365760" algn="l">
              <a:spcBef>
                <a:spcPts val="600"/>
              </a:spcBef>
              <a:buFont typeface="Wingdings" pitchFamily="2" charset="2"/>
              <a:buChar char="§"/>
            </a:pPr>
            <a:r>
              <a:rPr lang="en-US" dirty="0" smtClean="0">
                <a:solidFill>
                  <a:srgbClr val="990099"/>
                </a:solidFill>
              </a:rPr>
              <a:t> Before using advanced techniques, think whether the problem—or at least part of the problem—can be solved using elementary methods.</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Pause before you start work on a problem to try to think of a clever way to do 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More baseball</a:t>
            </a:r>
          </a:p>
        </p:txBody>
      </p:sp>
      <p:sp>
        <p:nvSpPr>
          <p:cNvPr id="5" name="TextBox 4"/>
          <p:cNvSpPr txBox="1"/>
          <p:nvPr/>
        </p:nvSpPr>
        <p:spPr>
          <a:xfrm>
            <a:off x="152400" y="1066800"/>
            <a:ext cx="8763000" cy="4154984"/>
          </a:xfrm>
          <a:prstGeom prst="rect">
            <a:avLst/>
          </a:prstGeom>
          <a:noFill/>
          <a:ln w="28575">
            <a:solidFill>
              <a:schemeClr val="accent6"/>
            </a:solidFill>
          </a:ln>
        </p:spPr>
        <p:txBody>
          <a:bodyPr wrap="square" rtlCol="0">
            <a:spAutoFit/>
          </a:bodyPr>
          <a:lstStyle/>
          <a:p>
            <a:r>
              <a:rPr lang="en-US" sz="2400" b="1" dirty="0" smtClean="0">
                <a:solidFill>
                  <a:schemeClr val="accent6"/>
                </a:solidFill>
              </a:rPr>
              <a:t>Cubs</a:t>
            </a:r>
          </a:p>
          <a:p>
            <a:pPr algn="l"/>
            <a:endParaRPr lang="en-US" sz="2400" b="1" dirty="0" smtClean="0">
              <a:solidFill>
                <a:schemeClr val="accent6"/>
              </a:solidFill>
            </a:endParaRPr>
          </a:p>
          <a:p>
            <a:pPr algn="l"/>
            <a:r>
              <a:rPr lang="en-US" sz="2400" b="1" dirty="0" smtClean="0">
                <a:solidFill>
                  <a:schemeClr val="accent6"/>
                </a:solidFill>
              </a:rPr>
              <a:t>The Cubs have now had a World Series drought of a century.  </a:t>
            </a:r>
            <a:r>
              <a:rPr lang="en-US" sz="2400" b="1" dirty="0" err="1" smtClean="0">
                <a:solidFill>
                  <a:schemeClr val="accent6"/>
                </a:solidFill>
              </a:rPr>
              <a:t>Gott</a:t>
            </a:r>
            <a:r>
              <a:rPr lang="en-US" sz="2400" b="1" dirty="0" smtClean="0">
                <a:solidFill>
                  <a:schemeClr val="accent6"/>
                </a:solidFill>
              </a:rPr>
              <a:t> would predict that with probability ½ they will not a win a Series for the next century.  </a:t>
            </a:r>
          </a:p>
          <a:p>
            <a:pPr algn="l"/>
            <a:endParaRPr lang="en-US" sz="2400" b="1" dirty="0" smtClean="0">
              <a:solidFill>
                <a:schemeClr val="accent6"/>
              </a:solidFill>
            </a:endParaRPr>
          </a:p>
          <a:p>
            <a:pPr algn="l"/>
            <a:r>
              <a:rPr lang="en-US" sz="2400" b="1" dirty="0" smtClean="0">
                <a:solidFill>
                  <a:schemeClr val="accent6"/>
                </a:solidFill>
              </a:rPr>
              <a:t>Giving the Cubs the same chance each year as all the other clubs gives a probability (29/30)</a:t>
            </a:r>
            <a:r>
              <a:rPr lang="en-US" sz="2400" b="1" baseline="30000" dirty="0" smtClean="0">
                <a:solidFill>
                  <a:schemeClr val="accent6"/>
                </a:solidFill>
              </a:rPr>
              <a:t>100</a:t>
            </a:r>
            <a:r>
              <a:rPr lang="en-US" sz="2400" b="1" dirty="0" smtClean="0">
                <a:solidFill>
                  <a:schemeClr val="accent6"/>
                </a:solidFill>
              </a:rPr>
              <a:t> = 0.034 of having a further 100-year drought.   </a:t>
            </a:r>
            <a:r>
              <a:rPr lang="en-US" sz="2400" b="1" dirty="0" err="1" smtClean="0">
                <a:solidFill>
                  <a:schemeClr val="accent6"/>
                </a:solidFill>
              </a:rPr>
              <a:t>Gott’s</a:t>
            </a:r>
            <a:r>
              <a:rPr lang="en-US" sz="2400" b="1" dirty="0" smtClean="0">
                <a:solidFill>
                  <a:schemeClr val="accent6"/>
                </a:solidFill>
              </a:rPr>
              <a:t> prediction corresponds to giving the Cubs a probability 1 - 1/2</a:t>
            </a:r>
            <a:r>
              <a:rPr lang="en-US" sz="2400" b="1" baseline="30000" dirty="0" smtClean="0">
                <a:solidFill>
                  <a:schemeClr val="accent6"/>
                </a:solidFill>
              </a:rPr>
              <a:t>0.01</a:t>
            </a:r>
            <a:r>
              <a:rPr lang="en-US" sz="2400" b="1" dirty="0" smtClean="0">
                <a:solidFill>
                  <a:schemeClr val="accent6"/>
                </a:solidFill>
              </a:rPr>
              <a:t> = 0.007 of winning each year, about a factor of 5 less than 1/30.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0" y="51137"/>
            <a:ext cx="9144000" cy="800219"/>
          </a:xfrm>
          <a:prstGeom prst="rect">
            <a:avLst/>
          </a:prstGeom>
          <a:noFill/>
          <a:ln w="9525">
            <a:noFill/>
            <a:miter lim="800000"/>
            <a:headEnd/>
            <a:tailEnd/>
          </a:ln>
          <a:effectLst/>
        </p:spPr>
        <p:txBody>
          <a:bodyPr wrap="square">
            <a:spAutoFit/>
          </a:bodyPr>
          <a:lstStyle/>
          <a:p>
            <a:pPr eaLnBrk="1" hangingPunct="1"/>
            <a:r>
              <a:rPr lang="en-US" sz="2800" b="1" dirty="0" smtClean="0">
                <a:solidFill>
                  <a:srgbClr val="996633"/>
                </a:solidFill>
                <a:latin typeface="Comic Sans MS" pitchFamily="66" charset="0"/>
              </a:rPr>
              <a:t>Tips for solving physics homework problems</a:t>
            </a:r>
          </a:p>
          <a:p>
            <a:pPr eaLnBrk="1" hangingPunct="1"/>
            <a:r>
              <a:rPr lang="en-US" sz="1800" b="1" i="1" dirty="0" smtClean="0">
                <a:solidFill>
                  <a:srgbClr val="996633"/>
                </a:solidFill>
                <a:latin typeface="Helvetica" charset="0"/>
                <a:cs typeface="Helvetica" charset="0"/>
                <a:hlinkClick r:id="rId3"/>
              </a:rPr>
              <a:t>http://info.phys.unm.edu/~caves/courses/probtech.pdf</a:t>
            </a:r>
            <a:r>
              <a:rPr lang="en-US" sz="1800" dirty="0" smtClean="0">
                <a:solidFill>
                  <a:schemeClr val="tx1"/>
                </a:solidFill>
              </a:rPr>
              <a:t> </a:t>
            </a:r>
            <a:endParaRPr lang="en-US" sz="1800" dirty="0">
              <a:solidFill>
                <a:schemeClr val="tx1"/>
              </a:solidFill>
            </a:endParaRPr>
          </a:p>
        </p:txBody>
      </p:sp>
      <p:sp>
        <p:nvSpPr>
          <p:cNvPr id="10" name="TextBox 9"/>
          <p:cNvSpPr txBox="1"/>
          <p:nvPr/>
        </p:nvSpPr>
        <p:spPr>
          <a:xfrm>
            <a:off x="304800" y="1066800"/>
            <a:ext cx="8534400" cy="1292662"/>
          </a:xfrm>
          <a:prstGeom prst="rect">
            <a:avLst/>
          </a:prstGeom>
          <a:noFill/>
          <a:ln w="28575">
            <a:solidFill>
              <a:srgbClr val="990099"/>
            </a:solidFill>
          </a:ln>
        </p:spPr>
        <p:txBody>
          <a:bodyPr wrap="square" rtlCol="0">
            <a:spAutoFit/>
          </a:bodyPr>
          <a:lstStyle/>
          <a:p>
            <a:r>
              <a:rPr lang="en-US" sz="2800" dirty="0" smtClean="0">
                <a:solidFill>
                  <a:srgbClr val="990099"/>
                </a:solidFill>
              </a:rPr>
              <a:t>Doing the problem</a:t>
            </a:r>
          </a:p>
          <a:p>
            <a:pPr marL="365760" algn="l">
              <a:spcBef>
                <a:spcPts val="600"/>
              </a:spcBef>
              <a:buFont typeface="Wingdings" pitchFamily="2" charset="2"/>
              <a:buChar char="§"/>
            </a:pPr>
            <a:r>
              <a:rPr lang="en-US" dirty="0" smtClean="0">
                <a:solidFill>
                  <a:srgbClr val="990099"/>
                </a:solidFill>
              </a:rPr>
              <a:t> Don't put in numerical values till the end.</a:t>
            </a:r>
          </a:p>
          <a:p>
            <a:pPr marL="365760" algn="l">
              <a:spcBef>
                <a:spcPts val="600"/>
              </a:spcBef>
              <a:buFont typeface="Wingdings" pitchFamily="2" charset="2"/>
              <a:buChar char="§"/>
            </a:pPr>
            <a:r>
              <a:rPr lang="en-US" dirty="0" smtClean="0">
                <a:solidFill>
                  <a:srgbClr val="990099"/>
                </a:solidFill>
              </a:rPr>
              <a:t>  Always use vector signs on vectors.</a:t>
            </a:r>
          </a:p>
        </p:txBody>
      </p:sp>
      <p:sp>
        <p:nvSpPr>
          <p:cNvPr id="4" name="TextBox 3"/>
          <p:cNvSpPr txBox="1"/>
          <p:nvPr/>
        </p:nvSpPr>
        <p:spPr>
          <a:xfrm>
            <a:off x="304800" y="2669738"/>
            <a:ext cx="8534400" cy="2754600"/>
          </a:xfrm>
          <a:prstGeom prst="rect">
            <a:avLst/>
          </a:prstGeom>
          <a:noFill/>
          <a:ln w="28575">
            <a:solidFill>
              <a:srgbClr val="990099"/>
            </a:solidFill>
          </a:ln>
        </p:spPr>
        <p:txBody>
          <a:bodyPr wrap="square" rtlCol="0">
            <a:spAutoFit/>
          </a:bodyPr>
          <a:lstStyle/>
          <a:p>
            <a:r>
              <a:rPr lang="en-US" sz="2800" dirty="0" smtClean="0">
                <a:solidFill>
                  <a:srgbClr val="990099"/>
                </a:solidFill>
              </a:rPr>
              <a:t>Checking your answer</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Test your solution in any limiting case where you know the right answer from other considerations.</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Do the problem in two or more independent ways.</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Check that your answer has the proper units.</a:t>
            </a:r>
          </a:p>
          <a:p>
            <a:pPr marL="365760" algn="l">
              <a:spcBef>
                <a:spcPts val="600"/>
              </a:spcBef>
              <a:buFont typeface="Wingdings" pitchFamily="2" charset="2"/>
              <a:buChar char="§"/>
            </a:pPr>
            <a:r>
              <a:rPr lang="en-US" dirty="0" smtClean="0">
                <a:solidFill>
                  <a:srgbClr val="990099"/>
                </a:solidFill>
              </a:rPr>
              <a:t> </a:t>
            </a:r>
            <a:r>
              <a:rPr lang="en-US" b="1" dirty="0" smtClean="0">
                <a:solidFill>
                  <a:srgbClr val="990099"/>
                </a:solidFill>
              </a:rPr>
              <a:t>Think about your answer critically, to see if it makes sense in light of other things you know.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38285"/>
            <a:ext cx="8153400" cy="4524315"/>
          </a:xfrm>
          <a:prstGeom prst="rect">
            <a:avLst/>
          </a:prstGeom>
          <a:noFill/>
        </p:spPr>
        <p:txBody>
          <a:bodyPr wrap="square" rtlCol="0">
            <a:spAutoFit/>
          </a:bodyPr>
          <a:lstStyle/>
          <a:p>
            <a:pPr algn="l"/>
            <a:r>
              <a:rPr lang="en-US" sz="3600" dirty="0" smtClean="0">
                <a:solidFill>
                  <a:schemeClr val="accent6"/>
                </a:solidFill>
              </a:rPr>
              <a:t>Real-life problems are often hard because they are poorly formulated and nobody knows the answer.   It is even more important to know how to formulate the problem and to check your answer critically.  Thinking critically about what you do is the foundation of scientific integrity. </a:t>
            </a:r>
            <a:endParaRPr lang="en-US" sz="3600" dirty="0">
              <a:solidFill>
                <a:schemeClr val="accent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543728" y="6056082"/>
            <a:ext cx="1742272" cy="523220"/>
          </a:xfrm>
          <a:prstGeom prst="rect">
            <a:avLst/>
          </a:prstGeom>
          <a:noFill/>
          <a:ln w="19050" algn="ctr">
            <a:noFill/>
            <a:miter lim="800000"/>
            <a:headEnd/>
            <a:tailEnd/>
          </a:ln>
        </p:spPr>
        <p:txBody>
          <a:bodyPr wrap="none">
            <a:spAutoFit/>
          </a:bodyPr>
          <a:lstStyle/>
          <a:p>
            <a:r>
              <a:rPr lang="en-US" sz="1400" b="1" dirty="0" smtClean="0">
                <a:solidFill>
                  <a:schemeClr val="tx1"/>
                </a:solidFill>
                <a:latin typeface="Helvetica" pitchFamily="34" charset="0"/>
              </a:rPr>
              <a:t>Cape </a:t>
            </a:r>
            <a:r>
              <a:rPr lang="en-US" sz="1400" b="1" dirty="0" err="1" smtClean="0">
                <a:solidFill>
                  <a:schemeClr val="tx1"/>
                </a:solidFill>
                <a:latin typeface="Helvetica" pitchFamily="34" charset="0"/>
              </a:rPr>
              <a:t>Hauy</a:t>
            </a:r>
            <a:endParaRPr lang="en-US" sz="1400" b="1" dirty="0" smtClean="0">
              <a:solidFill>
                <a:schemeClr val="tx1"/>
              </a:solidFill>
              <a:latin typeface="Helvetica" pitchFamily="34" charset="0"/>
            </a:endParaRPr>
          </a:p>
          <a:p>
            <a:r>
              <a:rPr lang="en-US" sz="1400" b="1" dirty="0" smtClean="0">
                <a:solidFill>
                  <a:schemeClr val="tx1"/>
                </a:solidFill>
                <a:latin typeface="Helvetica" pitchFamily="34" charset="0"/>
              </a:rPr>
              <a:t>Tasman Peninsula</a:t>
            </a:r>
            <a:endParaRPr lang="en-US" sz="1400" b="1" dirty="0">
              <a:solidFill>
                <a:schemeClr val="tx1"/>
              </a:solidFill>
              <a:latin typeface="Helvetica" pitchFamily="34" charset="0"/>
            </a:endParaRPr>
          </a:p>
        </p:txBody>
      </p:sp>
      <p:pic>
        <p:nvPicPr>
          <p:cNvPr id="4" name="Picture 3" descr="DSC00656.JPG"/>
          <p:cNvPicPr>
            <a:picLocks noChangeAspect="1"/>
          </p:cNvPicPr>
          <p:nvPr/>
        </p:nvPicPr>
        <p:blipFill>
          <a:blip r:embed="rId3" cstate="print"/>
          <a:stretch>
            <a:fillRect/>
          </a:stretch>
        </p:blipFill>
        <p:spPr>
          <a:xfrm>
            <a:off x="2438400" y="1143000"/>
            <a:ext cx="4114800" cy="5486399"/>
          </a:xfrm>
          <a:prstGeom prst="rect">
            <a:avLst/>
          </a:prstGeom>
        </p:spPr>
      </p:pic>
      <p:sp>
        <p:nvSpPr>
          <p:cNvPr id="6" name="Text Box 2"/>
          <p:cNvSpPr txBox="1">
            <a:spLocks noChangeArrowheads="1"/>
          </p:cNvSpPr>
          <p:nvPr/>
        </p:nvSpPr>
        <p:spPr bwMode="auto">
          <a:xfrm>
            <a:off x="1" y="28575"/>
            <a:ext cx="8991600" cy="1077218"/>
          </a:xfrm>
          <a:prstGeom prst="rect">
            <a:avLst/>
          </a:prstGeom>
          <a:noFill/>
          <a:ln w="19050" algn="ctr">
            <a:noFill/>
            <a:miter lim="800000"/>
            <a:headEnd/>
            <a:tailEnd/>
          </a:ln>
          <a:effectLst/>
        </p:spPr>
        <p:txBody>
          <a:bodyPr wrap="square">
            <a:spAutoFit/>
          </a:bodyPr>
          <a:lstStyle/>
          <a:p>
            <a:pPr marL="609600" indent="-609600"/>
            <a:r>
              <a:rPr lang="en-US" sz="3200" dirty="0" smtClean="0">
                <a:solidFill>
                  <a:srgbClr val="996600"/>
                </a:solidFill>
                <a:latin typeface="Comic Sans MS" pitchFamily="66" charset="0"/>
              </a:rPr>
              <a:t>II.  How long does something last?  Predicting future duration from present 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sp>
        <p:nvSpPr>
          <p:cNvPr id="4" name="TextBox 3"/>
          <p:cNvSpPr txBox="1"/>
          <p:nvPr/>
        </p:nvSpPr>
        <p:spPr>
          <a:xfrm>
            <a:off x="685800" y="1066800"/>
            <a:ext cx="7696200" cy="954107"/>
          </a:xfrm>
          <a:prstGeom prst="rect">
            <a:avLst/>
          </a:prstGeom>
          <a:noFill/>
          <a:ln w="28575">
            <a:solidFill>
              <a:srgbClr val="008000"/>
            </a:solidFill>
          </a:ln>
        </p:spPr>
        <p:txBody>
          <a:bodyPr wrap="square" rtlCol="0">
            <a:spAutoFit/>
          </a:bodyPr>
          <a:lstStyle/>
          <a:p>
            <a:r>
              <a:rPr lang="en-US" sz="2800" dirty="0" smtClean="0">
                <a:solidFill>
                  <a:srgbClr val="008000"/>
                </a:solidFill>
              </a:rPr>
              <a:t>You observe a  </a:t>
            </a:r>
            <a:r>
              <a:rPr lang="en-US" sz="2800" i="1" dirty="0" smtClean="0">
                <a:solidFill>
                  <a:srgbClr val="008000"/>
                </a:solidFill>
              </a:rPr>
              <a:t>phenomenon </a:t>
            </a:r>
            <a:r>
              <a:rPr lang="en-US" sz="2800" dirty="0" smtClean="0">
                <a:solidFill>
                  <a:srgbClr val="008000"/>
                </a:solidFill>
              </a:rPr>
              <a:t> some time after it begins.  How long do you predict it will last?</a:t>
            </a:r>
            <a:endParaRPr lang="en-US" sz="2800" dirty="0">
              <a:solidFill>
                <a:srgbClr val="008000"/>
              </a:solidFill>
            </a:endParaRPr>
          </a:p>
        </p:txBody>
      </p:sp>
      <p:sp>
        <p:nvSpPr>
          <p:cNvPr id="6" name="TextBox 5"/>
          <p:cNvSpPr txBox="1"/>
          <p:nvPr/>
        </p:nvSpPr>
        <p:spPr>
          <a:xfrm>
            <a:off x="1905000" y="2706231"/>
            <a:ext cx="5257800" cy="2246769"/>
          </a:xfrm>
          <a:prstGeom prst="rect">
            <a:avLst/>
          </a:prstGeom>
          <a:noFill/>
          <a:ln w="28575">
            <a:solidFill>
              <a:srgbClr val="008000"/>
            </a:solidFill>
          </a:ln>
        </p:spPr>
        <p:txBody>
          <a:bodyPr wrap="square" rtlCol="0">
            <a:spAutoFit/>
          </a:bodyPr>
          <a:lstStyle/>
          <a:p>
            <a:pPr algn="l"/>
            <a:r>
              <a:rPr lang="en-US" sz="2800" i="1" dirty="0" smtClean="0">
                <a:solidFill>
                  <a:srgbClr val="008000"/>
                </a:solidFill>
              </a:rPr>
              <a:t>Phenomenon:</a:t>
            </a:r>
          </a:p>
          <a:p>
            <a:pPr marL="274320" algn="l">
              <a:buFont typeface="Wingdings" pitchFamily="2" charset="2"/>
              <a:buChar char="§"/>
            </a:pPr>
            <a:r>
              <a:rPr lang="en-US" sz="2800" dirty="0" smtClean="0">
                <a:solidFill>
                  <a:srgbClr val="008000"/>
                </a:solidFill>
              </a:rPr>
              <a:t> Decaying atom</a:t>
            </a:r>
          </a:p>
          <a:p>
            <a:pPr marL="274320" algn="l">
              <a:buFont typeface="Wingdings" pitchFamily="2" charset="2"/>
              <a:buChar char="§"/>
            </a:pPr>
            <a:r>
              <a:rPr lang="en-US" sz="2800" dirty="0" smtClean="0">
                <a:solidFill>
                  <a:srgbClr val="008000"/>
                </a:solidFill>
              </a:rPr>
              <a:t> Egg timer set for 10 minutes</a:t>
            </a:r>
          </a:p>
          <a:p>
            <a:pPr marL="274320" algn="l">
              <a:buFont typeface="Wingdings" pitchFamily="2" charset="2"/>
              <a:buChar char="§"/>
            </a:pPr>
            <a:r>
              <a:rPr lang="en-US" sz="2800" dirty="0" smtClean="0">
                <a:solidFill>
                  <a:srgbClr val="008000"/>
                </a:solidFill>
              </a:rPr>
              <a:t> Person</a:t>
            </a:r>
          </a:p>
          <a:p>
            <a:pPr marL="274320" algn="l">
              <a:buFont typeface="Wingdings" pitchFamily="2" charset="2"/>
              <a:buChar char="§"/>
            </a:pPr>
            <a:r>
              <a:rPr lang="en-US" sz="2800" dirty="0" smtClean="0">
                <a:solidFill>
                  <a:srgbClr val="008000"/>
                </a:solidFill>
              </a:rPr>
              <a:t> </a:t>
            </a:r>
            <a:r>
              <a:rPr lang="en-US" sz="2800" i="1" dirty="0" smtClean="0">
                <a:solidFill>
                  <a:srgbClr val="008000"/>
                </a:solidFill>
              </a:rPr>
              <a:t>Homo sapiens</a:t>
            </a:r>
            <a:endParaRPr lang="en-US" sz="28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sp>
        <p:nvSpPr>
          <p:cNvPr id="5" name="TextBox 4"/>
          <p:cNvSpPr txBox="1"/>
          <p:nvPr/>
        </p:nvSpPr>
        <p:spPr>
          <a:xfrm>
            <a:off x="5943600" y="1114961"/>
            <a:ext cx="2590800" cy="1323439"/>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Try to develop a picture—something you can visualize—that captures the essence of the problem.</a:t>
            </a:r>
            <a:endParaRPr lang="en-US" sz="1600" b="1" dirty="0"/>
          </a:p>
        </p:txBody>
      </p:sp>
      <p:pic>
        <p:nvPicPr>
          <p:cNvPr id="513030" name="Picture 6" descr="C:\Documents and Settings\Carlton Caves\Local Settings\Temporary Internet Files\Content.IE5\8JXTB6JL\CAQDANGL.gif"/>
          <p:cNvPicPr>
            <a:picLocks noChangeAspect="1" noChangeArrowheads="1"/>
          </p:cNvPicPr>
          <p:nvPr/>
        </p:nvPicPr>
        <p:blipFill>
          <a:blip r:embed="rId3"/>
          <a:srcRect/>
          <a:stretch>
            <a:fillRect/>
          </a:stretch>
        </p:blipFill>
        <p:spPr bwMode="auto">
          <a:xfrm>
            <a:off x="381000" y="3657600"/>
            <a:ext cx="8358128" cy="2152651"/>
          </a:xfrm>
          <a:prstGeom prst="rect">
            <a:avLst/>
          </a:prstGeom>
          <a:noFill/>
        </p:spPr>
      </p:pic>
      <p:pic>
        <p:nvPicPr>
          <p:cNvPr id="482306" name="Picture 2" descr="C:\Documents and Settings\Carlton Caves\Local Settings\Temporary Internet Files\Content.IE5\C375MBB8\CAU5P7CD.gif"/>
          <p:cNvPicPr>
            <a:picLocks noChangeAspect="1" noChangeArrowheads="1"/>
          </p:cNvPicPr>
          <p:nvPr/>
        </p:nvPicPr>
        <p:blipFill>
          <a:blip r:embed="rId4"/>
          <a:srcRect/>
          <a:stretch>
            <a:fillRect/>
          </a:stretch>
        </p:blipFill>
        <p:spPr bwMode="auto">
          <a:xfrm>
            <a:off x="400768" y="1076325"/>
            <a:ext cx="5009432" cy="2200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52400"/>
            <a:ext cx="91440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Predicting future duration from present age</a:t>
            </a:r>
          </a:p>
        </p:txBody>
      </p:sp>
      <p:sp>
        <p:nvSpPr>
          <p:cNvPr id="5" name="TextBox 4"/>
          <p:cNvSpPr txBox="1"/>
          <p:nvPr/>
        </p:nvSpPr>
        <p:spPr>
          <a:xfrm>
            <a:off x="6019800" y="6172200"/>
            <a:ext cx="2590800" cy="584775"/>
          </a:xfrm>
          <a:prstGeom prst="rect">
            <a:avLst/>
          </a:prstGeom>
          <a:noFill/>
          <a:ln w="28575">
            <a:solidFill>
              <a:srgbClr val="990099"/>
            </a:solidFill>
          </a:ln>
        </p:spPr>
        <p:txBody>
          <a:bodyPr wrap="square" rtlCol="0">
            <a:spAutoFit/>
          </a:bodyPr>
          <a:lstStyle/>
          <a:p>
            <a:pPr algn="l"/>
            <a:r>
              <a:rPr lang="en-US" sz="1600" b="1" dirty="0" smtClean="0">
                <a:solidFill>
                  <a:srgbClr val="990099"/>
                </a:solidFill>
              </a:rPr>
              <a:t>Check that your answer has the proper units.</a:t>
            </a:r>
            <a:endParaRPr lang="en-US" sz="1600" b="1" dirty="0"/>
          </a:p>
        </p:txBody>
      </p:sp>
      <p:pic>
        <p:nvPicPr>
          <p:cNvPr id="484354" name="Picture 2" descr="C:\Documents and Settings\Carlton Caves\Local Settings\Temporary Internet Files\Content.IE5\6AJDHIS2\CAC5YR09.gif"/>
          <p:cNvPicPr>
            <a:picLocks noChangeAspect="1" noChangeArrowheads="1"/>
          </p:cNvPicPr>
          <p:nvPr/>
        </p:nvPicPr>
        <p:blipFill>
          <a:blip r:embed="rId3"/>
          <a:srcRect/>
          <a:stretch>
            <a:fillRect/>
          </a:stretch>
        </p:blipFill>
        <p:spPr bwMode="auto">
          <a:xfrm>
            <a:off x="191764" y="914401"/>
            <a:ext cx="8723636" cy="502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SEAMSFONTS" val="True"/>
  <p:tag name="USEBOLDAMS" val="True"/>
  <p:tag name="TEX2PS" val="latex $(base).tex; dvips -D $(res) -E -o $(base).ps $(base).dvi"/>
  <p:tag name="TEX2PSBATCH" val="latex --interaction=nonstopmode $(base).tex; dvips -D $(res) -E -o $(base).ps $(base).dvi"/>
  <p:tag name="DEFAULTMAGNIFICATION" val="2"/>
  <p:tag name="DEFAULTFONTSIZE" val="10"/>
  <p:tag name="DEFAULTWIDTH" val="348"/>
  <p:tag name="DEFAULTHEIGHT" val="476"/>
  <p:tag name="FIRSTCARLTON20CAVES@YOU7QNNFUVWXY5LK" val="2672"/>
  <p:tag name="DEFAULTDISPLAYSOURCE" val="\documentclass{slides}\pagestyle{empty}&#10;\begin{document}&#10;\scriptsize&#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setlength{\textwidth}{3truein}&#10;\begin{document}&#10;\scriptsize&#10;But the probability for $T$ is renormalized to be&#10;$Tw(T)/\overline T$.  The additional factor of $T$ compensates for the doom &#10;factor and gets rid of the idea that you can enhance doom simply &#10;by looking at your watch.&#10;\end{document}&#10;"/>
  <p:tag name="FILENAME" val="TP_tmp"/>
  <p:tag name="FORMAT" val="png256"/>
  <p:tag name="RES" val="1200"/>
  <p:tag name="BLEND" val="0"/>
  <p:tag name="TRANSPARENT" val="0"/>
  <p:tag name="TBUG" val="0"/>
  <p:tag name="ALLOWFS" val="0"/>
  <p:tag name="ORIGWIDTH" val="256"/>
  <p:tag name="PICTUREFILESIZE" val="19363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setlength{\textwidth}{5truein}&#10;\usepackage{color}&#10;\color[rgb]{0,0.1,0.9}&#10;\begin{document}&#10;\scriptsize&#10;\begin{center}&#10;{\bf Bayes's theorem} &#10;$$&#10;p(A|B)p(B)=p(A,B)=p(B|A)p(A)&#10;$$&#10;Two ways of writing a joint probability&#10;\end{center}&#10;\end{document}&#10;"/>
  <p:tag name="FILENAME" val="TP_tmp"/>
  <p:tag name="FORMAT" val="png256"/>
  <p:tag name="RES" val="1200"/>
  <p:tag name="BLEND" val="0"/>
  <p:tag name="TRANSPARENT" val="0"/>
  <p:tag name="TBUG" val="0"/>
  <p:tag name="ALLOWFS" val="0"/>
  <p:tag name="ORIGWIDTH" val="329"/>
  <p:tag name="PICTUREFILESIZE" val="92691"/>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setlength{\textwidth}{5truein}&#10;\begin{document}&#10;\scriptsize&#10;\begin{itemize}&#10;\item &#10;Let $O$ denote that you observe the phenomenon to have survived to age&#10;$t_p$.  The {\em a priori\/} probability for $O$ to occur is&#10;$$&#10;P(O)=\Pi(t_p)\;,&#10;$$&#10;and the probability for $O$ to occur given total duration $T$ is&#10;$$&#10;P(O|T)=\Theta(T-t_p)=&#10;\cases{&#10;1\;,&amp;if $t_p&lt;T$,\cr&#10;0\;,&amp;if $t_p&gt;T$.&#10;}&#10;$$&#10;&#10;\item&#10;{\em Bayes's theorem\/} says that&#10;$$&#10;w(T|O)P(O)=P(O|T)w(T)\;,&#10;$$&#10;which gives&#10;$$&#10;w(T|O)=&#10;\cases{&#10;0\;,&amp;if $T&lt;t_p$,\cr&#10;w(T)/\Pi(t_p)\;,&amp;if $T&gt;t_p$.&#10;}&#10;$$&#10;\end{itemize}&#10;\end{document}&#10;"/>
  <p:tag name="FILENAME" val="TP_tmp"/>
  <p:tag name="FORMAT" val="png256"/>
  <p:tag name="RES" val="1200"/>
  <p:tag name="BLEND" val="0"/>
  <p:tag name="TRANSPARENT" val="0"/>
  <p:tag name="TBUG" val="0"/>
  <p:tag name="ALLOWFS" val="0"/>
  <p:tag name="ORIGWIDTH" val="341"/>
  <p:tag name="PICTUREFILESIZE" val="24002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scriptsize&#10;$$&#10;\mbox{Gott's rule:\quad}G\Bigl(T\ge(1+Y)t_p\Bigr)=G(t_f\ge Yt_p)={1\over1+Y}={t_p\over T}&#10;$$&#10;\end{document}&#10;"/>
  <p:tag name="FILENAME" val="TP_tmp"/>
  <p:tag name="FORMAT" val="png256"/>
  <p:tag name="RES" val="1200"/>
  <p:tag name="BLEND" val="0"/>
  <p:tag name="TRANSPARENT" val="0"/>
  <p:tag name="TBUG" val="0"/>
  <p:tag name="ALLOWFS" val="0"/>
  <p:tag name="ORIGWIDTH" val="490"/>
  <p:tag name="PICTUREFILESIZE" val="5516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scriptsize&#10;$$&#10;g(T)=\pmatrix{\mbox{probability density}\cr\mbox{for $T$}}=&#10;-{dG(T)\over dT}=&#10;\cases{0\;,&amp;$T&lt;t_p$\cr&#10;           t_p/T^2\;,&amp;$T&gt;t_p$}&#10;$$&#10;\end{document}&#10;"/>
  <p:tag name="FILENAME" val="TP_tmp"/>
  <p:tag name="FORMAT" val="png256"/>
  <p:tag name="RES" val="1200"/>
  <p:tag name="BLEND" val="0"/>
  <p:tag name="TRANSPARENT" val="0"/>
  <p:tag name="TBUG" val="0"/>
  <p:tag name="ALLOWFS" val="0"/>
  <p:tag name="ORIGWIDTH" val="505"/>
  <p:tag name="PICTUREFILESIZE" val="8070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setlength{\textwidth}{4.2truein}&#10;\begin{document}&#10;\scriptsize&#10;The temporal Copernican principle is equivalent to saying that all start&#10;times are equally likely; i.e., $t_p$ is a uniformally distributed random&#10;variable.&#10;\end{document}&#10;"/>
  <p:tag name="FILENAME" val="TP_tmp"/>
  <p:tag name="FORMAT" val="png256"/>
  <p:tag name="RES" val="1200"/>
  <p:tag name="BLEND" val="0"/>
  <p:tag name="TRANSPARENT" val="0"/>
  <p:tag name="TBUG" val="0"/>
  <p:tag name="ALLOWFS" val="0"/>
  <p:tag name="ORIGWIDTH" val="303"/>
  <p:tag name="PICTUREFILESIZE" val="134155"/>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setlength{\textwidth}{5truein}&#10;\begin{document}&#10;\scriptsize&#10;\begin{itemize}&#10;\item &#10;Let $w(T)dT$ be the {\em a priori\/} probability that humanity lasts a time &#10;between $T$ and $T+dT$.   &#10;\item &#10;Before one knows the present age of humanity, the present age $t_p$&#10;is distributed uniformly between 0 and $T$; i.e., the probability that the&#10;present age lies between $t_p$ and $t_p+dt_p$, given $T$, is&#10;$$&#10;q(t_p|T)dt_p=&#10;\cases{&#10;dt_p/T\;,&amp;if $t_p&lt;T$,\cr&#10;0\;,&amp;if $t_p&gt;T$.&#10;}&#10;$$&#10;&#10;\item&#10;{\em Bayes's theorem\/} says that&#10;$$&#10;w(T|t_p)q(t_p)=q(t_p|T)w(T)\;,&#10;$$&#10;which gives&#10;$$&#10;w(T|t_p)=&#10;\cases{&#10;0\;,&amp;if $T&lt;t_p$,\cr&#10;w(T)/\,T\,q(t_p)\;,&amp;if $T&gt;t_p$.&#10;}&#10;$$&#10;&#10;\end{itemize}&#10;\end{document}&#10;"/>
  <p:tag name="FILENAME" val="TP_tmp"/>
  <p:tag name="FORMAT" val="png256"/>
  <p:tag name="RES" val="1200"/>
  <p:tag name="BLEND" val="0"/>
  <p:tag name="TRANSPARENT" val="0"/>
  <p:tag name="TBUG" val="0"/>
  <p:tag name="ALLOWFS" val="0"/>
  <p:tag name="ORIGWIDTH" val="342"/>
  <p:tag name="PICTUREFILESIZE" val="29861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setlength{\textwidth}{5truein}&#10;\begin{document}&#10;\scriptsize&#10;\begin{itemize}&#10;\item &#10;Let $w(T)dT$ be the {\em a priori\/} probability that humanity lasts a time &#10;between $T$ and $T+dT$.   &#10;\item &#10;Before one knows the present age of humanity, the present age $t_p$&#10;is distributed uniformly between 0 and $T$; i.e., the probability that the&#10;present age lies between $t_p$ and $t_p+dt_p$, given $T$, is&#10;$$&#10;q(t_p|T)dt_p=&#10;\cases{&#10;dt_p/T\;,&amp;if $t_p&lt;T$,\cr&#10;0\;,&amp;if $t_p&gt;T$.&#10;}&#10;$$&#10;&#10;\item&#10;{\em Bayes's theorem\/} says that&#10;$$&#10;w(T|t_p)q(t_p)=q(t_p|T)w(T)\;,&#10;$$&#10;which gives&#10;$$&#10;w(T|t_p)=&#10;\cases{&#10;0\;,&amp;if $T&lt;t_p$,\cr&#10;w(T)/\,T\,q(t_p)\;,&amp;if $T&gt;t_p$.&#10;}&#10;$$&#10;&#10;\end{itemize}&#10;\end{document}&#10;"/>
  <p:tag name="FILENAME" val="TP_tmp"/>
  <p:tag name="FORMAT" val="png256"/>
  <p:tag name="RES" val="1200"/>
  <p:tag name="BLEND" val="0"/>
  <p:tag name="TRANSPARENT" val="0"/>
  <p:tag name="TBUG" val="0"/>
  <p:tag name="ALLOWFS" val="0"/>
  <p:tag name="ORIGWIDTH" val="342"/>
  <p:tag name="PICTUREFILESIZE" val="29861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0,1}&#10;\setlength{\textwidth}{3truein}&#10;\begin{document}&#10;\scriptsize&#10;The present age is distributed uniformly within the diagonal subensemble&#10;of the truncated Copernican ensemble.&#10;\end{document}&#10;"/>
  <p:tag name="FILENAME" val="TP_tmp"/>
  <p:tag name="FORMAT" val="png256"/>
  <p:tag name="RES" val="1200"/>
  <p:tag name="BLEND" val="0"/>
  <p:tag name="TRANSPARENT" val="0"/>
  <p:tag name="TBUG" val="0"/>
  <p:tag name="ALLOWFS" val="0"/>
  <p:tag name="ORIGWIDTH" val="244"/>
  <p:tag name="PICTUREFILESIZE" val="71846"/>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31665</TotalTime>
  <Words>1716</Words>
  <Application>Microsoft PowerPoint</Application>
  <PresentationFormat>On-screen Show (4:3)</PresentationFormat>
  <Paragraphs>194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Comic Sans MS</vt:lpstr>
      <vt:lpstr>Helvetica</vt:lpstr>
      <vt:lpstr>Wingdings</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UNM Information 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M. Caves</dc:creator>
  <cp:lastModifiedBy>Carlton M. Caves</cp:lastModifiedBy>
  <cp:revision>789</cp:revision>
  <cp:lastPrinted>2002-04-29T01:11:07Z</cp:lastPrinted>
  <dcterms:created xsi:type="dcterms:W3CDTF">2002-04-29T01:11:07Z</dcterms:created>
  <dcterms:modified xsi:type="dcterms:W3CDTF">2008-11-07T14:44:12Z</dcterms:modified>
</cp:coreProperties>
</file>