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9.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10.xml" ContentType="application/vnd.openxmlformats-officedocument.presentationml.notesSlide+xml"/>
  <Override PartName="/ppt/tags/tag37.xml" ContentType="application/vnd.openxmlformats-officedocument.presentationml.tags+xml"/>
  <Override PartName="/ppt/notesSlides/notesSlide1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1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5.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6.xml" ContentType="application/vnd.openxmlformats-officedocument.presentationml.notesSlide+xml"/>
  <Override PartName="/ppt/ink/ink5.xml" ContentType="application/inkml+xml"/>
  <Override PartName="/ppt/tags/tag54.xml" ContentType="application/vnd.openxmlformats-officedocument.presentationml.tags+xml"/>
  <Override PartName="/ppt/tags/tag55.xml" ContentType="application/vnd.openxmlformats-officedocument.presentationml.tags+xml"/>
  <Override PartName="/ppt/notesSlides/notesSlide17.xml" ContentType="application/vnd.openxmlformats-officedocument.presentationml.notesSlide+xml"/>
  <Override PartName="/ppt/ink/ink6.xml" ContentType="application/inkml+xml"/>
  <Override PartName="/ppt/tags/tag56.xml" ContentType="application/vnd.openxmlformats-officedocument.presentationml.tags+xml"/>
  <Override PartName="/ppt/tags/tag57.xml" ContentType="application/vnd.openxmlformats-officedocument.presentationml.tags+xml"/>
  <Override PartName="/ppt/notesSlides/notesSlide18.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9.xml" ContentType="application/vnd.openxmlformats-officedocument.presentationml.notesSlide+xml"/>
  <Override PartName="/ppt/ink/ink10.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2.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3.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5.xml" ContentType="application/vnd.openxmlformats-officedocument.presentationml.notesSlide+xml"/>
  <Override PartName="/ppt/ink/ink11.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0.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tags/tag99.xml" ContentType="application/vnd.openxmlformats-officedocument.presentationml.tags+xml"/>
  <Override PartName="/ppt/tags/tag100.xml" ContentType="application/vnd.openxmlformats-officedocument.presentationml.tags+xml"/>
  <Override PartName="/ppt/notesSlides/notesSlide31.xml" ContentType="application/vnd.openxmlformats-officedocument.presentationml.notesSlide+xml"/>
  <Override PartName="/ppt/ink/ink17.xml" ContentType="application/inkml+xml"/>
  <Override PartName="/ppt/ink/ink18.xml" ContentType="application/inkml+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32.xml" ContentType="application/vnd.openxmlformats-officedocument.presentationml.notesSlide+xml"/>
  <Override PartName="/ppt/ink/ink19.xml" ContentType="application/inkml+xml"/>
  <Override PartName="/ppt/tags/tag107.xml" ContentType="application/vnd.openxmlformats-officedocument.presentationml.tags+xml"/>
  <Override PartName="/ppt/tags/tag108.xml" ContentType="application/vnd.openxmlformats-officedocument.presentationml.tags+xml"/>
  <Override PartName="/ppt/notesSlides/notesSlide33.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handoutMasterIdLst>
    <p:handoutMasterId r:id="rId40"/>
  </p:handoutMasterIdLst>
  <p:sldIdLst>
    <p:sldId id="443" r:id="rId2"/>
    <p:sldId id="474" r:id="rId3"/>
    <p:sldId id="524" r:id="rId4"/>
    <p:sldId id="525" r:id="rId5"/>
    <p:sldId id="513" r:id="rId6"/>
    <p:sldId id="526" r:id="rId7"/>
    <p:sldId id="527" r:id="rId8"/>
    <p:sldId id="528" r:id="rId9"/>
    <p:sldId id="529" r:id="rId10"/>
    <p:sldId id="514" r:id="rId11"/>
    <p:sldId id="530" r:id="rId12"/>
    <p:sldId id="531" r:id="rId13"/>
    <p:sldId id="532" r:id="rId14"/>
    <p:sldId id="534" r:id="rId15"/>
    <p:sldId id="535" r:id="rId16"/>
    <p:sldId id="536" r:id="rId17"/>
    <p:sldId id="537" r:id="rId18"/>
    <p:sldId id="538" r:id="rId19"/>
    <p:sldId id="539" r:id="rId20"/>
    <p:sldId id="504" r:id="rId21"/>
    <p:sldId id="495" r:id="rId22"/>
    <p:sldId id="540" r:id="rId23"/>
    <p:sldId id="522" r:id="rId24"/>
    <p:sldId id="541" r:id="rId25"/>
    <p:sldId id="546" r:id="rId26"/>
    <p:sldId id="523" r:id="rId27"/>
    <p:sldId id="430" r:id="rId28"/>
    <p:sldId id="533" r:id="rId29"/>
    <p:sldId id="520" r:id="rId30"/>
    <p:sldId id="542" r:id="rId31"/>
    <p:sldId id="543" r:id="rId32"/>
    <p:sldId id="544" r:id="rId33"/>
    <p:sldId id="545" r:id="rId34"/>
    <p:sldId id="478" r:id="rId35"/>
    <p:sldId id="516" r:id="rId36"/>
    <p:sldId id="517" r:id="rId37"/>
    <p:sldId id="515" r:id="rId38"/>
  </p:sldIdLst>
  <p:sldSz cx="9144000" cy="6858000" type="screen4x3"/>
  <p:notesSz cx="7315200" cy="9601200"/>
  <p:embeddedFontLst>
    <p:embeddedFont>
      <p:font typeface="Calibri" panose="020F0502020204030204" pitchFamily="34" charset="0"/>
      <p:regular r:id="rId41"/>
      <p:bold r:id="rId42"/>
      <p:italic r:id="rId43"/>
      <p:boldItalic r:id="rId44"/>
    </p:embeddedFont>
    <p:embeddedFont>
      <p:font typeface="Comic Sans MS" panose="030F0702030302020204" pitchFamily="66" charset="0"/>
      <p:regular r:id="rId45"/>
      <p:bold r:id="rId46"/>
      <p:italic r:id="rId47"/>
      <p:boldItalic r:id="rId48"/>
    </p:embeddedFont>
    <p:embeddedFont>
      <p:font typeface="Helvetica" panose="020B0604020202020204" pitchFamily="34" charset="0"/>
      <p:regular r:id="rId49"/>
      <p:bold r:id="rId50"/>
      <p:italic r:id="rId51"/>
      <p:boldItalic r:id="rId52"/>
    </p:embeddedFont>
  </p:embeddedFontLst>
  <p:custDataLst>
    <p:tags r:id="rId53"/>
  </p:custDataLst>
  <p:defaultTextStyle>
    <a:defPPr>
      <a:defRPr lang="en-US"/>
    </a:defPPr>
    <a:lvl1pPr algn="ctr" rtl="0" eaLnBrk="0" fontAlgn="base" hangingPunct="0">
      <a:spcBef>
        <a:spcPct val="0"/>
      </a:spcBef>
      <a:spcAft>
        <a:spcPct val="0"/>
      </a:spcAft>
      <a:defRPr sz="2000" kern="1200">
        <a:solidFill>
          <a:srgbClr val="0033CC"/>
        </a:solidFill>
        <a:latin typeface="Helvetica" pitchFamily="34" charset="0"/>
        <a:ea typeface="+mn-ea"/>
        <a:cs typeface="+mn-cs"/>
      </a:defRPr>
    </a:lvl1pPr>
    <a:lvl2pPr marL="457200" algn="ctr" rtl="0" eaLnBrk="0" fontAlgn="base" hangingPunct="0">
      <a:spcBef>
        <a:spcPct val="0"/>
      </a:spcBef>
      <a:spcAft>
        <a:spcPct val="0"/>
      </a:spcAft>
      <a:defRPr sz="2000" kern="1200">
        <a:solidFill>
          <a:srgbClr val="0033CC"/>
        </a:solidFill>
        <a:latin typeface="Helvetica" pitchFamily="34" charset="0"/>
        <a:ea typeface="+mn-ea"/>
        <a:cs typeface="+mn-cs"/>
      </a:defRPr>
    </a:lvl2pPr>
    <a:lvl3pPr marL="914400" algn="ctr" rtl="0" eaLnBrk="0" fontAlgn="base" hangingPunct="0">
      <a:spcBef>
        <a:spcPct val="0"/>
      </a:spcBef>
      <a:spcAft>
        <a:spcPct val="0"/>
      </a:spcAft>
      <a:defRPr sz="2000" kern="1200">
        <a:solidFill>
          <a:srgbClr val="0033CC"/>
        </a:solidFill>
        <a:latin typeface="Helvetica" pitchFamily="34" charset="0"/>
        <a:ea typeface="+mn-ea"/>
        <a:cs typeface="+mn-cs"/>
      </a:defRPr>
    </a:lvl3pPr>
    <a:lvl4pPr marL="1371600" algn="ctr" rtl="0" eaLnBrk="0" fontAlgn="base" hangingPunct="0">
      <a:spcBef>
        <a:spcPct val="0"/>
      </a:spcBef>
      <a:spcAft>
        <a:spcPct val="0"/>
      </a:spcAft>
      <a:defRPr sz="2000" kern="1200">
        <a:solidFill>
          <a:srgbClr val="0033CC"/>
        </a:solidFill>
        <a:latin typeface="Helvetica" pitchFamily="34" charset="0"/>
        <a:ea typeface="+mn-ea"/>
        <a:cs typeface="+mn-cs"/>
      </a:defRPr>
    </a:lvl4pPr>
    <a:lvl5pPr marL="1828800" algn="ctr" rtl="0" eaLnBrk="0" fontAlgn="base" hangingPunct="0">
      <a:spcBef>
        <a:spcPct val="0"/>
      </a:spcBef>
      <a:spcAft>
        <a:spcPct val="0"/>
      </a:spcAft>
      <a:defRPr sz="2000" kern="1200">
        <a:solidFill>
          <a:srgbClr val="0033CC"/>
        </a:solidFill>
        <a:latin typeface="Helvetica" pitchFamily="34" charset="0"/>
        <a:ea typeface="+mn-ea"/>
        <a:cs typeface="+mn-cs"/>
      </a:defRPr>
    </a:lvl5pPr>
    <a:lvl6pPr marL="2286000" algn="l" defTabSz="914400" rtl="0" eaLnBrk="1" latinLnBrk="0" hangingPunct="1">
      <a:defRPr sz="2000" kern="1200">
        <a:solidFill>
          <a:srgbClr val="0033CC"/>
        </a:solidFill>
        <a:latin typeface="Helvetica" pitchFamily="34" charset="0"/>
        <a:ea typeface="+mn-ea"/>
        <a:cs typeface="+mn-cs"/>
      </a:defRPr>
    </a:lvl6pPr>
    <a:lvl7pPr marL="2743200" algn="l" defTabSz="914400" rtl="0" eaLnBrk="1" latinLnBrk="0" hangingPunct="1">
      <a:defRPr sz="2000" kern="1200">
        <a:solidFill>
          <a:srgbClr val="0033CC"/>
        </a:solidFill>
        <a:latin typeface="Helvetica" pitchFamily="34" charset="0"/>
        <a:ea typeface="+mn-ea"/>
        <a:cs typeface="+mn-cs"/>
      </a:defRPr>
    </a:lvl7pPr>
    <a:lvl8pPr marL="3200400" algn="l" defTabSz="914400" rtl="0" eaLnBrk="1" latinLnBrk="0" hangingPunct="1">
      <a:defRPr sz="2000" kern="1200">
        <a:solidFill>
          <a:srgbClr val="0033CC"/>
        </a:solidFill>
        <a:latin typeface="Helvetica" pitchFamily="34" charset="0"/>
        <a:ea typeface="+mn-ea"/>
        <a:cs typeface="+mn-cs"/>
      </a:defRPr>
    </a:lvl8pPr>
    <a:lvl9pPr marL="3657600" algn="l" defTabSz="914400" rtl="0" eaLnBrk="1" latinLnBrk="0" hangingPunct="1">
      <a:defRPr sz="2000" kern="1200">
        <a:solidFill>
          <a:srgbClr val="0033CC"/>
        </a:solidFill>
        <a:latin typeface="Helvetica" pitchFamily="34" charset="0"/>
        <a:ea typeface="+mn-ea"/>
        <a:cs typeface="+mn-cs"/>
      </a:defRPr>
    </a:lvl9pPr>
  </p:defaultTextStyle>
  <p:extLst>
    <p:ext uri="{EFAFB233-063F-42B5-8137-9DF3F51BA10A}">
      <p15:sldGuideLst xmlns:p15="http://schemas.microsoft.com/office/powerpoint/2012/main">
        <p15:guide id="1" orient="horz" pos="2176">
          <p15:clr>
            <a:srgbClr val="A4A3A4"/>
          </p15:clr>
        </p15:guide>
        <p15:guide id="2" pos="283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0D4"/>
    <a:srgbClr val="CCCCFF"/>
    <a:srgbClr val="00CC00"/>
    <a:srgbClr val="008000"/>
    <a:srgbClr val="000099"/>
    <a:srgbClr val="66FF66"/>
    <a:srgbClr val="33CC33"/>
    <a:srgbClr val="CCFFCC"/>
    <a:srgbClr val="99FF99"/>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14" autoAdjust="0"/>
    <p:restoredTop sz="93800" autoAdjust="0"/>
  </p:normalViewPr>
  <p:slideViewPr>
    <p:cSldViewPr>
      <p:cViewPr varScale="1">
        <p:scale>
          <a:sx n="63" d="100"/>
          <a:sy n="63" d="100"/>
        </p:scale>
        <p:origin x="1188" y="66"/>
      </p:cViewPr>
      <p:guideLst>
        <p:guide orient="horz" pos="2176"/>
        <p:guide pos="2832"/>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39" d="100"/>
        <a:sy n="39" d="100"/>
      </p:scale>
      <p:origin x="0" y="0"/>
    </p:cViewPr>
  </p:sorterViewPr>
  <p:notesViewPr>
    <p:cSldViewPr>
      <p:cViewPr varScale="1">
        <p:scale>
          <a:sx n="50" d="100"/>
          <a:sy n="50" d="100"/>
        </p:scale>
        <p:origin x="-1860"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b="1">
                <a:solidFill>
                  <a:schemeClr val="tx1"/>
                </a:solidFill>
              </a:defRPr>
            </a:lvl1pPr>
          </a:lstStyle>
          <a:p>
            <a:endParaRPr lang="en-US"/>
          </a:p>
        </p:txBody>
      </p:sp>
      <p:sp>
        <p:nvSpPr>
          <p:cNvPr id="10243"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b="1">
                <a:solidFill>
                  <a:schemeClr val="tx1"/>
                </a:solidFill>
              </a:defRPr>
            </a:lvl1pPr>
          </a:lstStyle>
          <a:p>
            <a:endParaRPr lang="en-US"/>
          </a:p>
        </p:txBody>
      </p:sp>
      <p:sp>
        <p:nvSpPr>
          <p:cNvPr id="10244"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b="1">
                <a:solidFill>
                  <a:schemeClr val="tx1"/>
                </a:solidFill>
              </a:defRPr>
            </a:lvl1pPr>
          </a:lstStyle>
          <a:p>
            <a:endParaRPr lang="en-US"/>
          </a:p>
        </p:txBody>
      </p:sp>
      <p:sp>
        <p:nvSpPr>
          <p:cNvPr id="10245"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b="1">
                <a:solidFill>
                  <a:schemeClr val="tx1"/>
                </a:solidFill>
              </a:defRPr>
            </a:lvl1pPr>
          </a:lstStyle>
          <a:p>
            <a:fld id="{A0056FBC-A479-49BF-827E-3859A7D3B4FE}" type="slidenum">
              <a:rPr lang="en-US"/>
              <a:pPr/>
              <a:t>‹#›</a:t>
            </a:fld>
            <a:endParaRPr lang="en-US"/>
          </a:p>
        </p:txBody>
      </p:sp>
    </p:spTree>
    <p:extLst>
      <p:ext uri="{BB962C8B-B14F-4D97-AF65-F5344CB8AC3E}">
        <p14:creationId xmlns:p14="http://schemas.microsoft.com/office/powerpoint/2010/main" val="43294004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2T08:12:45.080"/>
    </inkml:context>
    <inkml:brush xml:id="br0">
      <inkml:brushProperty name="width" value="0.05" units="cm"/>
      <inkml:brushProperty name="height" value="0.05" units="cm"/>
    </inkml:brush>
  </inkml:definitions>
  <inkml:trace contextRef="#ctx0" brushRef="#br0">42 42 5268,'0'-42'3727,"0"42"-386,-42 0-3470,42 0-2055,0 42-1286,0 1-128,42-1 771,-42 43 2827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3T08:32:01.827"/>
    </inkml:context>
    <inkml:brush xml:id="br0">
      <inkml:brushProperty name="width" value="0.05" units="cm"/>
      <inkml:brushProperty name="height" value="0.05" units="cm"/>
    </inkml:brush>
  </inkml:definitions>
  <inkml:trace contextRef="#ctx0" brushRef="#br0">85 1 6425,'0'0'3212,"0"0"-256,0 0-3727,0 0-129,0 0-128,0 84-128,0-41-386,-42-1-1285,42 0-129,0 43 1671,-43-43 1285,43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8:15:54.547"/>
    </inkml:context>
    <inkml:brush xml:id="br0">
      <inkml:brushProperty name="width" value="0.05" units="cm"/>
      <inkml:brushProperty name="height" value="0.05" units="cm"/>
    </inkml:brush>
  </inkml:definitions>
  <inkml:trace contextRef="#ctx0" brushRef="#br0">0 0 3855,'0'0'2056,"0"0"-1028,0 0-3984,0 0-256,0 43 2569,42-43 643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7:14:25.552"/>
    </inkml:context>
    <inkml:brush xml:id="br0">
      <inkml:brushProperty name="width" value="0.05" units="cm"/>
      <inkml:brushProperty name="height" value="0.05" units="cm"/>
    </inkml:brush>
  </inkml:definitions>
  <inkml:trace contextRef="#ctx0" brushRef="#br0">0 1 257,'0'0'257,"0"0"257,0 0 0,0 0 257,0 0-129,0 0 129,0 0-128,0 0-1,0 0-256,0 0-386,0 0-643,0 0-899,0 0-899,0 0 1798,0 0 643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7:14:26.321"/>
    </inkml:context>
    <inkml:brush xml:id="br0">
      <inkml:brushProperty name="width" value="0.05" units="cm"/>
      <inkml:brushProperty name="height" value="0.05" units="cm"/>
    </inkml:brush>
  </inkml:definitions>
  <inkml:trace contextRef="#ctx0" brushRef="#br0">85 1 899,'-43'0'2827,"43"0"0,-42 0-2313,42 0-128,0 0-129,0 0 128,0 0-385,0 0 0,0 0-128,0 0-129,0 0-129,0 0-385,0 0-642,0 0-1157,42 0 128,-42 0 2442,0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7:14:27.952"/>
    </inkml:context>
    <inkml:brush xml:id="br0">
      <inkml:brushProperty name="width" value="0.05" units="cm"/>
      <inkml:brushProperty name="height" value="0.05" units="cm"/>
    </inkml:brush>
  </inkml:definitions>
  <inkml:trace contextRef="#ctx0" brushRef="#br0">0 1 7581,'0'0'3341,"0"0"-771,0 0-4497,0 42-643,0-42-1028,42 0 0,1 0 1927,-43 42 1671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7:20:36.224"/>
    </inkml:context>
    <inkml:brush xml:id="br0">
      <inkml:brushProperty name="width" value="0.05" units="cm"/>
      <inkml:brushProperty name="height" value="0.05" units="cm"/>
    </inkml:brush>
  </inkml:definitions>
  <inkml:trace contextRef="#ctx0" brushRef="#br0">0 0 128,'0'0'0,"0"0"1414,0 0-2314,0 0 386,0 0 514</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7:20:58.671"/>
    </inkml:context>
    <inkml:brush xml:id="br0">
      <inkml:brushProperty name="width" value="0.05" units="cm"/>
      <inkml:brushProperty name="height" value="0.05" units="cm"/>
    </inkml:brush>
  </inkml:definitions>
  <inkml:trace contextRef="#ctx0" brushRef="#br0">0 0 3598,'0'0'3341,"0"0"-129,0 0-2312,0 0-772,0 0 1,0 0-1,0 0-256,0 0-258,0 0-770,0 0-1157,0 0-900,0 0 1,42 0 2312,-42 0 900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7:14:25.552"/>
    </inkml:context>
    <inkml:brush xml:id="br0">
      <inkml:brushProperty name="width" value="0.05" units="cm"/>
      <inkml:brushProperty name="height" value="0.05" units="cm"/>
    </inkml:brush>
  </inkml:definitions>
  <inkml:trace contextRef="#ctx0" brushRef="#br0">0 1 257,'0'0'257,"0"0"257,0 0 0,0 0 257,0 0-129,0 0 129,0 0-128,0 0-1,0 0-256,0 0-386,0 0-643,0 0-899,0 0-899,0 0 1798,0 0 643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7:14:26.321"/>
    </inkml:context>
    <inkml:brush xml:id="br0">
      <inkml:brushProperty name="width" value="0.05" units="cm"/>
      <inkml:brushProperty name="height" value="0.05" units="cm"/>
    </inkml:brush>
  </inkml:definitions>
  <inkml:trace contextRef="#ctx0" brushRef="#br0">85 1 899,'-43'0'2827,"43"0"0,-42 0-2313,42 0-128,0 0-129,0 0 128,0 0-385,0 0 0,0 0-128,0 0-129,0 0-129,0 0-385,0 0-642,0 0-1157,42 0 128,-42 0 2442,0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7:47:16.334"/>
    </inkml:context>
    <inkml:brush xml:id="br0">
      <inkml:brushProperty name="width" value="0.05" units="cm"/>
      <inkml:brushProperty name="height" value="0.05" units="cm"/>
    </inkml:brush>
  </inkml:definitions>
  <inkml:trace contextRef="#ctx0" brushRef="#br0">45 89 5140,'0'-44'3212,"0"44"-642,-45-45-3084,45 45 0,0 0-128,0 0-129,0 0 0,0 45-129,0-45-385,0 44-385,0-44-772,0 45 1157,0-1 1285,0-44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2T14:38:10.001"/>
    </inkml:context>
    <inkml:brush xml:id="br0">
      <inkml:brushProperty name="width" value="0.05" units="cm"/>
      <inkml:brushProperty name="height" value="0.05" units="cm"/>
    </inkml:brush>
  </inkml:definitions>
  <inkml:trace contextRef="#ctx0" brushRef="#br0">40 41 4240,'0'0'3213,"0"0"-386,-40-40-3727,40 40-642,0 0-1413,0 0-129,0 0 1413,0 0 1671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7:14:25.552"/>
    </inkml:context>
    <inkml:brush xml:id="br0">
      <inkml:brushProperty name="width" value="0.05" units="cm"/>
      <inkml:brushProperty name="height" value="0.05" units="cm"/>
    </inkml:brush>
  </inkml:definitions>
  <inkml:trace contextRef="#ctx0" brushRef="#br0">0 1 257,'0'0'257,"0"0"257,0 0 0,0 0 257,0 0-129,0 0 129,0 0-128,0 0-1,0 0-256,0 0-386,0 0-643,0 0-899,0 0-899,0 0 1798,0 0 643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7:14:26.321"/>
    </inkml:context>
    <inkml:brush xml:id="br0">
      <inkml:brushProperty name="width" value="0.05" units="cm"/>
      <inkml:brushProperty name="height" value="0.05" units="cm"/>
    </inkml:brush>
  </inkml:definitions>
  <inkml:trace contextRef="#ctx0" brushRef="#br0">83 1 899,'-41'0'2827,"41"0"0,-42 0-2313,42 0-128,0 0-129,0 0 128,0 0-385,0 0 0,0 0-128,0 0-129,0 0-129,0 0-385,0 0-642,0 0-1157,42 0 128,-42 0 2442,0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8:00:36.441"/>
    </inkml:context>
    <inkml:brush xml:id="br0">
      <inkml:brushProperty name="height" value="0.053" units="cm"/>
    </inkml:brush>
  </inkml:definitions>
  <inkml:trace contextRef="#ctx0" brushRef="#br0">44 45 771,'0'0'2698,"0"0"129,0-44-2056,0 44-514,0 0 0,-44 0-128,44 0-515,0 0-899,0 0-1285,0 0-128,44 0 2055,-44 0 643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8:00:38.772"/>
    </inkml:context>
    <inkml:brush xml:id="br0">
      <inkml:brushProperty name="width" value="0.05" units="cm"/>
      <inkml:brushProperty name="height" value="0.05" units="cm"/>
    </inkml:brush>
  </inkml:definitions>
  <inkml:trace contextRef="#ctx0" brushRef="#br0">132 44 3598,'0'0'3212,"-44"0"129,0-43-2698,44 43-129,-44 0-129,44 0-128,0 0-514,0 0-514,0 0-2184,0 0-386,0 0 128,0 0 1928,0 0 1285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8:02:47.299"/>
    </inkml:context>
    <inkml:brush xml:id="br0">
      <inkml:brushProperty name="width" value="0.05" units="cm"/>
      <inkml:brushProperty name="height" value="0.05" units="cm"/>
    </inkml:brush>
  </inkml:definitions>
  <inkml:trace contextRef="#ctx0" brushRef="#br0">1 45 128,'0'0'257,"0"0"2185,0-44-1928,0 44-129,0 0-128,0 0 0,0 0 0,0 0-257,0 0 0,0 0 0,0 0 0,0 0-128,0 0-258,0 0-256,0 0-386,0 0-643,44 0 1157,-44 0 514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2T14:38:10.502"/>
    </inkml:context>
    <inkml:brush xml:id="br0">
      <inkml:brushProperty name="width" value="0.05" units="cm"/>
      <inkml:brushProperty name="height" value="0.05" units="cm"/>
    </inkml:brush>
  </inkml:definitions>
  <inkml:trace contextRef="#ctx0" brushRef="#br0">1 1 3341,'0'0'1285,"0"0"-1157,0 0-3469,0 0 2056,0 0 1285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2T14:38:11.292"/>
    </inkml:context>
    <inkml:brush xml:id="br0">
      <inkml:brushProperty name="width" value="0.05" units="cm"/>
      <inkml:brushProperty name="height" value="0.05" units="cm"/>
    </inkml:brush>
  </inkml:definitions>
  <inkml:trace contextRef="#ctx0" brushRef="#br0">1 40 5268,'0'0'3341,"0"-40"-899,0 40-3856,0 0-642,0 0-899,0 0-386,0 40 2184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3T08:14:55.210"/>
    </inkml:context>
    <inkml:brush xml:id="br0">
      <inkml:brushProperty name="width" value="0.05" units="cm"/>
      <inkml:brushProperty name="height" value="0.05" units="cm"/>
    </inkml:brush>
  </inkml:definitions>
  <inkml:trace contextRef="#ctx0" brushRef="#br0">80 0 899,'0'0'2313,"-40"0"-385,40 0-2828,-40 0-256,40 0-386,0 0 128,40 0 1414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3T08:14:55.210"/>
    </inkml:context>
    <inkml:brush xml:id="br0">
      <inkml:brushProperty name="width" value="0.05" units="cm"/>
      <inkml:brushProperty name="height" value="0.05" units="cm"/>
    </inkml:brush>
  </inkml:definitions>
  <inkml:trace contextRef="#ctx0" brushRef="#br0">80 0 899,'0'0'2313,"-40"0"-385,40 0-2828,-40 0-256,40 0-386,0 0 128,40 0 1414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3T08:14:55.210"/>
    </inkml:context>
    <inkml:brush xml:id="br0">
      <inkml:brushProperty name="width" value="0.05" units="cm"/>
      <inkml:brushProperty name="height" value="0.05" units="cm"/>
    </inkml:brush>
  </inkml:definitions>
  <inkml:trace contextRef="#ctx0" brushRef="#br0">80 0 899,'0'0'2313,"-40"0"-385,40 0-2828,-40 0-256,40 0-386,0 0 128,40 0 1414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7:57:49.386"/>
    </inkml:context>
    <inkml:brush xml:id="br0">
      <inkml:brushProperty name="width" value="0.05" units="cm"/>
      <inkml:brushProperty name="height" value="0.05" units="cm"/>
    </inkml:brush>
  </inkml:definitions>
  <inkml:trace contextRef="#ctx0" brushRef="#br0">1 0 8095,'0'0'3213,"0"0"-1,0 0-3340,0 0-258,0 0-256,0 43-258,0-43-385,42 42-1927,-42 0 128,0-42 0,0 0 1413,0 43 1671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1-24T07:57:50.379"/>
    </inkml:context>
    <inkml:brush xml:id="br0">
      <inkml:brushProperty name="width" value="0.05" units="cm"/>
      <inkml:brushProperty name="height" value="0.05" units="cm"/>
    </inkml:brush>
  </inkml:definitions>
  <inkml:trace contextRef="#ctx0" brushRef="#br0">43 0 128,'0'0'1414,"0"0"-1029,0 0-385,0 0 0,0 43 0,0-43-257,0 42-128,0 0-643,0-42 899,-42 43 129,42-43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b="1">
                <a:solidFill>
                  <a:schemeClr val="tx1"/>
                </a:solidFill>
              </a:defRPr>
            </a:lvl1pPr>
          </a:lstStyle>
          <a:p>
            <a:endParaRPr lang="en-US"/>
          </a:p>
        </p:txBody>
      </p:sp>
      <p:sp>
        <p:nvSpPr>
          <p:cNvPr id="13315"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b="1">
                <a:solidFill>
                  <a:schemeClr val="tx1"/>
                </a:solidFill>
              </a:defRPr>
            </a:lvl1pPr>
          </a:lstStyle>
          <a:p>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b="1">
                <a:solidFill>
                  <a:schemeClr val="tx1"/>
                </a:solidFill>
              </a:defRPr>
            </a:lvl1pPr>
          </a:lstStyle>
          <a:p>
            <a:endParaRPr lang="en-US"/>
          </a:p>
        </p:txBody>
      </p:sp>
      <p:sp>
        <p:nvSpPr>
          <p:cNvPr id="1331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b="1">
                <a:solidFill>
                  <a:schemeClr val="tx1"/>
                </a:solidFill>
              </a:defRPr>
            </a:lvl1pPr>
          </a:lstStyle>
          <a:p>
            <a:fld id="{F951492E-6876-4627-9715-A883ABC7C595}" type="slidenum">
              <a:rPr lang="en-US"/>
              <a:pPr/>
              <a:t>‹#›</a:t>
            </a:fld>
            <a:endParaRPr lang="en-US"/>
          </a:p>
        </p:txBody>
      </p:sp>
    </p:spTree>
    <p:extLst>
      <p:ext uri="{BB962C8B-B14F-4D97-AF65-F5344CB8AC3E}">
        <p14:creationId xmlns:p14="http://schemas.microsoft.com/office/powerpoint/2010/main" val="10832624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10</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11</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903980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12</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410566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13</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003745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14</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203655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15</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4004021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16</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716692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17</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948456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18</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586116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19</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334036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eaLnBrk="1" hangingPunct="1"/>
            <a:endParaRPr lang="en-US"/>
          </a:p>
        </p:txBody>
      </p:sp>
      <p:sp>
        <p:nvSpPr>
          <p:cNvPr id="44036" name="Slide Number Placeholder 3"/>
          <p:cNvSpPr>
            <a:spLocks noGrp="1"/>
          </p:cNvSpPr>
          <p:nvPr>
            <p:ph type="sldNum" sz="quarter" idx="5"/>
          </p:nvPr>
        </p:nvSpPr>
        <p:spPr>
          <a:noFill/>
        </p:spPr>
        <p:txBody>
          <a:bodyPr/>
          <a:lstStyle/>
          <a:p>
            <a:fld id="{4607697D-3FCD-4487-AAF2-FD7758F9AAC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20</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F69EB-5AE2-46C2-B5AF-F92492039793}" type="slidenum">
              <a:rPr lang="en-US"/>
              <a:pPr/>
              <a:t>21</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22</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891098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23</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24</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032666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25</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736547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26</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E4BFCE-A90A-4DB3-9221-A2A83AC7853E}" type="slidenum">
              <a:rPr lang="en-US"/>
              <a:pPr/>
              <a:t>27</a:t>
            </a:fld>
            <a:endParaRPr lang="en-US"/>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28</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417239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F69EB-5AE2-46C2-B5AF-F92492039793}" type="slidenum">
              <a:rPr lang="en-US"/>
              <a:pPr/>
              <a:t>29</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3</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010874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30</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2469162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31</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451250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32</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841733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33</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119116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34</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35</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36</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37</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4</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25257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8B2D-96F7-480C-9AEB-EF1A23FE82B6}" type="slidenum">
              <a:rPr lang="en-US"/>
              <a:pPr/>
              <a:t>5</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6</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266513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7</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517321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8</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333088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9</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extLst>
      <p:ext uri="{BB962C8B-B14F-4D97-AF65-F5344CB8AC3E}">
        <p14:creationId xmlns:p14="http://schemas.microsoft.com/office/powerpoint/2010/main" val="1630874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EC3B67-E708-4B1A-A8A5-7C470E612C2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618345-D756-419F-8BFC-F0F47AE1AFF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D92462-1C40-4DD7-B4D2-40D50A149F3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1AD39D-88ED-4480-BF6A-5D74FCCDCA6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52FEB4-FC42-4F11-8CA0-4DC01436974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9C9518-2BF6-4AEB-8F36-5EFD286A5B5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F9E27E3-C050-47BF-A4C1-21F1FE4B41B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AE9BAB4-D353-402A-92F4-A9208CDBFB4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0EBCB77-2A50-4CCD-A22D-0CE3749AED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55176A9-8183-4384-9D71-590B45CA232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CD4882-2354-490F-9BB0-465DC9893CF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50000">
              <a:schemeClr val="bg1">
                <a:lumMod val="85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fld id="{310746E3-9C59-443F-8F84-23BB9601D0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info.phys.unm.edu/~caves"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37.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image" Target="../media/image49.png"/><Relationship Id="rId3" Type="http://schemas.openxmlformats.org/officeDocument/2006/relationships/tags" Target="../tags/tag40.xml"/><Relationship Id="rId7" Type="http://schemas.openxmlformats.org/officeDocument/2006/relationships/slideLayout" Target="../slideLayouts/slideLayout1.xml"/><Relationship Id="rId12" Type="http://schemas.openxmlformats.org/officeDocument/2006/relationships/image" Target="../media/image48.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image" Target="../media/image47.png"/><Relationship Id="rId5" Type="http://schemas.openxmlformats.org/officeDocument/2006/relationships/tags" Target="../tags/tag42.xml"/><Relationship Id="rId15" Type="http://schemas.openxmlformats.org/officeDocument/2006/relationships/image" Target="../media/image51.png"/><Relationship Id="rId10" Type="http://schemas.openxmlformats.org/officeDocument/2006/relationships/image" Target="../media/image46.jpeg"/><Relationship Id="rId4" Type="http://schemas.openxmlformats.org/officeDocument/2006/relationships/tags" Target="../tags/tag41.xml"/><Relationship Id="rId9" Type="http://schemas.openxmlformats.org/officeDocument/2006/relationships/image" Target="../media/image45.png"/><Relationship Id="rId1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46.xml"/><Relationship Id="rId7" Type="http://schemas.openxmlformats.org/officeDocument/2006/relationships/image" Target="../media/image53.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52.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50.xml"/><Relationship Id="rId7" Type="http://schemas.openxmlformats.org/officeDocument/2006/relationships/image" Target="../media/image55.png"/><Relationship Id="rId2" Type="http://schemas.openxmlformats.org/officeDocument/2006/relationships/tags" Target="../tags/tag49.xml"/><Relationship Id="rId1" Type="http://schemas.openxmlformats.org/officeDocument/2006/relationships/vmlDrawing" Target="../drawings/vmlDrawing1.vml"/><Relationship Id="rId6" Type="http://schemas.openxmlformats.org/officeDocument/2006/relationships/notesSlide" Target="../notesSlides/notesSlide15.xml"/><Relationship Id="rId11" Type="http://schemas.openxmlformats.org/officeDocument/2006/relationships/image" Target="../media/image59.png"/><Relationship Id="rId5" Type="http://schemas.openxmlformats.org/officeDocument/2006/relationships/slideLayout" Target="../slideLayouts/slideLayout1.xml"/><Relationship Id="rId10" Type="http://schemas.openxmlformats.org/officeDocument/2006/relationships/image" Target="../media/image57.emf"/><Relationship Id="rId4" Type="http://schemas.openxmlformats.org/officeDocument/2006/relationships/tags" Target="../tags/tag51.xml"/><Relationship Id="rId9"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tags" Target="../tags/tag53.xml"/><Relationship Id="rId7" Type="http://schemas.openxmlformats.org/officeDocument/2006/relationships/image" Target="../media/image61.png"/><Relationship Id="rId2" Type="http://schemas.openxmlformats.org/officeDocument/2006/relationships/tags" Target="../tags/tag52.xml"/><Relationship Id="rId1" Type="http://schemas.openxmlformats.org/officeDocument/2006/relationships/vmlDrawing" Target="../drawings/vmlDrawing2.vml"/><Relationship Id="rId6" Type="http://schemas.openxmlformats.org/officeDocument/2006/relationships/image" Target="../media/image55.png"/><Relationship Id="rId11" Type="http://schemas.openxmlformats.org/officeDocument/2006/relationships/image" Target="../media/image60.emf"/><Relationship Id="rId5" Type="http://schemas.openxmlformats.org/officeDocument/2006/relationships/notesSlide" Target="../notesSlides/notesSlide16.xml"/><Relationship Id="rId10" Type="http://schemas.openxmlformats.org/officeDocument/2006/relationships/oleObject" Target="../embeddings/oleObject2.bin"/><Relationship Id="rId4" Type="http://schemas.openxmlformats.org/officeDocument/2006/relationships/slideLayout" Target="../slideLayouts/slideLayout1.xml"/><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55.xml"/><Relationship Id="rId7" Type="http://schemas.openxmlformats.org/officeDocument/2006/relationships/customXml" Target="../ink/ink6.xml"/><Relationship Id="rId2" Type="http://schemas.openxmlformats.org/officeDocument/2006/relationships/tags" Target="../tags/tag54.xml"/><Relationship Id="rId1" Type="http://schemas.openxmlformats.org/officeDocument/2006/relationships/vmlDrawing" Target="../drawings/vmlDrawing3.vml"/><Relationship Id="rId6" Type="http://schemas.openxmlformats.org/officeDocument/2006/relationships/image" Target="../media/image55.png"/><Relationship Id="rId11" Type="http://schemas.openxmlformats.org/officeDocument/2006/relationships/image" Target="../media/image63.png"/><Relationship Id="rId5" Type="http://schemas.openxmlformats.org/officeDocument/2006/relationships/notesSlide" Target="../notesSlides/notesSlide17.xml"/><Relationship Id="rId10" Type="http://schemas.openxmlformats.org/officeDocument/2006/relationships/image" Target="../media/image60.emf"/><Relationship Id="rId4" Type="http://schemas.openxmlformats.org/officeDocument/2006/relationships/slideLayout" Target="../slideLayouts/slideLayout1.xml"/><Relationship Id="rId9"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4.png"/><Relationship Id="rId3" Type="http://schemas.openxmlformats.org/officeDocument/2006/relationships/tags" Target="../tags/tag57.xml"/><Relationship Id="rId7" Type="http://schemas.openxmlformats.org/officeDocument/2006/relationships/customXml" Target="../ink/ink7.xml"/><Relationship Id="rId12" Type="http://schemas.openxmlformats.org/officeDocument/2006/relationships/customXml" Target="../ink/ink8.xml"/><Relationship Id="rId2" Type="http://schemas.openxmlformats.org/officeDocument/2006/relationships/tags" Target="../tags/tag56.xml"/><Relationship Id="rId1" Type="http://schemas.openxmlformats.org/officeDocument/2006/relationships/vmlDrawing" Target="../drawings/vmlDrawing4.vml"/><Relationship Id="rId6" Type="http://schemas.openxmlformats.org/officeDocument/2006/relationships/image" Target="../media/image55.png"/><Relationship Id="rId11" Type="http://schemas.openxmlformats.org/officeDocument/2006/relationships/image" Target="../media/image63.png"/><Relationship Id="rId5" Type="http://schemas.openxmlformats.org/officeDocument/2006/relationships/notesSlide" Target="../notesSlides/notesSlide18.xml"/><Relationship Id="rId15" Type="http://schemas.openxmlformats.org/officeDocument/2006/relationships/image" Target="../media/image65.png"/><Relationship Id="rId10" Type="http://schemas.openxmlformats.org/officeDocument/2006/relationships/image" Target="../media/image60.emf"/><Relationship Id="rId4" Type="http://schemas.openxmlformats.org/officeDocument/2006/relationships/slideLayout" Target="../slideLayouts/slideLayout1.xml"/><Relationship Id="rId9" Type="http://schemas.openxmlformats.org/officeDocument/2006/relationships/oleObject" Target="../embeddings/oleObject4.bin"/><Relationship Id="rId14" Type="http://schemas.openxmlformats.org/officeDocument/2006/relationships/customXml" Target="../ink/ink9.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48.png"/><Relationship Id="rId18" Type="http://schemas.openxmlformats.org/officeDocument/2006/relationships/customXml" Target="../ink/ink10.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47.png"/><Relationship Id="rId17" Type="http://schemas.openxmlformats.org/officeDocument/2006/relationships/image" Target="../media/image66.png"/><Relationship Id="rId2" Type="http://schemas.openxmlformats.org/officeDocument/2006/relationships/tags" Target="../tags/tag59.xml"/><Relationship Id="rId16" Type="http://schemas.openxmlformats.org/officeDocument/2006/relationships/image" Target="../media/image51.png"/><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image" Target="../media/image46.jpeg"/><Relationship Id="rId5" Type="http://schemas.openxmlformats.org/officeDocument/2006/relationships/tags" Target="../tags/tag62.xml"/><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650.png"/><Relationship Id="rId4" Type="http://schemas.openxmlformats.org/officeDocument/2006/relationships/tags" Target="../tags/tag61.xml"/><Relationship Id="rId9" Type="http://schemas.openxmlformats.org/officeDocument/2006/relationships/notesSlide" Target="../notesSlides/notesSlide19.xml"/><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67.xml"/><Relationship Id="rId7" Type="http://schemas.openxmlformats.org/officeDocument/2006/relationships/notesSlide" Target="../notesSlides/notesSlide22.xml"/><Relationship Id="rId12" Type="http://schemas.openxmlformats.org/officeDocument/2006/relationships/image" Target="../media/image71.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1.xml"/><Relationship Id="rId11" Type="http://schemas.openxmlformats.org/officeDocument/2006/relationships/image" Target="../media/image70.png"/><Relationship Id="rId5" Type="http://schemas.openxmlformats.org/officeDocument/2006/relationships/tags" Target="../tags/tag69.xml"/><Relationship Id="rId10" Type="http://schemas.openxmlformats.org/officeDocument/2006/relationships/image" Target="../media/image69.png"/><Relationship Id="rId4" Type="http://schemas.openxmlformats.org/officeDocument/2006/relationships/tags" Target="../tags/tag68.xml"/><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72.xml"/><Relationship Id="rId7" Type="http://schemas.openxmlformats.org/officeDocument/2006/relationships/notesSlide" Target="../notesSlides/notesSlide23.xml"/><Relationship Id="rId12" Type="http://schemas.openxmlformats.org/officeDocument/2006/relationships/image" Target="../media/image72.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1.xml"/><Relationship Id="rId11" Type="http://schemas.openxmlformats.org/officeDocument/2006/relationships/image" Target="../media/image71.png"/><Relationship Id="rId5" Type="http://schemas.openxmlformats.org/officeDocument/2006/relationships/tags" Target="../tags/tag74.xml"/><Relationship Id="rId10" Type="http://schemas.openxmlformats.org/officeDocument/2006/relationships/image" Target="../media/image70.png"/><Relationship Id="rId4" Type="http://schemas.openxmlformats.org/officeDocument/2006/relationships/tags" Target="../tags/tag73.xml"/><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13" Type="http://schemas.openxmlformats.org/officeDocument/2006/relationships/image" Target="../media/image77.png"/><Relationship Id="rId3" Type="http://schemas.openxmlformats.org/officeDocument/2006/relationships/tags" Target="../tags/tag77.xml"/><Relationship Id="rId7" Type="http://schemas.openxmlformats.org/officeDocument/2006/relationships/slideLayout" Target="../slideLayouts/slideLayout1.xml"/><Relationship Id="rId12" Type="http://schemas.openxmlformats.org/officeDocument/2006/relationships/image" Target="../media/image76.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image" Target="../media/image75.png"/><Relationship Id="rId5" Type="http://schemas.openxmlformats.org/officeDocument/2006/relationships/tags" Target="../tags/tag79.xml"/><Relationship Id="rId10" Type="http://schemas.openxmlformats.org/officeDocument/2006/relationships/image" Target="../media/image74.png"/><Relationship Id="rId4" Type="http://schemas.openxmlformats.org/officeDocument/2006/relationships/tags" Target="../tags/tag78.xml"/><Relationship Id="rId9" Type="http://schemas.openxmlformats.org/officeDocument/2006/relationships/image" Target="../media/image73.png"/><Relationship Id="rId14" Type="http://schemas.openxmlformats.org/officeDocument/2006/relationships/image" Target="../media/image78.png"/></Relationships>
</file>

<file path=ppt/slides/_rels/slide25.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slideLayout" Target="../slideLayouts/slideLayout1.xml"/><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tags" Target="../tags/tag83.xml"/><Relationship Id="rId21" Type="http://schemas.openxmlformats.org/officeDocument/2006/relationships/image" Target="../media/image84.jpeg"/><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image" Target="../media/image81.png"/><Relationship Id="rId25" Type="http://schemas.openxmlformats.org/officeDocument/2006/relationships/image" Target="../media/image87.png"/><Relationship Id="rId2" Type="http://schemas.openxmlformats.org/officeDocument/2006/relationships/tags" Target="../tags/tag82.xml"/><Relationship Id="rId16" Type="http://schemas.openxmlformats.org/officeDocument/2006/relationships/image" Target="../media/image80.png"/><Relationship Id="rId20" Type="http://schemas.openxmlformats.org/officeDocument/2006/relationships/image" Target="../media/image83.png"/><Relationship Id="rId29" Type="http://schemas.openxmlformats.org/officeDocument/2006/relationships/image" Target="../media/image90.png"/><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5" Type="http://schemas.openxmlformats.org/officeDocument/2006/relationships/tags" Target="../tags/tag85.xml"/><Relationship Id="rId15" Type="http://schemas.openxmlformats.org/officeDocument/2006/relationships/image" Target="../media/image79.jpeg"/><Relationship Id="rId23" Type="http://schemas.openxmlformats.org/officeDocument/2006/relationships/customXml" Target="../ink/ink11.xml"/><Relationship Id="rId28" Type="http://schemas.openxmlformats.org/officeDocument/2006/relationships/image" Target="../media/image89.png"/><Relationship Id="rId10" Type="http://schemas.openxmlformats.org/officeDocument/2006/relationships/tags" Target="../tags/tag90.xml"/><Relationship Id="rId19" Type="http://schemas.openxmlformats.org/officeDocument/2006/relationships/image" Target="../media/image82.png"/><Relationship Id="rId31" Type="http://schemas.openxmlformats.org/officeDocument/2006/relationships/image" Target="../media/image92.png"/><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notesSlide" Target="../notesSlides/notesSlide25.xml"/><Relationship Id="rId22" Type="http://schemas.openxmlformats.org/officeDocument/2006/relationships/image" Target="../media/image85.png"/><Relationship Id="rId27" Type="http://schemas.openxmlformats.org/officeDocument/2006/relationships/image" Target="../media/image88.png"/><Relationship Id="rId30" Type="http://schemas.openxmlformats.org/officeDocument/2006/relationships/image" Target="../media/image9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tags" Target="../tags/tag95.xml"/><Relationship Id="rId7" Type="http://schemas.openxmlformats.org/officeDocument/2006/relationships/slide" Target="slide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94.png"/><Relationship Id="rId5" Type="http://schemas.openxmlformats.org/officeDocument/2006/relationships/notesSlide" Target="../notesSlides/notesSlide28.xml"/><Relationship Id="rId4" Type="http://schemas.openxmlformats.org/officeDocument/2006/relationships/slideLayout" Target="../slideLayouts/slideLayout1.xml"/><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tags" Target="../tags/tag4.xml"/><Relationship Id="rId16" Type="http://schemas.openxmlformats.org/officeDocument/2006/relationships/image" Target="../media/image10.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5.jpeg"/><Relationship Id="rId5" Type="http://schemas.openxmlformats.org/officeDocument/2006/relationships/tags" Target="../tags/tag7.xml"/><Relationship Id="rId15" Type="http://schemas.openxmlformats.org/officeDocument/2006/relationships/image" Target="../media/image9.png"/><Relationship Id="rId10" Type="http://schemas.openxmlformats.org/officeDocument/2006/relationships/notesSlide" Target="../notesSlides/notesSlide3.xml"/><Relationship Id="rId19" Type="http://schemas.openxmlformats.org/officeDocument/2006/relationships/image" Target="../media/image13.png"/><Relationship Id="rId4" Type="http://schemas.openxmlformats.org/officeDocument/2006/relationships/tags" Target="../tags/tag6.xml"/><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image" Target="../media/image101.png"/><Relationship Id="rId18" Type="http://schemas.openxmlformats.org/officeDocument/2006/relationships/customXml" Target="../ink/ink16.xml"/><Relationship Id="rId3" Type="http://schemas.openxmlformats.org/officeDocument/2006/relationships/tags" Target="../tags/tag97.xml"/><Relationship Id="rId7" Type="http://schemas.openxmlformats.org/officeDocument/2006/relationships/oleObject" Target="../embeddings/oleObject5.bin"/><Relationship Id="rId12" Type="http://schemas.openxmlformats.org/officeDocument/2006/relationships/customXml" Target="../ink/ink13.xml"/><Relationship Id="rId17" Type="http://schemas.openxmlformats.org/officeDocument/2006/relationships/customXml" Target="../ink/ink15.xml"/><Relationship Id="rId2" Type="http://schemas.openxmlformats.org/officeDocument/2006/relationships/tags" Target="../tags/tag96.xml"/><Relationship Id="rId16" Type="http://schemas.openxmlformats.org/officeDocument/2006/relationships/image" Target="../media/image103.png"/><Relationship Id="rId20" Type="http://schemas.openxmlformats.org/officeDocument/2006/relationships/image" Target="../media/image105.png"/><Relationship Id="rId1" Type="http://schemas.openxmlformats.org/officeDocument/2006/relationships/vmlDrawing" Target="../drawings/vmlDrawing5.vml"/><Relationship Id="rId6" Type="http://schemas.openxmlformats.org/officeDocument/2006/relationships/notesSlide" Target="../notesSlides/notesSlide30.xml"/><Relationship Id="rId11" Type="http://schemas.openxmlformats.org/officeDocument/2006/relationships/image" Target="../media/image100.png"/><Relationship Id="rId5" Type="http://schemas.openxmlformats.org/officeDocument/2006/relationships/slideLayout" Target="../slideLayouts/slideLayout1.xml"/><Relationship Id="rId15" Type="http://schemas.openxmlformats.org/officeDocument/2006/relationships/image" Target="../media/image102.png"/><Relationship Id="rId10" Type="http://schemas.openxmlformats.org/officeDocument/2006/relationships/customXml" Target="../ink/ink12.xml"/><Relationship Id="rId19" Type="http://schemas.openxmlformats.org/officeDocument/2006/relationships/image" Target="../media/image104.png"/><Relationship Id="rId4" Type="http://schemas.openxmlformats.org/officeDocument/2006/relationships/tags" Target="../tags/tag98.xml"/><Relationship Id="rId9" Type="http://schemas.openxmlformats.org/officeDocument/2006/relationships/image" Target="../media/image99.png"/><Relationship Id="rId14" Type="http://schemas.openxmlformats.org/officeDocument/2006/relationships/customXml" Target="../ink/ink14.xml"/></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5.png"/><Relationship Id="rId3" Type="http://schemas.openxmlformats.org/officeDocument/2006/relationships/tags" Target="../tags/tag100.xml"/><Relationship Id="rId7" Type="http://schemas.openxmlformats.org/officeDocument/2006/relationships/image" Target="../media/image98.emf"/><Relationship Id="rId12" Type="http://schemas.openxmlformats.org/officeDocument/2006/relationships/image" Target="../media/image101.png"/><Relationship Id="rId2" Type="http://schemas.openxmlformats.org/officeDocument/2006/relationships/tags" Target="../tags/tag99.xml"/><Relationship Id="rId1" Type="http://schemas.openxmlformats.org/officeDocument/2006/relationships/vmlDrawing" Target="../drawings/vmlDrawing6.vml"/><Relationship Id="rId6" Type="http://schemas.openxmlformats.org/officeDocument/2006/relationships/oleObject" Target="../embeddings/oleObject6.bin"/><Relationship Id="rId11" Type="http://schemas.openxmlformats.org/officeDocument/2006/relationships/customXml" Target="../ink/ink18.xml"/><Relationship Id="rId5" Type="http://schemas.openxmlformats.org/officeDocument/2006/relationships/notesSlide" Target="../notesSlides/notesSlide31.xml"/><Relationship Id="rId10" Type="http://schemas.openxmlformats.org/officeDocument/2006/relationships/image" Target="../media/image100.png"/><Relationship Id="rId4" Type="http://schemas.openxmlformats.org/officeDocument/2006/relationships/slideLayout" Target="../slideLayouts/slideLayout1.xml"/><Relationship Id="rId9" Type="http://schemas.openxmlformats.org/officeDocument/2006/relationships/customXml" Target="../ink/ink17.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09.png"/><Relationship Id="rId18" Type="http://schemas.openxmlformats.org/officeDocument/2006/relationships/image" Target="../media/image113.png"/><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image" Target="../media/image107.emf"/><Relationship Id="rId17" Type="http://schemas.openxmlformats.org/officeDocument/2006/relationships/image" Target="../media/image112.png"/><Relationship Id="rId2" Type="http://schemas.openxmlformats.org/officeDocument/2006/relationships/tags" Target="../tags/tag101.xml"/><Relationship Id="rId16" Type="http://schemas.openxmlformats.org/officeDocument/2006/relationships/image" Target="../media/image111.png"/><Relationship Id="rId1" Type="http://schemas.openxmlformats.org/officeDocument/2006/relationships/vmlDrawing" Target="../drawings/vmlDrawing7.vml"/><Relationship Id="rId6" Type="http://schemas.openxmlformats.org/officeDocument/2006/relationships/tags" Target="../tags/tag105.xml"/><Relationship Id="rId11" Type="http://schemas.openxmlformats.org/officeDocument/2006/relationships/oleObject" Target="../embeddings/oleObject7.bin"/><Relationship Id="rId5" Type="http://schemas.openxmlformats.org/officeDocument/2006/relationships/tags" Target="../tags/tag104.xml"/><Relationship Id="rId15" Type="http://schemas.openxmlformats.org/officeDocument/2006/relationships/image" Target="../media/image110.png"/><Relationship Id="rId10" Type="http://schemas.openxmlformats.org/officeDocument/2006/relationships/image" Target="../media/image108.png"/><Relationship Id="rId19" Type="http://schemas.openxmlformats.org/officeDocument/2006/relationships/image" Target="../media/image114.png"/><Relationship Id="rId4" Type="http://schemas.openxmlformats.org/officeDocument/2006/relationships/tags" Target="../tags/tag103.xml"/><Relationship Id="rId9" Type="http://schemas.openxmlformats.org/officeDocument/2006/relationships/notesSlide" Target="../notesSlides/notesSlide32.xml"/><Relationship Id="rId14" Type="http://schemas.openxmlformats.org/officeDocument/2006/relationships/customXml" Target="../ink/ink19.xml"/></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60.emf"/><Relationship Id="rId18" Type="http://schemas.openxmlformats.org/officeDocument/2006/relationships/customXml" Target="../ink/ink24.xml"/><Relationship Id="rId3" Type="http://schemas.openxmlformats.org/officeDocument/2006/relationships/tags" Target="../tags/tag108.xml"/><Relationship Id="rId7" Type="http://schemas.openxmlformats.org/officeDocument/2006/relationships/customXml" Target="../ink/ink20.xml"/><Relationship Id="rId12" Type="http://schemas.openxmlformats.org/officeDocument/2006/relationships/oleObject" Target="../embeddings/oleObject4.bin"/><Relationship Id="rId17" Type="http://schemas.openxmlformats.org/officeDocument/2006/relationships/image" Target="../media/image118.png"/><Relationship Id="rId2" Type="http://schemas.openxmlformats.org/officeDocument/2006/relationships/tags" Target="../tags/tag107.xml"/><Relationship Id="rId16" Type="http://schemas.openxmlformats.org/officeDocument/2006/relationships/customXml" Target="../ink/ink23.xml"/><Relationship Id="rId1" Type="http://schemas.openxmlformats.org/officeDocument/2006/relationships/vmlDrawing" Target="../drawings/vmlDrawing8.vml"/><Relationship Id="rId6" Type="http://schemas.openxmlformats.org/officeDocument/2006/relationships/image" Target="../media/image115.png"/><Relationship Id="rId11" Type="http://schemas.openxmlformats.org/officeDocument/2006/relationships/image" Target="../media/image116.png"/><Relationship Id="rId5" Type="http://schemas.openxmlformats.org/officeDocument/2006/relationships/notesSlide" Target="../notesSlides/notesSlide33.xml"/><Relationship Id="rId15" Type="http://schemas.openxmlformats.org/officeDocument/2006/relationships/image" Target="../media/image117.png"/><Relationship Id="rId10" Type="http://schemas.openxmlformats.org/officeDocument/2006/relationships/image" Target="../media/image101.png"/><Relationship Id="rId19" Type="http://schemas.openxmlformats.org/officeDocument/2006/relationships/image" Target="../media/image119.png"/><Relationship Id="rId4" Type="http://schemas.openxmlformats.org/officeDocument/2006/relationships/slideLayout" Target="../slideLayouts/slideLayout1.xml"/><Relationship Id="rId9" Type="http://schemas.openxmlformats.org/officeDocument/2006/relationships/customXml" Target="../ink/ink21.xml"/><Relationship Id="rId14" Type="http://schemas.openxmlformats.org/officeDocument/2006/relationships/customXml" Target="../ink/ink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8.png"/><Relationship Id="rId3" Type="http://schemas.openxmlformats.org/officeDocument/2006/relationships/tags" Target="../tags/tag13.xml"/><Relationship Id="rId7" Type="http://schemas.openxmlformats.org/officeDocument/2006/relationships/slideLayout" Target="../slideLayouts/slideLayout1.xml"/><Relationship Id="rId12" Type="http://schemas.openxmlformats.org/officeDocument/2006/relationships/image" Target="../media/image7.png"/><Relationship Id="rId17" Type="http://schemas.openxmlformats.org/officeDocument/2006/relationships/image" Target="../media/image17.png"/><Relationship Id="rId2" Type="http://schemas.openxmlformats.org/officeDocument/2006/relationships/tags" Target="../tags/tag12.xml"/><Relationship Id="rId16" Type="http://schemas.openxmlformats.org/officeDocument/2006/relationships/image" Target="../media/image16.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6.png"/><Relationship Id="rId5" Type="http://schemas.openxmlformats.org/officeDocument/2006/relationships/tags" Target="../tags/tag15.xml"/><Relationship Id="rId15" Type="http://schemas.openxmlformats.org/officeDocument/2006/relationships/image" Target="../media/image15.png"/><Relationship Id="rId10" Type="http://schemas.openxmlformats.org/officeDocument/2006/relationships/image" Target="../media/image5.jpeg"/><Relationship Id="rId4" Type="http://schemas.openxmlformats.org/officeDocument/2006/relationships/tags" Target="../tags/tag14.xml"/><Relationship Id="rId9" Type="http://schemas.openxmlformats.org/officeDocument/2006/relationships/image" Target="../media/image14.png"/><Relationship Id="rId1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tags" Target="../tags/tag21.xml"/><Relationship Id="rId21" Type="http://schemas.openxmlformats.org/officeDocument/2006/relationships/image" Target="../media/image29.png"/><Relationship Id="rId7" Type="http://schemas.openxmlformats.org/officeDocument/2006/relationships/tags" Target="../tags/tag25.xml"/><Relationship Id="rId12" Type="http://schemas.openxmlformats.org/officeDocument/2006/relationships/notesSlide" Target="../notesSlides/notesSlide7.xml"/><Relationship Id="rId17" Type="http://schemas.openxmlformats.org/officeDocument/2006/relationships/image" Target="../media/image25.png"/><Relationship Id="rId2" Type="http://schemas.openxmlformats.org/officeDocument/2006/relationships/tags" Target="../tags/tag20.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1.xml"/><Relationship Id="rId5" Type="http://schemas.openxmlformats.org/officeDocument/2006/relationships/tags" Target="../tags/tag23.xml"/><Relationship Id="rId15" Type="http://schemas.openxmlformats.org/officeDocument/2006/relationships/image" Target="../media/image23.png"/><Relationship Id="rId10" Type="http://schemas.openxmlformats.org/officeDocument/2006/relationships/tags" Target="../tags/tag28.xml"/><Relationship Id="rId19" Type="http://schemas.openxmlformats.org/officeDocument/2006/relationships/image" Target="../media/image27.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image" Target="../media/image22.png"/><Relationship Id="rId22"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tags" Target="../tags/tag31.xml"/><Relationship Id="rId7" Type="http://schemas.openxmlformats.org/officeDocument/2006/relationships/notesSlide" Target="../notesSlides/notesSlide8.xml"/><Relationship Id="rId12" Type="http://schemas.openxmlformats.org/officeDocument/2006/relationships/image" Target="../media/image34.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1.xml"/><Relationship Id="rId11" Type="http://schemas.openxmlformats.org/officeDocument/2006/relationships/image" Target="../media/image33.png"/><Relationship Id="rId5" Type="http://schemas.openxmlformats.org/officeDocument/2006/relationships/tags" Target="../tags/tag33.xml"/><Relationship Id="rId10" Type="http://schemas.openxmlformats.org/officeDocument/2006/relationships/slide" Target="slide28.xml"/><Relationship Id="rId4" Type="http://schemas.openxmlformats.org/officeDocument/2006/relationships/tags" Target="../tags/tag32.xml"/><Relationship Id="rId9" Type="http://schemas.openxmlformats.org/officeDocument/2006/relationships/image" Target="../media/image32.png"/><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customXml" Target="../ink/ink4.xml"/><Relationship Id="rId3" Type="http://schemas.openxmlformats.org/officeDocument/2006/relationships/tags" Target="../tags/tag36.xml"/><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37.png"/><Relationship Id="rId11" Type="http://schemas.openxmlformats.org/officeDocument/2006/relationships/customXml" Target="../ink/ink3.xml"/><Relationship Id="rId5" Type="http://schemas.openxmlformats.org/officeDocument/2006/relationships/notesSlide" Target="../notesSlides/notesSlide9.xml"/><Relationship Id="rId10" Type="http://schemas.openxmlformats.org/officeDocument/2006/relationships/image" Target="../media/image40.png"/><Relationship Id="rId4" Type="http://schemas.openxmlformats.org/officeDocument/2006/relationships/slideLayout" Target="../slideLayouts/slideLayout1.xml"/><Relationship Id="rId9" Type="http://schemas.openxmlformats.org/officeDocument/2006/relationships/customXml" Target="../ink/ink2.xml"/><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0"/>
            <a:ext cx="9144000" cy="4647426"/>
          </a:xfrm>
          <a:prstGeom prst="rect">
            <a:avLst/>
          </a:prstGeom>
          <a:noFill/>
          <a:ln w="28575">
            <a:noFill/>
            <a:miter lim="800000"/>
            <a:headEnd/>
            <a:tailEnd/>
          </a:ln>
          <a:effectLst/>
        </p:spPr>
        <p:txBody>
          <a:bodyPr wrap="square">
            <a:spAutoFit/>
          </a:bodyPr>
          <a:lstStyle/>
          <a:p>
            <a:pPr marL="609600" indent="-609600"/>
            <a:r>
              <a:rPr lang="en-US" sz="2400" b="1" dirty="0">
                <a:solidFill>
                  <a:srgbClr val="996600"/>
                </a:solidFill>
                <a:latin typeface="Comic Sans MS" pitchFamily="66" charset="0"/>
              </a:rPr>
              <a:t>Diving Deep into a </a:t>
            </a:r>
          </a:p>
          <a:p>
            <a:pPr marL="609600" indent="-609600"/>
            <a:r>
              <a:rPr lang="en-US" sz="2400" b="1" dirty="0">
                <a:solidFill>
                  <a:srgbClr val="996600"/>
                </a:solidFill>
                <a:latin typeface="Comic Sans MS" pitchFamily="66" charset="0"/>
              </a:rPr>
              <a:t>Quantum-Information-Processing Problem: </a:t>
            </a:r>
          </a:p>
          <a:p>
            <a:pPr marL="609600" indent="-609600"/>
            <a:r>
              <a:rPr lang="en-US" sz="2400" b="1" dirty="0">
                <a:solidFill>
                  <a:srgbClr val="996600"/>
                </a:solidFill>
                <a:latin typeface="Comic Sans MS" pitchFamily="66" charset="0"/>
              </a:rPr>
              <a:t>Quantum Limits on the Performance of Linear Amplifiers</a:t>
            </a:r>
          </a:p>
          <a:p>
            <a:pPr marL="609600" indent="-609600"/>
            <a:endParaRPr lang="en-US" sz="2400" b="1" dirty="0">
              <a:solidFill>
                <a:srgbClr val="996600"/>
              </a:solidFill>
              <a:latin typeface="Comic Sans MS" pitchFamily="66" charset="0"/>
            </a:endParaRPr>
          </a:p>
          <a:p>
            <a:pPr marL="609600" indent="-609600" eaLnBrk="1" hangingPunct="1">
              <a:buFontTx/>
              <a:buAutoNum type="romanUcPeriod"/>
            </a:pPr>
            <a:r>
              <a:rPr lang="en-US" b="1" dirty="0">
                <a:solidFill>
                  <a:srgbClr val="996600"/>
                </a:solidFill>
              </a:rPr>
              <a:t>What’s the problem? </a:t>
            </a:r>
          </a:p>
          <a:p>
            <a:pPr marL="609600" indent="-609600" eaLnBrk="1" hangingPunct="1">
              <a:buFontTx/>
              <a:buAutoNum type="romanUcPeriod"/>
            </a:pPr>
            <a:r>
              <a:rPr lang="en-US" b="1" dirty="0">
                <a:solidFill>
                  <a:srgbClr val="996600"/>
                </a:solidFill>
              </a:rPr>
              <a:t>Quantum limits on noise in </a:t>
            </a:r>
          </a:p>
          <a:p>
            <a:pPr eaLnBrk="1" hangingPunct="1"/>
            <a:r>
              <a:rPr lang="en-US" b="1" dirty="0">
                <a:solidFill>
                  <a:srgbClr val="996600"/>
                </a:solidFill>
              </a:rPr>
              <a:t>(deterministic) phase-preserving </a:t>
            </a:r>
            <a:r>
              <a:rPr lang="en-US" b="1" dirty="0" err="1">
                <a:solidFill>
                  <a:srgbClr val="996600"/>
                </a:solidFill>
              </a:rPr>
              <a:t>linamps</a:t>
            </a:r>
            <a:r>
              <a:rPr lang="en-US" b="1" dirty="0">
                <a:solidFill>
                  <a:srgbClr val="996600"/>
                </a:solidFill>
              </a:rPr>
              <a:t>.  The whole story</a:t>
            </a:r>
          </a:p>
          <a:p>
            <a:pPr marL="609600" indent="-609600" eaLnBrk="1" hangingPunct="1">
              <a:buFontTx/>
              <a:buAutoNum type="romanUcPeriod"/>
            </a:pPr>
            <a:r>
              <a:rPr lang="en-US" b="1" dirty="0">
                <a:solidFill>
                  <a:srgbClr val="996600"/>
                </a:solidFill>
              </a:rPr>
              <a:t>Nondeterministic immaculate </a:t>
            </a:r>
            <a:r>
              <a:rPr lang="en-US" b="1" dirty="0" err="1">
                <a:solidFill>
                  <a:srgbClr val="996600"/>
                </a:solidFill>
              </a:rPr>
              <a:t>linamps</a:t>
            </a:r>
            <a:endParaRPr lang="en-US" b="1" dirty="0">
              <a:solidFill>
                <a:srgbClr val="996600"/>
              </a:solidFill>
            </a:endParaRPr>
          </a:p>
          <a:p>
            <a:pPr marL="609600" indent="-609600" eaLnBrk="1" hangingPunct="1"/>
            <a:endParaRPr lang="en-US" sz="2400" b="1" dirty="0">
              <a:solidFill>
                <a:schemeClr val="accent2"/>
              </a:solidFill>
            </a:endParaRPr>
          </a:p>
          <a:p>
            <a:pPr marL="609600" indent="-609600" eaLnBrk="1" hangingPunct="1"/>
            <a:r>
              <a:rPr lang="en-US" b="1" i="1" dirty="0">
                <a:solidFill>
                  <a:schemeClr val="accent6"/>
                </a:solidFill>
              </a:rPr>
              <a:t>Carlton M. Caves</a:t>
            </a:r>
          </a:p>
          <a:p>
            <a:pPr marL="609600" indent="-609600" eaLnBrk="1" hangingPunct="1"/>
            <a:r>
              <a:rPr lang="en-US" b="1" i="1" dirty="0">
                <a:solidFill>
                  <a:schemeClr val="accent6"/>
                </a:solidFill>
              </a:rPr>
              <a:t>Center for Quantum Information and Control, University of New Mexico</a:t>
            </a:r>
          </a:p>
          <a:p>
            <a:pPr marL="609600" indent="-609600" eaLnBrk="1" hangingPunct="1"/>
            <a:r>
              <a:rPr lang="en-US" b="1" i="1" dirty="0">
                <a:solidFill>
                  <a:srgbClr val="5050D4"/>
                </a:solidFill>
                <a:hlinkClick r:id="rId4"/>
              </a:rPr>
              <a:t>http://info.phys.unm.edu/~caves</a:t>
            </a:r>
            <a:endParaRPr lang="en-US" b="1" i="1" dirty="0">
              <a:solidFill>
                <a:srgbClr val="5050D4"/>
              </a:solidFill>
            </a:endParaRPr>
          </a:p>
          <a:p>
            <a:pPr marL="609600" indent="-609600" eaLnBrk="1" hangingPunct="1"/>
            <a:endParaRPr lang="en-US" b="1" i="1" dirty="0">
              <a:solidFill>
                <a:schemeClr val="accent6"/>
              </a:solidFill>
            </a:endParaRPr>
          </a:p>
          <a:p>
            <a:pPr marL="609600" indent="-609600" eaLnBrk="1" hangingPunct="1"/>
            <a:r>
              <a:rPr lang="en-US" sz="1600" b="1" dirty="0">
                <a:solidFill>
                  <a:srgbClr val="008000"/>
                </a:solidFill>
              </a:rPr>
              <a:t>Co-workers: J. Combes, Z. Jiang, A. P. Lund, S. Pandey, M. </a:t>
            </a:r>
            <a:r>
              <a:rPr lang="en-US" sz="1600" b="1" dirty="0" err="1">
                <a:solidFill>
                  <a:srgbClr val="008000"/>
                </a:solidFill>
              </a:rPr>
              <a:t>Piani</a:t>
            </a:r>
            <a:r>
              <a:rPr lang="en-US" sz="1600" b="1" dirty="0">
                <a:solidFill>
                  <a:srgbClr val="008000"/>
                </a:solidFill>
              </a:rPr>
              <a:t>, T. C. Ralph, N. Walk</a:t>
            </a:r>
          </a:p>
        </p:txBody>
      </p:sp>
      <p:grpSp>
        <p:nvGrpSpPr>
          <p:cNvPr id="7" name="Group 6"/>
          <p:cNvGrpSpPr/>
          <p:nvPr/>
        </p:nvGrpSpPr>
        <p:grpSpPr>
          <a:xfrm>
            <a:off x="609600" y="5562600"/>
            <a:ext cx="7883289" cy="1038255"/>
            <a:chOff x="428625" y="5448300"/>
            <a:chExt cx="8286750" cy="1409700"/>
          </a:xfrm>
        </p:grpSpPr>
        <p:pic>
          <p:nvPicPr>
            <p:cNvPr id="1026" name="Picture 2" descr="C:\Documents and Settings\Carlton Caves\My Documents\My Stuff 2\talks\graphics\cquicsandias.jpg"/>
            <p:cNvPicPr>
              <a:picLocks noChangeAspect="1" noChangeArrowheads="1"/>
            </p:cNvPicPr>
            <p:nvPr/>
          </p:nvPicPr>
          <p:blipFill>
            <a:blip r:embed="rId5" cstate="print"/>
            <a:srcRect/>
            <a:stretch>
              <a:fillRect/>
            </a:stretch>
          </p:blipFill>
          <p:spPr bwMode="auto">
            <a:xfrm>
              <a:off x="428625" y="5448300"/>
              <a:ext cx="8286750" cy="1409700"/>
            </a:xfrm>
            <a:prstGeom prst="rect">
              <a:avLst/>
            </a:prstGeom>
            <a:noFill/>
          </p:spPr>
        </p:pic>
        <p:pic>
          <p:nvPicPr>
            <p:cNvPr id="1027" name="Picture 3" descr="C:\Documents and Settings\Carlton Caves\My Documents\My Stuff 2\talks\graphics\cquiclogo.png"/>
            <p:cNvPicPr>
              <a:picLocks noChangeAspect="1" noChangeArrowheads="1"/>
            </p:cNvPicPr>
            <p:nvPr/>
          </p:nvPicPr>
          <p:blipFill>
            <a:blip r:embed="rId6" cstate="print"/>
            <a:srcRect/>
            <a:stretch>
              <a:fillRect/>
            </a:stretch>
          </p:blipFill>
          <p:spPr bwMode="auto">
            <a:xfrm>
              <a:off x="457200" y="5468256"/>
              <a:ext cx="914400" cy="1358900"/>
            </a:xfrm>
            <a:prstGeom prst="rect">
              <a:avLst/>
            </a:prstGeom>
            <a:noFill/>
          </p:spPr>
        </p:pic>
        <p:pic>
          <p:nvPicPr>
            <p:cNvPr id="1028" name="Picture 4" descr="C:\Documents and Settings\Carlton Caves\My Documents\My Stuff 2\talks\graphics\cquicletters.png"/>
            <p:cNvPicPr>
              <a:picLocks noChangeAspect="1" noChangeArrowheads="1"/>
            </p:cNvPicPr>
            <p:nvPr/>
          </p:nvPicPr>
          <p:blipFill>
            <a:blip r:embed="rId7" cstate="print"/>
            <a:srcRect/>
            <a:stretch>
              <a:fillRect/>
            </a:stretch>
          </p:blipFill>
          <p:spPr bwMode="auto">
            <a:xfrm>
              <a:off x="1600200" y="5486400"/>
              <a:ext cx="2378869" cy="714375"/>
            </a:xfrm>
            <a:prstGeom prst="rect">
              <a:avLst/>
            </a:prstGeom>
            <a:noFill/>
          </p:spPr>
        </p:pic>
        <p:sp>
          <p:nvSpPr>
            <p:cNvPr id="6" name="TextBox 5"/>
            <p:cNvSpPr txBox="1"/>
            <p:nvPr/>
          </p:nvSpPr>
          <p:spPr>
            <a:xfrm>
              <a:off x="3352800" y="5619690"/>
              <a:ext cx="4959114" cy="400110"/>
            </a:xfrm>
            <a:prstGeom prst="rect">
              <a:avLst/>
            </a:prstGeom>
            <a:noFill/>
          </p:spPr>
          <p:txBody>
            <a:bodyPr wrap="none" rtlCol="0">
              <a:spAutoFit/>
            </a:bodyPr>
            <a:lstStyle/>
            <a:p>
              <a:r>
                <a:rPr lang="en-US" b="1" dirty="0">
                  <a:solidFill>
                    <a:srgbClr val="000099"/>
                  </a:solidFill>
                  <a:latin typeface="Calibri" pitchFamily="34" charset="0"/>
                </a:rPr>
                <a:t>Center for Quantum Information and Control</a:t>
              </a:r>
            </a:p>
          </p:txBody>
        </p:sp>
      </p:grpSp>
      <p:sp>
        <p:nvSpPr>
          <p:cNvPr id="2" name="TextBox 1"/>
          <p:cNvSpPr txBox="1"/>
          <p:nvPr>
            <p:custDataLst>
              <p:tags r:id="rId1"/>
            </p:custDataLst>
          </p:nvPr>
        </p:nvSpPr>
        <p:spPr>
          <a:xfrm>
            <a:off x="0" y="7112000"/>
            <a:ext cx="9144000" cy="707886"/>
          </a:xfrm>
          <a:prstGeom prst="rect">
            <a:avLst/>
          </a:prstGeom>
          <a:noFill/>
        </p:spPr>
        <p:txBody>
          <a:bodyPr vert="horz" rtlCol="0">
            <a:spAutoFit/>
          </a:bodyPr>
          <a:lstStyle/>
          <a:p>
            <a:r>
              <a:rPr lang="en-US"/>
              <a:t>TexPoint fonts used in EMF. </a:t>
            </a:r>
          </a:p>
          <a:p>
            <a:r>
              <a:rPr lang="en-US"/>
              <a:t>Read the TexPoint manual before you delete this box.: </a:t>
            </a:r>
            <a:r>
              <a:rPr lang="en-US">
                <a:latin typeface="LCMSS8"/>
              </a:rPr>
              <a:t>A</a:t>
            </a:r>
            <a:r>
              <a:rPr lang="en-US">
                <a:latin typeface="CMMI8"/>
              </a:rPr>
              <a:t>A</a:t>
            </a:r>
            <a:r>
              <a:rPr lang="en-US">
                <a:latin typeface="CMSY8"/>
              </a:rPr>
              <a:t>A</a:t>
            </a: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381000"/>
            <a:ext cx="9144000" cy="584775"/>
          </a:xfrm>
          <a:prstGeom prst="rect">
            <a:avLst/>
          </a:prstGeom>
          <a:noFill/>
          <a:ln w="28575">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Phase-preserving linear amplifiers</a:t>
            </a:r>
          </a:p>
        </p:txBody>
      </p:sp>
      <p:sp>
        <p:nvSpPr>
          <p:cNvPr id="2" name="TextBox 1"/>
          <p:cNvSpPr txBox="1"/>
          <p:nvPr/>
        </p:nvSpPr>
        <p:spPr>
          <a:xfrm>
            <a:off x="1066800" y="3585002"/>
            <a:ext cx="6953489" cy="830997"/>
          </a:xfrm>
          <a:prstGeom prst="rect">
            <a:avLst/>
          </a:prstGeom>
          <a:solidFill>
            <a:srgbClr val="FFFF00"/>
          </a:solidFill>
          <a:ln w="28575">
            <a:solidFill>
              <a:srgbClr val="008000"/>
            </a:solidFill>
          </a:ln>
        </p:spPr>
        <p:txBody>
          <a:bodyPr wrap="square" rtlCol="0">
            <a:spAutoFit/>
          </a:bodyPr>
          <a:lstStyle/>
          <a:p>
            <a:r>
              <a:rPr lang="en-US" sz="2400" b="1" dirty="0">
                <a:solidFill>
                  <a:srgbClr val="008000"/>
                </a:solidFill>
              </a:rPr>
              <a:t>What about </a:t>
            </a:r>
            <a:r>
              <a:rPr lang="en-US" sz="2400" b="1" dirty="0" err="1">
                <a:solidFill>
                  <a:srgbClr val="008000"/>
                </a:solidFill>
              </a:rPr>
              <a:t>nonGaussian</a:t>
            </a:r>
            <a:r>
              <a:rPr lang="en-US" sz="2400" b="1" dirty="0">
                <a:solidFill>
                  <a:srgbClr val="008000"/>
                </a:solidFill>
              </a:rPr>
              <a:t> added noise?</a:t>
            </a:r>
          </a:p>
          <a:p>
            <a:r>
              <a:rPr lang="en-US" sz="2400" b="1" dirty="0">
                <a:solidFill>
                  <a:srgbClr val="008000"/>
                </a:solidFill>
              </a:rPr>
              <a:t>  What about higher moments of added noise?</a:t>
            </a:r>
          </a:p>
        </p:txBody>
      </p:sp>
      <p:sp>
        <p:nvSpPr>
          <p:cNvPr id="27" name="TextBox 26"/>
          <p:cNvSpPr txBox="1"/>
          <p:nvPr/>
        </p:nvSpPr>
        <p:spPr>
          <a:xfrm>
            <a:off x="1447800" y="4876800"/>
            <a:ext cx="6172200" cy="1200329"/>
          </a:xfrm>
          <a:prstGeom prst="rect">
            <a:avLst/>
          </a:prstGeom>
          <a:solidFill>
            <a:srgbClr val="CCCCFF"/>
          </a:solidFill>
          <a:ln w="28575">
            <a:solidFill>
              <a:srgbClr val="990099"/>
            </a:solidFill>
          </a:ln>
        </p:spPr>
        <p:txBody>
          <a:bodyPr wrap="square" rtlCol="0">
            <a:spAutoFit/>
          </a:bodyPr>
          <a:lstStyle/>
          <a:p>
            <a:r>
              <a:rPr lang="en-US" sz="2400" b="1" dirty="0">
                <a:solidFill>
                  <a:srgbClr val="990099"/>
                </a:solidFill>
              </a:rPr>
              <a:t>THE BIGGER PROBLEM</a:t>
            </a:r>
          </a:p>
          <a:p>
            <a:r>
              <a:rPr lang="en-US" sz="2400" b="1" dirty="0">
                <a:solidFill>
                  <a:srgbClr val="990099"/>
                </a:solidFill>
              </a:rPr>
              <a:t>What are the quantum limits on the entire distribution of added noise?</a:t>
            </a:r>
          </a:p>
        </p:txBody>
      </p:sp>
      <p:sp>
        <p:nvSpPr>
          <p:cNvPr id="6" name="TextBox 5"/>
          <p:cNvSpPr txBox="1"/>
          <p:nvPr/>
        </p:nvSpPr>
        <p:spPr>
          <a:xfrm>
            <a:off x="463311" y="1185208"/>
            <a:ext cx="8223489" cy="1938992"/>
          </a:xfrm>
          <a:prstGeom prst="rect">
            <a:avLst/>
          </a:prstGeom>
          <a:solidFill>
            <a:srgbClr val="CCCCFF"/>
          </a:solidFill>
          <a:ln w="28575">
            <a:solidFill>
              <a:srgbClr val="FF0000"/>
            </a:solidFill>
          </a:ln>
        </p:spPr>
        <p:txBody>
          <a:bodyPr wrap="square" rtlCol="0">
            <a:spAutoFit/>
          </a:bodyPr>
          <a:lstStyle/>
          <a:p>
            <a:r>
              <a:rPr lang="en-US" sz="2400" b="1" dirty="0">
                <a:solidFill>
                  <a:schemeClr val="accent6"/>
                </a:solidFill>
              </a:rPr>
              <a:t>Microwave-frequency amplifiers using superconducting technology are at quantum limits and are being used as linear detectors in photon-coherence experiments.  This requires more than second moments of amplifier noise.  </a:t>
            </a:r>
          </a:p>
        </p:txBody>
      </p:sp>
    </p:spTree>
    <p:extLst>
      <p:ext uri="{BB962C8B-B14F-4D97-AF65-F5344CB8AC3E}">
        <p14:creationId xmlns:p14="http://schemas.microsoft.com/office/powerpoint/2010/main" val="351784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835472-B77A-4F49-810F-EEA86BDAFD44}"/>
              </a:ext>
            </a:extLst>
          </p:cNvPr>
          <p:cNvPicPr>
            <a:picLocks noChangeAspect="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0" y="1371600"/>
            <a:ext cx="5982462" cy="262890"/>
          </a:xfrm>
          <a:prstGeom prst="rect">
            <a:avLst/>
          </a:prstGeom>
          <a:noFill/>
          <a:ln/>
          <a:effectLst/>
        </p:spPr>
      </p:pic>
      <p:sp>
        <p:nvSpPr>
          <p:cNvPr id="37" name="Text Box 2">
            <a:extLst>
              <a:ext uri="{FF2B5EF4-FFF2-40B4-BE49-F238E27FC236}">
                <a16:creationId xmlns:a16="http://schemas.microsoft.com/office/drawing/2014/main" id="{81F3C135-E6A8-4987-BF5B-65BD1185A1D8}"/>
              </a:ext>
            </a:extLst>
          </p:cNvPr>
          <p:cNvSpPr txBox="1">
            <a:spLocks noChangeArrowheads="1"/>
          </p:cNvSpPr>
          <p:nvPr/>
        </p:nvSpPr>
        <p:spPr bwMode="auto">
          <a:xfrm>
            <a:off x="-6850" y="412869"/>
            <a:ext cx="9144000" cy="523220"/>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Initial coherent state </a:t>
            </a:r>
          </a:p>
        </p:txBody>
      </p:sp>
      <p:pic>
        <p:nvPicPr>
          <p:cNvPr id="44" name="Picture 2 2" descr="C:\Users\caves\Documents\My Stuff 2\talks\linamps\plots_for_carl\plots_for_carl\vac copy\vac_alpha1_g4_v2.png">
            <a:extLst>
              <a:ext uri="{FF2B5EF4-FFF2-40B4-BE49-F238E27FC236}">
                <a16:creationId xmlns:a16="http://schemas.microsoft.com/office/drawing/2014/main" id="{AC653236-3FFF-4B74-9450-1F44141D11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070345"/>
            <a:ext cx="8215901" cy="425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424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580845-7EBD-4885-9D64-635413A05C0A}"/>
              </a:ext>
            </a:extLst>
          </p:cNvPr>
          <p:cNvPicPr>
            <a:picLocks noChangeAspect="1"/>
          </p:cNvPicPr>
          <p:nvPr>
            <p:custDataLst>
              <p:tags r:id="rId1"/>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2810" y="685800"/>
            <a:ext cx="8456390" cy="922020"/>
          </a:xfrm>
          <a:prstGeom prst="rect">
            <a:avLst/>
          </a:prstGeom>
          <a:noFill/>
          <a:ln/>
          <a:effectLst/>
        </p:spPr>
      </p:pic>
      <p:sp>
        <p:nvSpPr>
          <p:cNvPr id="13" name="Text Box 2">
            <a:extLst>
              <a:ext uri="{FF2B5EF4-FFF2-40B4-BE49-F238E27FC236}">
                <a16:creationId xmlns:a16="http://schemas.microsoft.com/office/drawing/2014/main" id="{D5B92DE4-C623-4C72-A60F-37013F1E36E9}"/>
              </a:ext>
            </a:extLst>
          </p:cNvPr>
          <p:cNvSpPr txBox="1">
            <a:spLocks noChangeArrowheads="1"/>
          </p:cNvSpPr>
          <p:nvPr/>
        </p:nvSpPr>
        <p:spPr bwMode="auto">
          <a:xfrm>
            <a:off x="0" y="76200"/>
            <a:ext cx="9144000" cy="523220"/>
          </a:xfrm>
          <a:prstGeom prst="rect">
            <a:avLst/>
          </a:prstGeom>
          <a:noFill/>
          <a:ln w="28575">
            <a:noFill/>
            <a:miter lim="800000"/>
            <a:headEnd/>
            <a:tailEnd/>
          </a:ln>
          <a:effectLst/>
        </p:spPr>
        <p:txBody>
          <a:bodyPr wrap="square">
            <a:spAutoFit/>
          </a:bodyPr>
          <a:lstStyle/>
          <a:p>
            <a:pPr marL="609600" indent="-609600"/>
            <a:r>
              <a:rPr lang="en-US" sz="2800" b="1" dirty="0" err="1">
                <a:solidFill>
                  <a:srgbClr val="996600"/>
                </a:solidFill>
                <a:latin typeface="Comic Sans MS" pitchFamily="66" charset="0"/>
              </a:rPr>
              <a:t>NonGaussian</a:t>
            </a:r>
            <a:r>
              <a:rPr lang="en-US" sz="2800" b="1" dirty="0">
                <a:solidFill>
                  <a:srgbClr val="996600"/>
                </a:solidFill>
                <a:latin typeface="Comic Sans MS" pitchFamily="66" charset="0"/>
              </a:rPr>
              <a:t> amplification of initial coherent state</a:t>
            </a:r>
          </a:p>
        </p:txBody>
      </p:sp>
      <p:sp>
        <p:nvSpPr>
          <p:cNvPr id="14" name="TextBox 13">
            <a:extLst>
              <a:ext uri="{FF2B5EF4-FFF2-40B4-BE49-F238E27FC236}">
                <a16:creationId xmlns:a16="http://schemas.microsoft.com/office/drawing/2014/main" id="{DF82FEE8-0A9C-44F6-9A60-9A34184F252B}"/>
              </a:ext>
            </a:extLst>
          </p:cNvPr>
          <p:cNvSpPr txBox="1"/>
          <p:nvPr/>
        </p:nvSpPr>
        <p:spPr>
          <a:xfrm>
            <a:off x="1015481" y="6243935"/>
            <a:ext cx="7072770" cy="461665"/>
          </a:xfrm>
          <a:prstGeom prst="rect">
            <a:avLst/>
          </a:prstGeom>
          <a:solidFill>
            <a:srgbClr val="CC99FF"/>
          </a:solidFill>
          <a:ln w="28575">
            <a:solidFill>
              <a:srgbClr val="990099"/>
            </a:solidFill>
          </a:ln>
        </p:spPr>
        <p:txBody>
          <a:bodyPr wrap="none" rtlCol="0">
            <a:spAutoFit/>
          </a:bodyPr>
          <a:lstStyle/>
          <a:p>
            <a:r>
              <a:rPr lang="en-US" sz="2400" b="1" dirty="0">
                <a:solidFill>
                  <a:srgbClr val="990099"/>
                </a:solidFill>
              </a:rPr>
              <a:t>Which of these are legitimate linear amplifiers?</a:t>
            </a:r>
          </a:p>
        </p:txBody>
      </p:sp>
      <p:grpSp>
        <p:nvGrpSpPr>
          <p:cNvPr id="16" name="Group 15">
            <a:extLst>
              <a:ext uri="{FF2B5EF4-FFF2-40B4-BE49-F238E27FC236}">
                <a16:creationId xmlns:a16="http://schemas.microsoft.com/office/drawing/2014/main" id="{E8E21081-A4EE-4805-8353-742373BF2CD2}"/>
              </a:ext>
            </a:extLst>
          </p:cNvPr>
          <p:cNvGrpSpPr/>
          <p:nvPr/>
        </p:nvGrpSpPr>
        <p:grpSpPr>
          <a:xfrm>
            <a:off x="123372" y="1754124"/>
            <a:ext cx="8874252" cy="4265676"/>
            <a:chOff x="123372" y="1754124"/>
            <a:chExt cx="8874252" cy="4265676"/>
          </a:xfrm>
        </p:grpSpPr>
        <p:pic>
          <p:nvPicPr>
            <p:cNvPr id="17" name="Picture 4" descr="C:\Users\caves\Dropbox\paper amplifier\0 Paper\fig_p_fun.jpg">
              <a:extLst>
                <a:ext uri="{FF2B5EF4-FFF2-40B4-BE49-F238E27FC236}">
                  <a16:creationId xmlns:a16="http://schemas.microsoft.com/office/drawing/2014/main" id="{FA2E0062-23F0-42FB-9682-A8FD74BA8D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372" y="1754124"/>
              <a:ext cx="8874252" cy="42656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4F3F409-30E2-467B-9FB8-3AFEEE85B3FF}"/>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bwMode="auto">
            <a:xfrm>
              <a:off x="844224" y="3179557"/>
              <a:ext cx="1000128" cy="221933"/>
            </a:xfrm>
            <a:prstGeom prst="rect">
              <a:avLst/>
            </a:prstGeom>
            <a:gradFill flip="none" rotWithShape="1">
              <a:gsLst>
                <a:gs pos="0">
                  <a:srgbClr val="0064C8"/>
                </a:gs>
                <a:gs pos="100000">
                  <a:srgbClr val="FFFFFF"/>
                </a:gs>
              </a:gsLst>
              <a:lin ang="5400000" scaled="1"/>
              <a:tileRect/>
            </a:gradFill>
            <a:ln/>
            <a:effectLst/>
            <a:extLs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25AE45E0-D8AD-469F-A198-CA770DC7FB64}"/>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bwMode="auto">
            <a:xfrm>
              <a:off x="5241595" y="3800474"/>
              <a:ext cx="2683205" cy="238126"/>
            </a:xfrm>
            <a:prstGeom prst="rect">
              <a:avLst/>
            </a:prstGeom>
            <a:gradFill flip="none" rotWithShape="1">
              <a:gsLst>
                <a:gs pos="0">
                  <a:srgbClr val="0064C8"/>
                </a:gs>
                <a:gs pos="100000">
                  <a:srgbClr val="FFFFFF"/>
                </a:gs>
              </a:gsLst>
              <a:lin ang="5400000" scaled="1"/>
              <a:tileRect/>
            </a:gradFill>
            <a:ln/>
            <a:effectLst/>
            <a:extLs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5E73C28C-1851-40A6-8462-B6FE7AB3845E}"/>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bwMode="auto">
            <a:xfrm>
              <a:off x="7540293" y="3179557"/>
              <a:ext cx="1000131" cy="221933"/>
            </a:xfrm>
            <a:prstGeom prst="rect">
              <a:avLst/>
            </a:prstGeom>
            <a:gradFill flip="none" rotWithShape="1">
              <a:gsLst>
                <a:gs pos="0">
                  <a:srgbClr val="0064C8"/>
                </a:gs>
                <a:gs pos="100000">
                  <a:srgbClr val="FFFFFF"/>
                </a:gs>
              </a:gsLst>
              <a:lin ang="5400000" scaled="1"/>
              <a:tileRect/>
            </a:gradFill>
            <a:ln/>
            <a:effectLst/>
            <a:extLs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81D85F3A-E460-49F4-B931-80A687540E57}"/>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bwMode="auto">
            <a:xfrm>
              <a:off x="844224" y="4714874"/>
              <a:ext cx="1000134" cy="221934"/>
            </a:xfrm>
            <a:prstGeom prst="rect">
              <a:avLst/>
            </a:prstGeom>
            <a:gradFill flip="none" rotWithShape="1">
              <a:gsLst>
                <a:gs pos="0">
                  <a:srgbClr val="0064C8"/>
                </a:gs>
                <a:gs pos="100000">
                  <a:srgbClr val="FFFFFF"/>
                </a:gs>
              </a:gsLst>
              <a:lin ang="5400000" scaled="1"/>
              <a:tileRect/>
            </a:gradFill>
            <a:ln/>
            <a:effectLst/>
            <a:extLs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1A8B1D72-B12F-4AC0-9A62-FA15C2B81D3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bwMode="auto">
            <a:xfrm>
              <a:off x="7540287" y="4714874"/>
              <a:ext cx="1000137" cy="221935"/>
            </a:xfrm>
            <a:prstGeom prst="rect">
              <a:avLst/>
            </a:prstGeom>
            <a:gradFill flip="none" rotWithShape="1">
              <a:gsLst>
                <a:gs pos="0">
                  <a:srgbClr val="0064C8"/>
                </a:gs>
                <a:gs pos="100000">
                  <a:srgbClr val="FFFFFF"/>
                </a:gs>
              </a:gsLst>
              <a:lin ang="5400000" scaled="1"/>
              <a:tileRect/>
            </a:gradFill>
            <a:ln/>
            <a:effectLst/>
            <a:extLs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Tree>
    <p:extLst>
      <p:ext uri="{BB962C8B-B14F-4D97-AF65-F5344CB8AC3E}">
        <p14:creationId xmlns:p14="http://schemas.microsoft.com/office/powerpoint/2010/main" val="125357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A83EB7-0AE7-447A-9B95-6682DD8B9828}"/>
              </a:ext>
            </a:extLst>
          </p:cNvPr>
          <p:cNvPicPr>
            <a:picLocks noChangeAspect="1"/>
          </p:cNvPicPr>
          <p:nvPr>
            <p:custDataLst>
              <p:tags r:id="rId1"/>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4816" y="881634"/>
            <a:ext cx="6806184" cy="1328166"/>
          </a:xfrm>
          <a:prstGeom prst="rect">
            <a:avLst/>
          </a:prstGeom>
          <a:noFill/>
          <a:ln/>
          <a:effectLst/>
        </p:spPr>
      </p:pic>
      <p:sp>
        <p:nvSpPr>
          <p:cNvPr id="15" name="Text Box 2">
            <a:extLst>
              <a:ext uri="{FF2B5EF4-FFF2-40B4-BE49-F238E27FC236}">
                <a16:creationId xmlns:a16="http://schemas.microsoft.com/office/drawing/2014/main" id="{D3F3BDF9-2AA5-4A5F-80B0-24A41FFD361A}"/>
              </a:ext>
            </a:extLst>
          </p:cNvPr>
          <p:cNvSpPr txBox="1">
            <a:spLocks noChangeArrowheads="1"/>
          </p:cNvSpPr>
          <p:nvPr/>
        </p:nvSpPr>
        <p:spPr bwMode="auto">
          <a:xfrm>
            <a:off x="0" y="0"/>
            <a:ext cx="9144000" cy="584775"/>
          </a:xfrm>
          <a:prstGeom prst="rect">
            <a:avLst/>
          </a:prstGeom>
          <a:noFill/>
          <a:ln w="28575">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What is a phase-preserving linear amplifier?</a:t>
            </a:r>
          </a:p>
        </p:txBody>
      </p:sp>
      <p:sp>
        <p:nvSpPr>
          <p:cNvPr id="24" name="TextBox 23">
            <a:extLst>
              <a:ext uri="{FF2B5EF4-FFF2-40B4-BE49-F238E27FC236}">
                <a16:creationId xmlns:a16="http://schemas.microsoft.com/office/drawing/2014/main" id="{C5A15273-D639-4E6C-B257-B609B5BE7199}"/>
              </a:ext>
            </a:extLst>
          </p:cNvPr>
          <p:cNvSpPr txBox="1"/>
          <p:nvPr/>
        </p:nvSpPr>
        <p:spPr>
          <a:xfrm>
            <a:off x="4795764" y="609600"/>
            <a:ext cx="4043436" cy="830997"/>
          </a:xfrm>
          <a:prstGeom prst="rect">
            <a:avLst/>
          </a:prstGeom>
          <a:noFill/>
        </p:spPr>
        <p:txBody>
          <a:bodyPr wrap="square" rtlCol="0">
            <a:spAutoFit/>
          </a:bodyPr>
          <a:lstStyle/>
          <a:p>
            <a:r>
              <a:rPr lang="en-US" sz="2400" dirty="0">
                <a:solidFill>
                  <a:srgbClr val="000099"/>
                </a:solidFill>
              </a:rPr>
              <a:t>Immaculate amplification of input coherent state</a:t>
            </a:r>
          </a:p>
        </p:txBody>
      </p:sp>
      <p:grpSp>
        <p:nvGrpSpPr>
          <p:cNvPr id="25" name="Group 24">
            <a:extLst>
              <a:ext uri="{FF2B5EF4-FFF2-40B4-BE49-F238E27FC236}">
                <a16:creationId xmlns:a16="http://schemas.microsoft.com/office/drawing/2014/main" id="{87E96CB1-629D-46D4-964A-7EFBC5CE2B77}"/>
              </a:ext>
            </a:extLst>
          </p:cNvPr>
          <p:cNvGrpSpPr/>
          <p:nvPr/>
        </p:nvGrpSpPr>
        <p:grpSpPr>
          <a:xfrm>
            <a:off x="228600" y="2057400"/>
            <a:ext cx="8686800" cy="1257300"/>
            <a:chOff x="-76200" y="2438400"/>
            <a:chExt cx="8686800" cy="1257300"/>
          </a:xfrm>
        </p:grpSpPr>
        <p:sp>
          <p:nvSpPr>
            <p:cNvPr id="26" name="TextBox 25">
              <a:extLst>
                <a:ext uri="{FF2B5EF4-FFF2-40B4-BE49-F238E27FC236}">
                  <a16:creationId xmlns:a16="http://schemas.microsoft.com/office/drawing/2014/main" id="{C5035C85-4A92-486A-937C-78452A8F3FCB}"/>
                </a:ext>
              </a:extLst>
            </p:cNvPr>
            <p:cNvSpPr txBox="1"/>
            <p:nvPr/>
          </p:nvSpPr>
          <p:spPr>
            <a:xfrm>
              <a:off x="-76200" y="2680037"/>
              <a:ext cx="8686800" cy="1015663"/>
            </a:xfrm>
            <a:prstGeom prst="rect">
              <a:avLst/>
            </a:prstGeom>
            <a:noFill/>
            <a:ln w="28575">
              <a:solidFill>
                <a:srgbClr val="990099"/>
              </a:solidFill>
            </a:ln>
          </p:spPr>
          <p:txBody>
            <a:bodyPr wrap="square" rtlCol="0">
              <a:spAutoFit/>
            </a:bodyPr>
            <a:lstStyle/>
            <a:p>
              <a:r>
                <a:rPr lang="en-US" b="1" dirty="0">
                  <a:solidFill>
                    <a:srgbClr val="990099"/>
                  </a:solidFill>
                </a:rPr>
                <a:t>Smearing probability distribution.  Smears out the amplified coherent state and includes amplified input noise and added noise.  </a:t>
              </a:r>
            </a:p>
            <a:p>
              <a:r>
                <a:rPr lang="en-US" b="1" dirty="0">
                  <a:solidFill>
                    <a:srgbClr val="990099"/>
                  </a:solidFill>
                </a:rPr>
                <a:t>For coherent-state input, it is the </a:t>
              </a:r>
              <a:r>
                <a:rPr lang="en-US" b="1" i="1" dirty="0">
                  <a:solidFill>
                    <a:srgbClr val="990099"/>
                  </a:solidFill>
                </a:rPr>
                <a:t>P </a:t>
              </a:r>
              <a:r>
                <a:rPr lang="en-US" b="1" dirty="0">
                  <a:solidFill>
                    <a:srgbClr val="990099"/>
                  </a:solidFill>
                </a:rPr>
                <a:t>function of the output.</a:t>
              </a:r>
              <a:r>
                <a:rPr lang="en-US" dirty="0">
                  <a:solidFill>
                    <a:srgbClr val="990099"/>
                  </a:solidFill>
                </a:rPr>
                <a:t>   </a:t>
              </a:r>
            </a:p>
          </p:txBody>
        </p:sp>
        <p:cxnSp>
          <p:nvCxnSpPr>
            <p:cNvPr id="27" name="Straight Arrow Connector 26">
              <a:extLst>
                <a:ext uri="{FF2B5EF4-FFF2-40B4-BE49-F238E27FC236}">
                  <a16:creationId xmlns:a16="http://schemas.microsoft.com/office/drawing/2014/main" id="{C3C0E9B5-0840-49EE-A1CA-293477B7CEA6}"/>
                </a:ext>
              </a:extLst>
            </p:cNvPr>
            <p:cNvCxnSpPr/>
            <p:nvPr/>
          </p:nvCxnSpPr>
          <p:spPr bwMode="auto">
            <a:xfrm rot="5400000" flipH="1" flipV="1">
              <a:off x="4153694" y="2551906"/>
              <a:ext cx="228600" cy="1588"/>
            </a:xfrm>
            <a:prstGeom prst="straightConnector1">
              <a:avLst/>
            </a:prstGeom>
            <a:solidFill>
              <a:schemeClr val="accent1"/>
            </a:solidFill>
            <a:ln w="28575" cap="flat" cmpd="sng" algn="ctr">
              <a:solidFill>
                <a:srgbClr val="990099"/>
              </a:solidFill>
              <a:prstDash val="solid"/>
              <a:round/>
              <a:headEnd type="none" w="med" len="med"/>
              <a:tailEnd type="triangle"/>
            </a:ln>
            <a:effectLst/>
          </p:spPr>
        </p:cxnSp>
      </p:grpSp>
      <p:sp>
        <p:nvSpPr>
          <p:cNvPr id="28" name="TextBox 27">
            <a:extLst>
              <a:ext uri="{FF2B5EF4-FFF2-40B4-BE49-F238E27FC236}">
                <a16:creationId xmlns:a16="http://schemas.microsoft.com/office/drawing/2014/main" id="{3E1D7047-B84D-471F-8707-A99E2066FE70}"/>
              </a:ext>
            </a:extLst>
          </p:cNvPr>
          <p:cNvSpPr txBox="1"/>
          <p:nvPr/>
        </p:nvSpPr>
        <p:spPr>
          <a:xfrm>
            <a:off x="990600" y="5135940"/>
            <a:ext cx="7239000" cy="1569660"/>
          </a:xfrm>
          <a:prstGeom prst="rect">
            <a:avLst/>
          </a:prstGeom>
          <a:solidFill>
            <a:srgbClr val="CCCCFF"/>
          </a:solidFill>
          <a:ln w="28575">
            <a:solidFill>
              <a:srgbClr val="990099"/>
            </a:solidFill>
          </a:ln>
        </p:spPr>
        <p:txBody>
          <a:bodyPr wrap="square" rtlCol="0">
            <a:spAutoFit/>
          </a:bodyPr>
          <a:lstStyle/>
          <a:p>
            <a:r>
              <a:rPr lang="en-US" sz="2400" b="1" dirty="0">
                <a:solidFill>
                  <a:srgbClr val="990099"/>
                </a:solidFill>
              </a:rPr>
              <a:t>THE PROBLEM</a:t>
            </a:r>
          </a:p>
          <a:p>
            <a:r>
              <a:rPr lang="en-US" sz="2400" b="1" dirty="0">
                <a:solidFill>
                  <a:srgbClr val="990099"/>
                </a:solidFill>
              </a:rPr>
              <a:t>What are the restrictions on the smearing probability distribution that ensure that the amplifier map is physical (completely positive)? </a:t>
            </a:r>
          </a:p>
        </p:txBody>
      </p:sp>
      <p:grpSp>
        <p:nvGrpSpPr>
          <p:cNvPr id="11" name="Group 10">
            <a:extLst>
              <a:ext uri="{FF2B5EF4-FFF2-40B4-BE49-F238E27FC236}">
                <a16:creationId xmlns:a16="http://schemas.microsoft.com/office/drawing/2014/main" id="{CF971433-B0F8-417C-982F-932B286BE6D8}"/>
              </a:ext>
            </a:extLst>
          </p:cNvPr>
          <p:cNvGrpSpPr/>
          <p:nvPr/>
        </p:nvGrpSpPr>
        <p:grpSpPr>
          <a:xfrm>
            <a:off x="1143000" y="3643086"/>
            <a:ext cx="6940106" cy="1371600"/>
            <a:chOff x="1143000" y="3643086"/>
            <a:chExt cx="6940106" cy="1371600"/>
          </a:xfrm>
        </p:grpSpPr>
        <p:grpSp>
          <p:nvGrpSpPr>
            <p:cNvPr id="33" name="Group 32">
              <a:extLst>
                <a:ext uri="{FF2B5EF4-FFF2-40B4-BE49-F238E27FC236}">
                  <a16:creationId xmlns:a16="http://schemas.microsoft.com/office/drawing/2014/main" id="{7EB4BD94-DE67-4922-9E9B-0708CF39B20F}"/>
                </a:ext>
              </a:extLst>
            </p:cNvPr>
            <p:cNvGrpSpPr/>
            <p:nvPr/>
          </p:nvGrpSpPr>
          <p:grpSpPr>
            <a:xfrm>
              <a:off x="1143000" y="3643086"/>
              <a:ext cx="1920240" cy="1371600"/>
              <a:chOff x="1219200" y="3733800"/>
              <a:chExt cx="3200400" cy="2286000"/>
            </a:xfrm>
          </p:grpSpPr>
          <p:grpSp>
            <p:nvGrpSpPr>
              <p:cNvPr id="34" name="Group 79">
                <a:extLst>
                  <a:ext uri="{FF2B5EF4-FFF2-40B4-BE49-F238E27FC236}">
                    <a16:creationId xmlns:a16="http://schemas.microsoft.com/office/drawing/2014/main" id="{CFD413EA-52C0-481B-8B33-6085CB11A108}"/>
                  </a:ext>
                </a:extLst>
              </p:cNvPr>
              <p:cNvGrpSpPr/>
              <p:nvPr/>
            </p:nvGrpSpPr>
            <p:grpSpPr>
              <a:xfrm>
                <a:off x="1219200" y="3733800"/>
                <a:ext cx="3200400" cy="2286000"/>
                <a:chOff x="228600" y="838200"/>
                <a:chExt cx="3200400" cy="2286000"/>
              </a:xfrm>
            </p:grpSpPr>
            <p:sp>
              <p:nvSpPr>
                <p:cNvPr id="36" name="Oval 35">
                  <a:extLst>
                    <a:ext uri="{FF2B5EF4-FFF2-40B4-BE49-F238E27FC236}">
                      <a16:creationId xmlns:a16="http://schemas.microsoft.com/office/drawing/2014/main" id="{3227F2E4-21AF-4C21-A602-284BE229FB96}"/>
                    </a:ext>
                  </a:extLst>
                </p:cNvPr>
                <p:cNvSpPr/>
                <p:nvPr/>
              </p:nvSpPr>
              <p:spPr bwMode="auto">
                <a:xfrm>
                  <a:off x="762000" y="1935480"/>
                  <a:ext cx="91440" cy="91440"/>
                </a:xfrm>
                <a:prstGeom prst="ellipse">
                  <a:avLst/>
                </a:prstGeom>
                <a:solidFill>
                  <a:srgbClr val="000099"/>
                </a:solidFill>
                <a:ln w="19050" cap="flat" cmpd="sng" algn="ctr">
                  <a:solidFill>
                    <a:srgbClr val="00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37" name="Straight Arrow Connector 36">
                  <a:extLst>
                    <a:ext uri="{FF2B5EF4-FFF2-40B4-BE49-F238E27FC236}">
                      <a16:creationId xmlns:a16="http://schemas.microsoft.com/office/drawing/2014/main" id="{D9DD3D52-2F64-4E57-889C-E1BC2630231E}"/>
                    </a:ext>
                  </a:extLst>
                </p:cNvPr>
                <p:cNvCxnSpPr/>
                <p:nvPr/>
              </p:nvCxnSpPr>
              <p:spPr bwMode="auto">
                <a:xfrm>
                  <a:off x="228600" y="1980406"/>
                  <a:ext cx="32004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8" name="Straight Arrow Connector 37">
                  <a:extLst>
                    <a:ext uri="{FF2B5EF4-FFF2-40B4-BE49-F238E27FC236}">
                      <a16:creationId xmlns:a16="http://schemas.microsoft.com/office/drawing/2014/main" id="{773393EB-E802-4F48-9CB2-B9BCB1068430}"/>
                    </a:ext>
                  </a:extLst>
                </p:cNvPr>
                <p:cNvCxnSpPr/>
                <p:nvPr/>
              </p:nvCxnSpPr>
              <p:spPr bwMode="auto">
                <a:xfrm rot="5400000" flipH="1" flipV="1">
                  <a:off x="-685800" y="1980406"/>
                  <a:ext cx="22860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9" name="Oval 38">
                  <a:extLst>
                    <a:ext uri="{FF2B5EF4-FFF2-40B4-BE49-F238E27FC236}">
                      <a16:creationId xmlns:a16="http://schemas.microsoft.com/office/drawing/2014/main" id="{64A0D931-256E-4781-948D-839F661C5977}"/>
                    </a:ext>
                  </a:extLst>
                </p:cNvPr>
                <p:cNvSpPr/>
                <p:nvPr/>
              </p:nvSpPr>
              <p:spPr bwMode="auto">
                <a:xfrm>
                  <a:off x="2223516" y="1935480"/>
                  <a:ext cx="91440" cy="91440"/>
                </a:xfrm>
                <a:prstGeom prst="ellipse">
                  <a:avLst/>
                </a:prstGeom>
                <a:solidFill>
                  <a:srgbClr val="000099"/>
                </a:solidFill>
                <a:ln w="19050" cap="flat" cmpd="sng" algn="ctr">
                  <a:solidFill>
                    <a:srgbClr val="00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0" name="Oval 39">
                  <a:extLst>
                    <a:ext uri="{FF2B5EF4-FFF2-40B4-BE49-F238E27FC236}">
                      <a16:creationId xmlns:a16="http://schemas.microsoft.com/office/drawing/2014/main" id="{327D7E58-2711-42CD-886F-3F9A9FD3E970}"/>
                    </a:ext>
                  </a:extLst>
                </p:cNvPr>
                <p:cNvSpPr/>
                <p:nvPr/>
              </p:nvSpPr>
              <p:spPr bwMode="auto">
                <a:xfrm>
                  <a:off x="1642872" y="1354836"/>
                  <a:ext cx="1252728" cy="1252728"/>
                </a:xfrm>
                <a:prstGeom prst="ellipse">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cxnSp>
            <p:nvCxnSpPr>
              <p:cNvPr id="35" name="Straight Arrow Connector 34">
                <a:extLst>
                  <a:ext uri="{FF2B5EF4-FFF2-40B4-BE49-F238E27FC236}">
                    <a16:creationId xmlns:a16="http://schemas.microsoft.com/office/drawing/2014/main" id="{7C17FB9D-F0D0-4C10-BD96-2211419A6D61}"/>
                  </a:ext>
                </a:extLst>
              </p:cNvPr>
              <p:cNvCxnSpPr/>
              <p:nvPr/>
            </p:nvCxnSpPr>
            <p:spPr bwMode="auto">
              <a:xfrm>
                <a:off x="1844040" y="4876800"/>
                <a:ext cx="1370076" cy="1588"/>
              </a:xfrm>
              <a:prstGeom prst="straightConnector1">
                <a:avLst/>
              </a:prstGeom>
              <a:solidFill>
                <a:schemeClr val="accent1"/>
              </a:solidFill>
              <a:ln w="28575" cap="flat" cmpd="sng" algn="ctr">
                <a:solidFill>
                  <a:srgbClr val="008000"/>
                </a:solidFill>
                <a:prstDash val="solid"/>
                <a:round/>
                <a:headEnd type="none" w="med" len="med"/>
                <a:tailEnd type="arrow"/>
              </a:ln>
              <a:effectLst/>
            </p:spPr>
          </p:cxnSp>
        </p:grpSp>
        <p:pic>
          <p:nvPicPr>
            <p:cNvPr id="8" name="Picture 7">
              <a:extLst>
                <a:ext uri="{FF2B5EF4-FFF2-40B4-BE49-F238E27FC236}">
                  <a16:creationId xmlns:a16="http://schemas.microsoft.com/office/drawing/2014/main" id="{6BC73756-C36A-48C3-9439-685C20A0B248}"/>
                </a:ext>
              </a:extLst>
            </p:cNvPr>
            <p:cNvPicPr>
              <a:picLocks noChangeAspect="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05200" y="4157664"/>
              <a:ext cx="4577906" cy="316040"/>
            </a:xfrm>
            <a:prstGeom prst="rect">
              <a:avLst/>
            </a:prstGeom>
            <a:noFill/>
            <a:ln/>
            <a:effectLst/>
          </p:spPr>
        </p:pic>
        <p:pic>
          <p:nvPicPr>
            <p:cNvPr id="10" name="Picture 9">
              <a:extLst>
                <a:ext uri="{FF2B5EF4-FFF2-40B4-BE49-F238E27FC236}">
                  <a16:creationId xmlns:a16="http://schemas.microsoft.com/office/drawing/2014/main" id="{72DF0070-9969-4576-B7C5-F2975CE99B29}"/>
                </a:ext>
              </a:extLst>
            </p:cNvPr>
            <p:cNvPicPr>
              <a:picLocks noChangeAspect="1"/>
            </p:cNvPicPr>
            <p:nvPr>
              <p:custDataLst>
                <p:tags r:id="rId3"/>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31906" y="3679793"/>
              <a:ext cx="1516094" cy="206407"/>
            </a:xfrm>
            <a:prstGeom prst="rect">
              <a:avLst/>
            </a:prstGeom>
            <a:noFill/>
            <a:ln/>
            <a:effectLst/>
          </p:spPr>
        </p:pic>
      </p:grpSp>
    </p:spTree>
    <p:extLst>
      <p:ext uri="{BB962C8B-B14F-4D97-AF65-F5344CB8AC3E}">
        <p14:creationId xmlns:p14="http://schemas.microsoft.com/office/powerpoint/2010/main" val="9062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B21C2-6F18-4142-B051-02CC6FEA67F8}"/>
              </a:ext>
            </a:extLst>
          </p:cNvPr>
          <p:cNvPicPr>
            <a:picLocks noChangeAspect="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2396" y="121063"/>
            <a:ext cx="4375404" cy="1098137"/>
          </a:xfrm>
          <a:prstGeom prst="rect">
            <a:avLst/>
          </a:prstGeom>
          <a:noFill/>
          <a:ln/>
          <a:effectLst/>
        </p:spPr>
      </p:pic>
      <p:sp>
        <p:nvSpPr>
          <p:cNvPr id="22" name="TextBox 21">
            <a:extLst>
              <a:ext uri="{FF2B5EF4-FFF2-40B4-BE49-F238E27FC236}">
                <a16:creationId xmlns:a16="http://schemas.microsoft.com/office/drawing/2014/main" id="{8EE99ECF-FACD-422A-A1F4-0CF52194F928}"/>
              </a:ext>
            </a:extLst>
          </p:cNvPr>
          <p:cNvSpPr txBox="1"/>
          <p:nvPr/>
        </p:nvSpPr>
        <p:spPr>
          <a:xfrm>
            <a:off x="2590800" y="3134380"/>
            <a:ext cx="3886200" cy="523220"/>
          </a:xfrm>
          <a:prstGeom prst="rect">
            <a:avLst/>
          </a:prstGeom>
          <a:solidFill>
            <a:srgbClr val="CCCCFF"/>
          </a:solidFill>
          <a:ln w="28575">
            <a:solidFill>
              <a:srgbClr val="FF0000"/>
            </a:solidFill>
          </a:ln>
        </p:spPr>
        <p:txBody>
          <a:bodyPr wrap="square" rtlCol="0">
            <a:spAutoFit/>
          </a:bodyPr>
          <a:lstStyle/>
          <a:p>
            <a:r>
              <a:rPr lang="en-US" sz="2800" b="1" dirty="0">
                <a:solidFill>
                  <a:srgbClr val="000099"/>
                </a:solidFill>
              </a:rPr>
              <a:t>This is hopeless.</a:t>
            </a:r>
          </a:p>
        </p:txBody>
      </p:sp>
      <p:sp>
        <p:nvSpPr>
          <p:cNvPr id="23" name="TextBox 22">
            <a:extLst>
              <a:ext uri="{FF2B5EF4-FFF2-40B4-BE49-F238E27FC236}">
                <a16:creationId xmlns:a16="http://schemas.microsoft.com/office/drawing/2014/main" id="{58B5F3DA-81C2-47E4-9C3A-3679633C0071}"/>
              </a:ext>
            </a:extLst>
          </p:cNvPr>
          <p:cNvSpPr txBox="1"/>
          <p:nvPr/>
        </p:nvSpPr>
        <p:spPr>
          <a:xfrm>
            <a:off x="533400" y="3975318"/>
            <a:ext cx="8048255" cy="1384995"/>
          </a:xfrm>
          <a:prstGeom prst="rect">
            <a:avLst/>
          </a:prstGeom>
          <a:solidFill>
            <a:srgbClr val="66FF66"/>
          </a:solidFill>
          <a:ln w="28575">
            <a:solidFill>
              <a:srgbClr val="008000"/>
            </a:solidFill>
          </a:ln>
        </p:spPr>
        <p:txBody>
          <a:bodyPr wrap="square" rtlCol="0">
            <a:spAutoFit/>
          </a:bodyPr>
          <a:lstStyle/>
          <a:p>
            <a:r>
              <a:rPr lang="en-US" sz="2800" b="1" dirty="0">
                <a:solidFill>
                  <a:srgbClr val="000099"/>
                </a:solidFill>
              </a:rPr>
              <a:t>If your problem requires a determination of when a class of linear operators is positive,</a:t>
            </a:r>
          </a:p>
          <a:p>
            <a:r>
              <a:rPr lang="en-US" sz="2800" b="1" dirty="0">
                <a:solidFill>
                  <a:srgbClr val="000099"/>
                </a:solidFill>
              </a:rPr>
              <a:t>FIND YOURSELF A NEW PROBLEM.</a:t>
            </a:r>
          </a:p>
        </p:txBody>
      </p:sp>
      <p:sp>
        <p:nvSpPr>
          <p:cNvPr id="29" name="TextBox 28">
            <a:extLst>
              <a:ext uri="{FF2B5EF4-FFF2-40B4-BE49-F238E27FC236}">
                <a16:creationId xmlns:a16="http://schemas.microsoft.com/office/drawing/2014/main" id="{CAF116CF-3FFF-45C4-B2C1-7A925505B194}"/>
              </a:ext>
            </a:extLst>
          </p:cNvPr>
          <p:cNvSpPr txBox="1"/>
          <p:nvPr/>
        </p:nvSpPr>
        <p:spPr>
          <a:xfrm>
            <a:off x="228600" y="188893"/>
            <a:ext cx="4343400" cy="954107"/>
          </a:xfrm>
          <a:prstGeom prst="rect">
            <a:avLst/>
          </a:prstGeom>
          <a:noFill/>
        </p:spPr>
        <p:txBody>
          <a:bodyPr wrap="square" rtlCol="0">
            <a:spAutoFit/>
          </a:bodyPr>
          <a:lstStyle/>
          <a:p>
            <a:r>
              <a:rPr lang="en-US" sz="2800" b="1" dirty="0">
                <a:solidFill>
                  <a:srgbClr val="996600"/>
                </a:solidFill>
                <a:latin typeface="Comic Sans MS" pitchFamily="66" charset="0"/>
              </a:rPr>
              <a:t>Attacking the problem. Tack 1</a:t>
            </a:r>
          </a:p>
        </p:txBody>
      </p:sp>
      <p:pic>
        <p:nvPicPr>
          <p:cNvPr id="5" name="Picture 4">
            <a:extLst>
              <a:ext uri="{FF2B5EF4-FFF2-40B4-BE49-F238E27FC236}">
                <a16:creationId xmlns:a16="http://schemas.microsoft.com/office/drawing/2014/main" id="{B07B26F6-EE0C-44D0-9EF4-48A87D8D2EC9}"/>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2411" y="1524000"/>
            <a:ext cx="7227189" cy="1353312"/>
          </a:xfrm>
          <a:prstGeom prst="rect">
            <a:avLst/>
          </a:prstGeom>
          <a:noFill/>
          <a:ln/>
          <a:effectLst/>
        </p:spPr>
      </p:pic>
    </p:spTree>
    <p:extLst>
      <p:ext uri="{BB962C8B-B14F-4D97-AF65-F5344CB8AC3E}">
        <p14:creationId xmlns:p14="http://schemas.microsoft.com/office/powerpoint/2010/main" val="183223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B21C2-6F18-4142-B051-02CC6FEA67F8}"/>
              </a:ext>
            </a:extLst>
          </p:cNvPr>
          <p:cNvPicPr>
            <a:picLocks noChangeAspect="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2396" y="121063"/>
            <a:ext cx="4375404" cy="1098137"/>
          </a:xfrm>
          <a:prstGeom prst="rect">
            <a:avLst/>
          </a:prstGeom>
          <a:noFill/>
          <a:ln/>
          <a:effectLst/>
        </p:spPr>
      </p:pic>
      <p:sp>
        <p:nvSpPr>
          <p:cNvPr id="29" name="TextBox 28">
            <a:extLst>
              <a:ext uri="{FF2B5EF4-FFF2-40B4-BE49-F238E27FC236}">
                <a16:creationId xmlns:a16="http://schemas.microsoft.com/office/drawing/2014/main" id="{CAF116CF-3FFF-45C4-B2C1-7A925505B194}"/>
              </a:ext>
            </a:extLst>
          </p:cNvPr>
          <p:cNvSpPr txBox="1"/>
          <p:nvPr/>
        </p:nvSpPr>
        <p:spPr>
          <a:xfrm>
            <a:off x="228600" y="188893"/>
            <a:ext cx="4343400" cy="954107"/>
          </a:xfrm>
          <a:prstGeom prst="rect">
            <a:avLst/>
          </a:prstGeom>
          <a:noFill/>
        </p:spPr>
        <p:txBody>
          <a:bodyPr wrap="square" rtlCol="0">
            <a:spAutoFit/>
          </a:bodyPr>
          <a:lstStyle/>
          <a:p>
            <a:r>
              <a:rPr lang="en-US" sz="2800" b="1" dirty="0">
                <a:solidFill>
                  <a:srgbClr val="996600"/>
                </a:solidFill>
                <a:latin typeface="Comic Sans MS" pitchFamily="66" charset="0"/>
              </a:rPr>
              <a:t>Attacking the problem. Tack 2</a:t>
            </a:r>
          </a:p>
        </p:txBody>
      </p:sp>
      <p:sp>
        <p:nvSpPr>
          <p:cNvPr id="10" name="TextBox 9">
            <a:extLst>
              <a:ext uri="{FF2B5EF4-FFF2-40B4-BE49-F238E27FC236}">
                <a16:creationId xmlns:a16="http://schemas.microsoft.com/office/drawing/2014/main" id="{FB3E1761-2B23-44DB-84E7-4D7C415FB217}"/>
              </a:ext>
            </a:extLst>
          </p:cNvPr>
          <p:cNvSpPr txBox="1"/>
          <p:nvPr/>
        </p:nvSpPr>
        <p:spPr>
          <a:xfrm>
            <a:off x="1066800" y="5461263"/>
            <a:ext cx="6934200" cy="1015663"/>
          </a:xfrm>
          <a:prstGeom prst="rect">
            <a:avLst/>
          </a:prstGeom>
          <a:solidFill>
            <a:srgbClr val="CCCCFF"/>
          </a:solidFill>
          <a:ln w="28575">
            <a:solidFill>
              <a:srgbClr val="FF0000"/>
            </a:solidFill>
          </a:ln>
        </p:spPr>
        <p:txBody>
          <a:bodyPr wrap="square" rtlCol="0">
            <a:spAutoFit/>
          </a:bodyPr>
          <a:lstStyle/>
          <a:p>
            <a:r>
              <a:rPr lang="en-US" b="1" dirty="0">
                <a:solidFill>
                  <a:srgbClr val="000099"/>
                </a:solidFill>
              </a:rPr>
              <a:t>But we have no way to get from this to general statements about the smearing distribution, because the joint unitary and </a:t>
            </a:r>
            <a:r>
              <a:rPr lang="en-US" b="1" dirty="0" err="1">
                <a:solidFill>
                  <a:srgbClr val="000099"/>
                </a:solidFill>
              </a:rPr>
              <a:t>ancilla</a:t>
            </a:r>
            <a:r>
              <a:rPr lang="en-US" b="1" dirty="0">
                <a:solidFill>
                  <a:srgbClr val="000099"/>
                </a:solidFill>
              </a:rPr>
              <a:t> state are too general.</a:t>
            </a:r>
          </a:p>
        </p:txBody>
      </p:sp>
      <p:pic>
        <p:nvPicPr>
          <p:cNvPr id="24" name="Picture 23">
            <a:extLst>
              <a:ext uri="{FF2B5EF4-FFF2-40B4-BE49-F238E27FC236}">
                <a16:creationId xmlns:a16="http://schemas.microsoft.com/office/drawing/2014/main" id="{2AAA976B-0D35-4414-8CA7-755B4E57ABAA}"/>
              </a:ext>
            </a:extLst>
          </p:cNvPr>
          <p:cNvPicPr>
            <a:picLocks noChangeAspect="1"/>
          </p:cNvPicPr>
          <p:nvPr>
            <p:custDataLst>
              <p:tags r:id="rId3"/>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447797"/>
            <a:ext cx="8881110" cy="1169670"/>
          </a:xfrm>
          <a:prstGeom prst="rect">
            <a:avLst/>
          </a:prstGeom>
          <a:noFill/>
          <a:ln/>
          <a:effectLst/>
        </p:spPr>
      </p:pic>
      <p:graphicFrame>
        <p:nvGraphicFramePr>
          <p:cNvPr id="13" name="Object 12">
            <a:extLst>
              <a:ext uri="{FF2B5EF4-FFF2-40B4-BE49-F238E27FC236}">
                <a16:creationId xmlns:a16="http://schemas.microsoft.com/office/drawing/2014/main" id="{48A8D663-E3FC-4AF8-BB6A-76E3C483E509}"/>
              </a:ext>
            </a:extLst>
          </p:cNvPr>
          <p:cNvGraphicFramePr>
            <a:graphicFrameLocks noChangeAspect="1"/>
          </p:cNvGraphicFramePr>
          <p:nvPr>
            <p:extLst>
              <p:ext uri="{D42A27DB-BD31-4B8C-83A1-F6EECF244321}">
                <p14:modId xmlns:p14="http://schemas.microsoft.com/office/powerpoint/2010/main" val="3316816074"/>
              </p:ext>
            </p:extLst>
          </p:nvPr>
        </p:nvGraphicFramePr>
        <p:xfrm>
          <a:off x="907590" y="2819400"/>
          <a:ext cx="7474410" cy="1653912"/>
        </p:xfrm>
        <a:graphic>
          <a:graphicData uri="http://schemas.openxmlformats.org/presentationml/2006/ole">
            <mc:AlternateContent xmlns:mc="http://schemas.openxmlformats.org/markup-compatibility/2006">
              <mc:Choice xmlns:v="urn:schemas-microsoft-com:vml" Requires="v">
                <p:oleObj spid="_x0000_s1052" name="Acrobat Document" r:id="rId9" imgW="4476399" imgH="990366" progId="Acrobat.Document.11">
                  <p:embed/>
                </p:oleObj>
              </mc:Choice>
              <mc:Fallback>
                <p:oleObj name="Acrobat Document" r:id="rId9" imgW="4476399" imgH="990366" progId="Acrobat.Document.11">
                  <p:embed/>
                  <p:pic>
                    <p:nvPicPr>
                      <p:cNvPr id="0" name=""/>
                      <p:cNvPicPr/>
                      <p:nvPr/>
                    </p:nvPicPr>
                    <p:blipFill>
                      <a:blip r:embed="rId10"/>
                      <a:stretch>
                        <a:fillRect/>
                      </a:stretch>
                    </p:blipFill>
                    <p:spPr>
                      <a:xfrm>
                        <a:off x="907590" y="2819400"/>
                        <a:ext cx="7474410" cy="1653912"/>
                      </a:xfrm>
                      <a:prstGeom prst="rect">
                        <a:avLst/>
                      </a:prstGeom>
                      <a:ln w="28575">
                        <a:solidFill>
                          <a:schemeClr val="tx1"/>
                        </a:solidFill>
                      </a:ln>
                    </p:spPr>
                  </p:pic>
                </p:oleObj>
              </mc:Fallback>
            </mc:AlternateContent>
          </a:graphicData>
        </a:graphic>
      </p:graphicFrame>
      <p:pic>
        <p:nvPicPr>
          <p:cNvPr id="16" name="Picture 15">
            <a:extLst>
              <a:ext uri="{FF2B5EF4-FFF2-40B4-BE49-F238E27FC236}">
                <a16:creationId xmlns:a16="http://schemas.microsoft.com/office/drawing/2014/main" id="{CE515EF3-9CB2-4842-9AAE-63E88D965F9B}"/>
              </a:ext>
            </a:extLst>
          </p:cNvPr>
          <p:cNvPicPr>
            <a:picLocks noChangeAspect="1"/>
          </p:cNvPicPr>
          <p:nvPr>
            <p:custDataLst>
              <p:tags r:id="rId4"/>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4648200"/>
            <a:ext cx="8724614" cy="541687"/>
          </a:xfrm>
          <a:prstGeom prst="rect">
            <a:avLst/>
          </a:prstGeom>
          <a:noFill/>
          <a:ln/>
          <a:effectLst/>
        </p:spPr>
      </p:pic>
    </p:spTree>
    <p:extLst>
      <p:ext uri="{BB962C8B-B14F-4D97-AF65-F5344CB8AC3E}">
        <p14:creationId xmlns:p14="http://schemas.microsoft.com/office/powerpoint/2010/main" val="390754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B21C2-6F18-4142-B051-02CC6FEA67F8}"/>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2396" y="121063"/>
            <a:ext cx="4375404" cy="1098137"/>
          </a:xfrm>
          <a:prstGeom prst="rect">
            <a:avLst/>
          </a:prstGeom>
          <a:noFill/>
          <a:ln/>
          <a:effectLst/>
        </p:spPr>
      </p:pic>
      <p:pic>
        <p:nvPicPr>
          <p:cNvPr id="6" name="Picture 5">
            <a:extLst>
              <a:ext uri="{FF2B5EF4-FFF2-40B4-BE49-F238E27FC236}">
                <a16:creationId xmlns:a16="http://schemas.microsoft.com/office/drawing/2014/main" id="{AC408CC3-327D-413A-8BED-70F0663452D6}"/>
              </a:ext>
            </a:extLst>
          </p:cNvPr>
          <p:cNvPicPr>
            <a:picLocks noChangeAspect="1"/>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1" y="1706785"/>
            <a:ext cx="8379905" cy="2484215"/>
          </a:xfrm>
          <a:prstGeom prst="rect">
            <a:avLst/>
          </a:prstGeom>
          <a:noFill/>
          <a:ln/>
          <a:effectLst/>
        </p:spPr>
      </p:pic>
      <p:sp>
        <p:nvSpPr>
          <p:cNvPr id="8" name="TextBox 7">
            <a:extLst>
              <a:ext uri="{FF2B5EF4-FFF2-40B4-BE49-F238E27FC236}">
                <a16:creationId xmlns:a16="http://schemas.microsoft.com/office/drawing/2014/main" id="{8B1AB5CA-F0D3-46F8-8FC9-D8E838BA09CC}"/>
              </a:ext>
            </a:extLst>
          </p:cNvPr>
          <p:cNvSpPr txBox="1"/>
          <p:nvPr/>
        </p:nvSpPr>
        <p:spPr>
          <a:xfrm>
            <a:off x="228600" y="188893"/>
            <a:ext cx="4343400" cy="954107"/>
          </a:xfrm>
          <a:prstGeom prst="rect">
            <a:avLst/>
          </a:prstGeom>
          <a:noFill/>
        </p:spPr>
        <p:txBody>
          <a:bodyPr wrap="square" rtlCol="0">
            <a:spAutoFit/>
          </a:bodyPr>
          <a:lstStyle/>
          <a:p>
            <a:r>
              <a:rPr lang="en-US" sz="2800" b="1" dirty="0">
                <a:solidFill>
                  <a:srgbClr val="996600"/>
                </a:solidFill>
                <a:latin typeface="Comic Sans MS" pitchFamily="66" charset="0"/>
              </a:rPr>
              <a:t>Attacking the problem. Tack 3, the right tack</a:t>
            </a:r>
          </a:p>
        </p:txBody>
      </p:sp>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D689422F-0D66-44F8-8813-42E9304698A3}"/>
                  </a:ext>
                </a:extLst>
              </p14:cNvPr>
              <p14:cNvContentPartPr/>
              <p14:nvPr/>
            </p14:nvContentPartPr>
            <p14:xfrm>
              <a:off x="4757602" y="5371965"/>
              <a:ext cx="28800" cy="360"/>
            </p14:xfrm>
          </p:contentPart>
        </mc:Choice>
        <mc:Fallback xmlns="">
          <p:pic>
            <p:nvPicPr>
              <p:cNvPr id="7" name="Ink 6">
                <a:extLst>
                  <a:ext uri="{FF2B5EF4-FFF2-40B4-BE49-F238E27FC236}">
                    <a16:creationId xmlns:a16="http://schemas.microsoft.com/office/drawing/2014/main" id="{D689422F-0D66-44F8-8813-42E9304698A3}"/>
                  </a:ext>
                </a:extLst>
              </p:cNvPr>
              <p:cNvPicPr/>
              <p:nvPr/>
            </p:nvPicPr>
            <p:blipFill>
              <a:blip r:embed="rId9"/>
              <a:stretch>
                <a:fillRect/>
              </a:stretch>
            </p:blipFill>
            <p:spPr>
              <a:xfrm>
                <a:off x="4748602" y="5362965"/>
                <a:ext cx="46440" cy="18000"/>
              </a:xfrm>
              <a:prstGeom prst="rect">
                <a:avLst/>
              </a:prstGeom>
            </p:spPr>
          </p:pic>
        </mc:Fallback>
      </mc:AlternateContent>
      <p:graphicFrame>
        <p:nvGraphicFramePr>
          <p:cNvPr id="12" name="Object 11">
            <a:extLst>
              <a:ext uri="{FF2B5EF4-FFF2-40B4-BE49-F238E27FC236}">
                <a16:creationId xmlns:a16="http://schemas.microsoft.com/office/drawing/2014/main" id="{396F790F-1DFC-434A-ABE1-D2314C6B97B3}"/>
              </a:ext>
            </a:extLst>
          </p:cNvPr>
          <p:cNvGraphicFramePr>
            <a:graphicFrameLocks noChangeAspect="1"/>
          </p:cNvGraphicFramePr>
          <p:nvPr>
            <p:extLst>
              <p:ext uri="{D42A27DB-BD31-4B8C-83A1-F6EECF244321}">
                <p14:modId xmlns:p14="http://schemas.microsoft.com/office/powerpoint/2010/main" val="1893872308"/>
              </p:ext>
            </p:extLst>
          </p:nvPr>
        </p:nvGraphicFramePr>
        <p:xfrm>
          <a:off x="854075" y="4476750"/>
          <a:ext cx="7375525" cy="1924050"/>
        </p:xfrm>
        <a:graphic>
          <a:graphicData uri="http://schemas.openxmlformats.org/presentationml/2006/ole">
            <mc:AlternateContent xmlns:mc="http://schemas.openxmlformats.org/markup-compatibility/2006">
              <mc:Choice xmlns:v="urn:schemas-microsoft-com:vml" Requires="v">
                <p:oleObj spid="_x0000_s2074" name="Acrobat Document" r:id="rId10" imgW="4162159" imgH="1085557" progId="Acrobat.Document.11">
                  <p:embed/>
                </p:oleObj>
              </mc:Choice>
              <mc:Fallback>
                <p:oleObj name="Acrobat Document" r:id="rId10" imgW="4162159" imgH="1085557" progId="Acrobat.Document.11">
                  <p:embed/>
                  <p:pic>
                    <p:nvPicPr>
                      <p:cNvPr id="0" name=""/>
                      <p:cNvPicPr/>
                      <p:nvPr/>
                    </p:nvPicPr>
                    <p:blipFill>
                      <a:blip r:embed="rId11"/>
                      <a:stretch>
                        <a:fillRect/>
                      </a:stretch>
                    </p:blipFill>
                    <p:spPr>
                      <a:xfrm>
                        <a:off x="854075" y="4476750"/>
                        <a:ext cx="7375525" cy="1924050"/>
                      </a:xfrm>
                      <a:prstGeom prst="rect">
                        <a:avLst/>
                      </a:prstGeom>
                      <a:ln w="28575">
                        <a:solidFill>
                          <a:schemeClr val="tx1"/>
                        </a:solidFill>
                      </a:ln>
                    </p:spPr>
                  </p:pic>
                </p:oleObj>
              </mc:Fallback>
            </mc:AlternateContent>
          </a:graphicData>
        </a:graphic>
      </p:graphicFrame>
    </p:spTree>
    <p:extLst>
      <p:ext uri="{BB962C8B-B14F-4D97-AF65-F5344CB8AC3E}">
        <p14:creationId xmlns:p14="http://schemas.microsoft.com/office/powerpoint/2010/main" val="3359375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B21C2-6F18-4142-B051-02CC6FEA67F8}"/>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2396" y="121063"/>
            <a:ext cx="4375404" cy="1098137"/>
          </a:xfrm>
          <a:prstGeom prst="rect">
            <a:avLst/>
          </a:prstGeom>
          <a:noFill/>
          <a:ln/>
          <a:effectLst/>
        </p:spPr>
      </p:pic>
      <p:sp>
        <p:nvSpPr>
          <p:cNvPr id="8" name="TextBox 7">
            <a:extLst>
              <a:ext uri="{FF2B5EF4-FFF2-40B4-BE49-F238E27FC236}">
                <a16:creationId xmlns:a16="http://schemas.microsoft.com/office/drawing/2014/main" id="{8B1AB5CA-F0D3-46F8-8FC9-D8E838BA09CC}"/>
              </a:ext>
            </a:extLst>
          </p:cNvPr>
          <p:cNvSpPr txBox="1"/>
          <p:nvPr/>
        </p:nvSpPr>
        <p:spPr>
          <a:xfrm>
            <a:off x="228600" y="188893"/>
            <a:ext cx="4343400" cy="954107"/>
          </a:xfrm>
          <a:prstGeom prst="rect">
            <a:avLst/>
          </a:prstGeom>
          <a:noFill/>
        </p:spPr>
        <p:txBody>
          <a:bodyPr wrap="square" rtlCol="0">
            <a:spAutoFit/>
          </a:bodyPr>
          <a:lstStyle/>
          <a:p>
            <a:r>
              <a:rPr lang="en-US" sz="2800" b="1" dirty="0">
                <a:solidFill>
                  <a:srgbClr val="996600"/>
                </a:solidFill>
                <a:latin typeface="Comic Sans MS" pitchFamily="66" charset="0"/>
              </a:rPr>
              <a:t>Attacking the problem. Tack 3, the right tack</a:t>
            </a:r>
          </a:p>
        </p:txBody>
      </p:sp>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D689422F-0D66-44F8-8813-42E9304698A3}"/>
                  </a:ext>
                </a:extLst>
              </p14:cNvPr>
              <p14:cNvContentPartPr/>
              <p14:nvPr/>
            </p14:nvContentPartPr>
            <p14:xfrm>
              <a:off x="4757602" y="5371965"/>
              <a:ext cx="28800" cy="360"/>
            </p14:xfrm>
          </p:contentPart>
        </mc:Choice>
        <mc:Fallback xmlns="">
          <p:pic>
            <p:nvPicPr>
              <p:cNvPr id="7" name="Ink 6">
                <a:extLst>
                  <a:ext uri="{FF2B5EF4-FFF2-40B4-BE49-F238E27FC236}">
                    <a16:creationId xmlns:a16="http://schemas.microsoft.com/office/drawing/2014/main" id="{D689422F-0D66-44F8-8813-42E9304698A3}"/>
                  </a:ext>
                </a:extLst>
              </p:cNvPr>
              <p:cNvPicPr/>
              <p:nvPr/>
            </p:nvPicPr>
            <p:blipFill>
              <a:blip r:embed="rId8"/>
              <a:stretch>
                <a:fillRect/>
              </a:stretch>
            </p:blipFill>
            <p:spPr>
              <a:xfrm>
                <a:off x="4748602" y="5362965"/>
                <a:ext cx="46440" cy="18000"/>
              </a:xfrm>
              <a:prstGeom prst="rect">
                <a:avLst/>
              </a:prstGeom>
            </p:spPr>
          </p:pic>
        </mc:Fallback>
      </mc:AlternateContent>
      <p:graphicFrame>
        <p:nvGraphicFramePr>
          <p:cNvPr id="12" name="Object 11">
            <a:extLst>
              <a:ext uri="{FF2B5EF4-FFF2-40B4-BE49-F238E27FC236}">
                <a16:creationId xmlns:a16="http://schemas.microsoft.com/office/drawing/2014/main" id="{396F790F-1DFC-434A-ABE1-D2314C6B97B3}"/>
              </a:ext>
            </a:extLst>
          </p:cNvPr>
          <p:cNvGraphicFramePr>
            <a:graphicFrameLocks noChangeAspect="1"/>
          </p:cNvGraphicFramePr>
          <p:nvPr>
            <p:extLst>
              <p:ext uri="{D42A27DB-BD31-4B8C-83A1-F6EECF244321}">
                <p14:modId xmlns:p14="http://schemas.microsoft.com/office/powerpoint/2010/main" val="2863344285"/>
              </p:ext>
            </p:extLst>
          </p:nvPr>
        </p:nvGraphicFramePr>
        <p:xfrm>
          <a:off x="838200" y="1447800"/>
          <a:ext cx="7375525" cy="1924050"/>
        </p:xfrm>
        <a:graphic>
          <a:graphicData uri="http://schemas.openxmlformats.org/presentationml/2006/ole">
            <mc:AlternateContent xmlns:mc="http://schemas.openxmlformats.org/markup-compatibility/2006">
              <mc:Choice xmlns:v="urn:schemas-microsoft-com:vml" Requires="v">
                <p:oleObj spid="_x0000_s3097" name="Acrobat Document" r:id="rId9" imgW="4162159" imgH="1085557" progId="Acrobat.Document.11">
                  <p:embed/>
                </p:oleObj>
              </mc:Choice>
              <mc:Fallback>
                <p:oleObj name="Acrobat Document" r:id="rId9" imgW="4162159" imgH="1085557" progId="Acrobat.Document.11">
                  <p:embed/>
                  <p:pic>
                    <p:nvPicPr>
                      <p:cNvPr id="12" name="Object 11">
                        <a:extLst>
                          <a:ext uri="{FF2B5EF4-FFF2-40B4-BE49-F238E27FC236}">
                            <a16:creationId xmlns:a16="http://schemas.microsoft.com/office/drawing/2014/main" id="{396F790F-1DFC-434A-ABE1-D2314C6B97B3}"/>
                          </a:ext>
                        </a:extLst>
                      </p:cNvPr>
                      <p:cNvPicPr/>
                      <p:nvPr/>
                    </p:nvPicPr>
                    <p:blipFill>
                      <a:blip r:embed="rId10"/>
                      <a:stretch>
                        <a:fillRect/>
                      </a:stretch>
                    </p:blipFill>
                    <p:spPr>
                      <a:xfrm>
                        <a:off x="838200" y="1447800"/>
                        <a:ext cx="7375525" cy="1924050"/>
                      </a:xfrm>
                      <a:prstGeom prst="rect">
                        <a:avLst/>
                      </a:prstGeom>
                      <a:ln w="28575">
                        <a:solidFill>
                          <a:schemeClr val="tx1"/>
                        </a:solidFill>
                      </a:ln>
                    </p:spPr>
                  </p:pic>
                </p:oleObj>
              </mc:Fallback>
            </mc:AlternateContent>
          </a:graphicData>
        </a:graphic>
      </p:graphicFrame>
      <p:sp>
        <p:nvSpPr>
          <p:cNvPr id="10" name="TextBox 9">
            <a:extLst>
              <a:ext uri="{FF2B5EF4-FFF2-40B4-BE49-F238E27FC236}">
                <a16:creationId xmlns:a16="http://schemas.microsoft.com/office/drawing/2014/main" id="{D7522056-C510-4628-BCA6-FEEC01D8313B}"/>
              </a:ext>
            </a:extLst>
          </p:cNvPr>
          <p:cNvSpPr txBox="1"/>
          <p:nvPr/>
        </p:nvSpPr>
        <p:spPr>
          <a:xfrm>
            <a:off x="685800" y="4831140"/>
            <a:ext cx="7781575" cy="1569660"/>
          </a:xfrm>
          <a:prstGeom prst="rect">
            <a:avLst/>
          </a:prstGeom>
          <a:solidFill>
            <a:srgbClr val="CCCCFF"/>
          </a:solidFill>
          <a:ln w="28575">
            <a:solidFill>
              <a:srgbClr val="990099"/>
            </a:solidFill>
          </a:ln>
        </p:spPr>
        <p:txBody>
          <a:bodyPr wrap="square" rtlCol="0">
            <a:spAutoFit/>
          </a:bodyPr>
          <a:lstStyle/>
          <a:p>
            <a:r>
              <a:rPr lang="en-US" sz="2400" b="1" dirty="0">
                <a:solidFill>
                  <a:srgbClr val="990099"/>
                </a:solidFill>
              </a:rPr>
              <a:t>THE  PROBLEM TRANSFORMED</a:t>
            </a:r>
          </a:p>
          <a:p>
            <a:r>
              <a:rPr lang="en-US" sz="2400" b="1" dirty="0">
                <a:solidFill>
                  <a:srgbClr val="990099"/>
                </a:solidFill>
              </a:rPr>
              <a:t>Given that the amplifier map must be physical (completely positive), what are the quantum restrictions on the ancillary mode’s initial “state” </a:t>
            </a:r>
            <a:r>
              <a:rPr lang="el-GR" sz="2400" b="1" dirty="0">
                <a:solidFill>
                  <a:srgbClr val="990099"/>
                </a:solidFill>
              </a:rPr>
              <a:t>σ</a:t>
            </a:r>
            <a:r>
              <a:rPr lang="en-US" sz="2400" b="1" dirty="0">
                <a:solidFill>
                  <a:srgbClr val="990099"/>
                </a:solidFill>
              </a:rPr>
              <a:t>? </a:t>
            </a:r>
          </a:p>
        </p:txBody>
      </p:sp>
      <p:pic>
        <p:nvPicPr>
          <p:cNvPr id="4" name="Picture 3">
            <a:extLst>
              <a:ext uri="{FF2B5EF4-FFF2-40B4-BE49-F238E27FC236}">
                <a16:creationId xmlns:a16="http://schemas.microsoft.com/office/drawing/2014/main" id="{C6C85B6E-7753-4716-942C-DD569514AED5}"/>
              </a:ext>
            </a:extLst>
          </p:cNvPr>
          <p:cNvPicPr>
            <a:picLocks noChangeAspect="1"/>
          </p:cNvPicPr>
          <p:nvPr>
            <p:custDataLst>
              <p:tags r:id="rId3"/>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0" y="3505200"/>
            <a:ext cx="6377940" cy="846773"/>
          </a:xfrm>
          <a:prstGeom prst="rect">
            <a:avLst/>
          </a:prstGeom>
          <a:noFill/>
          <a:ln/>
          <a:effectLst/>
        </p:spPr>
      </p:pic>
    </p:spTree>
    <p:extLst>
      <p:ext uri="{BB962C8B-B14F-4D97-AF65-F5344CB8AC3E}">
        <p14:creationId xmlns:p14="http://schemas.microsoft.com/office/powerpoint/2010/main" val="283206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B21C2-6F18-4142-B051-02CC6FEA67F8}"/>
              </a:ext>
            </a:extLst>
          </p:cNvPr>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2396" y="121063"/>
            <a:ext cx="4375404" cy="1098137"/>
          </a:xfrm>
          <a:prstGeom prst="rect">
            <a:avLst/>
          </a:prstGeom>
          <a:noFill/>
          <a:ln/>
          <a:effectLst/>
        </p:spPr>
      </p:pic>
      <p:sp>
        <p:nvSpPr>
          <p:cNvPr id="8" name="TextBox 7">
            <a:extLst>
              <a:ext uri="{FF2B5EF4-FFF2-40B4-BE49-F238E27FC236}">
                <a16:creationId xmlns:a16="http://schemas.microsoft.com/office/drawing/2014/main" id="{8B1AB5CA-F0D3-46F8-8FC9-D8E838BA09CC}"/>
              </a:ext>
            </a:extLst>
          </p:cNvPr>
          <p:cNvSpPr txBox="1"/>
          <p:nvPr/>
        </p:nvSpPr>
        <p:spPr>
          <a:xfrm>
            <a:off x="228600" y="188893"/>
            <a:ext cx="4343400" cy="954107"/>
          </a:xfrm>
          <a:prstGeom prst="rect">
            <a:avLst/>
          </a:prstGeom>
          <a:noFill/>
        </p:spPr>
        <p:txBody>
          <a:bodyPr wrap="square" rtlCol="0">
            <a:spAutoFit/>
          </a:bodyPr>
          <a:lstStyle/>
          <a:p>
            <a:r>
              <a:rPr lang="en-US" sz="2800" b="1" dirty="0">
                <a:solidFill>
                  <a:srgbClr val="996600"/>
                </a:solidFill>
                <a:latin typeface="Comic Sans MS" pitchFamily="66" charset="0"/>
              </a:rPr>
              <a:t>Attacking the problem. Tack 3, the right tack</a:t>
            </a:r>
          </a:p>
        </p:txBody>
      </p:sp>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D689422F-0D66-44F8-8813-42E9304698A3}"/>
                  </a:ext>
                </a:extLst>
              </p14:cNvPr>
              <p14:cNvContentPartPr/>
              <p14:nvPr/>
            </p14:nvContentPartPr>
            <p14:xfrm>
              <a:off x="4757602" y="5371965"/>
              <a:ext cx="28800" cy="360"/>
            </p14:xfrm>
          </p:contentPart>
        </mc:Choice>
        <mc:Fallback xmlns="">
          <p:pic>
            <p:nvPicPr>
              <p:cNvPr id="7" name="Ink 6">
                <a:extLst>
                  <a:ext uri="{FF2B5EF4-FFF2-40B4-BE49-F238E27FC236}">
                    <a16:creationId xmlns:a16="http://schemas.microsoft.com/office/drawing/2014/main" id="{D689422F-0D66-44F8-8813-42E9304698A3}"/>
                  </a:ext>
                </a:extLst>
              </p:cNvPr>
              <p:cNvPicPr/>
              <p:nvPr/>
            </p:nvPicPr>
            <p:blipFill>
              <a:blip r:embed="rId8"/>
              <a:stretch>
                <a:fillRect/>
              </a:stretch>
            </p:blipFill>
            <p:spPr>
              <a:xfrm>
                <a:off x="4748602" y="5362965"/>
                <a:ext cx="46440" cy="18000"/>
              </a:xfrm>
              <a:prstGeom prst="rect">
                <a:avLst/>
              </a:prstGeom>
            </p:spPr>
          </p:pic>
        </mc:Fallback>
      </mc:AlternateContent>
      <p:graphicFrame>
        <p:nvGraphicFramePr>
          <p:cNvPr id="12" name="Object 11">
            <a:extLst>
              <a:ext uri="{FF2B5EF4-FFF2-40B4-BE49-F238E27FC236}">
                <a16:creationId xmlns:a16="http://schemas.microsoft.com/office/drawing/2014/main" id="{396F790F-1DFC-434A-ABE1-D2314C6B97B3}"/>
              </a:ext>
            </a:extLst>
          </p:cNvPr>
          <p:cNvGraphicFramePr>
            <a:graphicFrameLocks noChangeAspect="1"/>
          </p:cNvGraphicFramePr>
          <p:nvPr>
            <p:extLst>
              <p:ext uri="{D42A27DB-BD31-4B8C-83A1-F6EECF244321}">
                <p14:modId xmlns:p14="http://schemas.microsoft.com/office/powerpoint/2010/main" val="3861301323"/>
              </p:ext>
            </p:extLst>
          </p:nvPr>
        </p:nvGraphicFramePr>
        <p:xfrm>
          <a:off x="838200" y="1371600"/>
          <a:ext cx="7375525" cy="1924050"/>
        </p:xfrm>
        <a:graphic>
          <a:graphicData uri="http://schemas.openxmlformats.org/presentationml/2006/ole">
            <mc:AlternateContent xmlns:mc="http://schemas.openxmlformats.org/markup-compatibility/2006">
              <mc:Choice xmlns:v="urn:schemas-microsoft-com:vml" Requires="v">
                <p:oleObj spid="_x0000_s4122" name="Acrobat Document" r:id="rId9" imgW="4162159" imgH="1085557" progId="Acrobat.Document.11">
                  <p:embed/>
                </p:oleObj>
              </mc:Choice>
              <mc:Fallback>
                <p:oleObj name="Acrobat Document" r:id="rId9" imgW="4162159" imgH="1085557" progId="Acrobat.Document.11">
                  <p:embed/>
                  <p:pic>
                    <p:nvPicPr>
                      <p:cNvPr id="12" name="Object 11">
                        <a:extLst>
                          <a:ext uri="{FF2B5EF4-FFF2-40B4-BE49-F238E27FC236}">
                            <a16:creationId xmlns:a16="http://schemas.microsoft.com/office/drawing/2014/main" id="{396F790F-1DFC-434A-ABE1-D2314C6B97B3}"/>
                          </a:ext>
                        </a:extLst>
                      </p:cNvPr>
                      <p:cNvPicPr/>
                      <p:nvPr/>
                    </p:nvPicPr>
                    <p:blipFill>
                      <a:blip r:embed="rId10"/>
                      <a:stretch>
                        <a:fillRect/>
                      </a:stretch>
                    </p:blipFill>
                    <p:spPr>
                      <a:xfrm>
                        <a:off x="838200" y="1371600"/>
                        <a:ext cx="7375525" cy="1924050"/>
                      </a:xfrm>
                      <a:prstGeom prst="rect">
                        <a:avLst/>
                      </a:prstGeom>
                      <a:ln w="28575">
                        <a:solidFill>
                          <a:schemeClr val="tx1"/>
                        </a:solidFill>
                      </a:ln>
                    </p:spPr>
                  </p:pic>
                </p:oleObj>
              </mc:Fallback>
            </mc:AlternateContent>
          </a:graphicData>
        </a:graphic>
      </p:graphicFrame>
      <p:pic>
        <p:nvPicPr>
          <p:cNvPr id="10" name="Picture 9">
            <a:extLst>
              <a:ext uri="{FF2B5EF4-FFF2-40B4-BE49-F238E27FC236}">
                <a16:creationId xmlns:a16="http://schemas.microsoft.com/office/drawing/2014/main" id="{AF120F24-470B-43D0-931C-EAC205F3A415}"/>
              </a:ext>
            </a:extLst>
          </p:cNvPr>
          <p:cNvPicPr>
            <a:picLocks noChangeAspect="1"/>
          </p:cNvPicPr>
          <p:nvPr>
            <p:custDataLst>
              <p:tags r:id="rId3"/>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5895" y="3420427"/>
            <a:ext cx="6377940" cy="846773"/>
          </a:xfrm>
          <a:prstGeom prst="rect">
            <a:avLst/>
          </a:prstGeom>
          <a:noFill/>
          <a:ln/>
          <a:effectLst/>
        </p:spPr>
      </p:pic>
      <p:sp>
        <p:nvSpPr>
          <p:cNvPr id="9" name="TextBox 8">
            <a:extLst>
              <a:ext uri="{FF2B5EF4-FFF2-40B4-BE49-F238E27FC236}">
                <a16:creationId xmlns:a16="http://schemas.microsoft.com/office/drawing/2014/main" id="{C7AC1EEC-3FC2-4527-AE5F-6E792A416778}"/>
              </a:ext>
            </a:extLst>
          </p:cNvPr>
          <p:cNvSpPr txBox="1"/>
          <p:nvPr/>
        </p:nvSpPr>
        <p:spPr>
          <a:xfrm>
            <a:off x="762000" y="4419600"/>
            <a:ext cx="7543800" cy="1938992"/>
          </a:xfrm>
          <a:prstGeom prst="rect">
            <a:avLst/>
          </a:prstGeom>
          <a:solidFill>
            <a:srgbClr val="CCCCFF"/>
          </a:solidFill>
          <a:ln w="28575">
            <a:solidFill>
              <a:srgbClr val="990099"/>
            </a:solidFill>
          </a:ln>
        </p:spPr>
        <p:txBody>
          <a:bodyPr wrap="square" rtlCol="0">
            <a:spAutoFit/>
          </a:bodyPr>
          <a:lstStyle/>
          <a:p>
            <a:r>
              <a:rPr lang="en-US" sz="2400" b="1" dirty="0">
                <a:solidFill>
                  <a:srgbClr val="990099"/>
                </a:solidFill>
              </a:rPr>
              <a:t>THE ANSWER</a:t>
            </a:r>
          </a:p>
          <a:p>
            <a:r>
              <a:rPr lang="en-US" sz="2400" b="1" dirty="0">
                <a:solidFill>
                  <a:srgbClr val="990099"/>
                </a:solidFill>
              </a:rPr>
              <a:t>Any phase-preserving linear amplifier is equivalent to a two-mode squeezing </a:t>
            </a:r>
            <a:r>
              <a:rPr lang="en-US" sz="2400" b="1" dirty="0" err="1">
                <a:solidFill>
                  <a:srgbClr val="990099"/>
                </a:solidFill>
              </a:rPr>
              <a:t>paramp</a:t>
            </a:r>
            <a:r>
              <a:rPr lang="en-US" sz="2400" b="1" dirty="0">
                <a:solidFill>
                  <a:srgbClr val="990099"/>
                </a:solidFill>
              </a:rPr>
              <a:t> with the smearing function being a rescaled </a:t>
            </a:r>
            <a:r>
              <a:rPr lang="en-US" sz="2400" b="1" i="1" dirty="0">
                <a:solidFill>
                  <a:srgbClr val="990099"/>
                </a:solidFill>
              </a:rPr>
              <a:t>Q </a:t>
            </a:r>
            <a:r>
              <a:rPr lang="en-US" sz="2400" b="1" dirty="0">
                <a:solidFill>
                  <a:srgbClr val="990099"/>
                </a:solidFill>
              </a:rPr>
              <a:t>function of a </a:t>
            </a:r>
            <a:r>
              <a:rPr lang="en-US" sz="2400" b="1" i="1" dirty="0">
                <a:solidFill>
                  <a:srgbClr val="990099"/>
                </a:solidFill>
              </a:rPr>
              <a:t>physical </a:t>
            </a:r>
            <a:r>
              <a:rPr lang="en-US" sz="2400" b="1" dirty="0">
                <a:solidFill>
                  <a:srgbClr val="990099"/>
                </a:solidFill>
              </a:rPr>
              <a:t>initial state </a:t>
            </a:r>
            <a:r>
              <a:rPr lang="el-GR" sz="2400" b="1" dirty="0">
                <a:solidFill>
                  <a:srgbClr val="990099"/>
                </a:solidFill>
              </a:rPr>
              <a:t>σ</a:t>
            </a:r>
            <a:r>
              <a:rPr lang="en-US" sz="2400" b="1" dirty="0">
                <a:solidFill>
                  <a:srgbClr val="990099"/>
                </a:solidFill>
              </a:rPr>
              <a:t> of the ancillary mode.</a:t>
            </a:r>
          </a:p>
        </p:txBody>
      </p:sp>
      <p:sp>
        <p:nvSpPr>
          <p:cNvPr id="11" name="TextBox 10">
            <a:extLst>
              <a:ext uri="{FF2B5EF4-FFF2-40B4-BE49-F238E27FC236}">
                <a16:creationId xmlns:a16="http://schemas.microsoft.com/office/drawing/2014/main" id="{86BB0F54-FC9B-4109-A67F-E1B4E28F5F98}"/>
              </a:ext>
            </a:extLst>
          </p:cNvPr>
          <p:cNvSpPr txBox="1"/>
          <p:nvPr/>
        </p:nvSpPr>
        <p:spPr>
          <a:xfrm>
            <a:off x="152400" y="6474023"/>
            <a:ext cx="6648000" cy="307777"/>
          </a:xfrm>
          <a:prstGeom prst="rect">
            <a:avLst/>
          </a:prstGeom>
          <a:noFill/>
        </p:spPr>
        <p:txBody>
          <a:bodyPr wrap="square" rtlCol="0">
            <a:spAutoFit/>
          </a:bodyPr>
          <a:lstStyle/>
          <a:p>
            <a:pPr algn="l"/>
            <a:r>
              <a:rPr lang="en-US" sz="1400" b="1" dirty="0">
                <a:solidFill>
                  <a:schemeClr val="tx1"/>
                </a:solidFill>
              </a:rPr>
              <a:t>C. M. Caves, J. Combes,  Z. Jiang, and S. Pandey, PRA 86, 063802 (2012).</a:t>
            </a:r>
          </a:p>
        </p:txBody>
      </p:sp>
      <mc:AlternateContent xmlns:mc="http://schemas.openxmlformats.org/markup-compatibility/2006" xmlns:p14="http://schemas.microsoft.com/office/powerpoint/2010/main">
        <mc:Choice Requires="p14">
          <p:contentPart p14:bwMode="auto" r:id="rId12">
            <p14:nvContentPartPr>
              <p14:cNvPr id="2" name="Ink 1">
                <a:extLst>
                  <a:ext uri="{FF2B5EF4-FFF2-40B4-BE49-F238E27FC236}">
                    <a16:creationId xmlns:a16="http://schemas.microsoft.com/office/drawing/2014/main" id="{2C0413EB-3A78-470C-9C91-6F63A62B8450}"/>
                  </a:ext>
                </a:extLst>
              </p14:cNvPr>
              <p14:cNvContentPartPr/>
              <p14:nvPr/>
            </p14:nvContentPartPr>
            <p14:xfrm>
              <a:off x="319800" y="3840360"/>
              <a:ext cx="15480" cy="61200"/>
            </p14:xfrm>
          </p:contentPart>
        </mc:Choice>
        <mc:Fallback xmlns="">
          <p:pic>
            <p:nvPicPr>
              <p:cNvPr id="2" name="Ink 1">
                <a:extLst>
                  <a:ext uri="{FF2B5EF4-FFF2-40B4-BE49-F238E27FC236}">
                    <a16:creationId xmlns:a16="http://schemas.microsoft.com/office/drawing/2014/main" id="{2C0413EB-3A78-470C-9C91-6F63A62B8450}"/>
                  </a:ext>
                </a:extLst>
              </p:cNvPr>
              <p:cNvPicPr/>
              <p:nvPr/>
            </p:nvPicPr>
            <p:blipFill>
              <a:blip r:embed="rId13"/>
              <a:stretch>
                <a:fillRect/>
              </a:stretch>
            </p:blipFill>
            <p:spPr>
              <a:xfrm>
                <a:off x="311160" y="3831360"/>
                <a:ext cx="3312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 name="Ink 3">
                <a:extLst>
                  <a:ext uri="{FF2B5EF4-FFF2-40B4-BE49-F238E27FC236}">
                    <a16:creationId xmlns:a16="http://schemas.microsoft.com/office/drawing/2014/main" id="{86B0D085-6434-4067-B6F4-857426D71EDD}"/>
                  </a:ext>
                </a:extLst>
              </p14:cNvPr>
              <p14:cNvContentPartPr/>
              <p14:nvPr/>
            </p14:nvContentPartPr>
            <p14:xfrm>
              <a:off x="2514360" y="1325760"/>
              <a:ext cx="15480" cy="61200"/>
            </p14:xfrm>
          </p:contentPart>
        </mc:Choice>
        <mc:Fallback xmlns="">
          <p:pic>
            <p:nvPicPr>
              <p:cNvPr id="4" name="Ink 3">
                <a:extLst>
                  <a:ext uri="{FF2B5EF4-FFF2-40B4-BE49-F238E27FC236}">
                    <a16:creationId xmlns:a16="http://schemas.microsoft.com/office/drawing/2014/main" id="{86B0D085-6434-4067-B6F4-857426D71EDD}"/>
                  </a:ext>
                </a:extLst>
              </p:cNvPr>
              <p:cNvPicPr/>
              <p:nvPr/>
            </p:nvPicPr>
            <p:blipFill>
              <a:blip r:embed="rId15"/>
              <a:stretch>
                <a:fillRect/>
              </a:stretch>
            </p:blipFill>
            <p:spPr>
              <a:xfrm>
                <a:off x="2505720" y="1316760"/>
                <a:ext cx="33120" cy="78840"/>
              </a:xfrm>
              <a:prstGeom prst="rect">
                <a:avLst/>
              </a:prstGeom>
            </p:spPr>
          </p:pic>
        </mc:Fallback>
      </mc:AlternateContent>
    </p:spTree>
    <p:extLst>
      <p:ext uri="{BB962C8B-B14F-4D97-AF65-F5344CB8AC3E}">
        <p14:creationId xmlns:p14="http://schemas.microsoft.com/office/powerpoint/2010/main" val="683073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580845-7EBD-4885-9D64-635413A05C0A}"/>
              </a:ext>
            </a:extLst>
          </p:cNvPr>
          <p:cNvPicPr>
            <a:picLocks noChangeAspect="1"/>
          </p:cNvPicPr>
          <p:nvPr>
            <p:custDataLst>
              <p:tags r:id="rId1"/>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572" y="685800"/>
            <a:ext cx="7687628" cy="838200"/>
          </a:xfrm>
          <a:prstGeom prst="rect">
            <a:avLst/>
          </a:prstGeom>
          <a:noFill/>
          <a:ln/>
          <a:effectLst/>
        </p:spPr>
      </p:pic>
      <p:sp>
        <p:nvSpPr>
          <p:cNvPr id="13" name="Text Box 2">
            <a:extLst>
              <a:ext uri="{FF2B5EF4-FFF2-40B4-BE49-F238E27FC236}">
                <a16:creationId xmlns:a16="http://schemas.microsoft.com/office/drawing/2014/main" id="{D5B92DE4-C623-4C72-A60F-37013F1E36E9}"/>
              </a:ext>
            </a:extLst>
          </p:cNvPr>
          <p:cNvSpPr txBox="1">
            <a:spLocks noChangeArrowheads="1"/>
          </p:cNvSpPr>
          <p:nvPr/>
        </p:nvSpPr>
        <p:spPr bwMode="auto">
          <a:xfrm>
            <a:off x="0" y="76200"/>
            <a:ext cx="9144000" cy="523220"/>
          </a:xfrm>
          <a:prstGeom prst="rect">
            <a:avLst/>
          </a:prstGeom>
          <a:noFill/>
          <a:ln w="28575">
            <a:noFill/>
            <a:miter lim="800000"/>
            <a:headEnd/>
            <a:tailEnd/>
          </a:ln>
          <a:effectLst/>
        </p:spPr>
        <p:txBody>
          <a:bodyPr wrap="square">
            <a:spAutoFit/>
          </a:bodyPr>
          <a:lstStyle/>
          <a:p>
            <a:pPr marL="609600" indent="-609600"/>
            <a:r>
              <a:rPr lang="en-US" sz="2800" b="1" dirty="0" err="1">
                <a:solidFill>
                  <a:srgbClr val="996600"/>
                </a:solidFill>
                <a:latin typeface="Comic Sans MS" pitchFamily="66" charset="0"/>
              </a:rPr>
              <a:t>NonGaussian</a:t>
            </a:r>
            <a:r>
              <a:rPr lang="en-US" sz="2800" b="1" dirty="0">
                <a:solidFill>
                  <a:srgbClr val="996600"/>
                </a:solidFill>
                <a:latin typeface="Comic Sans MS" pitchFamily="66" charset="0"/>
              </a:rPr>
              <a:t> amplification of initial coherent state</a:t>
            </a:r>
          </a:p>
        </p:txBody>
      </p:sp>
      <p:grpSp>
        <p:nvGrpSpPr>
          <p:cNvPr id="16" name="Group 15">
            <a:extLst>
              <a:ext uri="{FF2B5EF4-FFF2-40B4-BE49-F238E27FC236}">
                <a16:creationId xmlns:a16="http://schemas.microsoft.com/office/drawing/2014/main" id="{E8E21081-A4EE-4805-8353-742373BF2CD2}"/>
              </a:ext>
            </a:extLst>
          </p:cNvPr>
          <p:cNvGrpSpPr/>
          <p:nvPr/>
        </p:nvGrpSpPr>
        <p:grpSpPr>
          <a:xfrm>
            <a:off x="123372" y="1600200"/>
            <a:ext cx="8874252" cy="4265676"/>
            <a:chOff x="123372" y="1754124"/>
            <a:chExt cx="8874252" cy="4265676"/>
          </a:xfrm>
        </p:grpSpPr>
        <p:pic>
          <p:nvPicPr>
            <p:cNvPr id="17" name="Picture 4" descr="C:\Users\caves\Dropbox\paper amplifier\0 Paper\fig_p_fun.jpg">
              <a:extLst>
                <a:ext uri="{FF2B5EF4-FFF2-40B4-BE49-F238E27FC236}">
                  <a16:creationId xmlns:a16="http://schemas.microsoft.com/office/drawing/2014/main" id="{FA2E0062-23F0-42FB-9682-A8FD74BA8D1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3372" y="1754124"/>
              <a:ext cx="8874252" cy="42656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4F3F409-30E2-467B-9FB8-3AFEEE85B3FF}"/>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bwMode="auto">
            <a:xfrm>
              <a:off x="844224" y="3179557"/>
              <a:ext cx="1000128" cy="221933"/>
            </a:xfrm>
            <a:prstGeom prst="rect">
              <a:avLst/>
            </a:prstGeom>
            <a:gradFill flip="none" rotWithShape="1">
              <a:gsLst>
                <a:gs pos="0">
                  <a:srgbClr val="0064C8"/>
                </a:gs>
                <a:gs pos="100000">
                  <a:srgbClr val="FFFFFF"/>
                </a:gs>
              </a:gsLst>
              <a:lin ang="5400000" scaled="1"/>
              <a:tileRect/>
            </a:gradFill>
            <a:ln/>
            <a:effectLst/>
            <a:extLs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25AE45E0-D8AD-469F-A198-CA770DC7FB64}"/>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bwMode="auto">
            <a:xfrm>
              <a:off x="5241595" y="3800474"/>
              <a:ext cx="2683205" cy="238126"/>
            </a:xfrm>
            <a:prstGeom prst="rect">
              <a:avLst/>
            </a:prstGeom>
            <a:gradFill flip="none" rotWithShape="1">
              <a:gsLst>
                <a:gs pos="0">
                  <a:srgbClr val="0064C8"/>
                </a:gs>
                <a:gs pos="100000">
                  <a:srgbClr val="FFFFFF"/>
                </a:gs>
              </a:gsLst>
              <a:lin ang="5400000" scaled="1"/>
              <a:tileRect/>
            </a:gradFill>
            <a:ln/>
            <a:effectLst/>
            <a:extLs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5E73C28C-1851-40A6-8462-B6FE7AB3845E}"/>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bwMode="auto">
            <a:xfrm>
              <a:off x="7540293" y="3179557"/>
              <a:ext cx="1000131" cy="221933"/>
            </a:xfrm>
            <a:prstGeom prst="rect">
              <a:avLst/>
            </a:prstGeom>
            <a:gradFill flip="none" rotWithShape="1">
              <a:gsLst>
                <a:gs pos="0">
                  <a:srgbClr val="0064C8"/>
                </a:gs>
                <a:gs pos="100000">
                  <a:srgbClr val="FFFFFF"/>
                </a:gs>
              </a:gsLst>
              <a:lin ang="5400000" scaled="1"/>
              <a:tileRect/>
            </a:gradFill>
            <a:ln/>
            <a:effectLst/>
            <a:extLs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81D85F3A-E460-49F4-B931-80A687540E57}"/>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bwMode="auto">
            <a:xfrm>
              <a:off x="844224" y="4714874"/>
              <a:ext cx="1000134" cy="221934"/>
            </a:xfrm>
            <a:prstGeom prst="rect">
              <a:avLst/>
            </a:prstGeom>
            <a:gradFill flip="none" rotWithShape="1">
              <a:gsLst>
                <a:gs pos="0">
                  <a:srgbClr val="0064C8"/>
                </a:gs>
                <a:gs pos="100000">
                  <a:srgbClr val="FFFFFF"/>
                </a:gs>
              </a:gsLst>
              <a:lin ang="5400000" scaled="1"/>
              <a:tileRect/>
            </a:gradFill>
            <a:ln/>
            <a:effectLst/>
            <a:extLs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1A8B1D72-B12F-4AC0-9A62-FA15C2B81D3A}"/>
                </a:ext>
              </a:extLst>
            </p:cNvPr>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bwMode="auto">
            <a:xfrm>
              <a:off x="7540287" y="4714874"/>
              <a:ext cx="1000137" cy="221935"/>
            </a:xfrm>
            <a:prstGeom prst="rect">
              <a:avLst/>
            </a:prstGeom>
            <a:gradFill flip="none" rotWithShape="1">
              <a:gsLst>
                <a:gs pos="0">
                  <a:srgbClr val="0064C8"/>
                </a:gs>
                <a:gs pos="100000">
                  <a:srgbClr val="FFFFFF"/>
                </a:gs>
              </a:gsLst>
              <a:lin ang="5400000" scaled="1"/>
              <a:tileRect/>
            </a:gradFill>
            <a:ln/>
            <a:effectLst/>
            <a:extLs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pic>
        <p:nvPicPr>
          <p:cNvPr id="3" name="Picture 2">
            <a:extLst>
              <a:ext uri="{FF2B5EF4-FFF2-40B4-BE49-F238E27FC236}">
                <a16:creationId xmlns:a16="http://schemas.microsoft.com/office/drawing/2014/main" id="{2B10EC70-93D3-4B03-A336-D55CE187EBEE}"/>
              </a:ext>
            </a:extLst>
          </p:cNvPr>
          <p:cNvPicPr>
            <a:picLocks noChangeAspect="1"/>
          </p:cNvPicPr>
          <p:nvPr>
            <p:custDataLst>
              <p:tags r:id="rId2"/>
            </p:custDataLst>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1200" y="5900737"/>
            <a:ext cx="5111115" cy="957263"/>
          </a:xfrm>
          <a:prstGeom prst="rect">
            <a:avLst/>
          </a:prstGeom>
          <a:noFill/>
          <a:ln/>
          <a:effectLst/>
        </p:spPr>
      </p:pic>
      <mc:AlternateContent xmlns:mc="http://schemas.openxmlformats.org/markup-compatibility/2006" xmlns:p14="http://schemas.microsoft.com/office/powerpoint/2010/main">
        <mc:Choice Requires="p14">
          <p:contentPart p14:bwMode="auto" r:id="rId18">
            <p14:nvContentPartPr>
              <p14:cNvPr id="4" name="Ink 3">
                <a:extLst>
                  <a:ext uri="{FF2B5EF4-FFF2-40B4-BE49-F238E27FC236}">
                    <a16:creationId xmlns:a16="http://schemas.microsoft.com/office/drawing/2014/main" id="{ED1FAAC2-0363-4E17-9B81-67CDECDA7E10}"/>
                  </a:ext>
                </a:extLst>
              </p14:cNvPr>
              <p14:cNvContentPartPr/>
              <p14:nvPr/>
            </p14:nvContentPartPr>
            <p14:xfrm>
              <a:off x="10073520" y="3946920"/>
              <a:ext cx="30960" cy="137520"/>
            </p14:xfrm>
          </p:contentPart>
        </mc:Choice>
        <mc:Fallback xmlns="">
          <p:pic>
            <p:nvPicPr>
              <p:cNvPr id="4" name="Ink 3">
                <a:extLst>
                  <a:ext uri="{FF2B5EF4-FFF2-40B4-BE49-F238E27FC236}">
                    <a16:creationId xmlns:a16="http://schemas.microsoft.com/office/drawing/2014/main" id="{ED1FAAC2-0363-4E17-9B81-67CDECDA7E10}"/>
                  </a:ext>
                </a:extLst>
              </p:cNvPr>
              <p:cNvPicPr/>
              <p:nvPr/>
            </p:nvPicPr>
            <p:blipFill>
              <a:blip r:embed="rId19"/>
              <a:stretch>
                <a:fillRect/>
              </a:stretch>
            </p:blipFill>
            <p:spPr>
              <a:xfrm>
                <a:off x="10064520" y="3938280"/>
                <a:ext cx="48600" cy="155160"/>
              </a:xfrm>
              <a:prstGeom prst="rect">
                <a:avLst/>
              </a:prstGeom>
            </p:spPr>
          </p:pic>
        </mc:Fallback>
      </mc:AlternateContent>
    </p:spTree>
    <p:extLst>
      <p:ext uri="{BB962C8B-B14F-4D97-AF65-F5344CB8AC3E}">
        <p14:creationId xmlns:p14="http://schemas.microsoft.com/office/powerpoint/2010/main" val="130850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pic>
        <p:nvPicPr>
          <p:cNvPr id="8" name="Picture 2" descr="C:\Users\caves\Documents\My Pictures\13\Northern California Jan\CPinnacles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72571"/>
            <a:ext cx="8509763" cy="63320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91869"/>
            <a:ext cx="9144000" cy="646331"/>
          </a:xfrm>
          <a:prstGeom prst="rect">
            <a:avLst/>
          </a:prstGeom>
          <a:noFill/>
        </p:spPr>
        <p:txBody>
          <a:bodyPr wrap="square" rtlCol="0">
            <a:spAutoFit/>
          </a:bodyPr>
          <a:lstStyle/>
          <a:p>
            <a:pPr marL="857250" indent="-857250"/>
            <a:r>
              <a:rPr lang="en-US" sz="3600" dirty="0">
                <a:solidFill>
                  <a:srgbClr val="996600"/>
                </a:solidFill>
                <a:latin typeface="Comic Sans MS" pitchFamily="66" charset="0"/>
              </a:rPr>
              <a:t>I.  What’s the problem?</a:t>
            </a:r>
          </a:p>
        </p:txBody>
      </p:sp>
      <p:sp>
        <p:nvSpPr>
          <p:cNvPr id="9" name="Text Box 3"/>
          <p:cNvSpPr txBox="1">
            <a:spLocks noChangeArrowheads="1"/>
          </p:cNvSpPr>
          <p:nvPr/>
        </p:nvSpPr>
        <p:spPr bwMode="auto">
          <a:xfrm>
            <a:off x="3429026" y="6380500"/>
            <a:ext cx="2285947" cy="523220"/>
          </a:xfrm>
          <a:prstGeom prst="rect">
            <a:avLst/>
          </a:prstGeom>
          <a:noFill/>
          <a:ln w="19050" algn="ctr">
            <a:noFill/>
            <a:miter lim="800000"/>
            <a:headEnd/>
            <a:tailEnd/>
          </a:ln>
          <a:effectLst/>
        </p:spPr>
        <p:txBody>
          <a:bodyPr wrap="none">
            <a:spAutoFit/>
          </a:bodyPr>
          <a:lstStyle/>
          <a:p>
            <a:r>
              <a:rPr lang="en-US" sz="1400" b="1" dirty="0">
                <a:solidFill>
                  <a:schemeClr val="tx1"/>
                </a:solidFill>
              </a:rPr>
              <a:t>Pinnacles National Park</a:t>
            </a:r>
          </a:p>
          <a:p>
            <a:r>
              <a:rPr lang="en-US" sz="1400" b="1" dirty="0">
                <a:solidFill>
                  <a:schemeClr val="tx1"/>
                </a:solidFill>
              </a:rPr>
              <a:t>Central California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81000" y="1563231"/>
            <a:ext cx="8458200" cy="2246769"/>
          </a:xfrm>
          <a:prstGeom prst="rect">
            <a:avLst/>
          </a:prstGeom>
          <a:solidFill>
            <a:srgbClr val="CCCCFF"/>
          </a:solidFill>
          <a:ln w="28575">
            <a:solidFill>
              <a:srgbClr val="990099"/>
            </a:solidFill>
          </a:ln>
        </p:spPr>
        <p:txBody>
          <a:bodyPr wrap="square" rtlCol="0">
            <a:spAutoFit/>
          </a:bodyPr>
          <a:lstStyle/>
          <a:p>
            <a:r>
              <a:rPr lang="en-US" sz="2800" b="1" dirty="0">
                <a:solidFill>
                  <a:srgbClr val="990099"/>
                </a:solidFill>
              </a:rPr>
              <a:t>The problem of characterizing an amplifier’s performance, in absolute terms and relative to quantum limits, becomes a species of “indirect quantum-state tomography” on the effective, but imaginary ancillary-mode state </a:t>
            </a:r>
            <a:r>
              <a:rPr lang="el-GR" sz="2800" b="1" dirty="0">
                <a:solidFill>
                  <a:srgbClr val="990099"/>
                </a:solidFill>
              </a:rPr>
              <a:t>σ</a:t>
            </a:r>
            <a:r>
              <a:rPr lang="en-US" sz="2800" b="1" dirty="0">
                <a:solidFill>
                  <a:srgbClr val="990099"/>
                </a:solidFill>
              </a:rPr>
              <a:t>.</a:t>
            </a:r>
          </a:p>
        </p:txBody>
      </p:sp>
      <p:sp>
        <p:nvSpPr>
          <p:cNvPr id="8" name="Text Box 2"/>
          <p:cNvSpPr txBox="1">
            <a:spLocks noChangeArrowheads="1"/>
          </p:cNvSpPr>
          <p:nvPr/>
        </p:nvSpPr>
        <p:spPr bwMode="auto">
          <a:xfrm>
            <a:off x="0" y="218182"/>
            <a:ext cx="9144000" cy="1077218"/>
          </a:xfrm>
          <a:prstGeom prst="rect">
            <a:avLst/>
          </a:prstGeom>
          <a:noFill/>
          <a:ln w="28575">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Quantum limits on </a:t>
            </a:r>
          </a:p>
          <a:p>
            <a:pPr marL="609600" indent="-609600"/>
            <a:r>
              <a:rPr lang="en-US" sz="3200" b="1" dirty="0">
                <a:solidFill>
                  <a:srgbClr val="996600"/>
                </a:solidFill>
                <a:latin typeface="Comic Sans MS" pitchFamily="66" charset="0"/>
              </a:rPr>
              <a:t>phase-preserving linear amplifiers</a:t>
            </a:r>
          </a:p>
        </p:txBody>
      </p:sp>
    </p:spTree>
    <p:extLst>
      <p:ext uri="{BB962C8B-B14F-4D97-AF65-F5344CB8AC3E}">
        <p14:creationId xmlns:p14="http://schemas.microsoft.com/office/powerpoint/2010/main" val="2309294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pic>
        <p:nvPicPr>
          <p:cNvPr id="1026" name="Picture 2" descr="C:\Users\caves\Documents\My Pictures\12\snake1ed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91005"/>
            <a:ext cx="8215833" cy="630979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3240166" y="6368142"/>
            <a:ext cx="3084434" cy="523220"/>
          </a:xfrm>
          <a:prstGeom prst="rect">
            <a:avLst/>
          </a:prstGeom>
          <a:noFill/>
          <a:ln w="19050" algn="ctr">
            <a:noFill/>
            <a:miter lim="800000"/>
            <a:headEnd/>
            <a:tailEnd/>
          </a:ln>
          <a:effectLst/>
        </p:spPr>
        <p:txBody>
          <a:bodyPr wrap="none">
            <a:spAutoFit/>
          </a:bodyPr>
          <a:lstStyle/>
          <a:p>
            <a:r>
              <a:rPr lang="en-US" sz="1400" b="1" dirty="0">
                <a:solidFill>
                  <a:schemeClr val="tx1"/>
                </a:solidFill>
                <a:cs typeface="Helvetica" pitchFamily="34" charset="0"/>
              </a:rPr>
              <a:t>Western diamondback rattlesnake</a:t>
            </a:r>
          </a:p>
          <a:p>
            <a:r>
              <a:rPr lang="en-US" sz="1400" b="1" dirty="0">
                <a:solidFill>
                  <a:schemeClr val="tx1"/>
                </a:solidFill>
                <a:cs typeface="Helvetica" pitchFamily="34" charset="0"/>
              </a:rPr>
              <a:t>My front yard, Sandia Heights</a:t>
            </a:r>
          </a:p>
        </p:txBody>
      </p:sp>
      <p:sp>
        <p:nvSpPr>
          <p:cNvPr id="10" name="Text Box 3">
            <a:extLst>
              <a:ext uri="{FF2B5EF4-FFF2-40B4-BE49-F238E27FC236}">
                <a16:creationId xmlns:a16="http://schemas.microsoft.com/office/drawing/2014/main" id="{D9677D82-8CC3-41E4-8DCD-C169EAEE1FF8}"/>
              </a:ext>
            </a:extLst>
          </p:cNvPr>
          <p:cNvSpPr txBox="1">
            <a:spLocks noChangeArrowheads="1"/>
          </p:cNvSpPr>
          <p:nvPr/>
        </p:nvSpPr>
        <p:spPr bwMode="auto">
          <a:xfrm>
            <a:off x="3434588" y="152400"/>
            <a:ext cx="5252212" cy="1200329"/>
          </a:xfrm>
          <a:prstGeom prst="rect">
            <a:avLst/>
          </a:prstGeom>
          <a:noFill/>
          <a:ln w="19050" algn="ctr">
            <a:noFill/>
            <a:miter lim="800000"/>
            <a:headEnd/>
            <a:tailEnd/>
          </a:ln>
          <a:effectLst/>
        </p:spPr>
        <p:txBody>
          <a:bodyPr wrap="square">
            <a:spAutoFit/>
          </a:bodyPr>
          <a:lstStyle/>
          <a:p>
            <a:r>
              <a:rPr lang="en-US" sz="3600" dirty="0">
                <a:solidFill>
                  <a:srgbClr val="996600"/>
                </a:solidFill>
                <a:latin typeface="Comic Sans MS" pitchFamily="66" charset="0"/>
              </a:rPr>
              <a:t>III.  Nondeterministic  immaculate </a:t>
            </a:r>
            <a:r>
              <a:rPr lang="en-US" sz="3600" dirty="0" err="1">
                <a:solidFill>
                  <a:srgbClr val="996600"/>
                </a:solidFill>
                <a:latin typeface="Comic Sans MS" pitchFamily="66" charset="0"/>
              </a:rPr>
              <a:t>linamps</a:t>
            </a:r>
            <a:r>
              <a:rPr lang="en-US" sz="3600" dirty="0">
                <a:solidFill>
                  <a:srgbClr val="996600"/>
                </a:solidFill>
                <a:latin typeface="Comic Sans MS" pitchFamily="66" charset="0"/>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a:extLst>
              <a:ext uri="{FF2B5EF4-FFF2-40B4-BE49-F238E27FC236}">
                <a16:creationId xmlns:a16="http://schemas.microsoft.com/office/drawing/2014/main" id="{5654CEF6-0C0E-43DB-A309-50D87987C7F0}"/>
              </a:ext>
            </a:extLst>
          </p:cNvPr>
          <p:cNvSpPr txBox="1">
            <a:spLocks noChangeArrowheads="1"/>
          </p:cNvSpPr>
          <p:nvPr/>
        </p:nvSpPr>
        <p:spPr bwMode="auto">
          <a:xfrm>
            <a:off x="0" y="76200"/>
            <a:ext cx="9144000" cy="584775"/>
          </a:xfrm>
          <a:prstGeom prst="rect">
            <a:avLst/>
          </a:prstGeom>
          <a:noFill/>
          <a:ln w="28575">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Immaculate linear amplifier</a:t>
            </a:r>
          </a:p>
        </p:txBody>
      </p:sp>
      <p:sp>
        <p:nvSpPr>
          <p:cNvPr id="13" name="TextBox 12">
            <a:extLst>
              <a:ext uri="{FF2B5EF4-FFF2-40B4-BE49-F238E27FC236}">
                <a16:creationId xmlns:a16="http://schemas.microsoft.com/office/drawing/2014/main" id="{8E0763AF-D530-4DDE-99B1-EBCB935001EA}"/>
              </a:ext>
            </a:extLst>
          </p:cNvPr>
          <p:cNvSpPr txBox="1"/>
          <p:nvPr/>
        </p:nvSpPr>
        <p:spPr>
          <a:xfrm>
            <a:off x="914400" y="762000"/>
            <a:ext cx="7315200" cy="1569660"/>
          </a:xfrm>
          <a:prstGeom prst="rect">
            <a:avLst/>
          </a:prstGeom>
          <a:solidFill>
            <a:srgbClr val="FFFF00"/>
          </a:solidFill>
          <a:ln w="28575">
            <a:solidFill>
              <a:srgbClr val="008000"/>
            </a:solidFill>
          </a:ln>
        </p:spPr>
        <p:txBody>
          <a:bodyPr wrap="square" rtlCol="0">
            <a:spAutoFit/>
          </a:bodyPr>
          <a:lstStyle/>
          <a:p>
            <a:r>
              <a:rPr lang="en-US" sz="2400" b="1" dirty="0">
                <a:solidFill>
                  <a:srgbClr val="008000"/>
                </a:solidFill>
              </a:rPr>
              <a:t>Original idea (Ralph and Lund): When presented with an input coherent state, a nondeterministic linear amplifier amplifies immaculately with probability </a:t>
            </a:r>
            <a:r>
              <a:rPr lang="en-US" sz="2400" b="1" i="1" dirty="0">
                <a:solidFill>
                  <a:srgbClr val="008000"/>
                </a:solidFill>
              </a:rPr>
              <a:t>p </a:t>
            </a:r>
            <a:r>
              <a:rPr lang="en-US" sz="2400" b="1" dirty="0">
                <a:solidFill>
                  <a:srgbClr val="008000"/>
                </a:solidFill>
              </a:rPr>
              <a:t>and punts with probability </a:t>
            </a:r>
            <a:r>
              <a:rPr lang="en-US" sz="2400" b="1" i="1" dirty="0">
                <a:solidFill>
                  <a:srgbClr val="008000"/>
                </a:solidFill>
              </a:rPr>
              <a:t>1 – p.</a:t>
            </a:r>
            <a:endParaRPr lang="en-US" sz="2400" b="1" dirty="0">
              <a:solidFill>
                <a:srgbClr val="008000"/>
              </a:solidFill>
            </a:endParaRPr>
          </a:p>
        </p:txBody>
      </p:sp>
      <p:sp>
        <p:nvSpPr>
          <p:cNvPr id="26" name="TextBox 25">
            <a:extLst>
              <a:ext uri="{FF2B5EF4-FFF2-40B4-BE49-F238E27FC236}">
                <a16:creationId xmlns:a16="http://schemas.microsoft.com/office/drawing/2014/main" id="{EEDD1D63-4365-4FEC-81B6-D0CE52BB299D}"/>
              </a:ext>
            </a:extLst>
          </p:cNvPr>
          <p:cNvSpPr txBox="1"/>
          <p:nvPr/>
        </p:nvSpPr>
        <p:spPr>
          <a:xfrm>
            <a:off x="6264998" y="3124200"/>
            <a:ext cx="234359" cy="307777"/>
          </a:xfrm>
          <a:prstGeom prst="rect">
            <a:avLst/>
          </a:prstGeom>
          <a:noFill/>
        </p:spPr>
        <p:txBody>
          <a:bodyPr wrap="none" rtlCol="0">
            <a:spAutoFit/>
          </a:bodyPr>
          <a:lstStyle/>
          <a:p>
            <a:r>
              <a:rPr lang="en-US" sz="1400" dirty="0">
                <a:solidFill>
                  <a:schemeClr val="tx1"/>
                </a:solidFill>
              </a:rPr>
              <a:t>.</a:t>
            </a:r>
          </a:p>
        </p:txBody>
      </p:sp>
      <p:sp>
        <p:nvSpPr>
          <p:cNvPr id="27" name="TextBox 26">
            <a:extLst>
              <a:ext uri="{FF2B5EF4-FFF2-40B4-BE49-F238E27FC236}">
                <a16:creationId xmlns:a16="http://schemas.microsoft.com/office/drawing/2014/main" id="{2AD0FB40-0715-4AB6-B81E-6EBB5EB42BDC}"/>
              </a:ext>
            </a:extLst>
          </p:cNvPr>
          <p:cNvSpPr txBox="1"/>
          <p:nvPr/>
        </p:nvSpPr>
        <p:spPr>
          <a:xfrm>
            <a:off x="5181600" y="2438400"/>
            <a:ext cx="3542632" cy="523220"/>
          </a:xfrm>
          <a:prstGeom prst="rect">
            <a:avLst/>
          </a:prstGeom>
          <a:noFill/>
        </p:spPr>
        <p:txBody>
          <a:bodyPr wrap="square" rtlCol="0">
            <a:spAutoFit/>
          </a:bodyPr>
          <a:lstStyle/>
          <a:p>
            <a:pPr algn="l"/>
            <a:r>
              <a:rPr lang="en-US" sz="1400" b="1" dirty="0">
                <a:solidFill>
                  <a:schemeClr val="tx1"/>
                </a:solidFill>
              </a:rPr>
              <a:t>T. C. Ralph and A. P. Lund, in QCMC, edited by A. Lvovsky (AIP, 2009), p. 155.</a:t>
            </a:r>
          </a:p>
        </p:txBody>
      </p:sp>
      <p:sp>
        <p:nvSpPr>
          <p:cNvPr id="28" name="TextBox 27">
            <a:extLst>
              <a:ext uri="{FF2B5EF4-FFF2-40B4-BE49-F238E27FC236}">
                <a16:creationId xmlns:a16="http://schemas.microsoft.com/office/drawing/2014/main" id="{C6ACF71F-006F-435C-A9DE-CE8A4D83A8D3}"/>
              </a:ext>
            </a:extLst>
          </p:cNvPr>
          <p:cNvSpPr txBox="1"/>
          <p:nvPr/>
        </p:nvSpPr>
        <p:spPr>
          <a:xfrm flipH="1">
            <a:off x="4267200" y="3505200"/>
            <a:ext cx="4572000" cy="923330"/>
          </a:xfrm>
          <a:prstGeom prst="rect">
            <a:avLst/>
          </a:prstGeom>
          <a:noFill/>
          <a:ln w="28575">
            <a:solidFill>
              <a:srgbClr val="FF0000"/>
            </a:solidFill>
          </a:ln>
        </p:spPr>
        <p:txBody>
          <a:bodyPr wrap="square" rtlCol="0">
            <a:spAutoFit/>
          </a:bodyPr>
          <a:lstStyle/>
          <a:p>
            <a:pPr algn="l"/>
            <a:r>
              <a:rPr lang="en-US" sz="1800" b="1" dirty="0">
                <a:solidFill>
                  <a:srgbClr val="FF0000"/>
                </a:solidFill>
              </a:rPr>
              <a:t>This is an </a:t>
            </a:r>
            <a:r>
              <a:rPr lang="en-US" sz="1800" b="1" i="1" dirty="0">
                <a:solidFill>
                  <a:srgbClr val="FF0000"/>
                </a:solidFill>
              </a:rPr>
              <a:t>immaculate </a:t>
            </a:r>
            <a:r>
              <a:rPr lang="en-US" sz="1800" b="1" dirty="0">
                <a:solidFill>
                  <a:srgbClr val="FF0000"/>
                </a:solidFill>
              </a:rPr>
              <a:t>linear amplifier, more perfect than perfect; it doesn’t even have the amplified input noise.</a:t>
            </a:r>
          </a:p>
        </p:txBody>
      </p:sp>
      <p:grpSp>
        <p:nvGrpSpPr>
          <p:cNvPr id="42" name="Group 41">
            <a:extLst>
              <a:ext uri="{FF2B5EF4-FFF2-40B4-BE49-F238E27FC236}">
                <a16:creationId xmlns:a16="http://schemas.microsoft.com/office/drawing/2014/main" id="{5AE694C4-AA5D-4DD1-B820-76E6A39030BB}"/>
              </a:ext>
            </a:extLst>
          </p:cNvPr>
          <p:cNvGrpSpPr/>
          <p:nvPr/>
        </p:nvGrpSpPr>
        <p:grpSpPr>
          <a:xfrm>
            <a:off x="609600" y="3032535"/>
            <a:ext cx="3375660" cy="2377665"/>
            <a:chOff x="609600" y="3032535"/>
            <a:chExt cx="3375660" cy="2377665"/>
          </a:xfrm>
        </p:grpSpPr>
        <p:pic>
          <p:nvPicPr>
            <p:cNvPr id="4" name="Picture 3">
              <a:extLst>
                <a:ext uri="{FF2B5EF4-FFF2-40B4-BE49-F238E27FC236}">
                  <a16:creationId xmlns:a16="http://schemas.microsoft.com/office/drawing/2014/main" id="{EF624DDE-F4A8-41E7-AF9E-071C04C54698}"/>
                </a:ext>
              </a:extLst>
            </p:cNvPr>
            <p:cNvPicPr>
              <a:picLocks noChangeAspect="1"/>
            </p:cNvPicPr>
            <p:nvPr>
              <p:custDataLst>
                <p:tags r:id="rId5"/>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9200" y="3032535"/>
              <a:ext cx="2766060" cy="539115"/>
            </a:xfrm>
            <a:prstGeom prst="rect">
              <a:avLst/>
            </a:prstGeom>
            <a:noFill/>
            <a:ln/>
            <a:effectLst/>
          </p:spPr>
        </p:pic>
        <p:grpSp>
          <p:nvGrpSpPr>
            <p:cNvPr id="30" name="Group 80">
              <a:extLst>
                <a:ext uri="{FF2B5EF4-FFF2-40B4-BE49-F238E27FC236}">
                  <a16:creationId xmlns:a16="http://schemas.microsoft.com/office/drawing/2014/main" id="{3FA85B34-9E27-4182-9B6F-269F403C46EC}"/>
                </a:ext>
              </a:extLst>
            </p:cNvPr>
            <p:cNvGrpSpPr/>
            <p:nvPr/>
          </p:nvGrpSpPr>
          <p:grpSpPr>
            <a:xfrm>
              <a:off x="609600" y="3124200"/>
              <a:ext cx="3200400" cy="2286000"/>
              <a:chOff x="685800" y="3200400"/>
              <a:chExt cx="3200400" cy="2286000"/>
            </a:xfrm>
          </p:grpSpPr>
          <p:sp>
            <p:nvSpPr>
              <p:cNvPr id="32" name="Oval 31">
                <a:extLst>
                  <a:ext uri="{FF2B5EF4-FFF2-40B4-BE49-F238E27FC236}">
                    <a16:creationId xmlns:a16="http://schemas.microsoft.com/office/drawing/2014/main" id="{30C6D3A4-6F00-48DA-B71B-88787A619870}"/>
                  </a:ext>
                </a:extLst>
              </p:cNvPr>
              <p:cNvSpPr/>
              <p:nvPr/>
            </p:nvSpPr>
            <p:spPr bwMode="auto">
              <a:xfrm>
                <a:off x="1214895" y="4234542"/>
                <a:ext cx="228600" cy="228600"/>
              </a:xfrm>
              <a:prstGeom prst="ellipse">
                <a:avLst/>
              </a:prstGeom>
              <a:noFill/>
              <a:ln w="28575" cap="flat" cmpd="sng" algn="ctr">
                <a:solidFill>
                  <a:srgbClr val="00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33" name="Straight Arrow Connector 32">
                <a:extLst>
                  <a:ext uri="{FF2B5EF4-FFF2-40B4-BE49-F238E27FC236}">
                    <a16:creationId xmlns:a16="http://schemas.microsoft.com/office/drawing/2014/main" id="{00895239-B7A8-483B-B909-4368447BC6F2}"/>
                  </a:ext>
                </a:extLst>
              </p:cNvPr>
              <p:cNvCxnSpPr/>
              <p:nvPr/>
            </p:nvCxnSpPr>
            <p:spPr bwMode="auto">
              <a:xfrm>
                <a:off x="685800" y="4342606"/>
                <a:ext cx="32004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4" name="Straight Arrow Connector 33">
                <a:extLst>
                  <a:ext uri="{FF2B5EF4-FFF2-40B4-BE49-F238E27FC236}">
                    <a16:creationId xmlns:a16="http://schemas.microsoft.com/office/drawing/2014/main" id="{B3D3590D-E2B6-430C-A01A-C45436DC3113}"/>
                  </a:ext>
                </a:extLst>
              </p:cNvPr>
              <p:cNvCxnSpPr/>
              <p:nvPr/>
            </p:nvCxnSpPr>
            <p:spPr bwMode="auto">
              <a:xfrm rot="5400000" flipH="1" flipV="1">
                <a:off x="-228600" y="4342606"/>
                <a:ext cx="22860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5" name="Oval 34">
                <a:extLst>
                  <a:ext uri="{FF2B5EF4-FFF2-40B4-BE49-F238E27FC236}">
                    <a16:creationId xmlns:a16="http://schemas.microsoft.com/office/drawing/2014/main" id="{797CD85B-2699-422D-BFC5-B4DAD8B3E608}"/>
                  </a:ext>
                </a:extLst>
              </p:cNvPr>
              <p:cNvSpPr/>
              <p:nvPr/>
            </p:nvSpPr>
            <p:spPr bwMode="auto">
              <a:xfrm>
                <a:off x="2286000" y="3886200"/>
                <a:ext cx="914400" cy="914400"/>
              </a:xfrm>
              <a:prstGeom prst="ellipse">
                <a:avLst/>
              </a:prstGeom>
              <a:noFill/>
              <a:ln w="28575" cap="flat" cmpd="sng" algn="ctr">
                <a:solidFill>
                  <a:srgbClr val="00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6" name="Oval 35">
                <a:extLst>
                  <a:ext uri="{FF2B5EF4-FFF2-40B4-BE49-F238E27FC236}">
                    <a16:creationId xmlns:a16="http://schemas.microsoft.com/office/drawing/2014/main" id="{43AF130C-FABA-427C-8D2A-5130D8B74DBC}"/>
                  </a:ext>
                </a:extLst>
              </p:cNvPr>
              <p:cNvSpPr/>
              <p:nvPr/>
            </p:nvSpPr>
            <p:spPr bwMode="auto">
              <a:xfrm>
                <a:off x="2100072" y="3717036"/>
                <a:ext cx="1271016" cy="1271016"/>
              </a:xfrm>
              <a:prstGeom prst="ellipse">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37" name="Straight Connector 36">
                <a:extLst>
                  <a:ext uri="{FF2B5EF4-FFF2-40B4-BE49-F238E27FC236}">
                    <a16:creationId xmlns:a16="http://schemas.microsoft.com/office/drawing/2014/main" id="{D86E9D5B-6A80-4746-8854-4DDA79493BB5}"/>
                  </a:ext>
                </a:extLst>
              </p:cNvPr>
              <p:cNvCxnSpPr/>
              <p:nvPr/>
            </p:nvCxnSpPr>
            <p:spPr bwMode="auto">
              <a:xfrm flipV="1">
                <a:off x="913606" y="3905252"/>
                <a:ext cx="1696244" cy="437354"/>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4F3025F5-3943-4E1A-BF0C-511114CB4F12}"/>
                  </a:ext>
                </a:extLst>
              </p:cNvPr>
              <p:cNvCxnSpPr/>
              <p:nvPr/>
            </p:nvCxnSpPr>
            <p:spPr bwMode="auto">
              <a:xfrm>
                <a:off x="913606" y="4352702"/>
                <a:ext cx="1696244" cy="428846"/>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39" name="Oval 38">
              <a:extLst>
                <a:ext uri="{FF2B5EF4-FFF2-40B4-BE49-F238E27FC236}">
                  <a16:creationId xmlns:a16="http://schemas.microsoft.com/office/drawing/2014/main" id="{C89D88BA-992B-430A-8030-475B0D8E2C05}"/>
                </a:ext>
              </a:extLst>
            </p:cNvPr>
            <p:cNvSpPr/>
            <p:nvPr/>
          </p:nvSpPr>
          <p:spPr bwMode="auto">
            <a:xfrm>
              <a:off x="2572656" y="4161972"/>
              <a:ext cx="228600" cy="228600"/>
            </a:xfrm>
            <a:prstGeom prst="ellipse">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grpSp>
        <p:nvGrpSpPr>
          <p:cNvPr id="60" name="Group 59">
            <a:extLst>
              <a:ext uri="{FF2B5EF4-FFF2-40B4-BE49-F238E27FC236}">
                <a16:creationId xmlns:a16="http://schemas.microsoft.com/office/drawing/2014/main" id="{E73723FA-B7DA-4202-B8F6-92C4EA85C704}"/>
              </a:ext>
            </a:extLst>
          </p:cNvPr>
          <p:cNvGrpSpPr/>
          <p:nvPr/>
        </p:nvGrpSpPr>
        <p:grpSpPr>
          <a:xfrm>
            <a:off x="4800600" y="5029200"/>
            <a:ext cx="3200400" cy="1371600"/>
            <a:chOff x="4800600" y="5029200"/>
            <a:chExt cx="3200400" cy="1371600"/>
          </a:xfrm>
        </p:grpSpPr>
        <p:grpSp>
          <p:nvGrpSpPr>
            <p:cNvPr id="14" name="Group 13">
              <a:extLst>
                <a:ext uri="{FF2B5EF4-FFF2-40B4-BE49-F238E27FC236}">
                  <a16:creationId xmlns:a16="http://schemas.microsoft.com/office/drawing/2014/main" id="{631B5442-4581-4702-9167-51D27F731032}"/>
                </a:ext>
              </a:extLst>
            </p:cNvPr>
            <p:cNvGrpSpPr/>
            <p:nvPr/>
          </p:nvGrpSpPr>
          <p:grpSpPr>
            <a:xfrm>
              <a:off x="4800600" y="5486400"/>
              <a:ext cx="3200400" cy="914400"/>
              <a:chOff x="2971800" y="3276600"/>
              <a:chExt cx="3200400" cy="914400"/>
            </a:xfrm>
          </p:grpSpPr>
          <p:grpSp>
            <p:nvGrpSpPr>
              <p:cNvPr id="20" name="Group 19">
                <a:extLst>
                  <a:ext uri="{FF2B5EF4-FFF2-40B4-BE49-F238E27FC236}">
                    <a16:creationId xmlns:a16="http://schemas.microsoft.com/office/drawing/2014/main" id="{9CCE6318-5857-4D06-8FB0-A96374EFDEE4}"/>
                  </a:ext>
                </a:extLst>
              </p:cNvPr>
              <p:cNvGrpSpPr/>
              <p:nvPr/>
            </p:nvGrpSpPr>
            <p:grpSpPr>
              <a:xfrm>
                <a:off x="2971800" y="3276600"/>
                <a:ext cx="3200400" cy="914400"/>
                <a:chOff x="2514600" y="3276600"/>
                <a:chExt cx="3200400" cy="914400"/>
              </a:xfrm>
            </p:grpSpPr>
            <p:sp>
              <p:nvSpPr>
                <p:cNvPr id="22" name="Oval 21">
                  <a:extLst>
                    <a:ext uri="{FF2B5EF4-FFF2-40B4-BE49-F238E27FC236}">
                      <a16:creationId xmlns:a16="http://schemas.microsoft.com/office/drawing/2014/main" id="{4248AD3C-3249-4D42-89A4-F562E9190397}"/>
                    </a:ext>
                  </a:extLst>
                </p:cNvPr>
                <p:cNvSpPr/>
                <p:nvPr/>
              </p:nvSpPr>
              <p:spPr bwMode="auto">
                <a:xfrm>
                  <a:off x="3043695" y="3620179"/>
                  <a:ext cx="228600" cy="228600"/>
                </a:xfrm>
                <a:prstGeom prst="ellipse">
                  <a:avLst/>
                </a:prstGeom>
                <a:noFill/>
                <a:ln w="28575" cap="flat" cmpd="sng" algn="ctr">
                  <a:solidFill>
                    <a:srgbClr val="00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23" name="Straight Arrow Connector 22">
                  <a:extLst>
                    <a:ext uri="{FF2B5EF4-FFF2-40B4-BE49-F238E27FC236}">
                      <a16:creationId xmlns:a16="http://schemas.microsoft.com/office/drawing/2014/main" id="{A66043CC-07BE-4381-A645-8B47C8B70C72}"/>
                    </a:ext>
                  </a:extLst>
                </p:cNvPr>
                <p:cNvCxnSpPr/>
                <p:nvPr/>
              </p:nvCxnSpPr>
              <p:spPr bwMode="auto">
                <a:xfrm>
                  <a:off x="2514600" y="3733006"/>
                  <a:ext cx="32004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4" name="Straight Arrow Connector 23">
                  <a:extLst>
                    <a:ext uri="{FF2B5EF4-FFF2-40B4-BE49-F238E27FC236}">
                      <a16:creationId xmlns:a16="http://schemas.microsoft.com/office/drawing/2014/main" id="{8DB033DD-1F0E-41B6-B7AF-40DE2517DDD9}"/>
                    </a:ext>
                  </a:extLst>
                </p:cNvPr>
                <p:cNvCxnSpPr/>
                <p:nvPr/>
              </p:nvCxnSpPr>
              <p:spPr bwMode="auto">
                <a:xfrm rot="5400000" flipH="1" flipV="1">
                  <a:off x="2286000" y="3733006"/>
                  <a:ext cx="9144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17" name="Oval 16">
                <a:extLst>
                  <a:ext uri="{FF2B5EF4-FFF2-40B4-BE49-F238E27FC236}">
                    <a16:creationId xmlns:a16="http://schemas.microsoft.com/office/drawing/2014/main" id="{6F3FBA36-348A-4FF4-BCE2-C8A93A742540}"/>
                  </a:ext>
                </a:extLst>
              </p:cNvPr>
              <p:cNvSpPr/>
              <p:nvPr/>
            </p:nvSpPr>
            <p:spPr bwMode="auto">
              <a:xfrm>
                <a:off x="4953311" y="3630209"/>
                <a:ext cx="228600" cy="228600"/>
              </a:xfrm>
              <a:prstGeom prst="ellipse">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pic>
          <p:nvPicPr>
            <p:cNvPr id="45" name="Picture 44">
              <a:extLst>
                <a:ext uri="{FF2B5EF4-FFF2-40B4-BE49-F238E27FC236}">
                  <a16:creationId xmlns:a16="http://schemas.microsoft.com/office/drawing/2014/main" id="{E2005BA3-37A1-4CE1-90CE-ECCC690C5B12}"/>
                </a:ext>
              </a:extLst>
            </p:cNvPr>
            <p:cNvPicPr>
              <a:picLocks noChangeAspect="1"/>
            </p:cNvPicPr>
            <p:nvPr>
              <p:custDataLst>
                <p:tags r:id="rId1"/>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3987" y="5029200"/>
              <a:ext cx="2538413" cy="226695"/>
            </a:xfrm>
            <a:prstGeom prst="rect">
              <a:avLst/>
            </a:prstGeom>
            <a:noFill/>
            <a:ln/>
            <a:effectLst/>
          </p:spPr>
        </p:pic>
        <p:pic>
          <p:nvPicPr>
            <p:cNvPr id="48" name="Picture 47">
              <a:extLst>
                <a:ext uri="{FF2B5EF4-FFF2-40B4-BE49-F238E27FC236}">
                  <a16:creationId xmlns:a16="http://schemas.microsoft.com/office/drawing/2014/main" id="{5EB2A3DD-0DCD-44F9-BB1F-9E0F446E40EB}"/>
                </a:ext>
              </a:extLst>
            </p:cNvPr>
            <p:cNvPicPr>
              <a:picLocks noChangeAspect="1"/>
            </p:cNvPicPr>
            <p:nvPr>
              <p:custDataLst>
                <p:tags r:id="rId2"/>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06377" y="5452110"/>
              <a:ext cx="301943" cy="262890"/>
            </a:xfrm>
            <a:prstGeom prst="rect">
              <a:avLst/>
            </a:prstGeom>
            <a:noFill/>
            <a:ln/>
            <a:effectLst/>
          </p:spPr>
        </p:pic>
        <p:pic>
          <p:nvPicPr>
            <p:cNvPr id="56" name="Picture 55">
              <a:extLst>
                <a:ext uri="{FF2B5EF4-FFF2-40B4-BE49-F238E27FC236}">
                  <a16:creationId xmlns:a16="http://schemas.microsoft.com/office/drawing/2014/main" id="{B19F0DEC-B038-4C79-A0E8-2738707857F1}"/>
                </a:ext>
              </a:extLst>
            </p:cNvPr>
            <p:cNvPicPr>
              <a:picLocks noChangeAspect="1"/>
            </p:cNvPicPr>
            <p:nvPr>
              <p:custDataLst>
                <p:tags r:id="rId3"/>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9880" y="5467350"/>
              <a:ext cx="444818" cy="262890"/>
            </a:xfrm>
            <a:prstGeom prst="rect">
              <a:avLst/>
            </a:prstGeom>
            <a:noFill/>
            <a:ln/>
            <a:effectLst/>
          </p:spPr>
        </p:pic>
        <p:pic>
          <p:nvPicPr>
            <p:cNvPr id="59" name="Picture 58">
              <a:extLst>
                <a:ext uri="{FF2B5EF4-FFF2-40B4-BE49-F238E27FC236}">
                  <a16:creationId xmlns:a16="http://schemas.microsoft.com/office/drawing/2014/main" id="{683C0BAF-AA22-4F46-B904-93FDE433AE58}"/>
                </a:ext>
              </a:extLst>
            </p:cNvPr>
            <p:cNvPicPr>
              <a:picLocks noChangeAspect="1"/>
            </p:cNvPicPr>
            <p:nvPr>
              <p:custDataLst>
                <p:tags r:id="rId4"/>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70257" y="6096000"/>
              <a:ext cx="606743" cy="267653"/>
            </a:xfrm>
            <a:prstGeom prst="rect">
              <a:avLst/>
            </a:prstGeom>
            <a:noFill/>
            <a:ln/>
            <a:effectLst/>
          </p:spPr>
        </p:pic>
      </p:grpSp>
    </p:spTree>
    <p:extLst>
      <p:ext uri="{BB962C8B-B14F-4D97-AF65-F5344CB8AC3E}">
        <p14:creationId xmlns:p14="http://schemas.microsoft.com/office/powerpoint/2010/main" val="58721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76200"/>
            <a:ext cx="9144000" cy="584775"/>
          </a:xfrm>
          <a:prstGeom prst="rect">
            <a:avLst/>
          </a:prstGeom>
          <a:noFill/>
          <a:ln w="28575">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Immaculate linear amplifier</a:t>
            </a:r>
          </a:p>
        </p:txBody>
      </p:sp>
      <p:sp>
        <p:nvSpPr>
          <p:cNvPr id="27" name="TextBox 26"/>
          <p:cNvSpPr txBox="1"/>
          <p:nvPr/>
        </p:nvSpPr>
        <p:spPr>
          <a:xfrm>
            <a:off x="1600200" y="2762071"/>
            <a:ext cx="5943600" cy="1200329"/>
          </a:xfrm>
          <a:prstGeom prst="rect">
            <a:avLst/>
          </a:prstGeom>
          <a:solidFill>
            <a:srgbClr val="CCCCFF"/>
          </a:solidFill>
          <a:ln w="28575">
            <a:solidFill>
              <a:srgbClr val="990099"/>
            </a:solidFill>
          </a:ln>
        </p:spPr>
        <p:txBody>
          <a:bodyPr wrap="square" rtlCol="0">
            <a:spAutoFit/>
          </a:bodyPr>
          <a:lstStyle/>
          <a:p>
            <a:r>
              <a:rPr lang="en-US" sz="2400" b="1" dirty="0">
                <a:solidFill>
                  <a:srgbClr val="990099"/>
                </a:solidFill>
              </a:rPr>
              <a:t>If the amplifier works immaculately on any input circle of coherent states, then its probability of working is zero.  </a:t>
            </a:r>
          </a:p>
        </p:txBody>
      </p:sp>
      <p:sp>
        <p:nvSpPr>
          <p:cNvPr id="2" name="TextBox 1"/>
          <p:cNvSpPr txBox="1"/>
          <p:nvPr/>
        </p:nvSpPr>
        <p:spPr>
          <a:xfrm>
            <a:off x="1288411" y="4419600"/>
            <a:ext cx="6560189" cy="707886"/>
          </a:xfrm>
          <a:prstGeom prst="rect">
            <a:avLst/>
          </a:prstGeom>
          <a:noFill/>
        </p:spPr>
        <p:txBody>
          <a:bodyPr wrap="square" rtlCol="0">
            <a:spAutoFit/>
          </a:bodyPr>
          <a:lstStyle/>
          <a:p>
            <a:r>
              <a:rPr lang="en-US" b="1" dirty="0"/>
              <a:t>Theoretical tool: Unambiguous state discrimination applied to uniformly spaced states on the circle.</a:t>
            </a:r>
          </a:p>
        </p:txBody>
      </p:sp>
      <p:grpSp>
        <p:nvGrpSpPr>
          <p:cNvPr id="19" name="Group 18">
            <a:extLst>
              <a:ext uri="{FF2B5EF4-FFF2-40B4-BE49-F238E27FC236}">
                <a16:creationId xmlns:a16="http://schemas.microsoft.com/office/drawing/2014/main" id="{BA36B8CA-F82E-4DA1-B3C7-E1838721492E}"/>
              </a:ext>
            </a:extLst>
          </p:cNvPr>
          <p:cNvGrpSpPr/>
          <p:nvPr/>
        </p:nvGrpSpPr>
        <p:grpSpPr>
          <a:xfrm>
            <a:off x="2971800" y="990600"/>
            <a:ext cx="3200400" cy="1371600"/>
            <a:chOff x="4800600" y="5029200"/>
            <a:chExt cx="3200400" cy="1371600"/>
          </a:xfrm>
        </p:grpSpPr>
        <p:grpSp>
          <p:nvGrpSpPr>
            <p:cNvPr id="20" name="Group 19">
              <a:extLst>
                <a:ext uri="{FF2B5EF4-FFF2-40B4-BE49-F238E27FC236}">
                  <a16:creationId xmlns:a16="http://schemas.microsoft.com/office/drawing/2014/main" id="{AD143F0F-FEDE-455C-B74D-B69403314FD7}"/>
                </a:ext>
              </a:extLst>
            </p:cNvPr>
            <p:cNvGrpSpPr/>
            <p:nvPr/>
          </p:nvGrpSpPr>
          <p:grpSpPr>
            <a:xfrm>
              <a:off x="4800600" y="5486400"/>
              <a:ext cx="3200400" cy="914400"/>
              <a:chOff x="2971800" y="3276600"/>
              <a:chExt cx="3200400" cy="914400"/>
            </a:xfrm>
          </p:grpSpPr>
          <p:grpSp>
            <p:nvGrpSpPr>
              <p:cNvPr id="25" name="Group 24">
                <a:extLst>
                  <a:ext uri="{FF2B5EF4-FFF2-40B4-BE49-F238E27FC236}">
                    <a16:creationId xmlns:a16="http://schemas.microsoft.com/office/drawing/2014/main" id="{D8B9D231-2421-4FF7-9944-3033A0718FC0}"/>
                  </a:ext>
                </a:extLst>
              </p:cNvPr>
              <p:cNvGrpSpPr/>
              <p:nvPr/>
            </p:nvGrpSpPr>
            <p:grpSpPr>
              <a:xfrm>
                <a:off x="2971800" y="3276600"/>
                <a:ext cx="3200400" cy="914400"/>
                <a:chOff x="2514600" y="3276600"/>
                <a:chExt cx="3200400" cy="914400"/>
              </a:xfrm>
            </p:grpSpPr>
            <p:sp>
              <p:nvSpPr>
                <p:cNvPr id="28" name="Oval 27">
                  <a:extLst>
                    <a:ext uri="{FF2B5EF4-FFF2-40B4-BE49-F238E27FC236}">
                      <a16:creationId xmlns:a16="http://schemas.microsoft.com/office/drawing/2014/main" id="{28315B98-121F-4131-B98B-78A5AE25F6DD}"/>
                    </a:ext>
                  </a:extLst>
                </p:cNvPr>
                <p:cNvSpPr/>
                <p:nvPr/>
              </p:nvSpPr>
              <p:spPr bwMode="auto">
                <a:xfrm>
                  <a:off x="3043695" y="3620179"/>
                  <a:ext cx="228600" cy="228600"/>
                </a:xfrm>
                <a:prstGeom prst="ellipse">
                  <a:avLst/>
                </a:prstGeom>
                <a:noFill/>
                <a:ln w="28575" cap="flat" cmpd="sng" algn="ctr">
                  <a:solidFill>
                    <a:srgbClr val="00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29" name="Straight Arrow Connector 28">
                  <a:extLst>
                    <a:ext uri="{FF2B5EF4-FFF2-40B4-BE49-F238E27FC236}">
                      <a16:creationId xmlns:a16="http://schemas.microsoft.com/office/drawing/2014/main" id="{C2730620-9345-457F-8011-A792DD1A2A10}"/>
                    </a:ext>
                  </a:extLst>
                </p:cNvPr>
                <p:cNvCxnSpPr/>
                <p:nvPr/>
              </p:nvCxnSpPr>
              <p:spPr bwMode="auto">
                <a:xfrm>
                  <a:off x="2514600" y="3733006"/>
                  <a:ext cx="32004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0" name="Straight Arrow Connector 29">
                  <a:extLst>
                    <a:ext uri="{FF2B5EF4-FFF2-40B4-BE49-F238E27FC236}">
                      <a16:creationId xmlns:a16="http://schemas.microsoft.com/office/drawing/2014/main" id="{2F2C2706-D251-412F-9F7B-25F76C87C2C5}"/>
                    </a:ext>
                  </a:extLst>
                </p:cNvPr>
                <p:cNvCxnSpPr/>
                <p:nvPr/>
              </p:nvCxnSpPr>
              <p:spPr bwMode="auto">
                <a:xfrm rot="5400000" flipH="1" flipV="1">
                  <a:off x="2286000" y="3733006"/>
                  <a:ext cx="9144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sp>
            <p:nvSpPr>
              <p:cNvPr id="26" name="Oval 25">
                <a:extLst>
                  <a:ext uri="{FF2B5EF4-FFF2-40B4-BE49-F238E27FC236}">
                    <a16:creationId xmlns:a16="http://schemas.microsoft.com/office/drawing/2014/main" id="{657BBA97-9C17-49B8-ACCE-E5BE340F12D6}"/>
                  </a:ext>
                </a:extLst>
              </p:cNvPr>
              <p:cNvSpPr/>
              <p:nvPr/>
            </p:nvSpPr>
            <p:spPr bwMode="auto">
              <a:xfrm>
                <a:off x="4953311" y="3630209"/>
                <a:ext cx="228600" cy="228600"/>
              </a:xfrm>
              <a:prstGeom prst="ellipse">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pic>
          <p:nvPicPr>
            <p:cNvPr id="21" name="Picture 20">
              <a:extLst>
                <a:ext uri="{FF2B5EF4-FFF2-40B4-BE49-F238E27FC236}">
                  <a16:creationId xmlns:a16="http://schemas.microsoft.com/office/drawing/2014/main" id="{2FC9FA33-3EAE-40EF-81C8-EB60EE33D85F}"/>
                </a:ext>
              </a:extLst>
            </p:cNvPr>
            <p:cNvPicPr>
              <a:picLocks noChangeAspect="1"/>
            </p:cNvPicPr>
            <p:nvPr>
              <p:custDataLst>
                <p:tags r:id="rId2"/>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3987" y="5029200"/>
              <a:ext cx="2538413" cy="226695"/>
            </a:xfrm>
            <a:prstGeom prst="rect">
              <a:avLst/>
            </a:prstGeom>
            <a:noFill/>
            <a:ln/>
            <a:effectLst/>
          </p:spPr>
        </p:pic>
        <p:pic>
          <p:nvPicPr>
            <p:cNvPr id="22" name="Picture 21">
              <a:extLst>
                <a:ext uri="{FF2B5EF4-FFF2-40B4-BE49-F238E27FC236}">
                  <a16:creationId xmlns:a16="http://schemas.microsoft.com/office/drawing/2014/main" id="{8D177905-D1EC-42D6-9543-995E70BFDBA3}"/>
                </a:ext>
              </a:extLst>
            </p:cNvPr>
            <p:cNvPicPr>
              <a:picLocks noChangeAspect="1"/>
            </p:cNvPicPr>
            <p:nvPr>
              <p:custDataLst>
                <p:tags r:id="rId3"/>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06377" y="5452110"/>
              <a:ext cx="301943" cy="262890"/>
            </a:xfrm>
            <a:prstGeom prst="rect">
              <a:avLst/>
            </a:prstGeom>
            <a:noFill/>
            <a:ln/>
            <a:effectLst/>
          </p:spPr>
        </p:pic>
        <p:pic>
          <p:nvPicPr>
            <p:cNvPr id="23" name="Picture 22">
              <a:extLst>
                <a:ext uri="{FF2B5EF4-FFF2-40B4-BE49-F238E27FC236}">
                  <a16:creationId xmlns:a16="http://schemas.microsoft.com/office/drawing/2014/main" id="{F09091BE-7E77-4AB1-B0E7-7B5C21DF10A4}"/>
                </a:ext>
              </a:extLst>
            </p:cNvPr>
            <p:cNvPicPr>
              <a:picLocks noChangeAspect="1"/>
            </p:cNvPicPr>
            <p:nvPr>
              <p:custDataLst>
                <p:tags r:id="rId4"/>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59880" y="5467350"/>
              <a:ext cx="444818" cy="262890"/>
            </a:xfrm>
            <a:prstGeom prst="rect">
              <a:avLst/>
            </a:prstGeom>
            <a:noFill/>
            <a:ln/>
            <a:effectLst/>
          </p:spPr>
        </p:pic>
        <p:pic>
          <p:nvPicPr>
            <p:cNvPr id="24" name="Picture 23">
              <a:extLst>
                <a:ext uri="{FF2B5EF4-FFF2-40B4-BE49-F238E27FC236}">
                  <a16:creationId xmlns:a16="http://schemas.microsoft.com/office/drawing/2014/main" id="{BD9BD934-0467-4DC7-9BB9-D86F92F92667}"/>
                </a:ext>
              </a:extLst>
            </p:cNvPr>
            <p:cNvPicPr>
              <a:picLocks noChangeAspect="1"/>
            </p:cNvPicPr>
            <p:nvPr>
              <p:custDataLst>
                <p:tags r:id="rId5"/>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70257" y="6096000"/>
              <a:ext cx="606743" cy="267653"/>
            </a:xfrm>
            <a:prstGeom prst="rect">
              <a:avLst/>
            </a:prstGeom>
            <a:noFill/>
            <a:ln/>
            <a:effectLst/>
          </p:spPr>
        </p:pic>
      </p:grpSp>
      <p:pic>
        <p:nvPicPr>
          <p:cNvPr id="14" name="Picture 13">
            <a:extLst>
              <a:ext uri="{FF2B5EF4-FFF2-40B4-BE49-F238E27FC236}">
                <a16:creationId xmlns:a16="http://schemas.microsoft.com/office/drawing/2014/main" id="{E2FA89D0-523B-4A59-810F-BE937F3BB7C2}"/>
              </a:ext>
            </a:extLst>
          </p:cNvPr>
          <p:cNvPicPr>
            <a:picLocks noChangeAspect="1"/>
          </p:cNvPicPr>
          <p:nvPr>
            <p:custDataLst>
              <p:tags r:id="rId1"/>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 y="5599925"/>
            <a:ext cx="7606413" cy="419875"/>
          </a:xfrm>
          <a:prstGeom prst="rect">
            <a:avLst/>
          </a:prstGeom>
          <a:noFill/>
          <a:ln/>
          <a:effectLst/>
        </p:spPr>
      </p:pic>
    </p:spTree>
    <p:extLst>
      <p:ext uri="{BB962C8B-B14F-4D97-AF65-F5344CB8AC3E}">
        <p14:creationId xmlns:p14="http://schemas.microsoft.com/office/powerpoint/2010/main" val="276466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45F8A0-551F-4F87-B533-3D81B42BFB2E}"/>
              </a:ext>
            </a:extLst>
          </p:cNvPr>
          <p:cNvPicPr>
            <a:picLocks noChangeAspect="1"/>
          </p:cNvPicPr>
          <p:nvPr>
            <p:custDataLst>
              <p:tags r:id="rId1"/>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1219200"/>
            <a:ext cx="8557641" cy="272034"/>
          </a:xfrm>
          <a:prstGeom prst="rect">
            <a:avLst/>
          </a:prstGeom>
          <a:noFill/>
          <a:ln/>
          <a:effectLst/>
        </p:spPr>
      </p:pic>
      <p:sp>
        <p:nvSpPr>
          <p:cNvPr id="36" name="TextBox 35">
            <a:extLst>
              <a:ext uri="{FF2B5EF4-FFF2-40B4-BE49-F238E27FC236}">
                <a16:creationId xmlns:a16="http://schemas.microsoft.com/office/drawing/2014/main" id="{033FE728-A281-4C80-AD76-6A3F765F74C6}"/>
              </a:ext>
            </a:extLst>
          </p:cNvPr>
          <p:cNvSpPr txBox="1"/>
          <p:nvPr/>
        </p:nvSpPr>
        <p:spPr>
          <a:xfrm>
            <a:off x="198602" y="76200"/>
            <a:ext cx="8716798" cy="954107"/>
          </a:xfrm>
          <a:prstGeom prst="rect">
            <a:avLst/>
          </a:prstGeom>
          <a:noFill/>
        </p:spPr>
        <p:txBody>
          <a:bodyPr wrap="square" rtlCol="0">
            <a:spAutoFit/>
          </a:bodyPr>
          <a:lstStyle/>
          <a:p>
            <a:r>
              <a:rPr lang="en-US" sz="2800" b="1" dirty="0">
                <a:solidFill>
                  <a:srgbClr val="996600"/>
                </a:solidFill>
                <a:latin typeface="Comic Sans MS" pitchFamily="66" charset="0"/>
              </a:rPr>
              <a:t>Probabilistic, approximate, </a:t>
            </a:r>
            <a:r>
              <a:rPr lang="en-US" sz="2800" b="1" u="sng" dirty="0">
                <a:solidFill>
                  <a:srgbClr val="996600"/>
                </a:solidFill>
                <a:latin typeface="Comic Sans MS" pitchFamily="66" charset="0"/>
              </a:rPr>
              <a:t>phase-insensitive</a:t>
            </a:r>
            <a:r>
              <a:rPr lang="en-US" sz="2800" b="1" dirty="0">
                <a:solidFill>
                  <a:srgbClr val="996600"/>
                </a:solidFill>
                <a:latin typeface="Comic Sans MS" pitchFamily="66" charset="0"/>
              </a:rPr>
              <a:t>, </a:t>
            </a:r>
          </a:p>
          <a:p>
            <a:r>
              <a:rPr lang="en-US" sz="2800" b="1" dirty="0">
                <a:solidFill>
                  <a:srgbClr val="996600"/>
                </a:solidFill>
                <a:latin typeface="Comic Sans MS" pitchFamily="66" charset="0"/>
              </a:rPr>
              <a:t>immaculate linear amplifier</a:t>
            </a:r>
          </a:p>
        </p:txBody>
      </p:sp>
      <p:grpSp>
        <p:nvGrpSpPr>
          <p:cNvPr id="9" name="Group 8">
            <a:extLst>
              <a:ext uri="{FF2B5EF4-FFF2-40B4-BE49-F238E27FC236}">
                <a16:creationId xmlns:a16="http://schemas.microsoft.com/office/drawing/2014/main" id="{D557A572-76A9-41F5-8ECA-3D964C21A688}"/>
              </a:ext>
            </a:extLst>
          </p:cNvPr>
          <p:cNvGrpSpPr/>
          <p:nvPr/>
        </p:nvGrpSpPr>
        <p:grpSpPr>
          <a:xfrm>
            <a:off x="457200" y="1719727"/>
            <a:ext cx="3733800" cy="2623673"/>
            <a:chOff x="457200" y="1643527"/>
            <a:chExt cx="3733800" cy="2623673"/>
          </a:xfrm>
        </p:grpSpPr>
        <p:pic>
          <p:nvPicPr>
            <p:cNvPr id="6" name="Picture 5">
              <a:extLst>
                <a:ext uri="{FF2B5EF4-FFF2-40B4-BE49-F238E27FC236}">
                  <a16:creationId xmlns:a16="http://schemas.microsoft.com/office/drawing/2014/main" id="{933758C8-6A30-4D99-A755-09ED861EC1E1}"/>
                </a:ext>
              </a:extLst>
            </p:cNvPr>
            <p:cNvPicPr>
              <a:picLocks noChangeAspect="1"/>
            </p:cNvPicPr>
            <p:nvPr>
              <p:custDataLst>
                <p:tags r:id="rId5"/>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1643527"/>
              <a:ext cx="3733800" cy="1785473"/>
            </a:xfrm>
            <a:prstGeom prst="rect">
              <a:avLst/>
            </a:prstGeom>
            <a:noFill/>
            <a:ln/>
            <a:effectLst/>
          </p:spPr>
        </p:pic>
        <p:pic>
          <p:nvPicPr>
            <p:cNvPr id="8" name="Picture 7">
              <a:extLst>
                <a:ext uri="{FF2B5EF4-FFF2-40B4-BE49-F238E27FC236}">
                  <a16:creationId xmlns:a16="http://schemas.microsoft.com/office/drawing/2014/main" id="{28DD54CA-159B-4DD2-A42D-3ABB89C52BA9}"/>
                </a:ext>
              </a:extLst>
            </p:cNvPr>
            <p:cNvPicPr>
              <a:picLocks noChangeAspect="1"/>
            </p:cNvPicPr>
            <p:nvPr>
              <p:custDataLst>
                <p:tags r:id="rId6"/>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03234" y="3624667"/>
              <a:ext cx="1841732" cy="642533"/>
            </a:xfrm>
            <a:prstGeom prst="rect">
              <a:avLst/>
            </a:prstGeom>
            <a:noFill/>
            <a:ln/>
            <a:effectLst/>
          </p:spPr>
        </p:pic>
      </p:grpSp>
      <p:grpSp>
        <p:nvGrpSpPr>
          <p:cNvPr id="403459" name="Group 403458">
            <a:extLst>
              <a:ext uri="{FF2B5EF4-FFF2-40B4-BE49-F238E27FC236}">
                <a16:creationId xmlns:a16="http://schemas.microsoft.com/office/drawing/2014/main" id="{1C60C2EF-7936-44F9-90A5-6283CD4499AA}"/>
              </a:ext>
            </a:extLst>
          </p:cNvPr>
          <p:cNvGrpSpPr/>
          <p:nvPr/>
        </p:nvGrpSpPr>
        <p:grpSpPr>
          <a:xfrm>
            <a:off x="4648200" y="1702948"/>
            <a:ext cx="4162156" cy="3478652"/>
            <a:chOff x="4648200" y="1626748"/>
            <a:chExt cx="4162156" cy="3478652"/>
          </a:xfrm>
        </p:grpSpPr>
        <p:pic>
          <p:nvPicPr>
            <p:cNvPr id="11" name="Picture 10">
              <a:extLst>
                <a:ext uri="{FF2B5EF4-FFF2-40B4-BE49-F238E27FC236}">
                  <a16:creationId xmlns:a16="http://schemas.microsoft.com/office/drawing/2014/main" id="{9E51E5A1-E5E2-42C7-B998-87BA94F4F6E5}"/>
                </a:ext>
              </a:extLst>
            </p:cNvPr>
            <p:cNvPicPr>
              <a:picLocks noChangeAspect="1"/>
            </p:cNvPicPr>
            <p:nvPr>
              <p:custDataLst>
                <p:tags r:id="rId3"/>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8200" y="1626748"/>
              <a:ext cx="4162156" cy="1802252"/>
            </a:xfrm>
            <a:prstGeom prst="rect">
              <a:avLst/>
            </a:prstGeom>
            <a:noFill/>
            <a:ln/>
            <a:effectLst/>
          </p:spPr>
        </p:pic>
        <p:pic>
          <p:nvPicPr>
            <p:cNvPr id="403457" name="Picture 403456">
              <a:extLst>
                <a:ext uri="{FF2B5EF4-FFF2-40B4-BE49-F238E27FC236}">
                  <a16:creationId xmlns:a16="http://schemas.microsoft.com/office/drawing/2014/main" id="{CFBD83DE-FBD8-4541-B9FC-B8AA08079242}"/>
                </a:ext>
              </a:extLst>
            </p:cNvPr>
            <p:cNvPicPr>
              <a:picLocks noChangeAspect="1"/>
            </p:cNvPicPr>
            <p:nvPr>
              <p:custDataLst>
                <p:tags r:id="rId4"/>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15049" y="3625896"/>
              <a:ext cx="3228459" cy="1479504"/>
            </a:xfrm>
            <a:prstGeom prst="rect">
              <a:avLst/>
            </a:prstGeom>
            <a:noFill/>
            <a:ln/>
            <a:effectLst/>
          </p:spPr>
        </p:pic>
      </p:grpSp>
      <p:grpSp>
        <p:nvGrpSpPr>
          <p:cNvPr id="403463" name="Group 403462">
            <a:extLst>
              <a:ext uri="{FF2B5EF4-FFF2-40B4-BE49-F238E27FC236}">
                <a16:creationId xmlns:a16="http://schemas.microsoft.com/office/drawing/2014/main" id="{382ABF9E-EBAD-4BCA-86EF-37802EACAE8C}"/>
              </a:ext>
            </a:extLst>
          </p:cNvPr>
          <p:cNvGrpSpPr/>
          <p:nvPr/>
        </p:nvGrpSpPr>
        <p:grpSpPr>
          <a:xfrm>
            <a:off x="4267200" y="5414297"/>
            <a:ext cx="4630978" cy="1215103"/>
            <a:chOff x="4436822" y="5414297"/>
            <a:chExt cx="4630978" cy="1215103"/>
          </a:xfrm>
        </p:grpSpPr>
        <p:sp>
          <p:nvSpPr>
            <p:cNvPr id="38" name="TextBox 37">
              <a:extLst>
                <a:ext uri="{FF2B5EF4-FFF2-40B4-BE49-F238E27FC236}">
                  <a16:creationId xmlns:a16="http://schemas.microsoft.com/office/drawing/2014/main" id="{EE0DA793-EBE7-4C78-A3E5-D021924E421D}"/>
                </a:ext>
              </a:extLst>
            </p:cNvPr>
            <p:cNvSpPr txBox="1"/>
            <p:nvPr/>
          </p:nvSpPr>
          <p:spPr>
            <a:xfrm>
              <a:off x="5105400" y="6106180"/>
              <a:ext cx="3368915" cy="523220"/>
            </a:xfrm>
            <a:prstGeom prst="rect">
              <a:avLst/>
            </a:prstGeom>
            <a:noFill/>
          </p:spPr>
          <p:txBody>
            <a:bodyPr wrap="square" rtlCol="0">
              <a:spAutoFit/>
            </a:bodyPr>
            <a:lstStyle/>
            <a:p>
              <a:pPr algn="l"/>
              <a:r>
                <a:rPr lang="en-US" sz="1400" b="1" dirty="0">
                  <a:solidFill>
                    <a:schemeClr val="tx1"/>
                  </a:solidFill>
                </a:rPr>
                <a:t>S. Pandey, Z. Jiang, J. Combes, and C. M. Caves, PRA 88, 033852 (2013). </a:t>
              </a:r>
            </a:p>
          </p:txBody>
        </p:sp>
        <p:pic>
          <p:nvPicPr>
            <p:cNvPr id="403461" name="Picture 403460">
              <a:extLst>
                <a:ext uri="{FF2B5EF4-FFF2-40B4-BE49-F238E27FC236}">
                  <a16:creationId xmlns:a16="http://schemas.microsoft.com/office/drawing/2014/main" id="{49138D74-6492-4EAB-9499-B0A0850C5617}"/>
                </a:ext>
              </a:extLst>
            </p:cNvPr>
            <p:cNvPicPr>
              <a:picLocks noChangeAspect="1"/>
            </p:cNvPicPr>
            <p:nvPr>
              <p:custDataLst>
                <p:tags r:id="rId2"/>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6822" y="5414297"/>
              <a:ext cx="4630978" cy="691883"/>
            </a:xfrm>
            <a:prstGeom prst="rect">
              <a:avLst/>
            </a:prstGeom>
            <a:noFill/>
            <a:ln/>
            <a:effectLst/>
          </p:spPr>
        </p:pic>
      </p:grpSp>
    </p:spTree>
    <p:extLst>
      <p:ext uri="{BB962C8B-B14F-4D97-AF65-F5344CB8AC3E}">
        <p14:creationId xmlns:p14="http://schemas.microsoft.com/office/powerpoint/2010/main" val="132528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3463"/>
                                        </p:tgtEl>
                                        <p:attrNameLst>
                                          <p:attrName>style.visibility</p:attrName>
                                        </p:attrNameLst>
                                      </p:cBhvr>
                                      <p:to>
                                        <p:strVal val="visible"/>
                                      </p:to>
                                    </p:set>
                                    <p:anim calcmode="lin" valueType="num">
                                      <p:cBhvr additive="base">
                                        <p:cTn id="7" dur="500" fill="hold"/>
                                        <p:tgtEl>
                                          <p:spTgt spid="403463"/>
                                        </p:tgtEl>
                                        <p:attrNameLst>
                                          <p:attrName>ppt_x</p:attrName>
                                        </p:attrNameLst>
                                      </p:cBhvr>
                                      <p:tavLst>
                                        <p:tav tm="0">
                                          <p:val>
                                            <p:strVal val="#ppt_x"/>
                                          </p:val>
                                        </p:tav>
                                        <p:tav tm="100000">
                                          <p:val>
                                            <p:strVal val="#ppt_x"/>
                                          </p:val>
                                        </p:tav>
                                      </p:tavLst>
                                    </p:anim>
                                    <p:anim calcmode="lin" valueType="num">
                                      <p:cBhvr additive="base">
                                        <p:cTn id="8" dur="500" fill="hold"/>
                                        <p:tgtEl>
                                          <p:spTgt spid="4034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03459"/>
                                        </p:tgtEl>
                                        <p:attrNameLst>
                                          <p:attrName>style.visibility</p:attrName>
                                        </p:attrNameLst>
                                      </p:cBhvr>
                                      <p:to>
                                        <p:strVal val="visible"/>
                                      </p:to>
                                    </p:set>
                                    <p:anim calcmode="lin" valueType="num">
                                      <p:cBhvr additive="base">
                                        <p:cTn id="13" dur="500" fill="hold"/>
                                        <p:tgtEl>
                                          <p:spTgt spid="403459"/>
                                        </p:tgtEl>
                                        <p:attrNameLst>
                                          <p:attrName>ppt_x</p:attrName>
                                        </p:attrNameLst>
                                      </p:cBhvr>
                                      <p:tavLst>
                                        <p:tav tm="0">
                                          <p:val>
                                            <p:strVal val="1+#ppt_w/2"/>
                                          </p:val>
                                        </p:tav>
                                        <p:tav tm="100000">
                                          <p:val>
                                            <p:strVal val="#ppt_x"/>
                                          </p:val>
                                        </p:tav>
                                      </p:tavLst>
                                    </p:anim>
                                    <p:anim calcmode="lin" valueType="num">
                                      <p:cBhvr additive="base">
                                        <p:cTn id="14" dur="500" fill="hold"/>
                                        <p:tgtEl>
                                          <p:spTgt spid="4034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53B6235-CA51-46FE-AFCB-CB4D128312F7}"/>
              </a:ext>
            </a:extLst>
          </p:cNvPr>
          <p:cNvSpPr txBox="1"/>
          <p:nvPr/>
        </p:nvSpPr>
        <p:spPr>
          <a:xfrm>
            <a:off x="122402" y="76200"/>
            <a:ext cx="4906798" cy="1384995"/>
          </a:xfrm>
          <a:prstGeom prst="rect">
            <a:avLst/>
          </a:prstGeom>
          <a:noFill/>
        </p:spPr>
        <p:txBody>
          <a:bodyPr wrap="square" rtlCol="0">
            <a:spAutoFit/>
          </a:bodyPr>
          <a:lstStyle/>
          <a:p>
            <a:pPr algn="l"/>
            <a:r>
              <a:rPr lang="en-US" sz="2800" b="1" dirty="0">
                <a:solidFill>
                  <a:srgbClr val="996600"/>
                </a:solidFill>
                <a:latin typeface="Comic Sans MS" pitchFamily="66" charset="0"/>
              </a:rPr>
              <a:t>Probabilistic, approximate, </a:t>
            </a:r>
            <a:r>
              <a:rPr lang="en-US" sz="2800" b="1" u="sng" dirty="0">
                <a:solidFill>
                  <a:srgbClr val="996600"/>
                </a:solidFill>
                <a:latin typeface="Comic Sans MS" pitchFamily="66" charset="0"/>
              </a:rPr>
              <a:t>phase-insensitive</a:t>
            </a:r>
            <a:r>
              <a:rPr lang="en-US" sz="2800" b="1" dirty="0">
                <a:solidFill>
                  <a:srgbClr val="996600"/>
                </a:solidFill>
                <a:latin typeface="Comic Sans MS" pitchFamily="66" charset="0"/>
              </a:rPr>
              <a:t>, </a:t>
            </a:r>
          </a:p>
          <a:p>
            <a:pPr algn="l"/>
            <a:r>
              <a:rPr lang="en-US" sz="2800" b="1" dirty="0">
                <a:solidFill>
                  <a:srgbClr val="996600"/>
                </a:solidFill>
                <a:latin typeface="Comic Sans MS" pitchFamily="66" charset="0"/>
              </a:rPr>
              <a:t>immaculate linear amplifier</a:t>
            </a:r>
          </a:p>
        </p:txBody>
      </p:sp>
      <p:pic>
        <p:nvPicPr>
          <p:cNvPr id="28" name="Picture 3 2" descr="C:\Documents and Settings\Carlton Caves\My Documents\Dropbox\paper amplifier\9 NonDetLinAmp\figures\fig7.jpg">
            <a:extLst>
              <a:ext uri="{FF2B5EF4-FFF2-40B4-BE49-F238E27FC236}">
                <a16:creationId xmlns:a16="http://schemas.microsoft.com/office/drawing/2014/main" id="{0A3BAEE0-FF69-43D6-B28D-BE0695489CFA}"/>
              </a:ext>
            </a:extLst>
          </p:cNvPr>
          <p:cNvPicPr>
            <a:picLocks noChangeAspect="1" noChangeArrowheads="1"/>
          </p:cNvPicPr>
          <p:nvPr/>
        </p:nvPicPr>
        <p:blipFill>
          <a:blip r:embed="rId15" cstate="print"/>
          <a:srcRect/>
          <a:stretch>
            <a:fillRect/>
          </a:stretch>
        </p:blipFill>
        <p:spPr bwMode="auto">
          <a:xfrm>
            <a:off x="5257800" y="76200"/>
            <a:ext cx="3810000" cy="3791069"/>
          </a:xfrm>
          <a:prstGeom prst="rect">
            <a:avLst/>
          </a:prstGeom>
          <a:noFill/>
        </p:spPr>
      </p:pic>
      <p:grpSp>
        <p:nvGrpSpPr>
          <p:cNvPr id="40" name="Group 39">
            <a:extLst>
              <a:ext uri="{FF2B5EF4-FFF2-40B4-BE49-F238E27FC236}">
                <a16:creationId xmlns:a16="http://schemas.microsoft.com/office/drawing/2014/main" id="{DCF084E4-C1D9-462B-AF2E-9E520B6335C9}"/>
              </a:ext>
            </a:extLst>
          </p:cNvPr>
          <p:cNvGrpSpPr/>
          <p:nvPr/>
        </p:nvGrpSpPr>
        <p:grpSpPr>
          <a:xfrm>
            <a:off x="228600" y="1575530"/>
            <a:ext cx="4916045" cy="2463070"/>
            <a:chOff x="381000" y="1624203"/>
            <a:chExt cx="4916045" cy="2463070"/>
          </a:xfrm>
        </p:grpSpPr>
        <p:pic>
          <p:nvPicPr>
            <p:cNvPr id="3" name="Picture 2 1">
              <a:extLst>
                <a:ext uri="{FF2B5EF4-FFF2-40B4-BE49-F238E27FC236}">
                  <a16:creationId xmlns:a16="http://schemas.microsoft.com/office/drawing/2014/main" id="{A5D82414-AB3B-4D0C-B782-43C6FA10AD6A}"/>
                </a:ext>
              </a:extLst>
            </p:cNvPr>
            <p:cNvPicPr>
              <a:picLocks noChangeAspect="1"/>
            </p:cNvPicPr>
            <p:nvPr>
              <p:custDataLst>
                <p:tags r:id="rId9"/>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1624203"/>
              <a:ext cx="4335590" cy="606647"/>
            </a:xfrm>
            <a:prstGeom prst="rect">
              <a:avLst/>
            </a:prstGeom>
            <a:noFill/>
            <a:ln/>
            <a:effectLst/>
          </p:spPr>
        </p:pic>
        <p:pic>
          <p:nvPicPr>
            <p:cNvPr id="7" name="Picture 6">
              <a:extLst>
                <a:ext uri="{FF2B5EF4-FFF2-40B4-BE49-F238E27FC236}">
                  <a16:creationId xmlns:a16="http://schemas.microsoft.com/office/drawing/2014/main" id="{05A2C67E-41F9-470C-98FB-82D4C5FC1D82}"/>
                </a:ext>
              </a:extLst>
            </p:cNvPr>
            <p:cNvPicPr>
              <a:picLocks noChangeAspect="1"/>
            </p:cNvPicPr>
            <p:nvPr>
              <p:custDataLst>
                <p:tags r:id="rId10"/>
              </p:custDataLst>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395347"/>
              <a:ext cx="2102835" cy="244126"/>
            </a:xfrm>
            <a:prstGeom prst="rect">
              <a:avLst/>
            </a:prstGeom>
            <a:noFill/>
            <a:ln/>
            <a:effectLst/>
          </p:spPr>
        </p:pic>
        <p:pic>
          <p:nvPicPr>
            <p:cNvPr id="12" name="Picture 11">
              <a:extLst>
                <a:ext uri="{FF2B5EF4-FFF2-40B4-BE49-F238E27FC236}">
                  <a16:creationId xmlns:a16="http://schemas.microsoft.com/office/drawing/2014/main" id="{B7D87F90-706F-44AC-AADB-FD0AABB583CB}"/>
                </a:ext>
              </a:extLst>
            </p:cNvPr>
            <p:cNvPicPr>
              <a:picLocks noChangeAspect="1"/>
            </p:cNvPicPr>
            <p:nvPr>
              <p:custDataLst>
                <p:tags r:id="rId11"/>
              </p:custDataLst>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70544"/>
              <a:ext cx="4916045" cy="734473"/>
            </a:xfrm>
            <a:prstGeom prst="rect">
              <a:avLst/>
            </a:prstGeom>
            <a:noFill/>
            <a:ln/>
            <a:effectLst/>
          </p:spPr>
        </p:pic>
        <p:pic>
          <p:nvPicPr>
            <p:cNvPr id="35" name="Picture 34">
              <a:extLst>
                <a:ext uri="{FF2B5EF4-FFF2-40B4-BE49-F238E27FC236}">
                  <a16:creationId xmlns:a16="http://schemas.microsoft.com/office/drawing/2014/main" id="{72D4A068-3840-4B55-95FB-0787F94CAD80}"/>
                </a:ext>
              </a:extLst>
            </p:cNvPr>
            <p:cNvPicPr>
              <a:picLocks noChangeAspect="1"/>
            </p:cNvPicPr>
            <p:nvPr>
              <p:custDataLst>
                <p:tags r:id="rId12"/>
              </p:custDataLst>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3352800"/>
              <a:ext cx="4030696" cy="734473"/>
            </a:xfrm>
            <a:prstGeom prst="rect">
              <a:avLst/>
            </a:prstGeom>
            <a:noFill/>
            <a:ln/>
            <a:effectLst/>
          </p:spPr>
        </p:pic>
      </p:grpSp>
      <p:pic>
        <p:nvPicPr>
          <p:cNvPr id="43" name="Picture 42">
            <a:extLst>
              <a:ext uri="{FF2B5EF4-FFF2-40B4-BE49-F238E27FC236}">
                <a16:creationId xmlns:a16="http://schemas.microsoft.com/office/drawing/2014/main" id="{DC43D43E-68CA-4F3C-80E6-D1AD1E993342}"/>
              </a:ext>
            </a:extLst>
          </p:cNvPr>
          <p:cNvPicPr>
            <a:picLocks noChangeAspect="1"/>
          </p:cNvPicPr>
          <p:nvPr>
            <p:custDataLst>
              <p:tags r:id="rId1"/>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0858" y="4162901"/>
            <a:ext cx="1890142" cy="256699"/>
          </a:xfrm>
          <a:prstGeom prst="rect">
            <a:avLst/>
          </a:prstGeom>
          <a:noFill/>
          <a:ln/>
          <a:effectLst/>
        </p:spPr>
      </p:pic>
      <p:grpSp>
        <p:nvGrpSpPr>
          <p:cNvPr id="5" name="Group 4">
            <a:extLst>
              <a:ext uri="{FF2B5EF4-FFF2-40B4-BE49-F238E27FC236}">
                <a16:creationId xmlns:a16="http://schemas.microsoft.com/office/drawing/2014/main" id="{5E01CE0E-2262-48F2-91D0-A4B082B408AE}"/>
              </a:ext>
            </a:extLst>
          </p:cNvPr>
          <p:cNvGrpSpPr/>
          <p:nvPr/>
        </p:nvGrpSpPr>
        <p:grpSpPr>
          <a:xfrm>
            <a:off x="228600" y="4419600"/>
            <a:ext cx="8534400" cy="2267712"/>
            <a:chOff x="228600" y="4419600"/>
            <a:chExt cx="8534400" cy="2267712"/>
          </a:xfrm>
        </p:grpSpPr>
        <p:grpSp>
          <p:nvGrpSpPr>
            <p:cNvPr id="403456" name="Group 403455">
              <a:extLst>
                <a:ext uri="{FF2B5EF4-FFF2-40B4-BE49-F238E27FC236}">
                  <a16:creationId xmlns:a16="http://schemas.microsoft.com/office/drawing/2014/main" id="{2E2DE921-6838-4EE7-9018-DAF4B64D5F2F}"/>
                </a:ext>
              </a:extLst>
            </p:cNvPr>
            <p:cNvGrpSpPr/>
            <p:nvPr/>
          </p:nvGrpSpPr>
          <p:grpSpPr>
            <a:xfrm>
              <a:off x="228600" y="4419600"/>
              <a:ext cx="8534400" cy="2133599"/>
              <a:chOff x="228600" y="4419600"/>
              <a:chExt cx="8534400" cy="2133599"/>
            </a:xfrm>
          </p:grpSpPr>
          <p:grpSp>
            <p:nvGrpSpPr>
              <p:cNvPr id="15" name="Group 14">
                <a:extLst>
                  <a:ext uri="{FF2B5EF4-FFF2-40B4-BE49-F238E27FC236}">
                    <a16:creationId xmlns:a16="http://schemas.microsoft.com/office/drawing/2014/main" id="{B13C8B85-26CE-4D84-8C0D-055255AE0774}"/>
                  </a:ext>
                </a:extLst>
              </p:cNvPr>
              <p:cNvGrpSpPr/>
              <p:nvPr/>
            </p:nvGrpSpPr>
            <p:grpSpPr>
              <a:xfrm>
                <a:off x="228600" y="4673096"/>
                <a:ext cx="6781799" cy="1880103"/>
                <a:chOff x="304801" y="4114800"/>
                <a:chExt cx="7718274" cy="2286000"/>
              </a:xfrm>
            </p:grpSpPr>
            <p:grpSp>
              <p:nvGrpSpPr>
                <p:cNvPr id="22" name="Group 21">
                  <a:extLst>
                    <a:ext uri="{FF2B5EF4-FFF2-40B4-BE49-F238E27FC236}">
                      <a16:creationId xmlns:a16="http://schemas.microsoft.com/office/drawing/2014/main" id="{06B2E104-C966-422C-B036-F33A1CD9B60A}"/>
                    </a:ext>
                  </a:extLst>
                </p:cNvPr>
                <p:cNvGrpSpPr/>
                <p:nvPr/>
              </p:nvGrpSpPr>
              <p:grpSpPr>
                <a:xfrm>
                  <a:off x="304801" y="4114800"/>
                  <a:ext cx="7718274" cy="2286000"/>
                  <a:chOff x="304801" y="4114800"/>
                  <a:chExt cx="7718274" cy="2286000"/>
                </a:xfrm>
              </p:grpSpPr>
              <p:pic>
                <p:nvPicPr>
                  <p:cNvPr id="25" name="Picture 2 2" descr="C:\Documents and Settings\Carlton Caves\My Documents\My Stuff 2\talks\linamps\PhaseInsensitiveImmaculateAmp.jpg">
                    <a:extLst>
                      <a:ext uri="{FF2B5EF4-FFF2-40B4-BE49-F238E27FC236}">
                        <a16:creationId xmlns:a16="http://schemas.microsoft.com/office/drawing/2014/main" id="{B3BA0D45-E27C-421F-B3A3-DFAF7CAF59D8}"/>
                      </a:ext>
                    </a:extLst>
                  </p:cNvPr>
                  <p:cNvPicPr>
                    <a:picLocks noChangeAspect="1" noChangeArrowheads="1"/>
                  </p:cNvPicPr>
                  <p:nvPr/>
                </p:nvPicPr>
                <p:blipFill>
                  <a:blip r:embed="rId21" cstate="print"/>
                  <a:srcRect/>
                  <a:stretch>
                    <a:fillRect/>
                  </a:stretch>
                </p:blipFill>
                <p:spPr bwMode="auto">
                  <a:xfrm>
                    <a:off x="304801" y="4114800"/>
                    <a:ext cx="7718274" cy="2282423"/>
                  </a:xfrm>
                  <a:prstGeom prst="rect">
                    <a:avLst/>
                  </a:prstGeom>
                  <a:noFill/>
                </p:spPr>
              </p:pic>
              <p:sp>
                <p:nvSpPr>
                  <p:cNvPr id="26" name="Rectangle 25">
                    <a:extLst>
                      <a:ext uri="{FF2B5EF4-FFF2-40B4-BE49-F238E27FC236}">
                        <a16:creationId xmlns:a16="http://schemas.microsoft.com/office/drawing/2014/main" id="{63131611-103F-4643-9B57-A47483548C3B}"/>
                      </a:ext>
                    </a:extLst>
                  </p:cNvPr>
                  <p:cNvSpPr/>
                  <p:nvPr/>
                </p:nvSpPr>
                <p:spPr bwMode="auto">
                  <a:xfrm>
                    <a:off x="4343400" y="6324600"/>
                    <a:ext cx="304800" cy="76200"/>
                  </a:xfrm>
                  <a:prstGeom prst="rect">
                    <a:avLst/>
                  </a:prstGeom>
                  <a:solidFill>
                    <a:schemeClr val="accent3"/>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sp>
              <p:nvSpPr>
                <p:cNvPr id="24" name="Rectangle 23">
                  <a:extLst>
                    <a:ext uri="{FF2B5EF4-FFF2-40B4-BE49-F238E27FC236}">
                      <a16:creationId xmlns:a16="http://schemas.microsoft.com/office/drawing/2014/main" id="{2C21CCA3-50EE-4047-A1F7-9659101B2E39}"/>
                    </a:ext>
                  </a:extLst>
                </p:cNvPr>
                <p:cNvSpPr/>
                <p:nvPr/>
              </p:nvSpPr>
              <p:spPr bwMode="auto">
                <a:xfrm>
                  <a:off x="656772" y="4953000"/>
                  <a:ext cx="304800" cy="228600"/>
                </a:xfrm>
                <a:prstGeom prst="rect">
                  <a:avLst/>
                </a:prstGeom>
                <a:solidFill>
                  <a:schemeClr val="bg1"/>
                </a:solidFill>
                <a:ln w="1905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pic>
            <p:nvPicPr>
              <p:cNvPr id="45" name="Picture 44">
                <a:extLst>
                  <a:ext uri="{FF2B5EF4-FFF2-40B4-BE49-F238E27FC236}">
                    <a16:creationId xmlns:a16="http://schemas.microsoft.com/office/drawing/2014/main" id="{513D0317-56D3-43E5-ADB6-F48B91C67735}"/>
                  </a:ext>
                </a:extLst>
              </p:cNvPr>
              <p:cNvPicPr>
                <a:picLocks noChangeAspect="1"/>
              </p:cNvPicPr>
              <p:nvPr>
                <p:custDataLst>
                  <p:tags r:id="rId3"/>
                </p:custDataLst>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4419600"/>
                <a:ext cx="586740" cy="240030"/>
              </a:xfrm>
              <a:prstGeom prst="rect">
                <a:avLst/>
              </a:prstGeom>
              <a:noFill/>
              <a:ln/>
              <a:effectLst/>
            </p:spPr>
          </p:pic>
          <mc:AlternateContent xmlns:mc="http://schemas.openxmlformats.org/markup-compatibility/2006" xmlns:p14="http://schemas.microsoft.com/office/powerpoint/2010/main">
            <mc:Choice Requires="p14">
              <p:contentPart p14:bwMode="auto" r:id="rId23">
                <p14:nvContentPartPr>
                  <p14:cNvPr id="47" name="Ink 46">
                    <a:extLst>
                      <a:ext uri="{FF2B5EF4-FFF2-40B4-BE49-F238E27FC236}">
                        <a16:creationId xmlns:a16="http://schemas.microsoft.com/office/drawing/2014/main" id="{272C9E87-A96F-4054-ACFE-2C535FAD4C23}"/>
                      </a:ext>
                    </a:extLst>
                  </p14:cNvPr>
                  <p14:cNvContentPartPr/>
                  <p14:nvPr/>
                </p14:nvContentPartPr>
                <p14:xfrm>
                  <a:off x="6751320" y="4617600"/>
                  <a:ext cx="15480" cy="15480"/>
                </p14:xfrm>
              </p:contentPart>
            </mc:Choice>
            <mc:Fallback xmlns="">
              <p:pic>
                <p:nvPicPr>
                  <p:cNvPr id="47" name="Ink 46">
                    <a:extLst>
                      <a:ext uri="{FF2B5EF4-FFF2-40B4-BE49-F238E27FC236}">
                        <a16:creationId xmlns:a16="http://schemas.microsoft.com/office/drawing/2014/main" id="{272C9E87-A96F-4054-ACFE-2C535FAD4C23}"/>
                      </a:ext>
                    </a:extLst>
                  </p:cNvPr>
                  <p:cNvPicPr/>
                  <p:nvPr/>
                </p:nvPicPr>
                <p:blipFill>
                  <a:blip r:embed="rId25"/>
                  <a:stretch>
                    <a:fillRect/>
                  </a:stretch>
                </p:blipFill>
                <p:spPr>
                  <a:xfrm>
                    <a:off x="6742320" y="4608600"/>
                    <a:ext cx="33120" cy="33120"/>
                  </a:xfrm>
                  <a:prstGeom prst="rect">
                    <a:avLst/>
                  </a:prstGeom>
                </p:spPr>
              </p:pic>
            </mc:Fallback>
          </mc:AlternateContent>
          <p:pic>
            <p:nvPicPr>
              <p:cNvPr id="51" name="Picture 50">
                <a:extLst>
                  <a:ext uri="{FF2B5EF4-FFF2-40B4-BE49-F238E27FC236}">
                    <a16:creationId xmlns:a16="http://schemas.microsoft.com/office/drawing/2014/main" id="{EF2C64BE-EBC1-4810-BAC8-DE5F61F48889}"/>
                  </a:ext>
                </a:extLst>
              </p:cNvPr>
              <p:cNvPicPr>
                <a:picLocks noChangeAspect="1"/>
              </p:cNvPicPr>
              <p:nvPr>
                <p:custDataLst>
                  <p:tags r:id="rId4"/>
                </p:custDataLst>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2268" y="4419600"/>
                <a:ext cx="370332" cy="210312"/>
              </a:xfrm>
              <a:prstGeom prst="rect">
                <a:avLst/>
              </a:prstGeom>
              <a:noFill/>
              <a:ln/>
              <a:effectLst/>
            </p:spPr>
          </p:pic>
          <p:pic>
            <p:nvPicPr>
              <p:cNvPr id="53" name="Picture 52">
                <a:extLst>
                  <a:ext uri="{FF2B5EF4-FFF2-40B4-BE49-F238E27FC236}">
                    <a16:creationId xmlns:a16="http://schemas.microsoft.com/office/drawing/2014/main" id="{6EA2EB0D-71A4-4E98-972A-7BED48BA406C}"/>
                  </a:ext>
                </a:extLst>
              </p:cNvPr>
              <p:cNvPicPr>
                <a:picLocks noChangeAspect="1"/>
              </p:cNvPicPr>
              <p:nvPr>
                <p:custDataLst>
                  <p:tags r:id="rId5"/>
                </p:custDataLst>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450" y="5942076"/>
                <a:ext cx="819150" cy="230124"/>
              </a:xfrm>
              <a:prstGeom prst="rect">
                <a:avLst/>
              </a:prstGeom>
              <a:noFill/>
              <a:ln/>
              <a:effectLst/>
            </p:spPr>
          </p:pic>
          <p:pic>
            <p:nvPicPr>
              <p:cNvPr id="56" name="Picture 55">
                <a:extLst>
                  <a:ext uri="{FF2B5EF4-FFF2-40B4-BE49-F238E27FC236}">
                    <a16:creationId xmlns:a16="http://schemas.microsoft.com/office/drawing/2014/main" id="{5025E41B-1B54-4CB2-8802-50E4592EEFCD}"/>
                  </a:ext>
                </a:extLst>
              </p:cNvPr>
              <p:cNvPicPr>
                <a:picLocks noChangeAspect="1"/>
              </p:cNvPicPr>
              <p:nvPr>
                <p:custDataLst>
                  <p:tags r:id="rId6"/>
                </p:custDataLst>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5050" y="5105400"/>
                <a:ext cx="2647950" cy="214122"/>
              </a:xfrm>
              <a:prstGeom prst="rect">
                <a:avLst/>
              </a:prstGeom>
              <a:noFill/>
              <a:ln/>
              <a:effectLst/>
            </p:spPr>
          </p:pic>
          <p:pic>
            <p:nvPicPr>
              <p:cNvPr id="62" name="Picture 61">
                <a:extLst>
                  <a:ext uri="{FF2B5EF4-FFF2-40B4-BE49-F238E27FC236}">
                    <a16:creationId xmlns:a16="http://schemas.microsoft.com/office/drawing/2014/main" id="{F99AC2D8-BDE0-4E07-AB42-DD46736046F2}"/>
                  </a:ext>
                </a:extLst>
              </p:cNvPr>
              <p:cNvPicPr>
                <a:picLocks noChangeAspect="1"/>
              </p:cNvPicPr>
              <p:nvPr>
                <p:custDataLst>
                  <p:tags r:id="rId7"/>
                </p:custDataLst>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75332" y="5105400"/>
                <a:ext cx="2449068" cy="441198"/>
              </a:xfrm>
              <a:prstGeom prst="rect">
                <a:avLst/>
              </a:prstGeom>
              <a:noFill/>
              <a:ln/>
              <a:effectLst/>
            </p:spPr>
          </p:pic>
          <p:pic>
            <p:nvPicPr>
              <p:cNvPr id="66" name="Picture 65">
                <a:extLst>
                  <a:ext uri="{FF2B5EF4-FFF2-40B4-BE49-F238E27FC236}">
                    <a16:creationId xmlns:a16="http://schemas.microsoft.com/office/drawing/2014/main" id="{7E22D4D8-B8CE-4408-9364-23540AC5C0E2}"/>
                  </a:ext>
                </a:extLst>
              </p:cNvPr>
              <p:cNvPicPr>
                <a:picLocks noChangeAspect="1"/>
              </p:cNvPicPr>
              <p:nvPr>
                <p:custDataLst>
                  <p:tags r:id="rId8"/>
                </p:custDataLst>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0" y="5881878"/>
                <a:ext cx="672846" cy="214122"/>
              </a:xfrm>
              <a:prstGeom prst="rect">
                <a:avLst/>
              </a:prstGeom>
              <a:noFill/>
              <a:ln/>
              <a:effectLst/>
            </p:spPr>
          </p:pic>
        </p:grpSp>
        <p:pic>
          <p:nvPicPr>
            <p:cNvPr id="4" name="Picture 3">
              <a:extLst>
                <a:ext uri="{FF2B5EF4-FFF2-40B4-BE49-F238E27FC236}">
                  <a16:creationId xmlns:a16="http://schemas.microsoft.com/office/drawing/2014/main" id="{3D6CB31F-633D-44A7-9B20-D42ABD10D1C5}"/>
                </a:ext>
              </a:extLst>
            </p:cNvPr>
            <p:cNvPicPr>
              <a:picLocks noChangeAspect="1"/>
            </p:cNvPicPr>
            <p:nvPr>
              <p:custDataLst>
                <p:tags r:id="rId2"/>
              </p:custDataLst>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0316" y="6477000"/>
              <a:ext cx="214884" cy="210312"/>
            </a:xfrm>
            <a:prstGeom prst="rect">
              <a:avLst/>
            </a:prstGeom>
            <a:noFill/>
            <a:ln/>
            <a:effectLst/>
          </p:spPr>
        </p:pic>
      </p:grpSp>
    </p:spTree>
    <p:extLst>
      <p:ext uri="{BB962C8B-B14F-4D97-AF65-F5344CB8AC3E}">
        <p14:creationId xmlns:p14="http://schemas.microsoft.com/office/powerpoint/2010/main" val="249478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98602" y="76200"/>
            <a:ext cx="8716798" cy="954107"/>
          </a:xfrm>
          <a:prstGeom prst="rect">
            <a:avLst/>
          </a:prstGeom>
          <a:noFill/>
        </p:spPr>
        <p:txBody>
          <a:bodyPr wrap="square" rtlCol="0">
            <a:spAutoFit/>
          </a:bodyPr>
          <a:lstStyle/>
          <a:p>
            <a:r>
              <a:rPr lang="en-US" sz="2800" b="1" dirty="0">
                <a:solidFill>
                  <a:srgbClr val="996600"/>
                </a:solidFill>
                <a:latin typeface="Comic Sans MS" pitchFamily="66" charset="0"/>
              </a:rPr>
              <a:t>Probabilistic, approximate, </a:t>
            </a:r>
            <a:r>
              <a:rPr lang="en-US" sz="2800" b="1" u="sng" dirty="0">
                <a:solidFill>
                  <a:srgbClr val="996600"/>
                </a:solidFill>
                <a:latin typeface="Comic Sans MS" pitchFamily="66" charset="0"/>
              </a:rPr>
              <a:t>phase-insensitive</a:t>
            </a:r>
            <a:r>
              <a:rPr lang="en-US" sz="2800" b="1" dirty="0">
                <a:solidFill>
                  <a:srgbClr val="996600"/>
                </a:solidFill>
                <a:latin typeface="Comic Sans MS" pitchFamily="66" charset="0"/>
              </a:rPr>
              <a:t>, </a:t>
            </a:r>
          </a:p>
          <a:p>
            <a:r>
              <a:rPr lang="en-US" sz="2800" b="1" dirty="0">
                <a:solidFill>
                  <a:srgbClr val="996600"/>
                </a:solidFill>
                <a:latin typeface="Comic Sans MS" pitchFamily="66" charset="0"/>
              </a:rPr>
              <a:t>immaculate linear amplifier</a:t>
            </a:r>
          </a:p>
        </p:txBody>
      </p:sp>
      <p:sp>
        <p:nvSpPr>
          <p:cNvPr id="11" name="TextBox 10"/>
          <p:cNvSpPr txBox="1"/>
          <p:nvPr/>
        </p:nvSpPr>
        <p:spPr>
          <a:xfrm>
            <a:off x="838200" y="1143000"/>
            <a:ext cx="7467600" cy="1815882"/>
          </a:xfrm>
          <a:prstGeom prst="rect">
            <a:avLst/>
          </a:prstGeom>
          <a:solidFill>
            <a:srgbClr val="CCCCFF"/>
          </a:solidFill>
          <a:ln w="28575">
            <a:solidFill>
              <a:srgbClr val="FF0000"/>
            </a:solidFill>
          </a:ln>
        </p:spPr>
        <p:txBody>
          <a:bodyPr wrap="square" rtlCol="0">
            <a:spAutoFit/>
          </a:bodyPr>
          <a:lstStyle/>
          <a:p>
            <a:pPr algn="l"/>
            <a:r>
              <a:rPr lang="en-US" sz="2800" b="1" dirty="0">
                <a:solidFill>
                  <a:srgbClr val="000099"/>
                </a:solidFill>
              </a:rPr>
              <a:t>A </a:t>
            </a:r>
            <a:r>
              <a:rPr lang="en-US" sz="2800" b="1" u="sng" dirty="0">
                <a:solidFill>
                  <a:srgbClr val="000099"/>
                </a:solidFill>
              </a:rPr>
              <a:t>phase-insensitive</a:t>
            </a:r>
            <a:r>
              <a:rPr lang="en-US" sz="2800" b="1" dirty="0">
                <a:solidFill>
                  <a:srgbClr val="000099"/>
                </a:solidFill>
              </a:rPr>
              <a:t> immaculate amplifier doesn’t do the job of linear amplification as well as an ideal linear amplifier or, indeed, even as well as doing nothing.</a:t>
            </a:r>
          </a:p>
        </p:txBody>
      </p:sp>
      <p:grpSp>
        <p:nvGrpSpPr>
          <p:cNvPr id="2" name="Group 1"/>
          <p:cNvGrpSpPr/>
          <p:nvPr/>
        </p:nvGrpSpPr>
        <p:grpSpPr>
          <a:xfrm>
            <a:off x="152400" y="3352800"/>
            <a:ext cx="8839200" cy="3266420"/>
            <a:chOff x="152400" y="3352800"/>
            <a:chExt cx="8839200" cy="3266420"/>
          </a:xfrm>
        </p:grpSpPr>
        <p:sp>
          <p:nvSpPr>
            <p:cNvPr id="13" name="TextBox 12"/>
            <p:cNvSpPr txBox="1"/>
            <p:nvPr/>
          </p:nvSpPr>
          <p:spPr>
            <a:xfrm>
              <a:off x="152400" y="3352800"/>
              <a:ext cx="8839200" cy="2677656"/>
            </a:xfrm>
            <a:prstGeom prst="rect">
              <a:avLst/>
            </a:prstGeom>
            <a:solidFill>
              <a:srgbClr val="66FF66"/>
            </a:solidFill>
            <a:ln w="28575">
              <a:solidFill>
                <a:srgbClr val="008000"/>
              </a:solidFill>
            </a:ln>
          </p:spPr>
          <p:txBody>
            <a:bodyPr wrap="square" rtlCol="0">
              <a:spAutoFit/>
            </a:bodyPr>
            <a:lstStyle/>
            <a:p>
              <a:r>
                <a:rPr lang="en-US" sz="2800" b="1" dirty="0">
                  <a:solidFill>
                    <a:srgbClr val="000099"/>
                  </a:solidFill>
                </a:rPr>
                <a:t>Interpolating between ideal and immaculate </a:t>
              </a:r>
              <a:r>
                <a:rPr lang="en-US" sz="2800" b="1" dirty="0" err="1">
                  <a:solidFill>
                    <a:srgbClr val="000099"/>
                  </a:solidFill>
                </a:rPr>
                <a:t>linamps</a:t>
              </a:r>
              <a:r>
                <a:rPr lang="en-US" sz="2800" b="1" dirty="0">
                  <a:solidFill>
                    <a:srgbClr val="000099"/>
                  </a:solidFill>
                </a:rPr>
                <a:t> by concatenating the two—such an amplifier adds less noise than an ideal </a:t>
              </a:r>
              <a:r>
                <a:rPr lang="en-US" sz="2800" b="1" dirty="0" err="1">
                  <a:solidFill>
                    <a:srgbClr val="000099"/>
                  </a:solidFill>
                </a:rPr>
                <a:t>linamp</a:t>
              </a:r>
              <a:r>
                <a:rPr lang="en-US" sz="2800" b="1" dirty="0">
                  <a:solidFill>
                    <a:srgbClr val="000099"/>
                  </a:solidFill>
                </a:rPr>
                <a:t> and works more often than an immaculate </a:t>
              </a:r>
              <a:r>
                <a:rPr lang="en-US" sz="2800" b="1" dirty="0" err="1">
                  <a:solidFill>
                    <a:srgbClr val="000099"/>
                  </a:solidFill>
                </a:rPr>
                <a:t>linamp</a:t>
              </a:r>
              <a:r>
                <a:rPr lang="en-US" sz="2800" b="1" dirty="0">
                  <a:solidFill>
                    <a:srgbClr val="000099"/>
                  </a:solidFill>
                </a:rPr>
                <a:t>, perfect </a:t>
              </a:r>
              <a:r>
                <a:rPr lang="en-US" sz="2800" b="1" dirty="0" err="1">
                  <a:solidFill>
                    <a:srgbClr val="000099"/>
                  </a:solidFill>
                </a:rPr>
                <a:t>linamps</a:t>
              </a:r>
              <a:r>
                <a:rPr lang="en-US" sz="2800" b="1" dirty="0">
                  <a:solidFill>
                    <a:srgbClr val="000099"/>
                  </a:solidFill>
                </a:rPr>
                <a:t> being an example—never works as well as an ideal linear amplifier.</a:t>
              </a:r>
            </a:p>
          </p:txBody>
        </p:sp>
        <p:sp>
          <p:nvSpPr>
            <p:cNvPr id="16" name="TextBox 15"/>
            <p:cNvSpPr txBox="1"/>
            <p:nvPr/>
          </p:nvSpPr>
          <p:spPr>
            <a:xfrm>
              <a:off x="4724401" y="6096000"/>
              <a:ext cx="4267199" cy="523220"/>
            </a:xfrm>
            <a:prstGeom prst="rect">
              <a:avLst/>
            </a:prstGeom>
            <a:noFill/>
          </p:spPr>
          <p:txBody>
            <a:bodyPr wrap="square" rtlCol="0">
              <a:spAutoFit/>
            </a:bodyPr>
            <a:lstStyle/>
            <a:p>
              <a:pPr algn="l"/>
              <a:r>
                <a:rPr lang="en-US" sz="1400" b="1" dirty="0">
                  <a:solidFill>
                    <a:schemeClr val="tx1"/>
                  </a:solidFill>
                </a:rPr>
                <a:t>J. Combes, N. Walk,  A. P. Lund, T. C. Ralph, and C. M. Caves, PRA 93, 052310 (2016).</a:t>
              </a:r>
            </a:p>
          </p:txBody>
        </p:sp>
      </p:grpSp>
    </p:spTree>
    <p:extLst>
      <p:ext uri="{BB962C8B-B14F-4D97-AF65-F5344CB8AC3E}">
        <p14:creationId xmlns:p14="http://schemas.microsoft.com/office/powerpoint/2010/main" val="100485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pic>
        <p:nvPicPr>
          <p:cNvPr id="322565" name="Picture 5" descr="Oz042000"/>
          <p:cNvPicPr>
            <a:picLocks noChangeAspect="1" noChangeArrowheads="1"/>
          </p:cNvPicPr>
          <p:nvPr/>
        </p:nvPicPr>
        <p:blipFill>
          <a:blip r:embed="rId3" cstate="print"/>
          <a:srcRect/>
          <a:stretch>
            <a:fillRect/>
          </a:stretch>
        </p:blipFill>
        <p:spPr bwMode="auto">
          <a:xfrm>
            <a:off x="3618668" y="152400"/>
            <a:ext cx="5144332" cy="6534359"/>
          </a:xfrm>
          <a:prstGeom prst="rect">
            <a:avLst/>
          </a:prstGeom>
          <a:noFill/>
        </p:spPr>
      </p:pic>
      <p:sp>
        <p:nvSpPr>
          <p:cNvPr id="322564" name="Text Box 4"/>
          <p:cNvSpPr txBox="1">
            <a:spLocks noChangeArrowheads="1"/>
          </p:cNvSpPr>
          <p:nvPr/>
        </p:nvSpPr>
        <p:spPr bwMode="auto">
          <a:xfrm>
            <a:off x="1524000" y="5867400"/>
            <a:ext cx="2024063" cy="730250"/>
          </a:xfrm>
          <a:prstGeom prst="rect">
            <a:avLst/>
          </a:prstGeom>
          <a:noFill/>
          <a:ln w="19050" algn="ctr">
            <a:noFill/>
            <a:miter lim="800000"/>
            <a:headEnd/>
            <a:tailEnd/>
          </a:ln>
          <a:effectLst/>
        </p:spPr>
        <p:txBody>
          <a:bodyPr wrap="none">
            <a:spAutoFit/>
          </a:bodyPr>
          <a:lstStyle/>
          <a:p>
            <a:r>
              <a:rPr lang="en-US" sz="1400" b="1" dirty="0">
                <a:solidFill>
                  <a:schemeClr val="tx1"/>
                </a:solidFill>
              </a:rPr>
              <a:t>Echidna Gorge </a:t>
            </a:r>
          </a:p>
          <a:p>
            <a:r>
              <a:rPr lang="en-US" sz="1400" b="1" dirty="0">
                <a:solidFill>
                  <a:schemeClr val="tx1"/>
                </a:solidFill>
              </a:rPr>
              <a:t>Bungle </a:t>
            </a:r>
            <a:r>
              <a:rPr lang="en-US" sz="1400" b="1" dirty="0" err="1">
                <a:solidFill>
                  <a:schemeClr val="tx1"/>
                </a:solidFill>
              </a:rPr>
              <a:t>Bungle</a:t>
            </a:r>
            <a:r>
              <a:rPr lang="en-US" sz="1400" b="1" dirty="0">
                <a:solidFill>
                  <a:schemeClr val="tx1"/>
                </a:solidFill>
              </a:rPr>
              <a:t> Range</a:t>
            </a:r>
          </a:p>
          <a:p>
            <a:r>
              <a:rPr lang="en-US" sz="1400" b="1" dirty="0">
                <a:solidFill>
                  <a:schemeClr val="tx1"/>
                </a:solidFill>
              </a:rPr>
              <a:t>Western Australia</a:t>
            </a:r>
          </a:p>
        </p:txBody>
      </p:sp>
      <p:sp>
        <p:nvSpPr>
          <p:cNvPr id="4" name="Text Box 4"/>
          <p:cNvSpPr txBox="1">
            <a:spLocks noChangeArrowheads="1"/>
          </p:cNvSpPr>
          <p:nvPr/>
        </p:nvSpPr>
        <p:spPr bwMode="auto">
          <a:xfrm>
            <a:off x="185737" y="457200"/>
            <a:ext cx="3243263" cy="1384995"/>
          </a:xfrm>
          <a:prstGeom prst="rect">
            <a:avLst/>
          </a:prstGeom>
          <a:noFill/>
          <a:ln w="28575" algn="ctr">
            <a:solidFill>
              <a:schemeClr val="tx1"/>
            </a:solidFill>
            <a:miter lim="800000"/>
            <a:headEnd/>
            <a:tailEnd/>
          </a:ln>
          <a:effectLst/>
        </p:spPr>
        <p:txBody>
          <a:bodyPr wrap="square">
            <a:spAutoFit/>
          </a:bodyPr>
          <a:lstStyle/>
          <a:p>
            <a:r>
              <a:rPr lang="en-US" sz="2800" b="1" dirty="0">
                <a:solidFill>
                  <a:schemeClr val="tx1"/>
                </a:solidFill>
              </a:rPr>
              <a:t>That’s it</a:t>
            </a:r>
            <a:r>
              <a:rPr lang="en-US" sz="2800" b="1">
                <a:solidFill>
                  <a:schemeClr val="tx1"/>
                </a:solidFill>
              </a:rPr>
              <a:t>, folks!  </a:t>
            </a:r>
            <a:r>
              <a:rPr lang="en-US" sz="2800" b="1" dirty="0">
                <a:solidFill>
                  <a:schemeClr val="tx1"/>
                </a:solidFill>
              </a:rPr>
              <a:t>Thanks for your attention.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ED501EB-C237-4B35-A5EF-E7D702A3EA4A}"/>
              </a:ext>
            </a:extLst>
          </p:cNvPr>
          <p:cNvPicPr>
            <a:picLocks noChangeAspect="1"/>
          </p:cNvPicPr>
          <p:nvPr>
            <p:custDataLst>
              <p:tags r:id="rId1"/>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549527"/>
            <a:ext cx="8874252" cy="355473"/>
          </a:xfrm>
          <a:prstGeom prst="rect">
            <a:avLst/>
          </a:prstGeom>
          <a:noFill/>
          <a:ln/>
          <a:effectLst/>
        </p:spPr>
      </p:pic>
      <p:sp>
        <p:nvSpPr>
          <p:cNvPr id="15" name="Text Box 2">
            <a:extLst>
              <a:ext uri="{FF2B5EF4-FFF2-40B4-BE49-F238E27FC236}">
                <a16:creationId xmlns:a16="http://schemas.microsoft.com/office/drawing/2014/main" id="{59544D19-FF40-4D59-8F94-1FE5388F5997}"/>
              </a:ext>
            </a:extLst>
          </p:cNvPr>
          <p:cNvSpPr txBox="1">
            <a:spLocks noChangeArrowheads="1"/>
          </p:cNvSpPr>
          <p:nvPr/>
        </p:nvSpPr>
        <p:spPr bwMode="auto">
          <a:xfrm>
            <a:off x="0" y="32657"/>
            <a:ext cx="9144000" cy="1015663"/>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Ideal phase-preserving linear amplifier</a:t>
            </a:r>
          </a:p>
          <a:p>
            <a:pPr marL="609600" indent="-609600"/>
            <a:r>
              <a:rPr lang="en-US" sz="2800" b="1" dirty="0">
                <a:solidFill>
                  <a:srgbClr val="996600"/>
                </a:solidFill>
                <a:latin typeface="Comic Sans MS" pitchFamily="66" charset="0"/>
              </a:rPr>
              <a:t>Model</a:t>
            </a:r>
            <a:r>
              <a:rPr lang="en-US" sz="3200" b="1" dirty="0">
                <a:solidFill>
                  <a:srgbClr val="996600"/>
                </a:solidFill>
                <a:latin typeface="Comic Sans MS" pitchFamily="66" charset="0"/>
              </a:rPr>
              <a:t>s</a:t>
            </a:r>
          </a:p>
        </p:txBody>
      </p:sp>
      <p:sp>
        <p:nvSpPr>
          <p:cNvPr id="18" name="TextBox 17">
            <a:extLst>
              <a:ext uri="{FF2B5EF4-FFF2-40B4-BE49-F238E27FC236}">
                <a16:creationId xmlns:a16="http://schemas.microsoft.com/office/drawing/2014/main" id="{AECD0F57-8B8E-43D3-903D-3B8DA0CD65E1}"/>
              </a:ext>
            </a:extLst>
          </p:cNvPr>
          <p:cNvSpPr txBox="1"/>
          <p:nvPr/>
        </p:nvSpPr>
        <p:spPr>
          <a:xfrm>
            <a:off x="363803" y="990600"/>
            <a:ext cx="7959230" cy="3785652"/>
          </a:xfrm>
          <a:prstGeom prst="rect">
            <a:avLst/>
          </a:prstGeom>
          <a:noFill/>
        </p:spPr>
        <p:txBody>
          <a:bodyPr wrap="none" rtlCol="0">
            <a:spAutoFit/>
          </a:bodyPr>
          <a:lstStyle/>
          <a:p>
            <a:pPr marL="457200" indent="-457200" algn="l"/>
            <a:r>
              <a:rPr lang="en-US" b="1" dirty="0"/>
              <a:t>●   Parametric amplifier with ancillary mode in vacuum</a:t>
            </a:r>
          </a:p>
          <a:p>
            <a:pPr marL="457200" indent="-457200" algn="l">
              <a:buAutoNum type="arabicPeriod"/>
            </a:pPr>
            <a:endParaRPr lang="en-US" b="1" dirty="0"/>
          </a:p>
          <a:p>
            <a:pPr marL="457200" indent="-457200" algn="l">
              <a:buAutoNum type="arabicPeriod"/>
            </a:pPr>
            <a:endParaRPr lang="en-US" b="1" dirty="0"/>
          </a:p>
          <a:p>
            <a:pPr marL="457200" indent="-457200" algn="l"/>
            <a:endParaRPr lang="en-US" b="1" dirty="0"/>
          </a:p>
          <a:p>
            <a:pPr marL="457200" indent="-457200" algn="l"/>
            <a:r>
              <a:rPr lang="en-US" b="1" dirty="0"/>
              <a:t>●   Simultaneous measurement of </a:t>
            </a:r>
            <a:r>
              <a:rPr lang="en-US" b="1" i="1" dirty="0"/>
              <a:t>x </a:t>
            </a:r>
            <a:r>
              <a:rPr lang="en-US" b="1" dirty="0"/>
              <a:t>and </a:t>
            </a:r>
            <a:r>
              <a:rPr lang="en-US" b="1" i="1" dirty="0"/>
              <a:t>p </a:t>
            </a:r>
            <a:r>
              <a:rPr lang="en-US" b="1" dirty="0"/>
              <a:t>followed by creation </a:t>
            </a:r>
          </a:p>
          <a:p>
            <a:pPr marL="457200" indent="-457200" algn="l"/>
            <a:r>
              <a:rPr lang="en-US" b="1" dirty="0"/>
              <a:t>     of amplified state</a:t>
            </a:r>
          </a:p>
          <a:p>
            <a:pPr marL="457200" indent="-457200" algn="l"/>
            <a:endParaRPr lang="en-US" b="1" dirty="0"/>
          </a:p>
          <a:p>
            <a:pPr marL="457200" indent="-457200" algn="l"/>
            <a:r>
              <a:rPr lang="en-US" b="1" dirty="0"/>
              <a:t>●   Negative-mass (inverted-oscillator) ancillary mode in vacuum</a:t>
            </a:r>
          </a:p>
          <a:p>
            <a:pPr marL="457200" indent="-457200" algn="l"/>
            <a:endParaRPr lang="en-US" b="1" dirty="0"/>
          </a:p>
          <a:p>
            <a:pPr marL="457200" indent="-457200" algn="l"/>
            <a:endParaRPr lang="en-US" b="1" dirty="0"/>
          </a:p>
          <a:p>
            <a:pPr marL="457200" indent="-457200" algn="l"/>
            <a:endParaRPr lang="en-US" b="1" dirty="0"/>
          </a:p>
          <a:p>
            <a:pPr marL="457200" indent="-457200" algn="l"/>
            <a:r>
              <a:rPr lang="en-US" b="1" dirty="0"/>
              <a:t>●   Master equation</a:t>
            </a:r>
          </a:p>
        </p:txBody>
      </p:sp>
      <p:sp>
        <p:nvSpPr>
          <p:cNvPr id="21" name="TextBox 20">
            <a:extLst>
              <a:ext uri="{FF2B5EF4-FFF2-40B4-BE49-F238E27FC236}">
                <a16:creationId xmlns:a16="http://schemas.microsoft.com/office/drawing/2014/main" id="{D98AB00F-BC10-454F-A160-7092F238418A}"/>
              </a:ext>
            </a:extLst>
          </p:cNvPr>
          <p:cNvSpPr txBox="1"/>
          <p:nvPr/>
        </p:nvSpPr>
        <p:spPr>
          <a:xfrm>
            <a:off x="3523653" y="2587823"/>
            <a:ext cx="5461816" cy="307777"/>
          </a:xfrm>
          <a:prstGeom prst="rect">
            <a:avLst/>
          </a:prstGeom>
          <a:noFill/>
        </p:spPr>
        <p:txBody>
          <a:bodyPr wrap="none" rtlCol="0">
            <a:spAutoFit/>
          </a:bodyPr>
          <a:lstStyle/>
          <a:p>
            <a:r>
              <a:rPr lang="en-US" sz="1400" b="1" dirty="0">
                <a:solidFill>
                  <a:schemeClr val="tx1"/>
                </a:solidFill>
              </a:rPr>
              <a:t>E. Arthurs and J. L. Kelly, Jr., Bell Syst. Tech. J. 44, 725 (1965).</a:t>
            </a:r>
          </a:p>
        </p:txBody>
      </p:sp>
      <p:sp>
        <p:nvSpPr>
          <p:cNvPr id="26" name="TextBox 25">
            <a:extLst>
              <a:ext uri="{FF2B5EF4-FFF2-40B4-BE49-F238E27FC236}">
                <a16:creationId xmlns:a16="http://schemas.microsoft.com/office/drawing/2014/main" id="{C35FE9C0-5C3F-4196-BE66-294053E1241A}"/>
              </a:ext>
            </a:extLst>
          </p:cNvPr>
          <p:cNvSpPr txBox="1"/>
          <p:nvPr/>
        </p:nvSpPr>
        <p:spPr>
          <a:xfrm>
            <a:off x="3581400" y="3952220"/>
            <a:ext cx="4549876" cy="738664"/>
          </a:xfrm>
          <a:prstGeom prst="rect">
            <a:avLst/>
          </a:prstGeom>
          <a:noFill/>
        </p:spPr>
        <p:txBody>
          <a:bodyPr wrap="square" rtlCol="0">
            <a:spAutoFit/>
          </a:bodyPr>
          <a:lstStyle/>
          <a:p>
            <a:pPr algn="l"/>
            <a:r>
              <a:rPr lang="en-US" sz="1400" b="1" dirty="0">
                <a:solidFill>
                  <a:schemeClr val="tx1"/>
                </a:solidFill>
              </a:rPr>
              <a:t>R. J. </a:t>
            </a:r>
            <a:r>
              <a:rPr lang="en-US" sz="1400" b="1" dirty="0" err="1">
                <a:solidFill>
                  <a:schemeClr val="tx1"/>
                </a:solidFill>
              </a:rPr>
              <a:t>Glauber</a:t>
            </a:r>
            <a:r>
              <a:rPr lang="en-US" sz="1400" b="1" dirty="0">
                <a:solidFill>
                  <a:schemeClr val="tx1"/>
                </a:solidFill>
              </a:rPr>
              <a:t>, in New Techniques and Ideas in Quantum  Measurement Theory, edited by D. M. Greenberger (NY </a:t>
            </a:r>
            <a:r>
              <a:rPr lang="en-US" sz="1400" b="1" dirty="0" err="1">
                <a:solidFill>
                  <a:schemeClr val="tx1"/>
                </a:solidFill>
              </a:rPr>
              <a:t>Acad</a:t>
            </a:r>
            <a:r>
              <a:rPr lang="en-US" sz="1400" b="1" dirty="0">
                <a:solidFill>
                  <a:schemeClr val="tx1"/>
                </a:solidFill>
              </a:rPr>
              <a:t> </a:t>
            </a:r>
            <a:r>
              <a:rPr lang="en-US" sz="1400" b="1" dirty="0" err="1">
                <a:solidFill>
                  <a:schemeClr val="tx1"/>
                </a:solidFill>
              </a:rPr>
              <a:t>Sci</a:t>
            </a:r>
            <a:r>
              <a:rPr lang="en-US" sz="1400" b="1" dirty="0">
                <a:solidFill>
                  <a:schemeClr val="tx1"/>
                </a:solidFill>
              </a:rPr>
              <a:t>, 1986), p. 336.</a:t>
            </a:r>
            <a:r>
              <a:rPr lang="en-US" sz="1400" dirty="0">
                <a:solidFill>
                  <a:schemeClr val="tx1"/>
                </a:solidFill>
              </a:rPr>
              <a:t> </a:t>
            </a:r>
          </a:p>
        </p:txBody>
      </p:sp>
      <p:sp>
        <p:nvSpPr>
          <p:cNvPr id="27" name="TextBox 26">
            <a:extLst>
              <a:ext uri="{FF2B5EF4-FFF2-40B4-BE49-F238E27FC236}">
                <a16:creationId xmlns:a16="http://schemas.microsoft.com/office/drawing/2014/main" id="{48AF409F-C361-4BB1-8C1B-16F389E5D0D1}"/>
              </a:ext>
            </a:extLst>
          </p:cNvPr>
          <p:cNvSpPr txBox="1"/>
          <p:nvPr/>
        </p:nvSpPr>
        <p:spPr>
          <a:xfrm>
            <a:off x="3581400" y="5344180"/>
            <a:ext cx="5105400" cy="523220"/>
          </a:xfrm>
          <a:prstGeom prst="rect">
            <a:avLst/>
          </a:prstGeom>
          <a:noFill/>
        </p:spPr>
        <p:txBody>
          <a:bodyPr wrap="square" rtlCol="0">
            <a:spAutoFit/>
          </a:bodyPr>
          <a:lstStyle/>
          <a:p>
            <a:pPr algn="l"/>
            <a:r>
              <a:rPr lang="en-US" sz="1400" b="1" dirty="0">
                <a:solidFill>
                  <a:schemeClr val="tx1"/>
                </a:solidFill>
              </a:rPr>
              <a:t>C. W. Gardiner and P. </a:t>
            </a:r>
            <a:r>
              <a:rPr lang="en-US" sz="1400" b="1" dirty="0" err="1">
                <a:solidFill>
                  <a:schemeClr val="tx1"/>
                </a:solidFill>
              </a:rPr>
              <a:t>Zoller</a:t>
            </a:r>
            <a:r>
              <a:rPr lang="en-US" sz="1400" b="1" dirty="0">
                <a:solidFill>
                  <a:schemeClr val="tx1"/>
                </a:solidFill>
              </a:rPr>
              <a:t>, Quantum Noise, 3</a:t>
            </a:r>
            <a:r>
              <a:rPr lang="en-US" sz="1400" b="1" baseline="30000" dirty="0">
                <a:solidFill>
                  <a:schemeClr val="tx1"/>
                </a:solidFill>
              </a:rPr>
              <a:t>rd</a:t>
            </a:r>
            <a:r>
              <a:rPr lang="en-US" sz="1400" b="1" dirty="0">
                <a:solidFill>
                  <a:schemeClr val="tx1"/>
                </a:solidFill>
              </a:rPr>
              <a:t> Ed. (Springer, 2004)</a:t>
            </a:r>
            <a:r>
              <a:rPr lang="en-US" sz="1400" dirty="0">
                <a:solidFill>
                  <a:schemeClr val="tx1"/>
                </a:solidFill>
              </a:rPr>
              <a:t>.</a:t>
            </a:r>
          </a:p>
        </p:txBody>
      </p:sp>
      <p:sp>
        <p:nvSpPr>
          <p:cNvPr id="29" name="Action Button: End 13">
            <a:hlinkClick r:id="rId7" action="ppaction://hlinksldjump" highlightClick="1"/>
            <a:extLst>
              <a:ext uri="{FF2B5EF4-FFF2-40B4-BE49-F238E27FC236}">
                <a16:creationId xmlns:a16="http://schemas.microsoft.com/office/drawing/2014/main" id="{74C6DBE7-B791-473F-8859-7DD606F1EA24}"/>
              </a:ext>
            </a:extLst>
          </p:cNvPr>
          <p:cNvSpPr/>
          <p:nvPr/>
        </p:nvSpPr>
        <p:spPr bwMode="auto">
          <a:xfrm>
            <a:off x="8532205" y="6019800"/>
            <a:ext cx="384048" cy="384048"/>
          </a:xfrm>
          <a:prstGeom prst="actionButtonEnd">
            <a:avLst/>
          </a:prstGeom>
          <a:solidFill>
            <a:srgbClr val="9966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0" name="TextBox 29">
            <a:extLst>
              <a:ext uri="{FF2B5EF4-FFF2-40B4-BE49-F238E27FC236}">
                <a16:creationId xmlns:a16="http://schemas.microsoft.com/office/drawing/2014/main" id="{988A28C8-4DDB-4AA9-8F58-FECBE4E21F6C}"/>
              </a:ext>
            </a:extLst>
          </p:cNvPr>
          <p:cNvSpPr txBox="1"/>
          <p:nvPr/>
        </p:nvSpPr>
        <p:spPr>
          <a:xfrm>
            <a:off x="8458200" y="6480048"/>
            <a:ext cx="526106" cy="276999"/>
          </a:xfrm>
          <a:prstGeom prst="rect">
            <a:avLst/>
          </a:prstGeom>
          <a:noFill/>
        </p:spPr>
        <p:txBody>
          <a:bodyPr wrap="none" rtlCol="0">
            <a:spAutoFit/>
          </a:bodyPr>
          <a:lstStyle/>
          <a:p>
            <a:r>
              <a:rPr lang="en-US" sz="1200" dirty="0">
                <a:solidFill>
                  <a:schemeClr val="tx1"/>
                </a:solidFill>
              </a:rPr>
              <a:t>Back</a:t>
            </a:r>
          </a:p>
        </p:txBody>
      </p:sp>
      <p:pic>
        <p:nvPicPr>
          <p:cNvPr id="35" name="Picture 34">
            <a:extLst>
              <a:ext uri="{FF2B5EF4-FFF2-40B4-BE49-F238E27FC236}">
                <a16:creationId xmlns:a16="http://schemas.microsoft.com/office/drawing/2014/main" id="{73A16FD8-5F72-47E5-9D1B-5A4C031D309C}"/>
              </a:ext>
            </a:extLst>
          </p:cNvPr>
          <p:cNvPicPr>
            <a:picLocks noChangeAspect="1"/>
          </p:cNvPicPr>
          <p:nvPr>
            <p:custDataLst>
              <p:tags r:id="rId2"/>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 y="3581400"/>
            <a:ext cx="7700391" cy="355473"/>
          </a:xfrm>
          <a:prstGeom prst="rect">
            <a:avLst/>
          </a:prstGeom>
          <a:noFill/>
          <a:ln/>
          <a:effectLst/>
        </p:spPr>
      </p:pic>
      <p:pic>
        <p:nvPicPr>
          <p:cNvPr id="38" name="Picture 37">
            <a:extLst>
              <a:ext uri="{FF2B5EF4-FFF2-40B4-BE49-F238E27FC236}">
                <a16:creationId xmlns:a16="http://schemas.microsoft.com/office/drawing/2014/main" id="{A06439B1-7FDB-46BF-9DAE-FF01B5F69FD8}"/>
              </a:ext>
            </a:extLst>
          </p:cNvPr>
          <p:cNvPicPr>
            <a:picLocks noChangeAspect="1"/>
          </p:cNvPicPr>
          <p:nvPr>
            <p:custDataLst>
              <p:tags r:id="rId3"/>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47800" y="4808601"/>
            <a:ext cx="6278499" cy="677799"/>
          </a:xfrm>
          <a:prstGeom prst="rect">
            <a:avLst/>
          </a:prstGeom>
          <a:noFill/>
          <a:ln/>
          <a:effectLst/>
        </p:spPr>
      </p:pic>
    </p:spTree>
    <p:extLst>
      <p:ext uri="{BB962C8B-B14F-4D97-AF65-F5344CB8AC3E}">
        <p14:creationId xmlns:p14="http://schemas.microsoft.com/office/powerpoint/2010/main" val="1250928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74752" y="65178"/>
            <a:ext cx="8816848" cy="6183222"/>
          </a:xfrm>
          <a:prstGeom prst="rect">
            <a:avLst/>
          </a:prstGeom>
          <a:noFill/>
          <a:ln w="9525">
            <a:noFill/>
            <a:miter lim="800000"/>
            <a:headEnd/>
            <a:tailEnd/>
          </a:ln>
        </p:spPr>
      </p:pic>
      <p:sp>
        <p:nvSpPr>
          <p:cNvPr id="3" name="Text Box 3"/>
          <p:cNvSpPr txBox="1">
            <a:spLocks noChangeArrowheads="1"/>
          </p:cNvSpPr>
          <p:nvPr/>
        </p:nvSpPr>
        <p:spPr bwMode="auto">
          <a:xfrm>
            <a:off x="2988924" y="6181248"/>
            <a:ext cx="3126177" cy="738664"/>
          </a:xfrm>
          <a:prstGeom prst="rect">
            <a:avLst/>
          </a:prstGeom>
          <a:noFill/>
          <a:ln w="19050" algn="ctr">
            <a:noFill/>
            <a:miter lim="800000"/>
            <a:headEnd/>
            <a:tailEnd/>
          </a:ln>
          <a:effectLst/>
        </p:spPr>
        <p:txBody>
          <a:bodyPr wrap="none">
            <a:spAutoFit/>
          </a:bodyPr>
          <a:lstStyle/>
          <a:p>
            <a:r>
              <a:rPr lang="en-US" sz="1400" b="1" dirty="0">
                <a:solidFill>
                  <a:schemeClr val="tx1"/>
                </a:solidFill>
                <a:cs typeface="Helvetica" pitchFamily="34" charset="0"/>
              </a:rPr>
              <a:t>Tent Rocks</a:t>
            </a:r>
          </a:p>
          <a:p>
            <a:r>
              <a:rPr lang="en-US" sz="1400" b="1" dirty="0">
                <a:solidFill>
                  <a:schemeClr val="tx1"/>
                </a:solidFill>
                <a:cs typeface="Helvetica" pitchFamily="34" charset="0"/>
              </a:rPr>
              <a:t>Kasha-</a:t>
            </a:r>
            <a:r>
              <a:rPr lang="en-US" sz="1400" b="1" dirty="0" err="1">
                <a:solidFill>
                  <a:schemeClr val="tx1"/>
                </a:solidFill>
                <a:cs typeface="Helvetica" pitchFamily="34" charset="0"/>
              </a:rPr>
              <a:t>Katuwe</a:t>
            </a:r>
            <a:r>
              <a:rPr lang="en-US" sz="1400" b="1" dirty="0">
                <a:solidFill>
                  <a:schemeClr val="tx1"/>
                </a:solidFill>
                <a:cs typeface="Helvetica" pitchFamily="34" charset="0"/>
              </a:rPr>
              <a:t> National Monument</a:t>
            </a:r>
          </a:p>
          <a:p>
            <a:r>
              <a:rPr lang="en-US" sz="1400" b="1" dirty="0">
                <a:solidFill>
                  <a:schemeClr val="tx1"/>
                </a:solidFill>
                <a:cs typeface="Helvetica" pitchFamily="34" charset="0"/>
              </a:rPr>
              <a:t>Northern New Mexico</a:t>
            </a:r>
          </a:p>
        </p:txBody>
      </p:sp>
      <p:sp>
        <p:nvSpPr>
          <p:cNvPr id="5" name="Text Box 3">
            <a:extLst>
              <a:ext uri="{FF2B5EF4-FFF2-40B4-BE49-F238E27FC236}">
                <a16:creationId xmlns:a16="http://schemas.microsoft.com/office/drawing/2014/main" id="{A8C1A37A-22A6-4333-8F8E-333D7B0F861C}"/>
              </a:ext>
            </a:extLst>
          </p:cNvPr>
          <p:cNvSpPr txBox="1">
            <a:spLocks noChangeArrowheads="1"/>
          </p:cNvSpPr>
          <p:nvPr/>
        </p:nvSpPr>
        <p:spPr bwMode="auto">
          <a:xfrm>
            <a:off x="4694266" y="141982"/>
            <a:ext cx="4449734" cy="1569660"/>
          </a:xfrm>
          <a:prstGeom prst="rect">
            <a:avLst/>
          </a:prstGeom>
          <a:noFill/>
          <a:ln w="19050" algn="ctr">
            <a:noFill/>
            <a:miter lim="800000"/>
            <a:headEnd/>
            <a:tailEnd/>
          </a:ln>
          <a:effectLst/>
        </p:spPr>
        <p:txBody>
          <a:bodyPr wrap="square">
            <a:spAutoFit/>
          </a:bodyPr>
          <a:lstStyle/>
          <a:p>
            <a:r>
              <a:rPr lang="en-US" sz="3200" dirty="0">
                <a:solidFill>
                  <a:srgbClr val="996600"/>
                </a:solidFill>
                <a:latin typeface="Comic Sans MS" pitchFamily="66" charset="0"/>
              </a:rPr>
              <a:t>Completely positive maps and physical ancilla states</a:t>
            </a:r>
            <a:endParaRPr lang="en-US" sz="3200" b="1" dirty="0">
              <a:solidFill>
                <a:schemeClr val="accent2"/>
              </a:solidFill>
            </a:endParaRPr>
          </a:p>
        </p:txBody>
      </p:sp>
    </p:spTree>
    <p:extLst>
      <p:ext uri="{BB962C8B-B14F-4D97-AF65-F5344CB8AC3E}">
        <p14:creationId xmlns:p14="http://schemas.microsoft.com/office/powerpoint/2010/main" val="3467700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a:extLst>
              <a:ext uri="{FF2B5EF4-FFF2-40B4-BE49-F238E27FC236}">
                <a16:creationId xmlns:a16="http://schemas.microsoft.com/office/drawing/2014/main" id="{EE5932F4-0555-4989-B824-F3B89E6B995D}"/>
              </a:ext>
            </a:extLst>
          </p:cNvPr>
          <p:cNvSpPr txBox="1">
            <a:spLocks noChangeArrowheads="1"/>
          </p:cNvSpPr>
          <p:nvPr/>
        </p:nvSpPr>
        <p:spPr bwMode="auto">
          <a:xfrm>
            <a:off x="0" y="0"/>
            <a:ext cx="9144000" cy="523220"/>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(Deterministic) phase-preserving linear amplifiers</a:t>
            </a:r>
          </a:p>
        </p:txBody>
      </p:sp>
      <p:pic>
        <p:nvPicPr>
          <p:cNvPr id="26" name="Picture 3" descr="C:\Documents and Settings\Carlton Caves\My Documents\Dropbox\paper amplifier\0 Paper\v5 -revised\fig1.jpg">
            <a:extLst>
              <a:ext uri="{FF2B5EF4-FFF2-40B4-BE49-F238E27FC236}">
                <a16:creationId xmlns:a16="http://schemas.microsoft.com/office/drawing/2014/main" id="{E2952250-670A-4534-8DC1-6F1F4F534BC5}"/>
              </a:ext>
            </a:extLst>
          </p:cNvPr>
          <p:cNvPicPr>
            <a:picLocks noChangeAspect="1" noChangeArrowheads="1"/>
          </p:cNvPicPr>
          <p:nvPr/>
        </p:nvPicPr>
        <p:blipFill>
          <a:blip r:embed="rId11" cstate="print"/>
          <a:srcRect/>
          <a:stretch>
            <a:fillRect/>
          </a:stretch>
        </p:blipFill>
        <p:spPr bwMode="auto">
          <a:xfrm>
            <a:off x="1066800" y="608864"/>
            <a:ext cx="6882582" cy="2101969"/>
          </a:xfrm>
          <a:prstGeom prst="rect">
            <a:avLst/>
          </a:prstGeom>
          <a:noFill/>
        </p:spPr>
      </p:pic>
      <p:sp useBgFill="1">
        <p:nvSpPr>
          <p:cNvPr id="27" name="TextBox 26">
            <a:extLst>
              <a:ext uri="{FF2B5EF4-FFF2-40B4-BE49-F238E27FC236}">
                <a16:creationId xmlns:a16="http://schemas.microsoft.com/office/drawing/2014/main" id="{8F67A7D5-911D-4C51-BE4C-2CA96BEB3A62}"/>
              </a:ext>
            </a:extLst>
          </p:cNvPr>
          <p:cNvSpPr txBox="1"/>
          <p:nvPr/>
        </p:nvSpPr>
        <p:spPr>
          <a:xfrm>
            <a:off x="5791200" y="2253633"/>
            <a:ext cx="2209800" cy="584775"/>
          </a:xfrm>
          <a:prstGeom prst="rect">
            <a:avLst/>
          </a:prstGeom>
        </p:spPr>
        <p:txBody>
          <a:bodyPr wrap="square" rtlCol="0">
            <a:spAutoFit/>
          </a:bodyPr>
          <a:lstStyle/>
          <a:p>
            <a:r>
              <a:rPr lang="en-US" sz="1600" dirty="0"/>
              <a:t>Ball-and-stick (lollipop) diagram</a:t>
            </a:r>
          </a:p>
        </p:txBody>
      </p:sp>
      <p:grpSp>
        <p:nvGrpSpPr>
          <p:cNvPr id="55" name="Group 54">
            <a:extLst>
              <a:ext uri="{FF2B5EF4-FFF2-40B4-BE49-F238E27FC236}">
                <a16:creationId xmlns:a16="http://schemas.microsoft.com/office/drawing/2014/main" id="{F89732B8-1CFE-4BC9-9409-3FED3FA13207}"/>
              </a:ext>
            </a:extLst>
          </p:cNvPr>
          <p:cNvGrpSpPr/>
          <p:nvPr/>
        </p:nvGrpSpPr>
        <p:grpSpPr>
          <a:xfrm>
            <a:off x="207264" y="2895600"/>
            <a:ext cx="4364736" cy="1524000"/>
            <a:chOff x="207264" y="2895600"/>
            <a:chExt cx="4364736" cy="1524000"/>
          </a:xfrm>
        </p:grpSpPr>
        <p:pic>
          <p:nvPicPr>
            <p:cNvPr id="8" name="Picture 7">
              <a:extLst>
                <a:ext uri="{FF2B5EF4-FFF2-40B4-BE49-F238E27FC236}">
                  <a16:creationId xmlns:a16="http://schemas.microsoft.com/office/drawing/2014/main" id="{9C8B316A-3D32-41FA-9F78-3A7BCA5D9C30}"/>
                </a:ext>
              </a:extLst>
            </p:cNvPr>
            <p:cNvPicPr>
              <a:picLocks noChangeAspect="1"/>
            </p:cNvPicPr>
            <p:nvPr>
              <p:custDataLst>
                <p:tags r:id="rId7"/>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264" y="2895600"/>
              <a:ext cx="4364736" cy="900684"/>
            </a:xfrm>
            <a:prstGeom prst="rect">
              <a:avLst/>
            </a:prstGeom>
            <a:noFill/>
            <a:ln/>
            <a:effectLst/>
          </p:spPr>
        </p:pic>
        <p:pic>
          <p:nvPicPr>
            <p:cNvPr id="24" name="Picture 23">
              <a:extLst>
                <a:ext uri="{FF2B5EF4-FFF2-40B4-BE49-F238E27FC236}">
                  <a16:creationId xmlns:a16="http://schemas.microsoft.com/office/drawing/2014/main" id="{91680FE4-5264-4FFC-BDEB-D32A9A099960}"/>
                </a:ext>
              </a:extLst>
            </p:cNvPr>
            <p:cNvPicPr>
              <a:picLocks noChangeAspect="1"/>
            </p:cNvPicPr>
            <p:nvPr>
              <p:custDataLst>
                <p:tags r:id="rId8"/>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7998" y="3915918"/>
              <a:ext cx="1763268" cy="503682"/>
            </a:xfrm>
            <a:prstGeom prst="rect">
              <a:avLst/>
            </a:prstGeom>
            <a:noFill/>
            <a:ln/>
            <a:effectLst/>
          </p:spPr>
        </p:pic>
      </p:grpSp>
      <p:grpSp>
        <p:nvGrpSpPr>
          <p:cNvPr id="54" name="Group 53">
            <a:extLst>
              <a:ext uri="{FF2B5EF4-FFF2-40B4-BE49-F238E27FC236}">
                <a16:creationId xmlns:a16="http://schemas.microsoft.com/office/drawing/2014/main" id="{7DCC2123-724B-43F2-9B35-04893D560D8E}"/>
              </a:ext>
            </a:extLst>
          </p:cNvPr>
          <p:cNvGrpSpPr/>
          <p:nvPr/>
        </p:nvGrpSpPr>
        <p:grpSpPr>
          <a:xfrm>
            <a:off x="4800600" y="2895600"/>
            <a:ext cx="4218432" cy="1905000"/>
            <a:chOff x="4800600" y="2895600"/>
            <a:chExt cx="4218432" cy="1905000"/>
          </a:xfrm>
        </p:grpSpPr>
        <p:pic>
          <p:nvPicPr>
            <p:cNvPr id="40" name="Picture 39">
              <a:extLst>
                <a:ext uri="{FF2B5EF4-FFF2-40B4-BE49-F238E27FC236}">
                  <a16:creationId xmlns:a16="http://schemas.microsoft.com/office/drawing/2014/main" id="{B1C7A4C8-D7AD-49AF-A46B-A94D532354D3}"/>
                </a:ext>
              </a:extLst>
            </p:cNvPr>
            <p:cNvPicPr>
              <a:picLocks noChangeAspect="1"/>
            </p:cNvPicPr>
            <p:nvPr>
              <p:custDataLst>
                <p:tags r:id="rId4"/>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00600" y="2895600"/>
              <a:ext cx="4218432" cy="900684"/>
            </a:xfrm>
            <a:prstGeom prst="rect">
              <a:avLst/>
            </a:prstGeom>
            <a:noFill/>
            <a:ln/>
            <a:effectLst/>
          </p:spPr>
        </p:pic>
        <p:pic>
          <p:nvPicPr>
            <p:cNvPr id="43" name="Picture 42">
              <a:extLst>
                <a:ext uri="{FF2B5EF4-FFF2-40B4-BE49-F238E27FC236}">
                  <a16:creationId xmlns:a16="http://schemas.microsoft.com/office/drawing/2014/main" id="{0F2F8811-95CC-4699-9249-1FC899DC3CC3}"/>
                </a:ext>
              </a:extLst>
            </p:cNvPr>
            <p:cNvPicPr>
              <a:picLocks noChangeAspect="1"/>
            </p:cNvPicPr>
            <p:nvPr>
              <p:custDataLst>
                <p:tags r:id="rId5"/>
              </p:custDataLst>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22264" y="3915918"/>
              <a:ext cx="1975104" cy="503682"/>
            </a:xfrm>
            <a:prstGeom prst="rect">
              <a:avLst/>
            </a:prstGeom>
            <a:noFill/>
            <a:ln/>
            <a:effectLst/>
          </p:spPr>
        </p:pic>
        <p:pic>
          <p:nvPicPr>
            <p:cNvPr id="49" name="Picture 48">
              <a:extLst>
                <a:ext uri="{FF2B5EF4-FFF2-40B4-BE49-F238E27FC236}">
                  <a16:creationId xmlns:a16="http://schemas.microsoft.com/office/drawing/2014/main" id="{78710D13-EDA9-45B7-9293-BD7478B3C2E3}"/>
                </a:ext>
              </a:extLst>
            </p:cNvPr>
            <p:cNvPicPr>
              <a:picLocks noChangeAspect="1"/>
            </p:cNvPicPr>
            <p:nvPr>
              <p:custDataLst>
                <p:tags r:id="rId6"/>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5138" y="4611624"/>
              <a:ext cx="3229356" cy="188976"/>
            </a:xfrm>
            <a:prstGeom prst="rect">
              <a:avLst/>
            </a:prstGeom>
            <a:noFill/>
            <a:ln/>
            <a:effectLst/>
          </p:spPr>
        </p:pic>
      </p:grpSp>
      <p:pic>
        <p:nvPicPr>
          <p:cNvPr id="57" name="Picture 56">
            <a:extLst>
              <a:ext uri="{FF2B5EF4-FFF2-40B4-BE49-F238E27FC236}">
                <a16:creationId xmlns:a16="http://schemas.microsoft.com/office/drawing/2014/main" id="{9D51F2AB-54F0-492F-86AD-849837234140}"/>
              </a:ext>
            </a:extLst>
          </p:cNvPr>
          <p:cNvPicPr>
            <a:picLocks noChangeAspect="1"/>
          </p:cNvPicPr>
          <p:nvPr>
            <p:custDataLst>
              <p:tags r:id="rId1"/>
            </p:custDataLst>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4934712"/>
            <a:ext cx="2689574" cy="704088"/>
          </a:xfrm>
          <a:prstGeom prst="rect">
            <a:avLst/>
          </a:prstGeom>
          <a:noFill/>
          <a:ln/>
          <a:effectLst/>
        </p:spPr>
      </p:pic>
      <p:grpSp>
        <p:nvGrpSpPr>
          <p:cNvPr id="65" name="Group 64">
            <a:extLst>
              <a:ext uri="{FF2B5EF4-FFF2-40B4-BE49-F238E27FC236}">
                <a16:creationId xmlns:a16="http://schemas.microsoft.com/office/drawing/2014/main" id="{F9EA301C-3012-4B96-999F-5518DAB9152E}"/>
              </a:ext>
            </a:extLst>
          </p:cNvPr>
          <p:cNvGrpSpPr/>
          <p:nvPr/>
        </p:nvGrpSpPr>
        <p:grpSpPr>
          <a:xfrm>
            <a:off x="1653635" y="5105400"/>
            <a:ext cx="7337965" cy="1670971"/>
            <a:chOff x="1653635" y="5105400"/>
            <a:chExt cx="7337965" cy="1670971"/>
          </a:xfrm>
        </p:grpSpPr>
        <p:pic>
          <p:nvPicPr>
            <p:cNvPr id="60" name="Picture 59">
              <a:extLst>
                <a:ext uri="{FF2B5EF4-FFF2-40B4-BE49-F238E27FC236}">
                  <a16:creationId xmlns:a16="http://schemas.microsoft.com/office/drawing/2014/main" id="{D9CDB6DF-91B4-4D8F-85E3-219793D1A086}"/>
                </a:ext>
              </a:extLst>
            </p:cNvPr>
            <p:cNvPicPr>
              <a:picLocks noChangeAspect="1"/>
            </p:cNvPicPr>
            <p:nvPr>
              <p:custDataLst>
                <p:tags r:id="rId2"/>
              </p:custDataLst>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3635" y="5943600"/>
              <a:ext cx="1851565" cy="832771"/>
            </a:xfrm>
            <a:prstGeom prst="rect">
              <a:avLst/>
            </a:prstGeom>
            <a:noFill/>
            <a:ln/>
            <a:effectLst/>
          </p:spPr>
        </p:pic>
        <p:pic>
          <p:nvPicPr>
            <p:cNvPr id="63" name="Picture 62">
              <a:extLst>
                <a:ext uri="{FF2B5EF4-FFF2-40B4-BE49-F238E27FC236}">
                  <a16:creationId xmlns:a16="http://schemas.microsoft.com/office/drawing/2014/main" id="{698F5E61-D56D-4CC9-83F5-D4922A22F557}"/>
                </a:ext>
              </a:extLst>
            </p:cNvPr>
            <p:cNvPicPr>
              <a:picLocks noChangeAspect="1"/>
            </p:cNvPicPr>
            <p:nvPr>
              <p:custDataLst>
                <p:tags r:id="rId3"/>
              </p:custDataLst>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58089" y="5105400"/>
              <a:ext cx="5233511" cy="1308640"/>
            </a:xfrm>
            <a:prstGeom prst="rect">
              <a:avLst/>
            </a:prstGeom>
            <a:noFill/>
            <a:ln/>
            <a:effectLst/>
          </p:spPr>
        </p:pic>
      </p:grpSp>
    </p:spTree>
    <p:extLst>
      <p:ext uri="{BB962C8B-B14F-4D97-AF65-F5344CB8AC3E}">
        <p14:creationId xmlns:p14="http://schemas.microsoft.com/office/powerpoint/2010/main" val="23637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500" fill="hold"/>
                                        <p:tgtEl>
                                          <p:spTgt spid="65"/>
                                        </p:tgtEl>
                                        <p:attrNameLst>
                                          <p:attrName>ppt_x</p:attrName>
                                        </p:attrNameLst>
                                      </p:cBhvr>
                                      <p:tavLst>
                                        <p:tav tm="0">
                                          <p:val>
                                            <p:strVal val="#ppt_x"/>
                                          </p:val>
                                        </p:tav>
                                        <p:tav tm="100000">
                                          <p:val>
                                            <p:strVal val="#ppt_x"/>
                                          </p:val>
                                        </p:tav>
                                      </p:tavLst>
                                    </p:anim>
                                    <p:anim calcmode="lin" valueType="num">
                                      <p:cBhvr additive="base">
                                        <p:cTn id="1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2">
            <a:extLst>
              <a:ext uri="{FF2B5EF4-FFF2-40B4-BE49-F238E27FC236}">
                <a16:creationId xmlns:a16="http://schemas.microsoft.com/office/drawing/2014/main" id="{939A2F03-8CF5-4DD6-84C3-6E1634BAEE3F}"/>
              </a:ext>
            </a:extLst>
          </p:cNvPr>
          <p:cNvSpPr txBox="1">
            <a:spLocks noChangeArrowheads="1"/>
          </p:cNvSpPr>
          <p:nvPr/>
        </p:nvSpPr>
        <p:spPr bwMode="auto">
          <a:xfrm>
            <a:off x="0" y="86380"/>
            <a:ext cx="9144000" cy="523220"/>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When does the </a:t>
            </a:r>
            <a:r>
              <a:rPr lang="en-US" sz="2800" b="1" dirty="0" err="1">
                <a:solidFill>
                  <a:srgbClr val="996600"/>
                </a:solidFill>
                <a:latin typeface="Comic Sans MS" pitchFamily="66" charset="0"/>
              </a:rPr>
              <a:t>ancilla</a:t>
            </a:r>
            <a:r>
              <a:rPr lang="en-US" sz="2800" b="1" dirty="0">
                <a:solidFill>
                  <a:srgbClr val="996600"/>
                </a:solidFill>
                <a:latin typeface="Comic Sans MS" pitchFamily="66" charset="0"/>
              </a:rPr>
              <a:t> state have to be physical?</a:t>
            </a:r>
          </a:p>
        </p:txBody>
      </p:sp>
      <p:graphicFrame>
        <p:nvGraphicFramePr>
          <p:cNvPr id="25" name="Object 24">
            <a:extLst>
              <a:ext uri="{FF2B5EF4-FFF2-40B4-BE49-F238E27FC236}">
                <a16:creationId xmlns:a16="http://schemas.microsoft.com/office/drawing/2014/main" id="{D73FE3A9-2A22-4FC8-AF05-65A8FF50F68F}"/>
              </a:ext>
            </a:extLst>
          </p:cNvPr>
          <p:cNvGraphicFramePr>
            <a:graphicFrameLocks noChangeAspect="1"/>
          </p:cNvGraphicFramePr>
          <p:nvPr>
            <p:extLst>
              <p:ext uri="{D42A27DB-BD31-4B8C-83A1-F6EECF244321}">
                <p14:modId xmlns:p14="http://schemas.microsoft.com/office/powerpoint/2010/main" val="1008196569"/>
              </p:ext>
            </p:extLst>
          </p:nvPr>
        </p:nvGraphicFramePr>
        <p:xfrm>
          <a:off x="1980356" y="668005"/>
          <a:ext cx="5182444" cy="1389395"/>
        </p:xfrm>
        <a:graphic>
          <a:graphicData uri="http://schemas.openxmlformats.org/presentationml/2006/ole">
            <mc:AlternateContent xmlns:mc="http://schemas.openxmlformats.org/markup-compatibility/2006">
              <mc:Choice xmlns:v="urn:schemas-microsoft-com:vml" Requires="v">
                <p:oleObj spid="_x0000_s5139" name="Acrobat Document" r:id="rId7" imgW="3552467" imgH="952383" progId="Acrobat.Document.11">
                  <p:embed/>
                </p:oleObj>
              </mc:Choice>
              <mc:Fallback>
                <p:oleObj name="Acrobat Document" r:id="rId7" imgW="3552467" imgH="952383" progId="Acrobat.Document.11">
                  <p:embed/>
                  <p:pic>
                    <p:nvPicPr>
                      <p:cNvPr id="3" name="Object 2">
                        <a:extLst>
                          <a:ext uri="{FF2B5EF4-FFF2-40B4-BE49-F238E27FC236}">
                            <a16:creationId xmlns:a16="http://schemas.microsoft.com/office/drawing/2014/main" id="{42D4BF77-612A-4C79-B894-098239EA30D5}"/>
                          </a:ext>
                        </a:extLst>
                      </p:cNvPr>
                      <p:cNvPicPr/>
                      <p:nvPr/>
                    </p:nvPicPr>
                    <p:blipFill>
                      <a:blip r:embed="rId8"/>
                      <a:stretch>
                        <a:fillRect/>
                      </a:stretch>
                    </p:blipFill>
                    <p:spPr>
                      <a:xfrm>
                        <a:off x="1980356" y="668005"/>
                        <a:ext cx="5182444" cy="1389395"/>
                      </a:xfrm>
                      <a:prstGeom prst="rect">
                        <a:avLst/>
                      </a:prstGeom>
                      <a:ln w="28575">
                        <a:solidFill>
                          <a:schemeClr val="tx1"/>
                        </a:solidFill>
                      </a:ln>
                    </p:spPr>
                  </p:pic>
                </p:oleObj>
              </mc:Fallback>
            </mc:AlternateContent>
          </a:graphicData>
        </a:graphic>
      </p:graphicFrame>
      <p:grpSp>
        <p:nvGrpSpPr>
          <p:cNvPr id="45" name="Group 44">
            <a:extLst>
              <a:ext uri="{FF2B5EF4-FFF2-40B4-BE49-F238E27FC236}">
                <a16:creationId xmlns:a16="http://schemas.microsoft.com/office/drawing/2014/main" id="{C82C1BD9-47A7-4CB5-88BC-BBB35C8E4825}"/>
              </a:ext>
            </a:extLst>
          </p:cNvPr>
          <p:cNvGrpSpPr/>
          <p:nvPr/>
        </p:nvGrpSpPr>
        <p:grpSpPr>
          <a:xfrm>
            <a:off x="381000" y="2209800"/>
            <a:ext cx="8341740" cy="1314510"/>
            <a:chOff x="381000" y="2209800"/>
            <a:chExt cx="8341740" cy="1314510"/>
          </a:xfrm>
        </p:grpSpPr>
        <p:sp>
          <p:nvSpPr>
            <p:cNvPr id="17" name="Rectangle 16">
              <a:extLst>
                <a:ext uri="{FF2B5EF4-FFF2-40B4-BE49-F238E27FC236}">
                  <a16:creationId xmlns:a16="http://schemas.microsoft.com/office/drawing/2014/main" id="{648288DA-80C9-44D3-B0C6-30EBC5640110}"/>
                </a:ext>
              </a:extLst>
            </p:cNvPr>
            <p:cNvSpPr/>
            <p:nvPr/>
          </p:nvSpPr>
          <p:spPr bwMode="auto">
            <a:xfrm>
              <a:off x="381000" y="2209800"/>
              <a:ext cx="8341740" cy="1314510"/>
            </a:xfrm>
            <a:prstGeom prst="rect">
              <a:avLst/>
            </a:prstGeom>
            <a:solidFill>
              <a:srgbClr val="CCCCFF"/>
            </a:solid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3" name="Picture 2">
              <a:extLst>
                <a:ext uri="{FF2B5EF4-FFF2-40B4-BE49-F238E27FC236}">
                  <a16:creationId xmlns:a16="http://schemas.microsoft.com/office/drawing/2014/main" id="{8D101BF2-C302-47F6-AFCD-85DC5F9808EF}"/>
                </a:ext>
              </a:extLst>
            </p:cNvPr>
            <p:cNvPicPr>
              <a:picLocks noChangeAspect="1"/>
            </p:cNvPicPr>
            <p:nvPr>
              <p:custDataLst>
                <p:tags r:id="rId4"/>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6170" y="2398901"/>
              <a:ext cx="7391400" cy="936308"/>
            </a:xfrm>
            <a:prstGeom prst="rect">
              <a:avLst/>
            </a:prstGeom>
            <a:noFill/>
            <a:ln/>
            <a:effectLst/>
          </p:spPr>
        </p:pic>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E7CE54D3-6669-4445-8A5B-BCE17D562ADC}"/>
                    </a:ext>
                  </a:extLst>
                </p14:cNvPr>
                <p14:cNvContentPartPr/>
                <p14:nvPr/>
              </p14:nvContentPartPr>
              <p14:xfrm>
                <a:off x="4551690" y="2866875"/>
                <a:ext cx="360" cy="360"/>
              </p14:xfrm>
            </p:contentPart>
          </mc:Choice>
          <mc:Fallback xmlns="">
            <p:pic>
              <p:nvPicPr>
                <p:cNvPr id="4" name="Ink 3">
                  <a:extLst>
                    <a:ext uri="{FF2B5EF4-FFF2-40B4-BE49-F238E27FC236}">
                      <a16:creationId xmlns:a16="http://schemas.microsoft.com/office/drawing/2014/main" id="{E7CE54D3-6669-4445-8A5B-BCE17D562ADC}"/>
                    </a:ext>
                  </a:extLst>
                </p:cNvPr>
                <p:cNvPicPr/>
                <p:nvPr/>
              </p:nvPicPr>
              <p:blipFill>
                <a:blip r:embed="rId11"/>
                <a:stretch>
                  <a:fillRect/>
                </a:stretch>
              </p:blipFill>
              <p:spPr>
                <a:xfrm>
                  <a:off x="4542690" y="28582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4E0E8036-AACF-4D1C-9D94-DCB2A38370F4}"/>
                    </a:ext>
                  </a:extLst>
                </p14:cNvPr>
                <p14:cNvContentPartPr/>
                <p14:nvPr/>
              </p14:nvContentPartPr>
              <p14:xfrm>
                <a:off x="4536390" y="2866875"/>
                <a:ext cx="30960" cy="360"/>
              </p14:xfrm>
            </p:contentPart>
          </mc:Choice>
          <mc:Fallback xmlns="">
            <p:pic>
              <p:nvPicPr>
                <p:cNvPr id="5" name="Ink 4">
                  <a:extLst>
                    <a:ext uri="{FF2B5EF4-FFF2-40B4-BE49-F238E27FC236}">
                      <a16:creationId xmlns:a16="http://schemas.microsoft.com/office/drawing/2014/main" id="{4E0E8036-AACF-4D1C-9D94-DCB2A38370F4}"/>
                    </a:ext>
                  </a:extLst>
                </p:cNvPr>
                <p:cNvPicPr/>
                <p:nvPr/>
              </p:nvPicPr>
              <p:blipFill>
                <a:blip r:embed="rId13"/>
                <a:stretch>
                  <a:fillRect/>
                </a:stretch>
              </p:blipFill>
              <p:spPr>
                <a:xfrm>
                  <a:off x="4527750" y="2858235"/>
                  <a:ext cx="48600" cy="18000"/>
                </a:xfrm>
                <a:prstGeom prst="rect">
                  <a:avLst/>
                </a:prstGeom>
              </p:spPr>
            </p:pic>
          </mc:Fallback>
        </mc:AlternateContent>
      </p:grpSp>
      <p:grpSp>
        <p:nvGrpSpPr>
          <p:cNvPr id="44" name="Group 43">
            <a:extLst>
              <a:ext uri="{FF2B5EF4-FFF2-40B4-BE49-F238E27FC236}">
                <a16:creationId xmlns:a16="http://schemas.microsoft.com/office/drawing/2014/main" id="{48DFEFBA-4AB9-4CB4-8517-D4BB1BAE8284}"/>
              </a:ext>
            </a:extLst>
          </p:cNvPr>
          <p:cNvGrpSpPr/>
          <p:nvPr/>
        </p:nvGrpSpPr>
        <p:grpSpPr>
          <a:xfrm>
            <a:off x="1218720" y="3520200"/>
            <a:ext cx="6782280" cy="1128000"/>
            <a:chOff x="1905000" y="3520200"/>
            <a:chExt cx="6782280" cy="1128000"/>
          </a:xfrm>
        </p:grpSpPr>
        <p:grpSp>
          <p:nvGrpSpPr>
            <p:cNvPr id="19" name="Group 18">
              <a:extLst>
                <a:ext uri="{FF2B5EF4-FFF2-40B4-BE49-F238E27FC236}">
                  <a16:creationId xmlns:a16="http://schemas.microsoft.com/office/drawing/2014/main" id="{63F3626A-7B1C-4250-8735-EEDF1BBA02BD}"/>
                </a:ext>
              </a:extLst>
            </p:cNvPr>
            <p:cNvGrpSpPr/>
            <p:nvPr/>
          </p:nvGrpSpPr>
          <p:grpSpPr>
            <a:xfrm>
              <a:off x="3734280" y="4038600"/>
              <a:ext cx="3716082" cy="609600"/>
              <a:chOff x="3947031" y="4057710"/>
              <a:chExt cx="3716082" cy="609600"/>
            </a:xfrm>
          </p:grpSpPr>
          <p:sp>
            <p:nvSpPr>
              <p:cNvPr id="22" name="TextBox 21">
                <a:extLst>
                  <a:ext uri="{FF2B5EF4-FFF2-40B4-BE49-F238E27FC236}">
                    <a16:creationId xmlns:a16="http://schemas.microsoft.com/office/drawing/2014/main" id="{839C982C-73DB-4B88-9EA7-AD64ED548A03}"/>
                  </a:ext>
                </a:extLst>
              </p:cNvPr>
              <p:cNvSpPr txBox="1"/>
              <p:nvPr/>
            </p:nvSpPr>
            <p:spPr>
              <a:xfrm>
                <a:off x="3947031" y="4267200"/>
                <a:ext cx="3716082" cy="400110"/>
              </a:xfrm>
              <a:prstGeom prst="rect">
                <a:avLst/>
              </a:prstGeom>
              <a:noFill/>
              <a:ln w="28575">
                <a:solidFill>
                  <a:srgbClr val="5050D4"/>
                </a:solidFill>
              </a:ln>
            </p:spPr>
            <p:txBody>
              <a:bodyPr wrap="none" rtlCol="0">
                <a:spAutoFit/>
              </a:bodyPr>
              <a:lstStyle/>
              <a:p>
                <a:r>
                  <a:rPr lang="en-US" dirty="0"/>
                  <a:t>(orthogonal) Schmidt operators</a:t>
                </a:r>
              </a:p>
            </p:txBody>
          </p:sp>
          <p:cxnSp>
            <p:nvCxnSpPr>
              <p:cNvPr id="23" name="Straight Arrow Connector 22">
                <a:extLst>
                  <a:ext uri="{FF2B5EF4-FFF2-40B4-BE49-F238E27FC236}">
                    <a16:creationId xmlns:a16="http://schemas.microsoft.com/office/drawing/2014/main" id="{B422FDA4-E5EB-4792-9886-BC2C669DF5E4}"/>
                  </a:ext>
                </a:extLst>
              </p:cNvPr>
              <p:cNvCxnSpPr/>
              <p:nvPr/>
            </p:nvCxnSpPr>
            <p:spPr bwMode="auto">
              <a:xfrm rot="5400000" flipH="1" flipV="1">
                <a:off x="6574854" y="4171413"/>
                <a:ext cx="228600" cy="1194"/>
              </a:xfrm>
              <a:prstGeom prst="straightConnector1">
                <a:avLst/>
              </a:prstGeom>
              <a:solidFill>
                <a:schemeClr val="accent1"/>
              </a:solidFill>
              <a:ln w="28575" cap="flat" cmpd="sng" algn="ctr">
                <a:solidFill>
                  <a:srgbClr val="5050D4"/>
                </a:solidFill>
                <a:prstDash val="solid"/>
                <a:round/>
                <a:headEnd type="none" w="med" len="med"/>
                <a:tailEnd type="arrow"/>
              </a:ln>
              <a:effectLst/>
            </p:spPr>
          </p:cxnSp>
          <p:cxnSp>
            <p:nvCxnSpPr>
              <p:cNvPr id="24" name="Straight Arrow Connector 23">
                <a:extLst>
                  <a:ext uri="{FF2B5EF4-FFF2-40B4-BE49-F238E27FC236}">
                    <a16:creationId xmlns:a16="http://schemas.microsoft.com/office/drawing/2014/main" id="{77C7E6F4-104B-45CA-BF31-CB4E537409F1}"/>
                  </a:ext>
                </a:extLst>
              </p:cNvPr>
              <p:cNvCxnSpPr/>
              <p:nvPr/>
            </p:nvCxnSpPr>
            <p:spPr bwMode="auto">
              <a:xfrm rot="5400000" flipH="1" flipV="1">
                <a:off x="7262045" y="4171216"/>
                <a:ext cx="228600" cy="1588"/>
              </a:xfrm>
              <a:prstGeom prst="straightConnector1">
                <a:avLst/>
              </a:prstGeom>
              <a:solidFill>
                <a:schemeClr val="accent1"/>
              </a:solidFill>
              <a:ln w="28575" cap="flat" cmpd="sng" algn="ctr">
                <a:solidFill>
                  <a:srgbClr val="5050D4"/>
                </a:solidFill>
                <a:prstDash val="solid"/>
                <a:round/>
                <a:headEnd type="none" w="med" len="med"/>
                <a:tailEnd type="arrow"/>
              </a:ln>
              <a:effectLst/>
            </p:spPr>
          </p:cxnSp>
        </p:grpSp>
        <mc:AlternateContent xmlns:mc="http://schemas.openxmlformats.org/markup-compatibility/2006" xmlns:p14="http://schemas.microsoft.com/office/powerpoint/2010/main">
          <mc:Choice Requires="p14">
            <p:contentPart p14:bwMode="auto" r:id="rId14">
              <p14:nvContentPartPr>
                <p14:cNvPr id="6" name="Ink 5">
                  <a:extLst>
                    <a:ext uri="{FF2B5EF4-FFF2-40B4-BE49-F238E27FC236}">
                      <a16:creationId xmlns:a16="http://schemas.microsoft.com/office/drawing/2014/main" id="{DFE76834-1C07-4811-9308-9173F14E6432}"/>
                    </a:ext>
                  </a:extLst>
                </p14:cNvPr>
                <p14:cNvContentPartPr/>
                <p14:nvPr/>
              </p14:nvContentPartPr>
              <p14:xfrm>
                <a:off x="8656320" y="3520200"/>
                <a:ext cx="30960" cy="30960"/>
              </p14:xfrm>
            </p:contentPart>
          </mc:Choice>
          <mc:Fallback xmlns="">
            <p:pic>
              <p:nvPicPr>
                <p:cNvPr id="6" name="Ink 5">
                  <a:extLst>
                    <a:ext uri="{FF2B5EF4-FFF2-40B4-BE49-F238E27FC236}">
                      <a16:creationId xmlns:a16="http://schemas.microsoft.com/office/drawing/2014/main" id="{DFE76834-1C07-4811-9308-9173F14E6432}"/>
                    </a:ext>
                  </a:extLst>
                </p:cNvPr>
                <p:cNvPicPr/>
                <p:nvPr/>
              </p:nvPicPr>
              <p:blipFill>
                <a:blip r:embed="rId15"/>
                <a:stretch>
                  <a:fillRect/>
                </a:stretch>
              </p:blipFill>
              <p:spPr>
                <a:xfrm>
                  <a:off x="8647320" y="3511560"/>
                  <a:ext cx="48600" cy="48600"/>
                </a:xfrm>
                <a:prstGeom prst="rect">
                  <a:avLst/>
                </a:prstGeom>
              </p:spPr>
            </p:pic>
          </mc:Fallback>
        </mc:AlternateContent>
        <p:pic>
          <p:nvPicPr>
            <p:cNvPr id="9" name="Picture 8">
              <a:extLst>
                <a:ext uri="{FF2B5EF4-FFF2-40B4-BE49-F238E27FC236}">
                  <a16:creationId xmlns:a16="http://schemas.microsoft.com/office/drawing/2014/main" id="{C56594BA-AFEB-4C36-B8D4-DA4DFC052A22}"/>
                </a:ext>
              </a:extLst>
            </p:cNvPr>
            <p:cNvPicPr>
              <a:picLocks noChangeAspect="1"/>
            </p:cNvPicPr>
            <p:nvPr>
              <p:custDataLst>
                <p:tags r:id="rId3"/>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000" y="3722180"/>
              <a:ext cx="5424488" cy="287655"/>
            </a:xfrm>
            <a:prstGeom prst="rect">
              <a:avLst/>
            </a:prstGeom>
            <a:noFill/>
            <a:ln/>
            <a:effectLst/>
          </p:spPr>
        </p:pic>
        <mc:AlternateContent xmlns:mc="http://schemas.openxmlformats.org/markup-compatibility/2006" xmlns:p14="http://schemas.microsoft.com/office/powerpoint/2010/main">
          <mc:Choice Requires="p14">
            <p:contentPart p14:bwMode="auto" r:id="rId17">
              <p14:nvContentPartPr>
                <p14:cNvPr id="10" name="Ink 9">
                  <a:extLst>
                    <a:ext uri="{FF2B5EF4-FFF2-40B4-BE49-F238E27FC236}">
                      <a16:creationId xmlns:a16="http://schemas.microsoft.com/office/drawing/2014/main" id="{95EE2CE4-0145-420B-B637-2742C2C9F80C}"/>
                    </a:ext>
                  </a:extLst>
                </p14:cNvPr>
                <p14:cNvContentPartPr/>
                <p14:nvPr/>
              </p14:nvContentPartPr>
              <p14:xfrm>
                <a:off x="5120520" y="3779520"/>
                <a:ext cx="360" cy="360"/>
              </p14:xfrm>
            </p:contentPart>
          </mc:Choice>
          <mc:Fallback xmlns="">
            <p:pic>
              <p:nvPicPr>
                <p:cNvPr id="10" name="Ink 9">
                  <a:extLst>
                    <a:ext uri="{FF2B5EF4-FFF2-40B4-BE49-F238E27FC236}">
                      <a16:creationId xmlns:a16="http://schemas.microsoft.com/office/drawing/2014/main" id="{95EE2CE4-0145-420B-B637-2742C2C9F80C}"/>
                    </a:ext>
                  </a:extLst>
                </p:cNvPr>
                <p:cNvPicPr/>
                <p:nvPr/>
              </p:nvPicPr>
              <p:blipFill>
                <a:blip r:embed="rId11"/>
                <a:stretch>
                  <a:fillRect/>
                </a:stretch>
              </p:blipFill>
              <p:spPr>
                <a:xfrm>
                  <a:off x="5111520" y="37705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4" name="Ink 33">
                  <a:extLst>
                    <a:ext uri="{FF2B5EF4-FFF2-40B4-BE49-F238E27FC236}">
                      <a16:creationId xmlns:a16="http://schemas.microsoft.com/office/drawing/2014/main" id="{D1478B82-D1D1-4E18-8760-AD9570F617FB}"/>
                    </a:ext>
                  </a:extLst>
                </p14:cNvPr>
                <p14:cNvContentPartPr/>
                <p14:nvPr/>
              </p14:nvContentPartPr>
              <p14:xfrm>
                <a:off x="3825240" y="3840360"/>
                <a:ext cx="15480" cy="360"/>
              </p14:xfrm>
            </p:contentPart>
          </mc:Choice>
          <mc:Fallback xmlns="">
            <p:pic>
              <p:nvPicPr>
                <p:cNvPr id="34" name="Ink 33">
                  <a:extLst>
                    <a:ext uri="{FF2B5EF4-FFF2-40B4-BE49-F238E27FC236}">
                      <a16:creationId xmlns:a16="http://schemas.microsoft.com/office/drawing/2014/main" id="{D1478B82-D1D1-4E18-8760-AD9570F617FB}"/>
                    </a:ext>
                  </a:extLst>
                </p:cNvPr>
                <p:cNvPicPr/>
                <p:nvPr/>
              </p:nvPicPr>
              <p:blipFill>
                <a:blip r:embed="rId19"/>
                <a:stretch>
                  <a:fillRect/>
                </a:stretch>
              </p:blipFill>
              <p:spPr>
                <a:xfrm>
                  <a:off x="3816240" y="3831360"/>
                  <a:ext cx="33120" cy="18000"/>
                </a:xfrm>
                <a:prstGeom prst="rect">
                  <a:avLst/>
                </a:prstGeom>
              </p:spPr>
            </p:pic>
          </mc:Fallback>
        </mc:AlternateContent>
      </p:grpSp>
      <p:pic>
        <p:nvPicPr>
          <p:cNvPr id="43" name="Picture 42">
            <a:extLst>
              <a:ext uri="{FF2B5EF4-FFF2-40B4-BE49-F238E27FC236}">
                <a16:creationId xmlns:a16="http://schemas.microsoft.com/office/drawing/2014/main" id="{DA4E0DD6-9821-4BB7-A3C6-85B574E04132}"/>
              </a:ext>
            </a:extLst>
          </p:cNvPr>
          <p:cNvPicPr>
            <a:picLocks noChangeAspect="1"/>
          </p:cNvPicPr>
          <p:nvPr>
            <p:custDataLst>
              <p:tags r:id="rId2"/>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6262" y="4890135"/>
            <a:ext cx="7958138" cy="1891665"/>
          </a:xfrm>
          <a:prstGeom prst="rect">
            <a:avLst/>
          </a:prstGeom>
          <a:noFill/>
          <a:ln/>
          <a:effectLst/>
        </p:spPr>
      </p:pic>
    </p:spTree>
    <p:extLst>
      <p:ext uri="{BB962C8B-B14F-4D97-AF65-F5344CB8AC3E}">
        <p14:creationId xmlns:p14="http://schemas.microsoft.com/office/powerpoint/2010/main" val="338361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2">
            <a:extLst>
              <a:ext uri="{FF2B5EF4-FFF2-40B4-BE49-F238E27FC236}">
                <a16:creationId xmlns:a16="http://schemas.microsoft.com/office/drawing/2014/main" id="{939A2F03-8CF5-4DD6-84C3-6E1634BAEE3F}"/>
              </a:ext>
            </a:extLst>
          </p:cNvPr>
          <p:cNvSpPr txBox="1">
            <a:spLocks noChangeArrowheads="1"/>
          </p:cNvSpPr>
          <p:nvPr/>
        </p:nvSpPr>
        <p:spPr bwMode="auto">
          <a:xfrm>
            <a:off x="0" y="86380"/>
            <a:ext cx="9144000" cy="523220"/>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When does the </a:t>
            </a:r>
            <a:r>
              <a:rPr lang="en-US" sz="2800" b="1" dirty="0" err="1">
                <a:solidFill>
                  <a:srgbClr val="996600"/>
                </a:solidFill>
                <a:latin typeface="Comic Sans MS" pitchFamily="66" charset="0"/>
              </a:rPr>
              <a:t>ancilla</a:t>
            </a:r>
            <a:r>
              <a:rPr lang="en-US" sz="2800" b="1" dirty="0">
                <a:solidFill>
                  <a:srgbClr val="996600"/>
                </a:solidFill>
                <a:latin typeface="Comic Sans MS" pitchFamily="66" charset="0"/>
              </a:rPr>
              <a:t> state have to be physical?</a:t>
            </a:r>
          </a:p>
        </p:txBody>
      </p:sp>
      <p:graphicFrame>
        <p:nvGraphicFramePr>
          <p:cNvPr id="25" name="Object 24">
            <a:extLst>
              <a:ext uri="{FF2B5EF4-FFF2-40B4-BE49-F238E27FC236}">
                <a16:creationId xmlns:a16="http://schemas.microsoft.com/office/drawing/2014/main" id="{D73FE3A9-2A22-4FC8-AF05-65A8FF50F68F}"/>
              </a:ext>
            </a:extLst>
          </p:cNvPr>
          <p:cNvGraphicFramePr>
            <a:graphicFrameLocks noChangeAspect="1"/>
          </p:cNvGraphicFramePr>
          <p:nvPr>
            <p:extLst>
              <p:ext uri="{D42A27DB-BD31-4B8C-83A1-F6EECF244321}">
                <p14:modId xmlns:p14="http://schemas.microsoft.com/office/powerpoint/2010/main" val="3897003999"/>
              </p:ext>
            </p:extLst>
          </p:nvPr>
        </p:nvGraphicFramePr>
        <p:xfrm>
          <a:off x="685800" y="750883"/>
          <a:ext cx="4020630" cy="1077917"/>
        </p:xfrm>
        <a:graphic>
          <a:graphicData uri="http://schemas.openxmlformats.org/presentationml/2006/ole">
            <mc:AlternateContent xmlns:mc="http://schemas.openxmlformats.org/markup-compatibility/2006">
              <mc:Choice xmlns:v="urn:schemas-microsoft-com:vml" Requires="v">
                <p:oleObj spid="_x0000_s7186" name="Acrobat Document" r:id="rId6" imgW="3552467" imgH="952383" progId="Acrobat.Document.11">
                  <p:embed/>
                </p:oleObj>
              </mc:Choice>
              <mc:Fallback>
                <p:oleObj name="Acrobat Document" r:id="rId6" imgW="3552467" imgH="952383" progId="Acrobat.Document.11">
                  <p:embed/>
                  <p:pic>
                    <p:nvPicPr>
                      <p:cNvPr id="25" name="Object 24">
                        <a:extLst>
                          <a:ext uri="{FF2B5EF4-FFF2-40B4-BE49-F238E27FC236}">
                            <a16:creationId xmlns:a16="http://schemas.microsoft.com/office/drawing/2014/main" id="{D73FE3A9-2A22-4FC8-AF05-65A8FF50F68F}"/>
                          </a:ext>
                        </a:extLst>
                      </p:cNvPr>
                      <p:cNvPicPr/>
                      <p:nvPr/>
                    </p:nvPicPr>
                    <p:blipFill>
                      <a:blip r:embed="rId7"/>
                      <a:stretch>
                        <a:fillRect/>
                      </a:stretch>
                    </p:blipFill>
                    <p:spPr>
                      <a:xfrm>
                        <a:off x="685800" y="750883"/>
                        <a:ext cx="4020630" cy="1077917"/>
                      </a:xfrm>
                      <a:prstGeom prst="rect">
                        <a:avLst/>
                      </a:prstGeom>
                      <a:ln w="28575">
                        <a:solidFill>
                          <a:schemeClr val="tx1"/>
                        </a:solidFill>
                      </a:ln>
                    </p:spPr>
                  </p:pic>
                </p:oleObj>
              </mc:Fallback>
            </mc:AlternateContent>
          </a:graphicData>
        </a:graphic>
      </p:graphicFrame>
      <p:grpSp>
        <p:nvGrpSpPr>
          <p:cNvPr id="8" name="Group 7">
            <a:extLst>
              <a:ext uri="{FF2B5EF4-FFF2-40B4-BE49-F238E27FC236}">
                <a16:creationId xmlns:a16="http://schemas.microsoft.com/office/drawing/2014/main" id="{C4A71FE6-C2EA-4848-810E-EE4EA2B9D596}"/>
              </a:ext>
            </a:extLst>
          </p:cNvPr>
          <p:cNvGrpSpPr/>
          <p:nvPr/>
        </p:nvGrpSpPr>
        <p:grpSpPr>
          <a:xfrm>
            <a:off x="365520" y="2057400"/>
            <a:ext cx="8341740" cy="2880361"/>
            <a:chOff x="365520" y="2225039"/>
            <a:chExt cx="8341740" cy="2880361"/>
          </a:xfrm>
        </p:grpSpPr>
        <p:sp>
          <p:nvSpPr>
            <p:cNvPr id="17" name="Rectangle 16">
              <a:extLst>
                <a:ext uri="{FF2B5EF4-FFF2-40B4-BE49-F238E27FC236}">
                  <a16:creationId xmlns:a16="http://schemas.microsoft.com/office/drawing/2014/main" id="{648288DA-80C9-44D3-B0C6-30EBC5640110}"/>
                </a:ext>
              </a:extLst>
            </p:cNvPr>
            <p:cNvSpPr/>
            <p:nvPr/>
          </p:nvSpPr>
          <p:spPr bwMode="auto">
            <a:xfrm>
              <a:off x="365520" y="2225039"/>
              <a:ext cx="8341740" cy="2880361"/>
            </a:xfrm>
            <a:prstGeom prst="rect">
              <a:avLst/>
            </a:prstGeom>
            <a:solidFill>
              <a:srgbClr val="CCCCFF"/>
            </a:solid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7" name="Picture 6">
              <a:extLst>
                <a:ext uri="{FF2B5EF4-FFF2-40B4-BE49-F238E27FC236}">
                  <a16:creationId xmlns:a16="http://schemas.microsoft.com/office/drawing/2014/main" id="{B6B46022-77FC-4EA1-A5D6-A48F1F228B90}"/>
                </a:ext>
              </a:extLst>
            </p:cNvPr>
            <p:cNvPicPr>
              <a:picLocks noChangeAspect="1"/>
            </p:cNvPicPr>
            <p:nvPr>
              <p:custDataLst>
                <p:tags r:id="rId3"/>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6170" y="2398901"/>
              <a:ext cx="7394258" cy="2488884"/>
            </a:xfrm>
            <a:prstGeom prst="rect">
              <a:avLst/>
            </a:prstGeom>
            <a:noFill/>
            <a:ln/>
            <a:effectLst/>
          </p:spPr>
        </p:pic>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E7CE54D3-6669-4445-8A5B-BCE17D562ADC}"/>
                    </a:ext>
                  </a:extLst>
                </p14:cNvPr>
                <p14:cNvContentPartPr/>
                <p14:nvPr/>
              </p14:nvContentPartPr>
              <p14:xfrm>
                <a:off x="4551690" y="2866875"/>
                <a:ext cx="360" cy="360"/>
              </p14:xfrm>
            </p:contentPart>
          </mc:Choice>
          <mc:Fallback xmlns="">
            <p:pic>
              <p:nvPicPr>
                <p:cNvPr id="4" name="Ink 3">
                  <a:extLst>
                    <a:ext uri="{FF2B5EF4-FFF2-40B4-BE49-F238E27FC236}">
                      <a16:creationId xmlns:a16="http://schemas.microsoft.com/office/drawing/2014/main" id="{E7CE54D3-6669-4445-8A5B-BCE17D562ADC}"/>
                    </a:ext>
                  </a:extLst>
                </p:cNvPr>
                <p:cNvPicPr/>
                <p:nvPr/>
              </p:nvPicPr>
              <p:blipFill>
                <a:blip r:embed="rId10"/>
                <a:stretch>
                  <a:fillRect/>
                </a:stretch>
              </p:blipFill>
              <p:spPr>
                <a:xfrm>
                  <a:off x="4542690" y="28582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4E0E8036-AACF-4D1C-9D94-DCB2A38370F4}"/>
                    </a:ext>
                  </a:extLst>
                </p14:cNvPr>
                <p14:cNvContentPartPr/>
                <p14:nvPr/>
              </p14:nvContentPartPr>
              <p14:xfrm>
                <a:off x="4536390" y="2866875"/>
                <a:ext cx="30960" cy="360"/>
              </p14:xfrm>
            </p:contentPart>
          </mc:Choice>
          <mc:Fallback xmlns="">
            <p:pic>
              <p:nvPicPr>
                <p:cNvPr id="5" name="Ink 4">
                  <a:extLst>
                    <a:ext uri="{FF2B5EF4-FFF2-40B4-BE49-F238E27FC236}">
                      <a16:creationId xmlns:a16="http://schemas.microsoft.com/office/drawing/2014/main" id="{4E0E8036-AACF-4D1C-9D94-DCB2A38370F4}"/>
                    </a:ext>
                  </a:extLst>
                </p:cNvPr>
                <p:cNvPicPr/>
                <p:nvPr/>
              </p:nvPicPr>
              <p:blipFill>
                <a:blip r:embed="rId12"/>
                <a:stretch>
                  <a:fillRect/>
                </a:stretch>
              </p:blipFill>
              <p:spPr>
                <a:xfrm>
                  <a:off x="4527750" y="2858235"/>
                  <a:ext cx="48600" cy="18000"/>
                </a:xfrm>
                <a:prstGeom prst="rect">
                  <a:avLst/>
                </a:prstGeom>
              </p:spPr>
            </p:pic>
          </mc:Fallback>
        </mc:AlternateContent>
      </p:grpSp>
      <p:sp>
        <p:nvSpPr>
          <p:cNvPr id="18" name="TextBox 17">
            <a:extLst>
              <a:ext uri="{FF2B5EF4-FFF2-40B4-BE49-F238E27FC236}">
                <a16:creationId xmlns:a16="http://schemas.microsoft.com/office/drawing/2014/main" id="{CF3B1E80-E58E-4988-B21C-B0BFB35A3648}"/>
              </a:ext>
            </a:extLst>
          </p:cNvPr>
          <p:cNvSpPr txBox="1"/>
          <p:nvPr/>
        </p:nvSpPr>
        <p:spPr>
          <a:xfrm>
            <a:off x="4876800" y="990600"/>
            <a:ext cx="4267200" cy="523220"/>
          </a:xfrm>
          <a:prstGeom prst="rect">
            <a:avLst/>
          </a:prstGeom>
          <a:noFill/>
        </p:spPr>
        <p:txBody>
          <a:bodyPr wrap="square" rtlCol="0">
            <a:spAutoFit/>
          </a:bodyPr>
          <a:lstStyle/>
          <a:p>
            <a:pPr algn="l"/>
            <a:r>
              <a:rPr lang="en-US" sz="1400" b="1" dirty="0">
                <a:solidFill>
                  <a:schemeClr val="tx1"/>
                </a:solidFill>
              </a:rPr>
              <a:t>Z. Jiang, M. </a:t>
            </a:r>
            <a:r>
              <a:rPr lang="en-US" sz="1400" b="1" dirty="0" err="1">
                <a:solidFill>
                  <a:schemeClr val="tx1"/>
                </a:solidFill>
              </a:rPr>
              <a:t>Piani</a:t>
            </a:r>
            <a:r>
              <a:rPr lang="en-US" sz="1400" b="1" dirty="0">
                <a:solidFill>
                  <a:schemeClr val="tx1"/>
                </a:solidFill>
              </a:rPr>
              <a:t>, and C. M. Caves, Quantum Information Processing 12, 1999 (2013).</a:t>
            </a:r>
          </a:p>
        </p:txBody>
      </p:sp>
      <p:pic>
        <p:nvPicPr>
          <p:cNvPr id="20" name="Picture 19">
            <a:extLst>
              <a:ext uri="{FF2B5EF4-FFF2-40B4-BE49-F238E27FC236}">
                <a16:creationId xmlns:a16="http://schemas.microsoft.com/office/drawing/2014/main" id="{45D83AED-A2CB-43A3-85DC-6FB9F8A132B3}"/>
              </a:ext>
            </a:extLst>
          </p:cNvPr>
          <p:cNvPicPr>
            <a:picLocks noChangeAspect="1"/>
          </p:cNvPicPr>
          <p:nvPr>
            <p:custDataLst>
              <p:tags r:id="rId2"/>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05890" y="5181600"/>
            <a:ext cx="6366510" cy="1513332"/>
          </a:xfrm>
          <a:prstGeom prst="rect">
            <a:avLst/>
          </a:prstGeom>
          <a:noFill/>
          <a:ln/>
          <a:effectLst/>
        </p:spPr>
      </p:pic>
    </p:spTree>
    <p:extLst>
      <p:ext uri="{BB962C8B-B14F-4D97-AF65-F5344CB8AC3E}">
        <p14:creationId xmlns:p14="http://schemas.microsoft.com/office/powerpoint/2010/main" val="3701882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3F6572-E896-463E-AB33-2F8332D37FC0}"/>
              </a:ext>
            </a:extLst>
          </p:cNvPr>
          <p:cNvPicPr>
            <a:picLocks noChangeAspect="1"/>
          </p:cNvPicPr>
          <p:nvPr>
            <p:custDataLst>
              <p:tags r:id="rId2"/>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1981200"/>
            <a:ext cx="8212836" cy="1682496"/>
          </a:xfrm>
          <a:prstGeom prst="rect">
            <a:avLst/>
          </a:prstGeom>
          <a:noFill/>
          <a:ln/>
          <a:effectLst/>
        </p:spPr>
      </p:pic>
      <p:sp>
        <p:nvSpPr>
          <p:cNvPr id="11" name="Text Box 2">
            <a:extLst>
              <a:ext uri="{FF2B5EF4-FFF2-40B4-BE49-F238E27FC236}">
                <a16:creationId xmlns:a16="http://schemas.microsoft.com/office/drawing/2014/main" id="{83482662-3243-4DB6-84CD-6CCAF30CD21B}"/>
              </a:ext>
            </a:extLst>
          </p:cNvPr>
          <p:cNvSpPr txBox="1">
            <a:spLocks noChangeArrowheads="1"/>
          </p:cNvSpPr>
          <p:nvPr/>
        </p:nvSpPr>
        <p:spPr bwMode="auto">
          <a:xfrm>
            <a:off x="0" y="0"/>
            <a:ext cx="9144000" cy="523220"/>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When does the </a:t>
            </a:r>
            <a:r>
              <a:rPr lang="en-US" sz="2800" b="1" dirty="0" err="1">
                <a:solidFill>
                  <a:srgbClr val="996600"/>
                </a:solidFill>
                <a:latin typeface="Comic Sans MS" pitchFamily="66" charset="0"/>
              </a:rPr>
              <a:t>ancilla</a:t>
            </a:r>
            <a:r>
              <a:rPr lang="en-US" sz="2800" b="1" dirty="0">
                <a:solidFill>
                  <a:srgbClr val="996600"/>
                </a:solidFill>
                <a:latin typeface="Comic Sans MS" pitchFamily="66" charset="0"/>
              </a:rPr>
              <a:t> state have to be physical?</a:t>
            </a:r>
          </a:p>
        </p:txBody>
      </p:sp>
      <p:graphicFrame>
        <p:nvGraphicFramePr>
          <p:cNvPr id="34" name="Object 33">
            <a:extLst>
              <a:ext uri="{FF2B5EF4-FFF2-40B4-BE49-F238E27FC236}">
                <a16:creationId xmlns:a16="http://schemas.microsoft.com/office/drawing/2014/main" id="{699C34E5-E2AA-48FE-98E8-56152B0E896C}"/>
              </a:ext>
            </a:extLst>
          </p:cNvPr>
          <p:cNvGraphicFramePr>
            <a:graphicFrameLocks noChangeAspect="1"/>
          </p:cNvGraphicFramePr>
          <p:nvPr>
            <p:extLst>
              <p:ext uri="{D42A27DB-BD31-4B8C-83A1-F6EECF244321}">
                <p14:modId xmlns:p14="http://schemas.microsoft.com/office/powerpoint/2010/main" val="1384459342"/>
              </p:ext>
            </p:extLst>
          </p:nvPr>
        </p:nvGraphicFramePr>
        <p:xfrm>
          <a:off x="1583398" y="547220"/>
          <a:ext cx="6036602" cy="1281580"/>
        </p:xfrm>
        <a:graphic>
          <a:graphicData uri="http://schemas.openxmlformats.org/presentationml/2006/ole">
            <mc:AlternateContent xmlns:mc="http://schemas.openxmlformats.org/markup-compatibility/2006">
              <mc:Choice xmlns:v="urn:schemas-microsoft-com:vml" Requires="v">
                <p:oleObj spid="_x0000_s8209" name="Acrobat Document" r:id="rId11" imgW="4800504" imgH="1018970" progId="Acrobat.Document.11">
                  <p:embed/>
                </p:oleObj>
              </mc:Choice>
              <mc:Fallback>
                <p:oleObj name="Acrobat Document" r:id="rId11" imgW="4800504" imgH="1018970" progId="Acrobat.Document.11">
                  <p:embed/>
                  <p:pic>
                    <p:nvPicPr>
                      <p:cNvPr id="2" name="Object 1">
                        <a:extLst>
                          <a:ext uri="{FF2B5EF4-FFF2-40B4-BE49-F238E27FC236}">
                            <a16:creationId xmlns:a16="http://schemas.microsoft.com/office/drawing/2014/main" id="{5BCA2550-30B2-4547-9062-DF7D33069F96}"/>
                          </a:ext>
                        </a:extLst>
                      </p:cNvPr>
                      <p:cNvPicPr/>
                      <p:nvPr/>
                    </p:nvPicPr>
                    <p:blipFill>
                      <a:blip r:embed="rId12"/>
                      <a:stretch>
                        <a:fillRect/>
                      </a:stretch>
                    </p:blipFill>
                    <p:spPr>
                      <a:xfrm>
                        <a:off x="1583398" y="547220"/>
                        <a:ext cx="6036602" cy="1281580"/>
                      </a:xfrm>
                      <a:prstGeom prst="rect">
                        <a:avLst/>
                      </a:prstGeom>
                      <a:ln w="28575">
                        <a:solidFill>
                          <a:schemeClr val="tx1"/>
                        </a:solidFill>
                      </a:ln>
                    </p:spPr>
                  </p:pic>
                </p:oleObj>
              </mc:Fallback>
            </mc:AlternateContent>
          </a:graphicData>
        </a:graphic>
      </p:graphicFrame>
      <p:pic>
        <p:nvPicPr>
          <p:cNvPr id="9" name="Picture 8">
            <a:extLst>
              <a:ext uri="{FF2B5EF4-FFF2-40B4-BE49-F238E27FC236}">
                <a16:creationId xmlns:a16="http://schemas.microsoft.com/office/drawing/2014/main" id="{86A960A1-A2E4-478A-8788-C599EF5FF9AE}"/>
              </a:ext>
            </a:extLst>
          </p:cNvPr>
          <p:cNvPicPr>
            <a:picLocks noChangeAspect="1"/>
          </p:cNvPicPr>
          <p:nvPr>
            <p:custDataLst>
              <p:tags r:id="rId3"/>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3992" y="4668202"/>
            <a:ext cx="3717608" cy="1122998"/>
          </a:xfrm>
          <a:prstGeom prst="rect">
            <a:avLst/>
          </a:prstGeom>
          <a:noFill/>
          <a:ln/>
          <a:effectLst/>
        </p:spPr>
      </p:pic>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74C4882B-0497-41F9-87B0-8C2639CE6B37}"/>
                  </a:ext>
                </a:extLst>
              </p14:cNvPr>
              <p14:cNvContentPartPr/>
              <p14:nvPr/>
            </p14:nvContentPartPr>
            <p14:xfrm>
              <a:off x="7844526" y="5726975"/>
              <a:ext cx="16560" cy="64440"/>
            </p14:xfrm>
          </p:contentPart>
        </mc:Choice>
        <mc:Fallback xmlns="">
          <p:pic>
            <p:nvPicPr>
              <p:cNvPr id="10" name="Ink 9">
                <a:extLst>
                  <a:ext uri="{FF2B5EF4-FFF2-40B4-BE49-F238E27FC236}">
                    <a16:creationId xmlns:a16="http://schemas.microsoft.com/office/drawing/2014/main" id="{74C4882B-0497-41F9-87B0-8C2639CE6B37}"/>
                  </a:ext>
                </a:extLst>
              </p:cNvPr>
              <p:cNvPicPr/>
              <p:nvPr/>
            </p:nvPicPr>
            <p:blipFill>
              <a:blip r:embed="rId15"/>
              <a:stretch>
                <a:fillRect/>
              </a:stretch>
            </p:blipFill>
            <p:spPr>
              <a:xfrm>
                <a:off x="7835526" y="5717975"/>
                <a:ext cx="34200" cy="82080"/>
              </a:xfrm>
              <a:prstGeom prst="rect">
                <a:avLst/>
              </a:prstGeom>
            </p:spPr>
          </p:pic>
        </mc:Fallback>
      </mc:AlternateContent>
      <p:grpSp>
        <p:nvGrpSpPr>
          <p:cNvPr id="52" name="Group 51">
            <a:extLst>
              <a:ext uri="{FF2B5EF4-FFF2-40B4-BE49-F238E27FC236}">
                <a16:creationId xmlns:a16="http://schemas.microsoft.com/office/drawing/2014/main" id="{3849BCAB-59F6-4726-9EC1-0406F61AF257}"/>
              </a:ext>
            </a:extLst>
          </p:cNvPr>
          <p:cNvGrpSpPr/>
          <p:nvPr/>
        </p:nvGrpSpPr>
        <p:grpSpPr>
          <a:xfrm>
            <a:off x="152400" y="3657600"/>
            <a:ext cx="4849533" cy="3048000"/>
            <a:chOff x="152400" y="3657600"/>
            <a:chExt cx="4849533" cy="3048000"/>
          </a:xfrm>
        </p:grpSpPr>
        <p:grpSp>
          <p:nvGrpSpPr>
            <p:cNvPr id="13" name="Group 12">
              <a:extLst>
                <a:ext uri="{FF2B5EF4-FFF2-40B4-BE49-F238E27FC236}">
                  <a16:creationId xmlns:a16="http://schemas.microsoft.com/office/drawing/2014/main" id="{6CF35212-EE7C-47BC-B9D5-938A2C6C4D9C}"/>
                </a:ext>
              </a:extLst>
            </p:cNvPr>
            <p:cNvGrpSpPr/>
            <p:nvPr/>
          </p:nvGrpSpPr>
          <p:grpSpPr>
            <a:xfrm>
              <a:off x="152400" y="3748314"/>
              <a:ext cx="4849533" cy="2957286"/>
              <a:chOff x="1475067" y="3733800"/>
              <a:chExt cx="4849533" cy="2957286"/>
            </a:xfrm>
          </p:grpSpPr>
          <p:cxnSp>
            <p:nvCxnSpPr>
              <p:cNvPr id="14" name="Straight Connector 13">
                <a:extLst>
                  <a:ext uri="{FF2B5EF4-FFF2-40B4-BE49-F238E27FC236}">
                    <a16:creationId xmlns:a16="http://schemas.microsoft.com/office/drawing/2014/main" id="{C88FCD1E-0308-478A-BA94-0A3E01116464}"/>
                  </a:ext>
                </a:extLst>
              </p:cNvPr>
              <p:cNvCxnSpPr/>
              <p:nvPr/>
            </p:nvCxnSpPr>
            <p:spPr bwMode="auto">
              <a:xfrm flipV="1">
                <a:off x="4267196" y="6281800"/>
                <a:ext cx="4" cy="409286"/>
              </a:xfrm>
              <a:prstGeom prst="line">
                <a:avLst/>
              </a:prstGeom>
              <a:solidFill>
                <a:schemeClr val="accent1"/>
              </a:solidFill>
              <a:ln w="28575" cap="flat" cmpd="sng" algn="ctr">
                <a:solidFill>
                  <a:schemeClr val="tx1"/>
                </a:solidFill>
                <a:prstDash val="solid"/>
                <a:round/>
                <a:headEnd type="none" w="med" len="med"/>
                <a:tailEnd type="none" w="med" len="med"/>
              </a:ln>
              <a:effectLst/>
            </p:spPr>
          </p:cxnSp>
          <p:grpSp>
            <p:nvGrpSpPr>
              <p:cNvPr id="15" name="Group 14">
                <a:extLst>
                  <a:ext uri="{FF2B5EF4-FFF2-40B4-BE49-F238E27FC236}">
                    <a16:creationId xmlns:a16="http://schemas.microsoft.com/office/drawing/2014/main" id="{9B0CC628-6517-4CEA-B332-EB1B49ECFF57}"/>
                  </a:ext>
                </a:extLst>
              </p:cNvPr>
              <p:cNvGrpSpPr/>
              <p:nvPr/>
            </p:nvGrpSpPr>
            <p:grpSpPr>
              <a:xfrm rot="10800000">
                <a:off x="2438400" y="4238915"/>
                <a:ext cx="3657600" cy="2057400"/>
                <a:chOff x="1752600" y="4495800"/>
                <a:chExt cx="2121408" cy="2057400"/>
              </a:xfrm>
            </p:grpSpPr>
            <p:sp>
              <p:nvSpPr>
                <p:cNvPr id="30" name="Isosceles Triangle 29">
                  <a:extLst>
                    <a:ext uri="{FF2B5EF4-FFF2-40B4-BE49-F238E27FC236}">
                      <a16:creationId xmlns:a16="http://schemas.microsoft.com/office/drawing/2014/main" id="{C947212B-BE7E-446C-9789-E7418B178519}"/>
                    </a:ext>
                  </a:extLst>
                </p:cNvPr>
                <p:cNvSpPr/>
                <p:nvPr/>
              </p:nvSpPr>
              <p:spPr bwMode="auto">
                <a:xfrm>
                  <a:off x="1752600" y="4495800"/>
                  <a:ext cx="2121408" cy="1828800"/>
                </a:xfrm>
                <a:prstGeom prst="triangle">
                  <a:avLst/>
                </a:prstGeom>
                <a:solidFill>
                  <a:srgbClr val="990099"/>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1" name="Oval 30">
                  <a:extLst>
                    <a:ext uri="{FF2B5EF4-FFF2-40B4-BE49-F238E27FC236}">
                      <a16:creationId xmlns:a16="http://schemas.microsoft.com/office/drawing/2014/main" id="{58D25DE4-7D23-46E6-92E0-6E5D48C1B072}"/>
                    </a:ext>
                  </a:extLst>
                </p:cNvPr>
                <p:cNvSpPr/>
                <p:nvPr/>
              </p:nvSpPr>
              <p:spPr bwMode="auto">
                <a:xfrm>
                  <a:off x="1752600" y="6096000"/>
                  <a:ext cx="2121408" cy="457200"/>
                </a:xfrm>
                <a:prstGeom prst="ellipse">
                  <a:avLst/>
                </a:prstGeom>
                <a:solidFill>
                  <a:srgbClr val="66FF66"/>
                </a:solidFill>
                <a:ln w="19050" cap="flat" cmpd="sng" algn="ctr">
                  <a:solidFill>
                    <a:srgbClr val="33CC33"/>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cxnSp>
            <p:nvCxnSpPr>
              <p:cNvPr id="16" name="Straight Connector 15">
                <a:extLst>
                  <a:ext uri="{FF2B5EF4-FFF2-40B4-BE49-F238E27FC236}">
                    <a16:creationId xmlns:a16="http://schemas.microsoft.com/office/drawing/2014/main" id="{2D51322F-765C-48CA-9843-3931E2DBCA01}"/>
                  </a:ext>
                </a:extLst>
              </p:cNvPr>
              <p:cNvCxnSpPr/>
              <p:nvPr/>
            </p:nvCxnSpPr>
            <p:spPr bwMode="auto">
              <a:xfrm>
                <a:off x="2209800" y="6296315"/>
                <a:ext cx="4114800" cy="1"/>
              </a:xfrm>
              <a:prstGeom prst="line">
                <a:avLst/>
              </a:prstGeom>
              <a:solidFill>
                <a:schemeClr val="accent1"/>
              </a:solidFill>
              <a:ln w="28575" cap="flat" cmpd="sng" algn="ctr">
                <a:solidFill>
                  <a:schemeClr val="tx1"/>
                </a:solidFill>
                <a:prstDash val="solid"/>
                <a:round/>
                <a:headEnd type="none" w="med" len="med"/>
                <a:tailEnd type="triangle" w="med" len="med"/>
              </a:ln>
              <a:effectLst/>
            </p:spPr>
          </p:cxnSp>
          <p:cxnSp>
            <p:nvCxnSpPr>
              <p:cNvPr id="19" name="Straight Connector 18">
                <a:extLst>
                  <a:ext uri="{FF2B5EF4-FFF2-40B4-BE49-F238E27FC236}">
                    <a16:creationId xmlns:a16="http://schemas.microsoft.com/office/drawing/2014/main" id="{AC34A834-B9B6-4C47-851C-9F0F2DB2DC77}"/>
                  </a:ext>
                </a:extLst>
              </p:cNvPr>
              <p:cNvCxnSpPr/>
              <p:nvPr/>
            </p:nvCxnSpPr>
            <p:spPr bwMode="auto">
              <a:xfrm rot="19800000">
                <a:off x="3231759" y="6096743"/>
                <a:ext cx="2743200" cy="1"/>
              </a:xfrm>
              <a:prstGeom prst="line">
                <a:avLst/>
              </a:prstGeom>
              <a:solidFill>
                <a:schemeClr val="accent1"/>
              </a:solidFill>
              <a:ln w="28575" cap="flat" cmpd="sng" algn="ctr">
                <a:solidFill>
                  <a:schemeClr val="tx1"/>
                </a:solidFill>
                <a:prstDash val="solid"/>
                <a:round/>
                <a:headEnd type="none" w="med" len="med"/>
                <a:tailEnd type="triangle" w="med" len="med"/>
              </a:ln>
              <a:effectLst/>
            </p:spPr>
          </p:cxnSp>
          <p:sp>
            <p:nvSpPr>
              <p:cNvPr id="24" name="TextBox 23">
                <a:extLst>
                  <a:ext uri="{FF2B5EF4-FFF2-40B4-BE49-F238E27FC236}">
                    <a16:creationId xmlns:a16="http://schemas.microsoft.com/office/drawing/2014/main" id="{64EE1980-7E35-4352-8B77-738685692744}"/>
                  </a:ext>
                </a:extLst>
              </p:cNvPr>
              <p:cNvSpPr txBox="1"/>
              <p:nvPr/>
            </p:nvSpPr>
            <p:spPr>
              <a:xfrm>
                <a:off x="1475067" y="5464314"/>
                <a:ext cx="2030133" cy="707886"/>
              </a:xfrm>
              <a:prstGeom prst="rect">
                <a:avLst/>
              </a:prstGeom>
              <a:noFill/>
            </p:spPr>
            <p:txBody>
              <a:bodyPr wrap="square" rtlCol="0">
                <a:spAutoFit/>
              </a:bodyPr>
              <a:lstStyle/>
              <a:p>
                <a:r>
                  <a:rPr lang="en-US" dirty="0">
                    <a:solidFill>
                      <a:srgbClr val="990099"/>
                    </a:solidFill>
                  </a:rPr>
                  <a:t>Cone of positive operators</a:t>
                </a:r>
              </a:p>
            </p:txBody>
          </p:sp>
          <p:sp>
            <p:nvSpPr>
              <p:cNvPr id="26" name="TextBox 25">
                <a:extLst>
                  <a:ext uri="{FF2B5EF4-FFF2-40B4-BE49-F238E27FC236}">
                    <a16:creationId xmlns:a16="http://schemas.microsoft.com/office/drawing/2014/main" id="{E473C9A2-9756-40CB-ADF8-93FED3091B7A}"/>
                  </a:ext>
                </a:extLst>
              </p:cNvPr>
              <p:cNvSpPr txBox="1"/>
              <p:nvPr/>
            </p:nvSpPr>
            <p:spPr>
              <a:xfrm>
                <a:off x="1676400" y="3810000"/>
                <a:ext cx="1681871" cy="400110"/>
              </a:xfrm>
              <a:prstGeom prst="rect">
                <a:avLst/>
              </a:prstGeom>
              <a:noFill/>
            </p:spPr>
            <p:txBody>
              <a:bodyPr wrap="none" rtlCol="0">
                <a:spAutoFit/>
              </a:bodyPr>
              <a:lstStyle/>
              <a:p>
                <a:r>
                  <a:rPr lang="en-US" dirty="0">
                    <a:solidFill>
                      <a:srgbClr val="66FF66"/>
                    </a:solidFill>
                  </a:rPr>
                  <a:t>Bloch sphere</a:t>
                </a:r>
              </a:p>
            </p:txBody>
          </p:sp>
          <p:cxnSp>
            <p:nvCxnSpPr>
              <p:cNvPr id="27" name="Straight Connector 26">
                <a:extLst>
                  <a:ext uri="{FF2B5EF4-FFF2-40B4-BE49-F238E27FC236}">
                    <a16:creationId xmlns:a16="http://schemas.microsoft.com/office/drawing/2014/main" id="{6AC0684C-1B64-4D97-98D8-569918A5C730}"/>
                  </a:ext>
                </a:extLst>
              </p:cNvPr>
              <p:cNvCxnSpPr>
                <a:stCxn id="30" idx="4"/>
                <a:endCxn id="31" idx="2"/>
              </p:cNvCxnSpPr>
              <p:nvPr/>
            </p:nvCxnSpPr>
            <p:spPr bwMode="auto">
              <a:xfrm>
                <a:off x="2438400" y="4467515"/>
                <a:ext cx="3657600" cy="0"/>
              </a:xfrm>
              <a:prstGeom prst="line">
                <a:avLst/>
              </a:prstGeom>
              <a:solidFill>
                <a:schemeClr val="accent1"/>
              </a:solidFill>
              <a:ln w="28575" cap="flat" cmpd="sng" algn="ctr">
                <a:solidFill>
                  <a:srgbClr val="0070C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CE9DDE4B-AF12-4C6F-B9A5-694A680DC3F2}"/>
                  </a:ext>
                </a:extLst>
              </p:cNvPr>
              <p:cNvCxnSpPr/>
              <p:nvPr/>
            </p:nvCxnSpPr>
            <p:spPr bwMode="auto">
              <a:xfrm flipH="1" flipV="1">
                <a:off x="4267196" y="3733800"/>
                <a:ext cx="8" cy="733716"/>
              </a:xfrm>
              <a:prstGeom prst="line">
                <a:avLst/>
              </a:prstGeom>
              <a:solidFill>
                <a:schemeClr val="accent1"/>
              </a:solidFill>
              <a:ln w="28575" cap="flat" cmpd="sng" algn="ctr">
                <a:solidFill>
                  <a:schemeClr val="tx1"/>
                </a:solidFill>
                <a:prstDash val="solid"/>
                <a:round/>
                <a:headEnd type="none" w="med" len="med"/>
                <a:tailEnd type="triangle" w="med" len="med"/>
              </a:ln>
              <a:effectLst/>
            </p:spPr>
          </p:cxnSp>
        </p:grpSp>
        <p:pic>
          <p:nvPicPr>
            <p:cNvPr id="41" name="Picture 40">
              <a:extLst>
                <a:ext uri="{FF2B5EF4-FFF2-40B4-BE49-F238E27FC236}">
                  <a16:creationId xmlns:a16="http://schemas.microsoft.com/office/drawing/2014/main" id="{8C9BF11D-CCFC-4F00-A849-FA21ABC2FB43}"/>
                </a:ext>
              </a:extLst>
            </p:cNvPr>
            <p:cNvPicPr>
              <a:picLocks noChangeAspect="1"/>
            </p:cNvPicPr>
            <p:nvPr>
              <p:custDataLst>
                <p:tags r:id="rId4"/>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71953" y="3657600"/>
              <a:ext cx="147447" cy="216027"/>
            </a:xfrm>
            <a:prstGeom prst="rect">
              <a:avLst/>
            </a:prstGeom>
            <a:noFill/>
            <a:ln/>
            <a:effectLst/>
          </p:spPr>
        </p:pic>
        <p:pic>
          <p:nvPicPr>
            <p:cNvPr id="44" name="Picture 43">
              <a:extLst>
                <a:ext uri="{FF2B5EF4-FFF2-40B4-BE49-F238E27FC236}">
                  <a16:creationId xmlns:a16="http://schemas.microsoft.com/office/drawing/2014/main" id="{6512C913-B403-4A54-B081-AD5DD889C2BF}"/>
                </a:ext>
              </a:extLst>
            </p:cNvPr>
            <p:cNvPicPr>
              <a:picLocks noChangeAspect="1"/>
            </p:cNvPicPr>
            <p:nvPr>
              <p:custDataLst>
                <p:tags r:id="rId5"/>
              </p:custDataLst>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26992" y="4114800"/>
              <a:ext cx="292608" cy="262890"/>
            </a:xfrm>
            <a:prstGeom prst="rect">
              <a:avLst/>
            </a:prstGeom>
            <a:noFill/>
            <a:ln/>
            <a:effectLst/>
          </p:spPr>
        </p:pic>
        <p:pic>
          <p:nvPicPr>
            <p:cNvPr id="51" name="Picture 50">
              <a:extLst>
                <a:ext uri="{FF2B5EF4-FFF2-40B4-BE49-F238E27FC236}">
                  <a16:creationId xmlns:a16="http://schemas.microsoft.com/office/drawing/2014/main" id="{AB5297C1-5921-4B7C-8FEC-CD178994E8FF}"/>
                </a:ext>
              </a:extLst>
            </p:cNvPr>
            <p:cNvPicPr>
              <a:picLocks noChangeAspect="1"/>
            </p:cNvPicPr>
            <p:nvPr>
              <p:custDataLst>
                <p:tags r:id="rId6"/>
              </p:custDataLst>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3558" y="5619289"/>
              <a:ext cx="219456" cy="216027"/>
            </a:xfrm>
            <a:prstGeom prst="rect">
              <a:avLst/>
            </a:prstGeom>
            <a:noFill/>
            <a:ln/>
            <a:effectLst/>
          </p:spPr>
        </p:pic>
        <p:pic>
          <p:nvPicPr>
            <p:cNvPr id="48" name="Picture 47">
              <a:extLst>
                <a:ext uri="{FF2B5EF4-FFF2-40B4-BE49-F238E27FC236}">
                  <a16:creationId xmlns:a16="http://schemas.microsoft.com/office/drawing/2014/main" id="{8645E7CB-55C3-4CE5-A1D5-E2FCBC823B81}"/>
                </a:ext>
              </a:extLst>
            </p:cNvPr>
            <p:cNvPicPr>
              <a:picLocks noChangeAspect="1"/>
            </p:cNvPicPr>
            <p:nvPr>
              <p:custDataLst>
                <p:tags r:id="rId7"/>
              </p:custDataLst>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6064" y="6448926"/>
              <a:ext cx="270891" cy="216027"/>
            </a:xfrm>
            <a:prstGeom prst="rect">
              <a:avLst/>
            </a:prstGeom>
            <a:noFill/>
            <a:ln/>
            <a:effectLst/>
          </p:spPr>
        </p:pic>
      </p:grpSp>
    </p:spTree>
    <p:extLst>
      <p:ext uri="{BB962C8B-B14F-4D97-AF65-F5344CB8AC3E}">
        <p14:creationId xmlns:p14="http://schemas.microsoft.com/office/powerpoint/2010/main" val="375282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23416E7-BAE9-409A-BD00-24A2028B2034}"/>
              </a:ext>
            </a:extLst>
          </p:cNvPr>
          <p:cNvGrpSpPr/>
          <p:nvPr/>
        </p:nvGrpSpPr>
        <p:grpSpPr>
          <a:xfrm>
            <a:off x="762000" y="2438400"/>
            <a:ext cx="7620000" cy="2328891"/>
            <a:chOff x="783570" y="2019418"/>
            <a:chExt cx="7764863" cy="2439455"/>
          </a:xfrm>
        </p:grpSpPr>
        <p:sp>
          <p:nvSpPr>
            <p:cNvPr id="17" name="Rectangle 16">
              <a:extLst>
                <a:ext uri="{FF2B5EF4-FFF2-40B4-BE49-F238E27FC236}">
                  <a16:creationId xmlns:a16="http://schemas.microsoft.com/office/drawing/2014/main" id="{648288DA-80C9-44D3-B0C6-30EBC5640110}"/>
                </a:ext>
              </a:extLst>
            </p:cNvPr>
            <p:cNvSpPr/>
            <p:nvPr/>
          </p:nvSpPr>
          <p:spPr bwMode="auto">
            <a:xfrm>
              <a:off x="783570" y="2019418"/>
              <a:ext cx="7764863" cy="2439455"/>
            </a:xfrm>
            <a:prstGeom prst="rect">
              <a:avLst/>
            </a:prstGeom>
            <a:solidFill>
              <a:srgbClr val="CCCCFF"/>
            </a:solid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6" name="Picture 5">
              <a:extLst>
                <a:ext uri="{FF2B5EF4-FFF2-40B4-BE49-F238E27FC236}">
                  <a16:creationId xmlns:a16="http://schemas.microsoft.com/office/drawing/2014/main" id="{BFE41667-1575-481F-A442-26B8A4DA5250}"/>
                </a:ext>
              </a:extLst>
            </p:cNvPr>
            <p:cNvPicPr>
              <a:picLocks noChangeAspect="1"/>
            </p:cNvPicPr>
            <p:nvPr>
              <p:custDataLst>
                <p:tags r:id="rId3"/>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5245" y="2231263"/>
              <a:ext cx="6678835" cy="1907381"/>
            </a:xfrm>
            <a:prstGeom prst="rect">
              <a:avLst/>
            </a:prstGeom>
            <a:noFill/>
            <a:ln/>
            <a:effectLst/>
          </p:spPr>
        </p:pic>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E7CE54D3-6669-4445-8A5B-BCE17D562ADC}"/>
                    </a:ext>
                  </a:extLst>
                </p14:cNvPr>
                <p14:cNvContentPartPr/>
                <p14:nvPr/>
              </p14:nvContentPartPr>
              <p14:xfrm>
                <a:off x="4551690" y="2699236"/>
                <a:ext cx="360" cy="360"/>
              </p14:xfrm>
            </p:contentPart>
          </mc:Choice>
          <mc:Fallback xmlns="">
            <p:pic>
              <p:nvPicPr>
                <p:cNvPr id="4" name="Ink 3">
                  <a:extLst>
                    <a:ext uri="{FF2B5EF4-FFF2-40B4-BE49-F238E27FC236}">
                      <a16:creationId xmlns:a16="http://schemas.microsoft.com/office/drawing/2014/main" id="{E7CE54D3-6669-4445-8A5B-BCE17D562ADC}"/>
                    </a:ext>
                  </a:extLst>
                </p:cNvPr>
                <p:cNvPicPr/>
                <p:nvPr/>
              </p:nvPicPr>
              <p:blipFill>
                <a:blip r:embed="rId8"/>
                <a:stretch>
                  <a:fillRect/>
                </a:stretch>
              </p:blipFill>
              <p:spPr>
                <a:xfrm>
                  <a:off x="4542690" y="269059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4E0E8036-AACF-4D1C-9D94-DCB2A38370F4}"/>
                    </a:ext>
                  </a:extLst>
                </p14:cNvPr>
                <p14:cNvContentPartPr/>
                <p14:nvPr/>
              </p14:nvContentPartPr>
              <p14:xfrm>
                <a:off x="4536390" y="2699236"/>
                <a:ext cx="30960" cy="360"/>
              </p14:xfrm>
            </p:contentPart>
          </mc:Choice>
          <mc:Fallback xmlns="">
            <p:pic>
              <p:nvPicPr>
                <p:cNvPr id="5" name="Ink 4">
                  <a:extLst>
                    <a:ext uri="{FF2B5EF4-FFF2-40B4-BE49-F238E27FC236}">
                      <a16:creationId xmlns:a16="http://schemas.microsoft.com/office/drawing/2014/main" id="{4E0E8036-AACF-4D1C-9D94-DCB2A38370F4}"/>
                    </a:ext>
                  </a:extLst>
                </p:cNvPr>
                <p:cNvPicPr/>
                <p:nvPr/>
              </p:nvPicPr>
              <p:blipFill>
                <a:blip r:embed="rId10"/>
                <a:stretch>
                  <a:fillRect/>
                </a:stretch>
              </p:blipFill>
              <p:spPr>
                <a:xfrm>
                  <a:off x="4527544" y="2690596"/>
                  <a:ext cx="49020" cy="18000"/>
                </a:xfrm>
                <a:prstGeom prst="rect">
                  <a:avLst/>
                </a:prstGeom>
              </p:spPr>
            </p:pic>
          </mc:Fallback>
        </mc:AlternateContent>
      </p:grpSp>
      <p:pic>
        <p:nvPicPr>
          <p:cNvPr id="26" name="Picture 25">
            <a:extLst>
              <a:ext uri="{FF2B5EF4-FFF2-40B4-BE49-F238E27FC236}">
                <a16:creationId xmlns:a16="http://schemas.microsoft.com/office/drawing/2014/main" id="{C166F335-1469-43AF-B30A-89FA05EAB031}"/>
              </a:ext>
            </a:extLst>
          </p:cNvPr>
          <p:cNvPicPr>
            <a:picLocks noChangeAspect="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80972" y="4953000"/>
            <a:ext cx="5782056" cy="1722882"/>
          </a:xfrm>
          <a:prstGeom prst="rect">
            <a:avLst/>
          </a:prstGeom>
          <a:noFill/>
          <a:ln/>
          <a:effectLst/>
        </p:spPr>
      </p:pic>
      <p:sp>
        <p:nvSpPr>
          <p:cNvPr id="11" name="Text Box 2">
            <a:extLst>
              <a:ext uri="{FF2B5EF4-FFF2-40B4-BE49-F238E27FC236}">
                <a16:creationId xmlns:a16="http://schemas.microsoft.com/office/drawing/2014/main" id="{4C7DD082-E6BC-4AE0-9355-0CCC21441ED7}"/>
              </a:ext>
            </a:extLst>
          </p:cNvPr>
          <p:cNvSpPr txBox="1">
            <a:spLocks noChangeArrowheads="1"/>
          </p:cNvSpPr>
          <p:nvPr/>
        </p:nvSpPr>
        <p:spPr bwMode="auto">
          <a:xfrm>
            <a:off x="762000" y="0"/>
            <a:ext cx="7620000" cy="954107"/>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Why does the </a:t>
            </a:r>
            <a:r>
              <a:rPr lang="en-US" sz="2800" b="1" dirty="0" err="1">
                <a:solidFill>
                  <a:srgbClr val="996600"/>
                </a:solidFill>
                <a:latin typeface="Comic Sans MS" pitchFamily="66" charset="0"/>
              </a:rPr>
              <a:t>ancilla</a:t>
            </a:r>
            <a:r>
              <a:rPr lang="en-US" sz="2800" b="1" dirty="0">
                <a:solidFill>
                  <a:srgbClr val="996600"/>
                </a:solidFill>
                <a:latin typeface="Comic Sans MS" pitchFamily="66" charset="0"/>
              </a:rPr>
              <a:t> state for a linear amplifier have to be physical?</a:t>
            </a:r>
          </a:p>
        </p:txBody>
      </p:sp>
      <p:graphicFrame>
        <p:nvGraphicFramePr>
          <p:cNvPr id="13" name="Object 12">
            <a:extLst>
              <a:ext uri="{FF2B5EF4-FFF2-40B4-BE49-F238E27FC236}">
                <a16:creationId xmlns:a16="http://schemas.microsoft.com/office/drawing/2014/main" id="{3962BF55-F51D-458B-9B65-3CFA81C6D43F}"/>
              </a:ext>
            </a:extLst>
          </p:cNvPr>
          <p:cNvGraphicFramePr>
            <a:graphicFrameLocks noChangeAspect="1"/>
          </p:cNvGraphicFramePr>
          <p:nvPr>
            <p:extLst>
              <p:ext uri="{D42A27DB-BD31-4B8C-83A1-F6EECF244321}">
                <p14:modId xmlns:p14="http://schemas.microsoft.com/office/powerpoint/2010/main" val="1342677982"/>
              </p:ext>
            </p:extLst>
          </p:nvPr>
        </p:nvGraphicFramePr>
        <p:xfrm>
          <a:off x="2209800" y="990601"/>
          <a:ext cx="4724400" cy="1232452"/>
        </p:xfrm>
        <a:graphic>
          <a:graphicData uri="http://schemas.openxmlformats.org/presentationml/2006/ole">
            <mc:AlternateContent xmlns:mc="http://schemas.openxmlformats.org/markup-compatibility/2006">
              <mc:Choice xmlns:v="urn:schemas-microsoft-com:vml" Requires="v">
                <p:oleObj spid="_x0000_s10255" name="Acrobat Document" r:id="rId12" imgW="4162159" imgH="1085557" progId="Acrobat.Document.11">
                  <p:embed/>
                </p:oleObj>
              </mc:Choice>
              <mc:Fallback>
                <p:oleObj name="Acrobat Document" r:id="rId12" imgW="4162159" imgH="1085557" progId="Acrobat.Document.11">
                  <p:embed/>
                  <p:pic>
                    <p:nvPicPr>
                      <p:cNvPr id="12" name="Object 11">
                        <a:extLst>
                          <a:ext uri="{FF2B5EF4-FFF2-40B4-BE49-F238E27FC236}">
                            <a16:creationId xmlns:a16="http://schemas.microsoft.com/office/drawing/2014/main" id="{396F790F-1DFC-434A-ABE1-D2314C6B97B3}"/>
                          </a:ext>
                        </a:extLst>
                      </p:cNvPr>
                      <p:cNvPicPr/>
                      <p:nvPr/>
                    </p:nvPicPr>
                    <p:blipFill>
                      <a:blip r:embed="rId13"/>
                      <a:stretch>
                        <a:fillRect/>
                      </a:stretch>
                    </p:blipFill>
                    <p:spPr>
                      <a:xfrm>
                        <a:off x="2209800" y="990601"/>
                        <a:ext cx="4724400" cy="1232452"/>
                      </a:xfrm>
                      <a:prstGeom prst="rect">
                        <a:avLst/>
                      </a:prstGeom>
                      <a:ln w="28575">
                        <a:solidFill>
                          <a:schemeClr val="tx1"/>
                        </a:solidFill>
                      </a:ln>
                    </p:spPr>
                  </p:pic>
                </p:oleObj>
              </mc:Fallback>
            </mc:AlternateContent>
          </a:graphicData>
        </a:graphic>
      </p:graphicFrame>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EED30F2D-00EE-4FFA-BDAE-ACEDC3A135C3}"/>
                  </a:ext>
                </a:extLst>
              </p14:cNvPr>
              <p14:cNvContentPartPr/>
              <p14:nvPr/>
            </p14:nvContentPartPr>
            <p14:xfrm>
              <a:off x="4563900" y="6463539"/>
              <a:ext cx="16200" cy="16200"/>
            </p14:xfrm>
          </p:contentPart>
        </mc:Choice>
        <mc:Fallback xmlns="">
          <p:pic>
            <p:nvPicPr>
              <p:cNvPr id="15" name="Ink 14">
                <a:extLst>
                  <a:ext uri="{FF2B5EF4-FFF2-40B4-BE49-F238E27FC236}">
                    <a16:creationId xmlns:a16="http://schemas.microsoft.com/office/drawing/2014/main" id="{EED30F2D-00EE-4FFA-BDAE-ACEDC3A135C3}"/>
                  </a:ext>
                </a:extLst>
              </p:cNvPr>
              <p:cNvPicPr/>
              <p:nvPr/>
            </p:nvPicPr>
            <p:blipFill>
              <a:blip r:embed="rId15"/>
              <a:stretch>
                <a:fillRect/>
              </a:stretch>
            </p:blipFill>
            <p:spPr>
              <a:xfrm>
                <a:off x="4554540" y="6454179"/>
                <a:ext cx="3492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F3316EA5-7878-486E-9B43-9C711E045D17}"/>
                  </a:ext>
                </a:extLst>
              </p14:cNvPr>
              <p14:cNvContentPartPr/>
              <p14:nvPr/>
            </p14:nvContentPartPr>
            <p14:xfrm>
              <a:off x="4548240" y="6179859"/>
              <a:ext cx="47520" cy="16200"/>
            </p14:xfrm>
          </p:contentPart>
        </mc:Choice>
        <mc:Fallback xmlns="">
          <p:pic>
            <p:nvPicPr>
              <p:cNvPr id="16" name="Ink 15">
                <a:extLst>
                  <a:ext uri="{FF2B5EF4-FFF2-40B4-BE49-F238E27FC236}">
                    <a16:creationId xmlns:a16="http://schemas.microsoft.com/office/drawing/2014/main" id="{F3316EA5-7878-486E-9B43-9C711E045D17}"/>
                  </a:ext>
                </a:extLst>
              </p:cNvPr>
              <p:cNvPicPr/>
              <p:nvPr/>
            </p:nvPicPr>
            <p:blipFill>
              <a:blip r:embed="rId17"/>
              <a:stretch>
                <a:fillRect/>
              </a:stretch>
            </p:blipFill>
            <p:spPr>
              <a:xfrm>
                <a:off x="4539240" y="6171219"/>
                <a:ext cx="6516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Ink 26">
                <a:extLst>
                  <a:ext uri="{FF2B5EF4-FFF2-40B4-BE49-F238E27FC236}">
                    <a16:creationId xmlns:a16="http://schemas.microsoft.com/office/drawing/2014/main" id="{4BE57326-256C-4CCC-8B4D-0DB926CE303D}"/>
                  </a:ext>
                </a:extLst>
              </p14:cNvPr>
              <p14:cNvContentPartPr/>
              <p14:nvPr/>
            </p14:nvContentPartPr>
            <p14:xfrm>
              <a:off x="4563900" y="3499659"/>
              <a:ext cx="16200" cy="16200"/>
            </p14:xfrm>
          </p:contentPart>
        </mc:Choice>
        <mc:Fallback xmlns="">
          <p:pic>
            <p:nvPicPr>
              <p:cNvPr id="27" name="Ink 26">
                <a:extLst>
                  <a:ext uri="{FF2B5EF4-FFF2-40B4-BE49-F238E27FC236}">
                    <a16:creationId xmlns:a16="http://schemas.microsoft.com/office/drawing/2014/main" id="{4BE57326-256C-4CCC-8B4D-0DB926CE303D}"/>
                  </a:ext>
                </a:extLst>
              </p:cNvPr>
              <p:cNvPicPr/>
              <p:nvPr/>
            </p:nvPicPr>
            <p:blipFill>
              <a:blip r:embed="rId19"/>
              <a:stretch>
                <a:fillRect/>
              </a:stretch>
            </p:blipFill>
            <p:spPr>
              <a:xfrm>
                <a:off x="4555260" y="3491019"/>
                <a:ext cx="33840" cy="33840"/>
              </a:xfrm>
              <a:prstGeom prst="rect">
                <a:avLst/>
              </a:prstGeom>
            </p:spPr>
          </p:pic>
        </mc:Fallback>
      </mc:AlternateContent>
    </p:spTree>
    <p:extLst>
      <p:ext uri="{BB962C8B-B14F-4D97-AF65-F5344CB8AC3E}">
        <p14:creationId xmlns:p14="http://schemas.microsoft.com/office/powerpoint/2010/main" val="1234549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24825"/>
            <a:ext cx="9144000" cy="584775"/>
          </a:xfrm>
          <a:prstGeom prst="rect">
            <a:avLst/>
          </a:prstGeom>
          <a:noFill/>
          <a:ln w="28575">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Gratuitous advice</a:t>
            </a:r>
          </a:p>
        </p:txBody>
      </p:sp>
      <p:sp>
        <p:nvSpPr>
          <p:cNvPr id="6" name="TextBox 5"/>
          <p:cNvSpPr txBox="1"/>
          <p:nvPr/>
        </p:nvSpPr>
        <p:spPr>
          <a:xfrm>
            <a:off x="228600" y="685800"/>
            <a:ext cx="6477000" cy="2308324"/>
          </a:xfrm>
          <a:prstGeom prst="rect">
            <a:avLst/>
          </a:prstGeom>
          <a:solidFill>
            <a:srgbClr val="CCCCFF"/>
          </a:solidFill>
          <a:ln w="28575">
            <a:solidFill>
              <a:srgbClr val="002060"/>
            </a:solidFill>
          </a:ln>
        </p:spPr>
        <p:txBody>
          <a:bodyPr wrap="square" rtlCol="0">
            <a:spAutoFit/>
          </a:bodyPr>
          <a:lstStyle/>
          <a:p>
            <a:r>
              <a:rPr lang="en-US" sz="2400" b="1" i="1" dirty="0">
                <a:solidFill>
                  <a:schemeClr val="accent6"/>
                </a:solidFill>
              </a:rPr>
              <a:t>Human “reasoning” problems</a:t>
            </a:r>
          </a:p>
          <a:p>
            <a:pPr marL="457200" indent="-457200" algn="l">
              <a:buAutoNum type="arabicPeriod"/>
            </a:pPr>
            <a:r>
              <a:rPr lang="en-US" sz="2400" b="1" dirty="0">
                <a:solidFill>
                  <a:schemeClr val="accent6"/>
                </a:solidFill>
              </a:rPr>
              <a:t>Making probabilistic judgments</a:t>
            </a:r>
          </a:p>
          <a:p>
            <a:pPr marL="457200" indent="-457200" algn="l">
              <a:buAutoNum type="arabicPeriod"/>
            </a:pPr>
            <a:r>
              <a:rPr lang="en-US" sz="2400" b="1" dirty="0">
                <a:solidFill>
                  <a:schemeClr val="accent6"/>
                </a:solidFill>
              </a:rPr>
              <a:t>Reducing problems to dichotomies</a:t>
            </a:r>
          </a:p>
          <a:p>
            <a:pPr marL="457200" indent="-457200" algn="l">
              <a:buAutoNum type="arabicPeriod"/>
            </a:pPr>
            <a:r>
              <a:rPr lang="en-US" sz="2400" b="1" dirty="0">
                <a:solidFill>
                  <a:schemeClr val="accent6"/>
                </a:solidFill>
              </a:rPr>
              <a:t>Confusing correlation with causation</a:t>
            </a:r>
          </a:p>
          <a:p>
            <a:pPr marL="457200" indent="-457200" algn="l">
              <a:buAutoNum type="arabicPeriod"/>
            </a:pPr>
            <a:r>
              <a:rPr lang="en-US" sz="2400" b="1" dirty="0">
                <a:solidFill>
                  <a:schemeClr val="accent6"/>
                </a:solidFill>
              </a:rPr>
              <a:t>Assuming the converse</a:t>
            </a:r>
          </a:p>
          <a:p>
            <a:pPr marL="457200" indent="-457200" algn="l">
              <a:buAutoNum type="arabicPeriod"/>
            </a:pPr>
            <a:r>
              <a:rPr lang="en-US" sz="2400" b="1" dirty="0">
                <a:solidFill>
                  <a:schemeClr val="accent6"/>
                </a:solidFill>
              </a:rPr>
              <a:t>Goal displacement</a:t>
            </a:r>
          </a:p>
        </p:txBody>
      </p:sp>
      <p:sp>
        <p:nvSpPr>
          <p:cNvPr id="3" name="TextBox 2"/>
          <p:cNvSpPr txBox="1"/>
          <p:nvPr/>
        </p:nvSpPr>
        <p:spPr>
          <a:xfrm>
            <a:off x="457200" y="3090208"/>
            <a:ext cx="8534400" cy="1938992"/>
          </a:xfrm>
          <a:prstGeom prst="rect">
            <a:avLst/>
          </a:prstGeom>
          <a:solidFill>
            <a:srgbClr val="66FF66"/>
          </a:solidFill>
          <a:ln w="28575">
            <a:solidFill>
              <a:srgbClr val="008000"/>
            </a:solidFill>
          </a:ln>
        </p:spPr>
        <p:txBody>
          <a:bodyPr wrap="square" rtlCol="0">
            <a:spAutoFit/>
          </a:bodyPr>
          <a:lstStyle/>
          <a:p>
            <a:pPr algn="l"/>
            <a:r>
              <a:rPr lang="en-US" dirty="0">
                <a:solidFill>
                  <a:srgbClr val="000099"/>
                </a:solidFill>
              </a:rPr>
              <a:t>Among these tribal idols of human nature itself, we must prominently include both our legendary difficulty in acknowledging, or even conceiving, the concept of probability, and also the motivating theme of this article: our lamentable tendency to </a:t>
            </a:r>
            <a:r>
              <a:rPr lang="en-US" dirty="0" err="1">
                <a:solidFill>
                  <a:srgbClr val="000099"/>
                </a:solidFill>
              </a:rPr>
              <a:t>taxonomize</a:t>
            </a:r>
            <a:r>
              <a:rPr lang="en-US" dirty="0">
                <a:solidFill>
                  <a:srgbClr val="000099"/>
                </a:solidFill>
              </a:rPr>
              <a:t> complex situations as dichotomies of conflicting opposites.</a:t>
            </a:r>
          </a:p>
          <a:p>
            <a:pPr algn="r"/>
            <a:r>
              <a:rPr lang="en-US" sz="1800" dirty="0">
                <a:solidFill>
                  <a:srgbClr val="000099"/>
                </a:solidFill>
              </a:rPr>
              <a:t>S. J. Gould, Science </a:t>
            </a:r>
            <a:r>
              <a:rPr lang="fr-FR" sz="1800" b="1" dirty="0">
                <a:solidFill>
                  <a:srgbClr val="000099"/>
                </a:solidFill>
              </a:rPr>
              <a:t>287</a:t>
            </a:r>
            <a:r>
              <a:rPr lang="fr-FR" sz="1800" dirty="0">
                <a:solidFill>
                  <a:srgbClr val="000099"/>
                </a:solidFill>
              </a:rPr>
              <a:t>, 253 (2000).</a:t>
            </a:r>
          </a:p>
        </p:txBody>
      </p:sp>
      <p:sp>
        <p:nvSpPr>
          <p:cNvPr id="7" name="TextBox 6"/>
          <p:cNvSpPr txBox="1"/>
          <p:nvPr/>
        </p:nvSpPr>
        <p:spPr>
          <a:xfrm>
            <a:off x="457200" y="5105400"/>
            <a:ext cx="8534400" cy="1631216"/>
          </a:xfrm>
          <a:prstGeom prst="rect">
            <a:avLst/>
          </a:prstGeom>
          <a:solidFill>
            <a:srgbClr val="66FF66"/>
          </a:solidFill>
          <a:ln w="28575">
            <a:solidFill>
              <a:srgbClr val="008000"/>
            </a:solidFill>
          </a:ln>
        </p:spPr>
        <p:txBody>
          <a:bodyPr wrap="square" rtlCol="0">
            <a:spAutoFit/>
          </a:bodyPr>
          <a:lstStyle/>
          <a:p>
            <a:pPr marL="457200" indent="-457200" algn="l">
              <a:buAutoNum type="arabicPeriod"/>
            </a:pPr>
            <a:r>
              <a:rPr lang="fr-FR" dirty="0" err="1">
                <a:solidFill>
                  <a:srgbClr val="000099"/>
                </a:solidFill>
              </a:rPr>
              <a:t>Inadequate</a:t>
            </a:r>
            <a:r>
              <a:rPr lang="fr-FR" dirty="0">
                <a:solidFill>
                  <a:srgbClr val="000099"/>
                </a:solidFill>
              </a:rPr>
              <a:t> </a:t>
            </a:r>
            <a:r>
              <a:rPr lang="fr-FR" dirty="0" err="1">
                <a:solidFill>
                  <a:srgbClr val="000099"/>
                </a:solidFill>
              </a:rPr>
              <a:t>risk</a:t>
            </a:r>
            <a:r>
              <a:rPr lang="fr-FR" dirty="0">
                <a:solidFill>
                  <a:srgbClr val="000099"/>
                </a:solidFill>
              </a:rPr>
              <a:t> </a:t>
            </a:r>
            <a:r>
              <a:rPr lang="fr-FR" dirty="0" err="1">
                <a:solidFill>
                  <a:srgbClr val="000099"/>
                </a:solidFill>
              </a:rPr>
              <a:t>assessment</a:t>
            </a:r>
            <a:r>
              <a:rPr lang="fr-FR" dirty="0">
                <a:solidFill>
                  <a:srgbClr val="000099"/>
                </a:solidFill>
              </a:rPr>
              <a:t>.  </a:t>
            </a:r>
            <a:r>
              <a:rPr lang="fr-FR" dirty="0" err="1">
                <a:solidFill>
                  <a:srgbClr val="000099"/>
                </a:solidFill>
              </a:rPr>
              <a:t>Overweighting</a:t>
            </a:r>
            <a:r>
              <a:rPr lang="fr-FR" dirty="0">
                <a:solidFill>
                  <a:srgbClr val="000099"/>
                </a:solidFill>
              </a:rPr>
              <a:t> of </a:t>
            </a:r>
            <a:r>
              <a:rPr lang="fr-FR" dirty="0" err="1">
                <a:solidFill>
                  <a:srgbClr val="000099"/>
                </a:solidFill>
              </a:rPr>
              <a:t>anecdotal</a:t>
            </a:r>
            <a:r>
              <a:rPr lang="fr-FR" dirty="0">
                <a:solidFill>
                  <a:srgbClr val="000099"/>
                </a:solidFill>
              </a:rPr>
              <a:t> </a:t>
            </a:r>
            <a:r>
              <a:rPr lang="fr-FR" dirty="0" err="1">
                <a:solidFill>
                  <a:srgbClr val="000099"/>
                </a:solidFill>
              </a:rPr>
              <a:t>evidence</a:t>
            </a:r>
            <a:r>
              <a:rPr lang="fr-FR" dirty="0">
                <a:solidFill>
                  <a:srgbClr val="000099"/>
                </a:solidFill>
              </a:rPr>
              <a:t>.  </a:t>
            </a:r>
            <a:r>
              <a:rPr lang="fr-FR" dirty="0" err="1">
                <a:solidFill>
                  <a:srgbClr val="000099"/>
                </a:solidFill>
              </a:rPr>
              <a:t>Letting</a:t>
            </a:r>
            <a:r>
              <a:rPr lang="fr-FR" dirty="0">
                <a:solidFill>
                  <a:srgbClr val="000099"/>
                </a:solidFill>
              </a:rPr>
              <a:t> </a:t>
            </a:r>
            <a:r>
              <a:rPr lang="fr-FR" dirty="0" err="1">
                <a:solidFill>
                  <a:srgbClr val="000099"/>
                </a:solidFill>
              </a:rPr>
              <a:t>ideology</a:t>
            </a:r>
            <a:r>
              <a:rPr lang="fr-FR" dirty="0">
                <a:solidFill>
                  <a:srgbClr val="000099"/>
                </a:solidFill>
              </a:rPr>
              <a:t>, religion, or </a:t>
            </a:r>
            <a:r>
              <a:rPr lang="fr-FR" dirty="0" err="1">
                <a:solidFill>
                  <a:srgbClr val="000099"/>
                </a:solidFill>
              </a:rPr>
              <a:t>prejudice</a:t>
            </a:r>
            <a:r>
              <a:rPr lang="fr-FR" dirty="0">
                <a:solidFill>
                  <a:srgbClr val="000099"/>
                </a:solidFill>
              </a:rPr>
              <a:t> </a:t>
            </a:r>
            <a:r>
              <a:rPr lang="fr-FR" dirty="0" err="1">
                <a:solidFill>
                  <a:srgbClr val="000099"/>
                </a:solidFill>
              </a:rPr>
              <a:t>trump</a:t>
            </a:r>
            <a:r>
              <a:rPr lang="fr-FR" dirty="0">
                <a:solidFill>
                  <a:srgbClr val="000099"/>
                </a:solidFill>
              </a:rPr>
              <a:t> </a:t>
            </a:r>
            <a:r>
              <a:rPr lang="fr-FR" dirty="0" err="1">
                <a:solidFill>
                  <a:srgbClr val="000099"/>
                </a:solidFill>
              </a:rPr>
              <a:t>evidence</a:t>
            </a:r>
            <a:r>
              <a:rPr lang="fr-FR" dirty="0">
                <a:solidFill>
                  <a:srgbClr val="000099"/>
                </a:solidFill>
              </a:rPr>
              <a:t>.</a:t>
            </a:r>
          </a:p>
          <a:p>
            <a:pPr marL="457200" indent="-457200" algn="l">
              <a:buAutoNum type="arabicPeriod"/>
            </a:pPr>
            <a:r>
              <a:rPr lang="fr-FR" dirty="0">
                <a:solidFill>
                  <a:srgbClr val="000099"/>
                </a:solidFill>
              </a:rPr>
              <a:t>In </a:t>
            </a:r>
            <a:r>
              <a:rPr lang="fr-FR" dirty="0" err="1">
                <a:solidFill>
                  <a:srgbClr val="000099"/>
                </a:solidFill>
              </a:rPr>
              <a:t>human</a:t>
            </a:r>
            <a:r>
              <a:rPr lang="fr-FR" dirty="0">
                <a:solidFill>
                  <a:srgbClr val="000099"/>
                </a:solidFill>
              </a:rPr>
              <a:t> </a:t>
            </a:r>
            <a:r>
              <a:rPr lang="fr-FR" dirty="0" err="1">
                <a:solidFill>
                  <a:srgbClr val="000099"/>
                </a:solidFill>
              </a:rPr>
              <a:t>affairs</a:t>
            </a:r>
            <a:r>
              <a:rPr lang="fr-FR" dirty="0">
                <a:solidFill>
                  <a:srgbClr val="000099"/>
                </a:solidFill>
              </a:rPr>
              <a:t>, </a:t>
            </a:r>
            <a:r>
              <a:rPr lang="fr-FR" dirty="0" err="1">
                <a:solidFill>
                  <a:srgbClr val="000099"/>
                </a:solidFill>
              </a:rPr>
              <a:t>there</a:t>
            </a:r>
            <a:r>
              <a:rPr lang="fr-FR" dirty="0">
                <a:solidFill>
                  <a:srgbClr val="000099"/>
                </a:solidFill>
              </a:rPr>
              <a:t> are no hard </a:t>
            </a:r>
            <a:r>
              <a:rPr lang="fr-FR" dirty="0" err="1">
                <a:solidFill>
                  <a:srgbClr val="000099"/>
                </a:solidFill>
              </a:rPr>
              <a:t>boundaries</a:t>
            </a:r>
            <a:r>
              <a:rPr lang="fr-FR" dirty="0">
                <a:solidFill>
                  <a:srgbClr val="000099"/>
                </a:solidFill>
              </a:rPr>
              <a:t>—all arguments have a </a:t>
            </a:r>
            <a:r>
              <a:rPr lang="fr-FR" dirty="0" err="1">
                <a:solidFill>
                  <a:srgbClr val="000099"/>
                </a:solidFill>
              </a:rPr>
              <a:t>slippery</a:t>
            </a:r>
            <a:r>
              <a:rPr lang="fr-FR" dirty="0">
                <a:solidFill>
                  <a:srgbClr val="000099"/>
                </a:solidFill>
              </a:rPr>
              <a:t> </a:t>
            </a:r>
            <a:r>
              <a:rPr lang="fr-FR" dirty="0" err="1">
                <a:solidFill>
                  <a:srgbClr val="000099"/>
                </a:solidFill>
              </a:rPr>
              <a:t>slope</a:t>
            </a:r>
            <a:r>
              <a:rPr lang="fr-FR" dirty="0">
                <a:solidFill>
                  <a:srgbClr val="000099"/>
                </a:solidFill>
              </a:rPr>
              <a:t>—and </a:t>
            </a:r>
            <a:r>
              <a:rPr lang="fr-FR" dirty="0" err="1">
                <a:solidFill>
                  <a:srgbClr val="000099"/>
                </a:solidFill>
              </a:rPr>
              <a:t>essentially</a:t>
            </a:r>
            <a:r>
              <a:rPr lang="fr-FR" dirty="0">
                <a:solidFill>
                  <a:srgbClr val="000099"/>
                </a:solidFill>
              </a:rPr>
              <a:t> all </a:t>
            </a:r>
            <a:r>
              <a:rPr lang="fr-FR" dirty="0" err="1">
                <a:solidFill>
                  <a:srgbClr val="000099"/>
                </a:solidFill>
              </a:rPr>
              <a:t>problems</a:t>
            </a:r>
            <a:r>
              <a:rPr lang="fr-FR" dirty="0">
                <a:solidFill>
                  <a:srgbClr val="000099"/>
                </a:solidFill>
              </a:rPr>
              <a:t> are more </a:t>
            </a:r>
            <a:r>
              <a:rPr lang="fr-FR" dirty="0" err="1">
                <a:solidFill>
                  <a:srgbClr val="000099"/>
                </a:solidFill>
              </a:rPr>
              <a:t>than</a:t>
            </a:r>
            <a:r>
              <a:rPr lang="fr-FR" dirty="0">
                <a:solidFill>
                  <a:srgbClr val="000099"/>
                </a:solidFill>
              </a:rPr>
              <a:t> a bit and </a:t>
            </a:r>
            <a:r>
              <a:rPr lang="fr-FR" dirty="0" err="1">
                <a:solidFill>
                  <a:srgbClr val="000099"/>
                </a:solidFill>
              </a:rPr>
              <a:t>generally</a:t>
            </a:r>
            <a:r>
              <a:rPr lang="fr-FR" dirty="0">
                <a:solidFill>
                  <a:srgbClr val="000099"/>
                </a:solidFill>
              </a:rPr>
              <a:t> multi-</a:t>
            </a:r>
            <a:r>
              <a:rPr lang="fr-FR" dirty="0" err="1">
                <a:solidFill>
                  <a:srgbClr val="000099"/>
                </a:solidFill>
              </a:rPr>
              <a:t>parameter</a:t>
            </a:r>
            <a:r>
              <a:rPr lang="fr-FR" dirty="0">
                <a:solidFill>
                  <a:srgbClr val="000099"/>
                </a:solidFill>
              </a:rPr>
              <a:t>. </a:t>
            </a:r>
          </a:p>
        </p:txBody>
      </p:sp>
    </p:spTree>
    <p:extLst>
      <p:ext uri="{BB962C8B-B14F-4D97-AF65-F5344CB8AC3E}">
        <p14:creationId xmlns:p14="http://schemas.microsoft.com/office/powerpoint/2010/main" val="27176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24825"/>
            <a:ext cx="9144000" cy="584775"/>
          </a:xfrm>
          <a:prstGeom prst="rect">
            <a:avLst/>
          </a:prstGeom>
          <a:noFill/>
          <a:ln w="28575">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Gratuitous advice</a:t>
            </a:r>
          </a:p>
        </p:txBody>
      </p:sp>
      <p:sp>
        <p:nvSpPr>
          <p:cNvPr id="8" name="TextBox 7"/>
          <p:cNvSpPr txBox="1"/>
          <p:nvPr/>
        </p:nvSpPr>
        <p:spPr>
          <a:xfrm>
            <a:off x="533400" y="2949714"/>
            <a:ext cx="8534400" cy="707886"/>
          </a:xfrm>
          <a:prstGeom prst="rect">
            <a:avLst/>
          </a:prstGeom>
          <a:solidFill>
            <a:srgbClr val="66FF66"/>
          </a:solidFill>
          <a:ln w="28575">
            <a:solidFill>
              <a:srgbClr val="008000"/>
            </a:solidFill>
          </a:ln>
        </p:spPr>
        <p:txBody>
          <a:bodyPr wrap="square" rtlCol="0">
            <a:spAutoFit/>
          </a:bodyPr>
          <a:lstStyle/>
          <a:p>
            <a:pPr algn="l"/>
            <a:r>
              <a:rPr lang="fr-FR">
                <a:solidFill>
                  <a:srgbClr val="000099"/>
                </a:solidFill>
              </a:rPr>
              <a:t>Almost all discussion in the public sphere founders on some combination of 1 to 4.</a:t>
            </a:r>
            <a:endParaRPr lang="fr-FR" dirty="0">
              <a:solidFill>
                <a:srgbClr val="000099"/>
              </a:solidFill>
            </a:endParaRPr>
          </a:p>
        </p:txBody>
      </p:sp>
      <p:sp>
        <p:nvSpPr>
          <p:cNvPr id="9" name="TextBox 8"/>
          <p:cNvSpPr txBox="1"/>
          <p:nvPr/>
        </p:nvSpPr>
        <p:spPr>
          <a:xfrm>
            <a:off x="228600" y="685800"/>
            <a:ext cx="6477000" cy="1938992"/>
          </a:xfrm>
          <a:prstGeom prst="rect">
            <a:avLst/>
          </a:prstGeom>
          <a:solidFill>
            <a:srgbClr val="CCCCFF"/>
          </a:solidFill>
          <a:ln w="28575">
            <a:solidFill>
              <a:srgbClr val="002060"/>
            </a:solidFill>
          </a:ln>
        </p:spPr>
        <p:txBody>
          <a:bodyPr wrap="square" rtlCol="0">
            <a:spAutoFit/>
          </a:bodyPr>
          <a:lstStyle/>
          <a:p>
            <a:r>
              <a:rPr lang="en-US" sz="2400" b="1" i="1" dirty="0">
                <a:solidFill>
                  <a:schemeClr val="accent6"/>
                </a:solidFill>
              </a:rPr>
              <a:t>Human “reasoning” problems</a:t>
            </a:r>
          </a:p>
          <a:p>
            <a:pPr marL="457200" indent="-457200" algn="l">
              <a:buAutoNum type="arabicPeriod"/>
            </a:pPr>
            <a:r>
              <a:rPr lang="en-US" sz="2400" b="1" dirty="0">
                <a:solidFill>
                  <a:schemeClr val="accent6"/>
                </a:solidFill>
              </a:rPr>
              <a:t>Making probabilistic judgments</a:t>
            </a:r>
          </a:p>
          <a:p>
            <a:pPr marL="457200" indent="-457200" algn="l">
              <a:buAutoNum type="arabicPeriod"/>
            </a:pPr>
            <a:r>
              <a:rPr lang="en-US" sz="2400" b="1" dirty="0">
                <a:solidFill>
                  <a:schemeClr val="accent6"/>
                </a:solidFill>
              </a:rPr>
              <a:t>Reducing problems to dichotomies</a:t>
            </a:r>
          </a:p>
          <a:p>
            <a:pPr marL="457200" indent="-457200" algn="l">
              <a:buAutoNum type="arabicPeriod"/>
            </a:pPr>
            <a:r>
              <a:rPr lang="en-US" sz="2400" b="1" dirty="0">
                <a:solidFill>
                  <a:schemeClr val="accent6"/>
                </a:solidFill>
              </a:rPr>
              <a:t>Confusing correlation with causation</a:t>
            </a:r>
          </a:p>
          <a:p>
            <a:pPr marL="457200" indent="-457200" algn="l">
              <a:buAutoNum type="arabicPeriod"/>
            </a:pPr>
            <a:r>
              <a:rPr lang="en-US" sz="2400" b="1" dirty="0">
                <a:solidFill>
                  <a:schemeClr val="accent6"/>
                </a:solidFill>
              </a:rPr>
              <a:t>Assuming the converse</a:t>
            </a:r>
          </a:p>
        </p:txBody>
      </p:sp>
      <p:sp>
        <p:nvSpPr>
          <p:cNvPr id="5" name="TextBox 4">
            <a:extLst>
              <a:ext uri="{FF2B5EF4-FFF2-40B4-BE49-F238E27FC236}">
                <a16:creationId xmlns:a16="http://schemas.microsoft.com/office/drawing/2014/main" id="{FC1D916F-76A6-43FF-B0DD-45D634259807}"/>
              </a:ext>
            </a:extLst>
          </p:cNvPr>
          <p:cNvSpPr txBox="1"/>
          <p:nvPr/>
        </p:nvSpPr>
        <p:spPr>
          <a:xfrm>
            <a:off x="533400" y="3940314"/>
            <a:ext cx="7924800" cy="584775"/>
          </a:xfrm>
          <a:prstGeom prst="rect">
            <a:avLst/>
          </a:prstGeom>
          <a:solidFill>
            <a:srgbClr val="66FF66"/>
          </a:solidFill>
          <a:ln w="28575">
            <a:solidFill>
              <a:srgbClr val="008000"/>
            </a:solidFill>
          </a:ln>
        </p:spPr>
        <p:txBody>
          <a:bodyPr wrap="square" rtlCol="0">
            <a:spAutoFit/>
          </a:bodyPr>
          <a:lstStyle/>
          <a:p>
            <a:pPr algn="l"/>
            <a:r>
              <a:rPr lang="fr-FR" sz="3200" dirty="0">
                <a:solidFill>
                  <a:srgbClr val="000099"/>
                </a:solidFill>
              </a:rPr>
              <a:t>As </a:t>
            </a:r>
            <a:r>
              <a:rPr lang="fr-FR" sz="3200" dirty="0" err="1">
                <a:solidFill>
                  <a:srgbClr val="000099"/>
                </a:solidFill>
              </a:rPr>
              <a:t>scientists</a:t>
            </a:r>
            <a:r>
              <a:rPr lang="fr-FR" sz="3200" dirty="0">
                <a:solidFill>
                  <a:srgbClr val="000099"/>
                </a:solidFill>
              </a:rPr>
              <a:t>, </a:t>
            </a:r>
            <a:r>
              <a:rPr lang="fr-FR" sz="3200" dirty="0" err="1">
                <a:solidFill>
                  <a:srgbClr val="000099"/>
                </a:solidFill>
              </a:rPr>
              <a:t>we</a:t>
            </a:r>
            <a:r>
              <a:rPr lang="fr-FR" sz="3200" dirty="0">
                <a:solidFill>
                  <a:srgbClr val="000099"/>
                </a:solidFill>
              </a:rPr>
              <a:t> can and </a:t>
            </a:r>
            <a:r>
              <a:rPr lang="fr-FR" sz="3200" dirty="0" err="1">
                <a:solidFill>
                  <a:srgbClr val="000099"/>
                </a:solidFill>
              </a:rPr>
              <a:t>should</a:t>
            </a:r>
            <a:r>
              <a:rPr lang="fr-FR" sz="3200" dirty="0">
                <a:solidFill>
                  <a:srgbClr val="000099"/>
                </a:solidFill>
              </a:rPr>
              <a:t> do </a:t>
            </a:r>
            <a:r>
              <a:rPr lang="fr-FR" sz="3200" dirty="0" err="1">
                <a:solidFill>
                  <a:srgbClr val="000099"/>
                </a:solidFill>
              </a:rPr>
              <a:t>better</a:t>
            </a:r>
            <a:r>
              <a:rPr lang="fr-FR" sz="3200" dirty="0">
                <a:solidFill>
                  <a:srgbClr val="000099"/>
                </a:solidFill>
              </a:rPr>
              <a:t>!</a:t>
            </a:r>
          </a:p>
        </p:txBody>
      </p:sp>
    </p:spTree>
    <p:extLst>
      <p:ext uri="{BB962C8B-B14F-4D97-AF65-F5344CB8AC3E}">
        <p14:creationId xmlns:p14="http://schemas.microsoft.com/office/powerpoint/2010/main" val="133407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24825"/>
            <a:ext cx="9144000" cy="584775"/>
          </a:xfrm>
          <a:prstGeom prst="rect">
            <a:avLst/>
          </a:prstGeom>
          <a:noFill/>
          <a:ln w="28575">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Gratuitous advice</a:t>
            </a:r>
          </a:p>
        </p:txBody>
      </p:sp>
      <p:sp>
        <p:nvSpPr>
          <p:cNvPr id="9" name="TextBox 8"/>
          <p:cNvSpPr txBox="1"/>
          <p:nvPr/>
        </p:nvSpPr>
        <p:spPr>
          <a:xfrm>
            <a:off x="228600" y="609600"/>
            <a:ext cx="6477000" cy="830997"/>
          </a:xfrm>
          <a:prstGeom prst="rect">
            <a:avLst/>
          </a:prstGeom>
          <a:solidFill>
            <a:srgbClr val="CCCCFF"/>
          </a:solidFill>
          <a:ln w="28575">
            <a:solidFill>
              <a:srgbClr val="002060"/>
            </a:solidFill>
          </a:ln>
        </p:spPr>
        <p:txBody>
          <a:bodyPr wrap="square" rtlCol="0">
            <a:spAutoFit/>
          </a:bodyPr>
          <a:lstStyle/>
          <a:p>
            <a:r>
              <a:rPr lang="en-US" sz="2400" b="1" i="1" dirty="0">
                <a:solidFill>
                  <a:schemeClr val="accent6"/>
                </a:solidFill>
              </a:rPr>
              <a:t>Human “reasoning” problem</a:t>
            </a:r>
            <a:endParaRPr lang="en-US" sz="2400" b="1" dirty="0">
              <a:solidFill>
                <a:schemeClr val="accent6"/>
              </a:solidFill>
            </a:endParaRPr>
          </a:p>
          <a:p>
            <a:pPr algn="l"/>
            <a:r>
              <a:rPr lang="en-US" sz="2400" b="1" dirty="0">
                <a:solidFill>
                  <a:schemeClr val="accent6"/>
                </a:solidFill>
              </a:rPr>
              <a:t>5.  Goal displacement</a:t>
            </a:r>
          </a:p>
        </p:txBody>
      </p:sp>
      <p:sp>
        <p:nvSpPr>
          <p:cNvPr id="10" name="TextBox 9"/>
          <p:cNvSpPr txBox="1"/>
          <p:nvPr/>
        </p:nvSpPr>
        <p:spPr>
          <a:xfrm>
            <a:off x="540657" y="1671459"/>
            <a:ext cx="8516257" cy="3662541"/>
          </a:xfrm>
          <a:prstGeom prst="rect">
            <a:avLst/>
          </a:prstGeom>
          <a:solidFill>
            <a:srgbClr val="66FF66"/>
          </a:solidFill>
          <a:ln w="28575">
            <a:solidFill>
              <a:srgbClr val="008000"/>
            </a:solidFill>
          </a:ln>
        </p:spPr>
        <p:txBody>
          <a:bodyPr wrap="square" rtlCol="0">
            <a:spAutoFit/>
          </a:bodyPr>
          <a:lstStyle/>
          <a:p>
            <a:r>
              <a:rPr lang="en-US" b="1" i="1" dirty="0">
                <a:solidFill>
                  <a:srgbClr val="000099"/>
                </a:solidFill>
              </a:rPr>
              <a:t>Campbell’s Law</a:t>
            </a:r>
          </a:p>
          <a:p>
            <a:pPr algn="l"/>
            <a:r>
              <a:rPr lang="en-US" dirty="0">
                <a:solidFill>
                  <a:srgbClr val="000099"/>
                </a:solidFill>
              </a:rPr>
              <a:t>The more any quantitative social indicator is used for social decision-making, the more subject it will be to corruption pressures and the more apt it will be to distort and corrupt the social processes it is intended to monitor.</a:t>
            </a:r>
          </a:p>
          <a:p>
            <a:pPr algn="r"/>
            <a:r>
              <a:rPr lang="en-US" sz="1600" dirty="0">
                <a:solidFill>
                  <a:srgbClr val="000099"/>
                </a:solidFill>
              </a:rPr>
              <a:t>	</a:t>
            </a:r>
            <a:r>
              <a:rPr lang="en-US" sz="1800" dirty="0">
                <a:solidFill>
                  <a:srgbClr val="000099"/>
                </a:solidFill>
              </a:rPr>
              <a:t>D. T. Campbell, Journal of </a:t>
            </a:r>
            <a:r>
              <a:rPr lang="en-US" sz="1800" dirty="0" err="1">
                <a:solidFill>
                  <a:srgbClr val="000099"/>
                </a:solidFill>
              </a:rPr>
              <a:t>MultiDisciplinary</a:t>
            </a:r>
            <a:r>
              <a:rPr lang="en-US" sz="1800" dirty="0">
                <a:solidFill>
                  <a:srgbClr val="000099"/>
                </a:solidFill>
              </a:rPr>
              <a:t> Evaluation </a:t>
            </a:r>
            <a:r>
              <a:rPr lang="en-US" sz="1800" b="1" dirty="0">
                <a:solidFill>
                  <a:srgbClr val="000099"/>
                </a:solidFill>
              </a:rPr>
              <a:t>7</a:t>
            </a:r>
            <a:r>
              <a:rPr lang="en-US" sz="1800" dirty="0">
                <a:solidFill>
                  <a:srgbClr val="000099"/>
                </a:solidFill>
              </a:rPr>
              <a:t>(15), 3 (2011); originally published as Paper #8, Occasional Paper Series, </a:t>
            </a:r>
          </a:p>
          <a:p>
            <a:pPr algn="r"/>
            <a:r>
              <a:rPr lang="en-US" sz="1800" dirty="0">
                <a:solidFill>
                  <a:srgbClr val="000099"/>
                </a:solidFill>
              </a:rPr>
              <a:t>Public Policy Center, Dartmouth College, December 1976.</a:t>
            </a:r>
          </a:p>
          <a:p>
            <a:pPr algn="r"/>
            <a:endParaRPr lang="en-US" sz="1800" dirty="0">
              <a:solidFill>
                <a:srgbClr val="000099"/>
              </a:solidFill>
            </a:endParaRPr>
          </a:p>
          <a:p>
            <a:pPr algn="l"/>
            <a:r>
              <a:rPr lang="en-US" dirty="0">
                <a:solidFill>
                  <a:srgbClr val="000099"/>
                </a:solidFill>
              </a:rPr>
              <a:t>Gaming and goal displacement are inevitable with any single indicator.  For scientists, the result is </a:t>
            </a:r>
            <a:r>
              <a:rPr lang="en-US" i="1" dirty="0">
                <a:solidFill>
                  <a:srgbClr val="000099"/>
                </a:solidFill>
              </a:rPr>
              <a:t>high-impact-factor syndrome</a:t>
            </a:r>
            <a:r>
              <a:rPr lang="en-US" dirty="0">
                <a:solidFill>
                  <a:srgbClr val="000099"/>
                </a:solidFill>
              </a:rPr>
              <a:t>, the judging of people in terms of number of publications in high-impact-factor journals.</a:t>
            </a:r>
          </a:p>
        </p:txBody>
      </p:sp>
    </p:spTree>
    <p:extLst>
      <p:ext uri="{BB962C8B-B14F-4D97-AF65-F5344CB8AC3E}">
        <p14:creationId xmlns:p14="http://schemas.microsoft.com/office/powerpoint/2010/main" val="4216308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24825"/>
            <a:ext cx="9144000" cy="584775"/>
          </a:xfrm>
          <a:prstGeom prst="rect">
            <a:avLst/>
          </a:prstGeom>
          <a:noFill/>
          <a:ln w="28575">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Gratuitous advice</a:t>
            </a:r>
          </a:p>
        </p:txBody>
      </p:sp>
      <p:sp>
        <p:nvSpPr>
          <p:cNvPr id="27" name="TextBox 26"/>
          <p:cNvSpPr txBox="1"/>
          <p:nvPr/>
        </p:nvSpPr>
        <p:spPr>
          <a:xfrm>
            <a:off x="228599" y="3318808"/>
            <a:ext cx="6477001" cy="1938992"/>
          </a:xfrm>
          <a:prstGeom prst="rect">
            <a:avLst/>
          </a:prstGeom>
          <a:solidFill>
            <a:srgbClr val="CCCCFF"/>
          </a:solidFill>
          <a:ln w="28575">
            <a:solidFill>
              <a:srgbClr val="990099"/>
            </a:solidFill>
          </a:ln>
        </p:spPr>
        <p:txBody>
          <a:bodyPr wrap="square" rtlCol="0">
            <a:spAutoFit/>
          </a:bodyPr>
          <a:lstStyle/>
          <a:p>
            <a:r>
              <a:rPr lang="en-US" sz="2400" b="1" i="1" dirty="0">
                <a:solidFill>
                  <a:srgbClr val="990099"/>
                </a:solidFill>
              </a:rPr>
              <a:t>Special advice to physicists</a:t>
            </a:r>
          </a:p>
          <a:p>
            <a:r>
              <a:rPr lang="en-US" sz="2400" b="1" i="1" dirty="0">
                <a:solidFill>
                  <a:srgbClr val="990099"/>
                </a:solidFill>
              </a:rPr>
              <a:t>(from John Wheeler)</a:t>
            </a:r>
          </a:p>
          <a:p>
            <a:pPr marL="457200" indent="-457200" algn="l">
              <a:buAutoNum type="arabicPeriod"/>
            </a:pPr>
            <a:r>
              <a:rPr lang="en-US" sz="2400" b="1" dirty="0">
                <a:solidFill>
                  <a:srgbClr val="990099"/>
                </a:solidFill>
              </a:rPr>
              <a:t>Guess, by any method, the answer to a problem before you start.</a:t>
            </a:r>
          </a:p>
          <a:p>
            <a:pPr marL="457200" indent="-457200" algn="l">
              <a:buAutoNum type="arabicPeriod"/>
            </a:pPr>
            <a:r>
              <a:rPr lang="en-US" sz="2400" b="1" dirty="0">
                <a:solidFill>
                  <a:srgbClr val="990099"/>
                </a:solidFill>
              </a:rPr>
              <a:t>Make mistakes as fast as possible.</a:t>
            </a:r>
          </a:p>
        </p:txBody>
      </p:sp>
      <p:sp>
        <p:nvSpPr>
          <p:cNvPr id="6" name="TextBox 5"/>
          <p:cNvSpPr txBox="1"/>
          <p:nvPr/>
        </p:nvSpPr>
        <p:spPr>
          <a:xfrm>
            <a:off x="228600" y="762000"/>
            <a:ext cx="6477000" cy="2308324"/>
          </a:xfrm>
          <a:prstGeom prst="rect">
            <a:avLst/>
          </a:prstGeom>
          <a:solidFill>
            <a:srgbClr val="CCCCFF"/>
          </a:solidFill>
          <a:ln w="28575">
            <a:solidFill>
              <a:srgbClr val="002060"/>
            </a:solidFill>
          </a:ln>
        </p:spPr>
        <p:txBody>
          <a:bodyPr wrap="square" rtlCol="0">
            <a:spAutoFit/>
          </a:bodyPr>
          <a:lstStyle/>
          <a:p>
            <a:r>
              <a:rPr lang="en-US" sz="2400" b="1" i="1" dirty="0">
                <a:solidFill>
                  <a:schemeClr val="accent6"/>
                </a:solidFill>
              </a:rPr>
              <a:t>Human “reasoning” problems</a:t>
            </a:r>
          </a:p>
          <a:p>
            <a:pPr marL="457200" indent="-457200" algn="l">
              <a:buAutoNum type="arabicPeriod"/>
            </a:pPr>
            <a:r>
              <a:rPr lang="en-US" sz="2400" b="1" dirty="0">
                <a:solidFill>
                  <a:schemeClr val="accent6"/>
                </a:solidFill>
              </a:rPr>
              <a:t>Making probabilistic judgments</a:t>
            </a:r>
          </a:p>
          <a:p>
            <a:pPr marL="457200" indent="-457200" algn="l">
              <a:buAutoNum type="arabicPeriod"/>
            </a:pPr>
            <a:r>
              <a:rPr lang="en-US" sz="2400" b="1" dirty="0">
                <a:solidFill>
                  <a:schemeClr val="accent6"/>
                </a:solidFill>
              </a:rPr>
              <a:t>Reducing problems to dichotomies</a:t>
            </a:r>
          </a:p>
          <a:p>
            <a:pPr marL="457200" indent="-457200" algn="l">
              <a:buAutoNum type="arabicPeriod"/>
            </a:pPr>
            <a:r>
              <a:rPr lang="en-US" sz="2400" b="1" dirty="0">
                <a:solidFill>
                  <a:schemeClr val="accent6"/>
                </a:solidFill>
              </a:rPr>
              <a:t>Confusing correlations with causation</a:t>
            </a:r>
          </a:p>
          <a:p>
            <a:pPr marL="457200" indent="-457200" algn="l">
              <a:buAutoNum type="arabicPeriod"/>
            </a:pPr>
            <a:r>
              <a:rPr lang="en-US" sz="2400" b="1" dirty="0">
                <a:solidFill>
                  <a:schemeClr val="accent6"/>
                </a:solidFill>
              </a:rPr>
              <a:t>Implying or assuming the converse</a:t>
            </a:r>
          </a:p>
          <a:p>
            <a:pPr marL="457200" indent="-457200" algn="l">
              <a:buAutoNum type="arabicPeriod"/>
            </a:pPr>
            <a:endParaRPr lang="en-US" sz="2400" b="1" dirty="0">
              <a:solidFill>
                <a:schemeClr val="accent6"/>
              </a:solidFill>
            </a:endParaRPr>
          </a:p>
        </p:txBody>
      </p:sp>
    </p:spTree>
    <p:extLst>
      <p:ext uri="{BB962C8B-B14F-4D97-AF65-F5344CB8AC3E}">
        <p14:creationId xmlns:p14="http://schemas.microsoft.com/office/powerpoint/2010/main" val="3616953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3577DE-D33D-4A49-80DB-B2F938425084}"/>
              </a:ext>
            </a:extLst>
          </p:cNvPr>
          <p:cNvPicPr>
            <a:picLocks noChangeAspect="1"/>
          </p:cNvPicPr>
          <p:nvPr>
            <p:custDataLst>
              <p:tags r:id="rId1"/>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200" y="2941320"/>
            <a:ext cx="5918454" cy="681228"/>
          </a:xfrm>
          <a:prstGeom prst="rect">
            <a:avLst/>
          </a:prstGeom>
          <a:noFill/>
          <a:ln/>
          <a:effectLst/>
        </p:spPr>
      </p:pic>
      <p:sp>
        <p:nvSpPr>
          <p:cNvPr id="10" name="Text Box 2">
            <a:extLst>
              <a:ext uri="{FF2B5EF4-FFF2-40B4-BE49-F238E27FC236}">
                <a16:creationId xmlns:a16="http://schemas.microsoft.com/office/drawing/2014/main" id="{C0CC2D27-D27E-4D93-A6A4-FAFD5F40E205}"/>
              </a:ext>
            </a:extLst>
          </p:cNvPr>
          <p:cNvSpPr txBox="1">
            <a:spLocks noChangeArrowheads="1"/>
          </p:cNvSpPr>
          <p:nvPr/>
        </p:nvSpPr>
        <p:spPr bwMode="auto">
          <a:xfrm>
            <a:off x="0" y="0"/>
            <a:ext cx="9144000" cy="523220"/>
          </a:xfrm>
          <a:prstGeom prst="rect">
            <a:avLst/>
          </a:prstGeom>
          <a:noFill/>
          <a:ln w="28575">
            <a:noFill/>
            <a:miter lim="800000"/>
            <a:headEnd/>
            <a:tailEnd/>
          </a:ln>
          <a:effectLst/>
        </p:spPr>
        <p:txBody>
          <a:bodyPr wrap="square">
            <a:spAutoFit/>
          </a:bodyPr>
          <a:lstStyle/>
          <a:p>
            <a:pPr marL="609600" indent="-609600"/>
            <a:r>
              <a:rPr lang="en-US" sz="2800" b="1" dirty="0">
                <a:solidFill>
                  <a:srgbClr val="996600"/>
                </a:solidFill>
                <a:latin typeface="Comic Sans MS" pitchFamily="66" charset="0"/>
              </a:rPr>
              <a:t>(Nondeterministic) immaculate linear amplifiers</a:t>
            </a:r>
          </a:p>
        </p:txBody>
      </p:sp>
      <p:pic>
        <p:nvPicPr>
          <p:cNvPr id="11" name="Picture 3 1" descr="C:\Documents and Settings\Carlton Caves\My Documents\Dropbox\paper amplifier\0 Paper\v5 -revised\fig1.jpg">
            <a:extLst>
              <a:ext uri="{FF2B5EF4-FFF2-40B4-BE49-F238E27FC236}">
                <a16:creationId xmlns:a16="http://schemas.microsoft.com/office/drawing/2014/main" id="{580C00B9-6D37-4FDF-89EE-FEA3F248117D}"/>
              </a:ext>
            </a:extLst>
          </p:cNvPr>
          <p:cNvPicPr>
            <a:picLocks noChangeAspect="1" noChangeArrowheads="1"/>
          </p:cNvPicPr>
          <p:nvPr/>
        </p:nvPicPr>
        <p:blipFill>
          <a:blip r:embed="rId10" cstate="print"/>
          <a:srcRect/>
          <a:stretch>
            <a:fillRect/>
          </a:stretch>
        </p:blipFill>
        <p:spPr bwMode="auto">
          <a:xfrm>
            <a:off x="1066800" y="608864"/>
            <a:ext cx="6882582" cy="2101969"/>
          </a:xfrm>
          <a:prstGeom prst="rect">
            <a:avLst/>
          </a:prstGeom>
          <a:noFill/>
        </p:spPr>
      </p:pic>
      <p:sp useBgFill="1">
        <p:nvSpPr>
          <p:cNvPr id="12" name="TextBox 11">
            <a:extLst>
              <a:ext uri="{FF2B5EF4-FFF2-40B4-BE49-F238E27FC236}">
                <a16:creationId xmlns:a16="http://schemas.microsoft.com/office/drawing/2014/main" id="{207A729E-5F74-45B2-9A87-723168177FB9}"/>
              </a:ext>
            </a:extLst>
          </p:cNvPr>
          <p:cNvSpPr txBox="1"/>
          <p:nvPr/>
        </p:nvSpPr>
        <p:spPr>
          <a:xfrm>
            <a:off x="5791200" y="2253633"/>
            <a:ext cx="2209800" cy="584775"/>
          </a:xfrm>
          <a:prstGeom prst="rect">
            <a:avLst/>
          </a:prstGeom>
        </p:spPr>
        <p:txBody>
          <a:bodyPr wrap="square" rtlCol="0">
            <a:spAutoFit/>
          </a:bodyPr>
          <a:lstStyle/>
          <a:p>
            <a:r>
              <a:rPr lang="en-US" sz="1600" dirty="0"/>
              <a:t>Ball-and-stick (lollipop) diagram</a:t>
            </a:r>
          </a:p>
        </p:txBody>
      </p:sp>
      <p:sp>
        <p:nvSpPr>
          <p:cNvPr id="22" name="TextBox 21">
            <a:extLst>
              <a:ext uri="{FF2B5EF4-FFF2-40B4-BE49-F238E27FC236}">
                <a16:creationId xmlns:a16="http://schemas.microsoft.com/office/drawing/2014/main" id="{CC0308E6-7E34-4C85-9436-0D0F655BEA6E}"/>
              </a:ext>
            </a:extLst>
          </p:cNvPr>
          <p:cNvSpPr txBox="1"/>
          <p:nvPr/>
        </p:nvSpPr>
        <p:spPr>
          <a:xfrm>
            <a:off x="5257800" y="5689937"/>
            <a:ext cx="3414125" cy="1015663"/>
          </a:xfrm>
          <a:prstGeom prst="rect">
            <a:avLst/>
          </a:prstGeom>
          <a:solidFill>
            <a:srgbClr val="FFFF00"/>
          </a:solidFill>
          <a:ln w="28575">
            <a:solidFill>
              <a:srgbClr val="FF0000"/>
            </a:solidFill>
          </a:ln>
        </p:spPr>
        <p:txBody>
          <a:bodyPr wrap="square" rtlCol="0">
            <a:spAutoFit/>
          </a:bodyPr>
          <a:lstStyle/>
          <a:p>
            <a:r>
              <a:rPr lang="en-US" dirty="0">
                <a:solidFill>
                  <a:srgbClr val="FF0000"/>
                </a:solidFill>
              </a:rPr>
              <a:t>This is a distinguishability argument that turns out to be radically inadequate.</a:t>
            </a:r>
          </a:p>
        </p:txBody>
      </p:sp>
      <p:grpSp>
        <p:nvGrpSpPr>
          <p:cNvPr id="23" name="Group 22">
            <a:extLst>
              <a:ext uri="{FF2B5EF4-FFF2-40B4-BE49-F238E27FC236}">
                <a16:creationId xmlns:a16="http://schemas.microsoft.com/office/drawing/2014/main" id="{51EEBF80-633C-4BAD-93DC-DE857DBADD6A}"/>
              </a:ext>
            </a:extLst>
          </p:cNvPr>
          <p:cNvGrpSpPr/>
          <p:nvPr/>
        </p:nvGrpSpPr>
        <p:grpSpPr>
          <a:xfrm>
            <a:off x="207264" y="3810000"/>
            <a:ext cx="4364736" cy="1524000"/>
            <a:chOff x="207264" y="2895600"/>
            <a:chExt cx="4364736" cy="1524000"/>
          </a:xfrm>
        </p:grpSpPr>
        <p:pic>
          <p:nvPicPr>
            <p:cNvPr id="24" name="Picture 23">
              <a:extLst>
                <a:ext uri="{FF2B5EF4-FFF2-40B4-BE49-F238E27FC236}">
                  <a16:creationId xmlns:a16="http://schemas.microsoft.com/office/drawing/2014/main" id="{82AE199B-4224-424D-8988-324CB72710BE}"/>
                </a:ext>
              </a:extLst>
            </p:cNvPr>
            <p:cNvPicPr>
              <a:picLocks noChangeAspect="1"/>
            </p:cNvPicPr>
            <p:nvPr>
              <p:custDataLst>
                <p:tags r:id="rId5"/>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264" y="2895600"/>
              <a:ext cx="4364736" cy="900684"/>
            </a:xfrm>
            <a:prstGeom prst="rect">
              <a:avLst/>
            </a:prstGeom>
            <a:noFill/>
            <a:ln/>
            <a:effectLst/>
          </p:spPr>
        </p:pic>
        <p:pic>
          <p:nvPicPr>
            <p:cNvPr id="25" name="Picture 24">
              <a:extLst>
                <a:ext uri="{FF2B5EF4-FFF2-40B4-BE49-F238E27FC236}">
                  <a16:creationId xmlns:a16="http://schemas.microsoft.com/office/drawing/2014/main" id="{F548C3A0-3FA9-4E69-B08F-57253A705EA9}"/>
                </a:ext>
              </a:extLst>
            </p:cNvPr>
            <p:cNvPicPr>
              <a:picLocks noChangeAspect="1"/>
            </p:cNvPicPr>
            <p:nvPr>
              <p:custDataLst>
                <p:tags r:id="rId6"/>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7998" y="3915918"/>
              <a:ext cx="1763268" cy="503682"/>
            </a:xfrm>
            <a:prstGeom prst="rect">
              <a:avLst/>
            </a:prstGeom>
            <a:noFill/>
            <a:ln/>
            <a:effectLst/>
          </p:spPr>
        </p:pic>
      </p:grpSp>
      <p:grpSp>
        <p:nvGrpSpPr>
          <p:cNvPr id="28" name="Group 27">
            <a:extLst>
              <a:ext uri="{FF2B5EF4-FFF2-40B4-BE49-F238E27FC236}">
                <a16:creationId xmlns:a16="http://schemas.microsoft.com/office/drawing/2014/main" id="{5AFDCAB1-F88E-4DD4-8F40-D35BCF6FFB00}"/>
              </a:ext>
            </a:extLst>
          </p:cNvPr>
          <p:cNvGrpSpPr/>
          <p:nvPr/>
        </p:nvGrpSpPr>
        <p:grpSpPr>
          <a:xfrm>
            <a:off x="4765548" y="3810000"/>
            <a:ext cx="4226052" cy="1600200"/>
            <a:chOff x="4765548" y="3810000"/>
            <a:chExt cx="4226052" cy="1600200"/>
          </a:xfrm>
        </p:grpSpPr>
        <p:pic>
          <p:nvPicPr>
            <p:cNvPr id="4" name="Picture 3 2">
              <a:extLst>
                <a:ext uri="{FF2B5EF4-FFF2-40B4-BE49-F238E27FC236}">
                  <a16:creationId xmlns:a16="http://schemas.microsoft.com/office/drawing/2014/main" id="{D28E2D79-FFBE-4E32-95C7-3F0F80171480}"/>
                </a:ext>
              </a:extLst>
            </p:cNvPr>
            <p:cNvPicPr>
              <a:picLocks noChangeAspect="1"/>
            </p:cNvPicPr>
            <p:nvPr>
              <p:custDataLst>
                <p:tags r:id="rId3"/>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69358" y="3810000"/>
              <a:ext cx="4218432" cy="900684"/>
            </a:xfrm>
            <a:prstGeom prst="rect">
              <a:avLst/>
            </a:prstGeom>
            <a:noFill/>
            <a:ln/>
            <a:effectLst/>
          </p:spPr>
        </p:pic>
        <mc:AlternateContent xmlns:mc="http://schemas.openxmlformats.org/markup-compatibility/2006" xmlns:p14="http://schemas.microsoft.com/office/powerpoint/2010/main">
          <mc:Choice Requires="p14">
            <p:contentPart p14:bwMode="auto" r:id="rId14">
              <p14:nvContentPartPr>
                <p14:cNvPr id="2" name="Ink 1">
                  <a:extLst>
                    <a:ext uri="{FF2B5EF4-FFF2-40B4-BE49-F238E27FC236}">
                      <a16:creationId xmlns:a16="http://schemas.microsoft.com/office/drawing/2014/main" id="{CE041137-3A1B-4E87-A4F5-B9E3E25121C5}"/>
                    </a:ext>
                  </a:extLst>
                </p14:cNvPr>
                <p14:cNvContentPartPr/>
                <p14:nvPr/>
              </p14:nvContentPartPr>
              <p14:xfrm>
                <a:off x="6870834" y="4079748"/>
                <a:ext cx="15480" cy="76680"/>
              </p14:xfrm>
            </p:contentPart>
          </mc:Choice>
          <mc:Fallback xmlns="">
            <p:pic>
              <p:nvPicPr>
                <p:cNvPr id="2" name="Ink 1">
                  <a:extLst>
                    <a:ext uri="{FF2B5EF4-FFF2-40B4-BE49-F238E27FC236}">
                      <a16:creationId xmlns:a16="http://schemas.microsoft.com/office/drawing/2014/main" id="{CE041137-3A1B-4E87-A4F5-B9E3E25121C5}"/>
                    </a:ext>
                  </a:extLst>
                </p:cNvPr>
                <p:cNvPicPr/>
                <p:nvPr/>
              </p:nvPicPr>
              <p:blipFill>
                <a:blip r:embed="rId15"/>
                <a:stretch>
                  <a:fillRect/>
                </a:stretch>
              </p:blipFill>
              <p:spPr>
                <a:xfrm>
                  <a:off x="6862194" y="4070748"/>
                  <a:ext cx="33120" cy="94320"/>
                </a:xfrm>
                <a:prstGeom prst="rect">
                  <a:avLst/>
                </a:prstGeom>
              </p:spPr>
            </p:pic>
          </mc:Fallback>
        </mc:AlternateContent>
        <p:pic>
          <p:nvPicPr>
            <p:cNvPr id="7" name="Picture 6">
              <a:extLst>
                <a:ext uri="{FF2B5EF4-FFF2-40B4-BE49-F238E27FC236}">
                  <a16:creationId xmlns:a16="http://schemas.microsoft.com/office/drawing/2014/main" id="{40827770-BF2B-4649-A56D-0B9A065B2578}"/>
                </a:ext>
              </a:extLst>
            </p:cNvPr>
            <p:cNvPicPr>
              <a:picLocks noChangeAspect="1"/>
            </p:cNvPicPr>
            <p:nvPr>
              <p:custDataLst>
                <p:tags r:id="rId4"/>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65548" y="4863846"/>
              <a:ext cx="4226052" cy="546354"/>
            </a:xfrm>
            <a:prstGeom prst="rect">
              <a:avLst/>
            </a:prstGeom>
            <a:noFill/>
            <a:ln/>
            <a:effectLst/>
          </p:spPr>
        </p:pic>
      </p:grpSp>
      <p:pic>
        <p:nvPicPr>
          <p:cNvPr id="9" name="Picture 8">
            <a:extLst>
              <a:ext uri="{FF2B5EF4-FFF2-40B4-BE49-F238E27FC236}">
                <a16:creationId xmlns:a16="http://schemas.microsoft.com/office/drawing/2014/main" id="{1F491714-719D-4562-BF91-B6F484B49643}"/>
              </a:ext>
            </a:extLst>
          </p:cNvPr>
          <p:cNvPicPr>
            <a:picLocks noChangeAspect="1"/>
          </p:cNvPicPr>
          <p:nvPr>
            <p:custDataLst>
              <p:tags r:id="rId2"/>
            </p:custDataLst>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24200" y="5773293"/>
            <a:ext cx="1809560" cy="856107"/>
          </a:xfrm>
          <a:prstGeom prst="rect">
            <a:avLst/>
          </a:prstGeom>
          <a:noFill/>
          <a:ln/>
          <a:effectLst/>
        </p:spPr>
      </p:pic>
    </p:spTree>
    <p:extLst>
      <p:ext uri="{BB962C8B-B14F-4D97-AF65-F5344CB8AC3E}">
        <p14:creationId xmlns:p14="http://schemas.microsoft.com/office/powerpoint/2010/main" val="248654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321540" name="Text Box 4"/>
          <p:cNvSpPr txBox="1">
            <a:spLocks noChangeArrowheads="1"/>
          </p:cNvSpPr>
          <p:nvPr/>
        </p:nvSpPr>
        <p:spPr bwMode="auto">
          <a:xfrm>
            <a:off x="2363887" y="6182380"/>
            <a:ext cx="4379724" cy="523220"/>
          </a:xfrm>
          <a:prstGeom prst="rect">
            <a:avLst/>
          </a:prstGeom>
          <a:noFill/>
          <a:ln w="19050" algn="ctr">
            <a:noFill/>
            <a:miter lim="800000"/>
            <a:headEnd/>
            <a:tailEnd/>
          </a:ln>
          <a:effectLst/>
        </p:spPr>
        <p:txBody>
          <a:bodyPr wrap="none">
            <a:spAutoFit/>
          </a:bodyPr>
          <a:lstStyle/>
          <a:p>
            <a:r>
              <a:rPr lang="en-US" sz="1400" b="1" dirty="0" err="1">
                <a:solidFill>
                  <a:schemeClr val="tx1"/>
                </a:solidFill>
              </a:rPr>
              <a:t>Holstrandir</a:t>
            </a:r>
            <a:r>
              <a:rPr lang="en-US" sz="1400" b="1" dirty="0">
                <a:solidFill>
                  <a:schemeClr val="tx1"/>
                </a:solidFill>
              </a:rPr>
              <a:t> Peninsula overlooking </a:t>
            </a:r>
            <a:r>
              <a:rPr lang="en-US" sz="1400" b="1" dirty="0" err="1">
                <a:solidFill>
                  <a:schemeClr val="tx1"/>
                </a:solidFill>
              </a:rPr>
              <a:t>Ísafjarðardjúp</a:t>
            </a:r>
            <a:r>
              <a:rPr lang="en-US" sz="1400" b="1" dirty="0">
                <a:solidFill>
                  <a:schemeClr val="tx1"/>
                </a:solidFill>
              </a:rPr>
              <a:t> </a:t>
            </a:r>
          </a:p>
          <a:p>
            <a:r>
              <a:rPr lang="en-US" sz="1400" b="1" dirty="0" err="1">
                <a:solidFill>
                  <a:schemeClr val="tx1"/>
                </a:solidFill>
              </a:rPr>
              <a:t>Westfjords</a:t>
            </a:r>
            <a:r>
              <a:rPr lang="en-US" sz="1400" b="1" dirty="0">
                <a:solidFill>
                  <a:schemeClr val="tx1"/>
                </a:solidFill>
              </a:rPr>
              <a:t>, Iceland</a:t>
            </a:r>
          </a:p>
        </p:txBody>
      </p:sp>
      <p:pic>
        <p:nvPicPr>
          <p:cNvPr id="3074" name="Picture 2" descr="C:\Users\caves\Documents\My Stuff\My Stuff 1\pers\diaries\1213\JeremyEleanorHolstrandi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
            <a:ext cx="8991600" cy="6019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172" y="228600"/>
            <a:ext cx="9220200" cy="954107"/>
          </a:xfrm>
          <a:prstGeom prst="rect">
            <a:avLst/>
          </a:prstGeom>
          <a:noFill/>
        </p:spPr>
        <p:txBody>
          <a:bodyPr wrap="square" rtlCol="0">
            <a:spAutoFit/>
          </a:bodyPr>
          <a:lstStyle/>
          <a:p>
            <a:pPr marL="857250" indent="-857250"/>
            <a:r>
              <a:rPr lang="en-US" sz="2800" dirty="0">
                <a:solidFill>
                  <a:srgbClr val="996600"/>
                </a:solidFill>
                <a:latin typeface="Comic Sans MS" pitchFamily="66" charset="0"/>
              </a:rPr>
              <a:t>II.  Quantum limits on noise in (deterministic) phase-preserving </a:t>
            </a:r>
            <a:r>
              <a:rPr lang="en-US" sz="2800" dirty="0" err="1">
                <a:solidFill>
                  <a:srgbClr val="996600"/>
                </a:solidFill>
                <a:latin typeface="Comic Sans MS" pitchFamily="66" charset="0"/>
              </a:rPr>
              <a:t>linamps</a:t>
            </a:r>
            <a:r>
              <a:rPr lang="en-US" sz="2800" dirty="0">
                <a:solidFill>
                  <a:srgbClr val="996600"/>
                </a:solidFill>
                <a:latin typeface="Comic Sans MS" pitchFamily="66" charset="0"/>
              </a:rPr>
              <a:t>.  The whole story</a:t>
            </a:r>
          </a:p>
        </p:txBody>
      </p:sp>
    </p:spTree>
    <p:extLst>
      <p:ext uri="{BB962C8B-B14F-4D97-AF65-F5344CB8AC3E}">
        <p14:creationId xmlns:p14="http://schemas.microsoft.com/office/powerpoint/2010/main" val="2828119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a:extLst>
              <a:ext uri="{FF2B5EF4-FFF2-40B4-BE49-F238E27FC236}">
                <a16:creationId xmlns:a16="http://schemas.microsoft.com/office/drawing/2014/main" id="{1DAE13E2-060A-4C0F-84C0-25CAF973FBEF}"/>
              </a:ext>
            </a:extLst>
          </p:cNvPr>
          <p:cNvSpPr txBox="1">
            <a:spLocks noChangeArrowheads="1"/>
          </p:cNvSpPr>
          <p:nvPr/>
        </p:nvSpPr>
        <p:spPr bwMode="auto">
          <a:xfrm>
            <a:off x="0" y="76200"/>
            <a:ext cx="9144000" cy="584775"/>
          </a:xfrm>
          <a:prstGeom prst="rect">
            <a:avLst/>
          </a:prstGeom>
          <a:noFill/>
          <a:ln w="28575">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Phase-preserving linear amplifiers</a:t>
            </a:r>
          </a:p>
        </p:txBody>
      </p:sp>
      <p:pic>
        <p:nvPicPr>
          <p:cNvPr id="19" name="Picture 3" descr="C:\Documents and Settings\Carlton Caves\My Documents\Dropbox\paper amplifier\0 Paper\v5 -revised\fig1.jpg">
            <a:extLst>
              <a:ext uri="{FF2B5EF4-FFF2-40B4-BE49-F238E27FC236}">
                <a16:creationId xmlns:a16="http://schemas.microsoft.com/office/drawing/2014/main" id="{3E0D8357-A284-4458-B987-319E29B6E3A2}"/>
              </a:ext>
            </a:extLst>
          </p:cNvPr>
          <p:cNvPicPr>
            <a:picLocks noChangeAspect="1" noChangeArrowheads="1"/>
          </p:cNvPicPr>
          <p:nvPr/>
        </p:nvPicPr>
        <p:blipFill>
          <a:blip r:embed="rId5" cstate="print"/>
          <a:srcRect/>
          <a:stretch>
            <a:fillRect/>
          </a:stretch>
        </p:blipFill>
        <p:spPr bwMode="auto">
          <a:xfrm>
            <a:off x="153467" y="762000"/>
            <a:ext cx="8914333" cy="2722474"/>
          </a:xfrm>
          <a:prstGeom prst="rect">
            <a:avLst/>
          </a:prstGeom>
          <a:noFill/>
        </p:spPr>
      </p:pic>
      <p:sp useBgFill="1">
        <p:nvSpPr>
          <p:cNvPr id="20" name="TextBox 19">
            <a:extLst>
              <a:ext uri="{FF2B5EF4-FFF2-40B4-BE49-F238E27FC236}">
                <a16:creationId xmlns:a16="http://schemas.microsoft.com/office/drawing/2014/main" id="{E042B975-3266-4340-AAB8-8B304927E2BC}"/>
              </a:ext>
            </a:extLst>
          </p:cNvPr>
          <p:cNvSpPr txBox="1"/>
          <p:nvPr/>
        </p:nvSpPr>
        <p:spPr>
          <a:xfrm>
            <a:off x="6477000" y="2819400"/>
            <a:ext cx="2358378" cy="707886"/>
          </a:xfrm>
          <a:prstGeom prst="rect">
            <a:avLst/>
          </a:prstGeom>
        </p:spPr>
        <p:txBody>
          <a:bodyPr wrap="square" rtlCol="0">
            <a:spAutoFit/>
          </a:bodyPr>
          <a:lstStyle/>
          <a:p>
            <a:r>
              <a:rPr lang="en-US" dirty="0"/>
              <a:t>Ball-and-stick (lollipop) diagram</a:t>
            </a:r>
          </a:p>
        </p:txBody>
      </p:sp>
      <p:grpSp>
        <p:nvGrpSpPr>
          <p:cNvPr id="32" name="Group 31">
            <a:extLst>
              <a:ext uri="{FF2B5EF4-FFF2-40B4-BE49-F238E27FC236}">
                <a16:creationId xmlns:a16="http://schemas.microsoft.com/office/drawing/2014/main" id="{CD9CE49E-D198-4DA6-9556-3F22732FEDB2}"/>
              </a:ext>
            </a:extLst>
          </p:cNvPr>
          <p:cNvGrpSpPr/>
          <p:nvPr/>
        </p:nvGrpSpPr>
        <p:grpSpPr>
          <a:xfrm>
            <a:off x="260684" y="3919537"/>
            <a:ext cx="8594693" cy="1947863"/>
            <a:chOff x="320707" y="3919537"/>
            <a:chExt cx="8594693" cy="1947863"/>
          </a:xfrm>
        </p:grpSpPr>
        <p:pic>
          <p:nvPicPr>
            <p:cNvPr id="5" name="Picture 4">
              <a:extLst>
                <a:ext uri="{FF2B5EF4-FFF2-40B4-BE49-F238E27FC236}">
                  <a16:creationId xmlns:a16="http://schemas.microsoft.com/office/drawing/2014/main" id="{ABB5496D-28B4-49E2-BD8D-B81764CAC801}"/>
                </a:ext>
              </a:extLst>
            </p:cNvPr>
            <p:cNvPicPr>
              <a:picLocks noChangeAspect="1"/>
            </p:cNvPicPr>
            <p:nvPr>
              <p:custDataLst>
                <p:tags r:id="rId1"/>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7987" y="3919537"/>
              <a:ext cx="3300413" cy="423863"/>
            </a:xfrm>
            <a:prstGeom prst="rect">
              <a:avLst/>
            </a:prstGeom>
            <a:noFill/>
            <a:ln/>
            <a:effectLst/>
          </p:spPr>
        </p:pic>
        <p:pic>
          <p:nvPicPr>
            <p:cNvPr id="31" name="Picture 30">
              <a:extLst>
                <a:ext uri="{FF2B5EF4-FFF2-40B4-BE49-F238E27FC236}">
                  <a16:creationId xmlns:a16="http://schemas.microsoft.com/office/drawing/2014/main" id="{ECD8EF2E-587E-4691-A807-B2C6DBE5A3E8}"/>
                </a:ext>
              </a:extLst>
            </p:cNvPr>
            <p:cNvPicPr>
              <a:picLocks noChangeAspect="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707" y="4801267"/>
              <a:ext cx="8594693" cy="1066133"/>
            </a:xfrm>
            <a:prstGeom prst="rect">
              <a:avLst/>
            </a:prstGeom>
            <a:noFill/>
            <a:ln/>
            <a:effectLst/>
          </p:spPr>
        </p:pic>
      </p:grpSp>
    </p:spTree>
    <p:extLst>
      <p:ext uri="{BB962C8B-B14F-4D97-AF65-F5344CB8AC3E}">
        <p14:creationId xmlns:p14="http://schemas.microsoft.com/office/powerpoint/2010/main" val="3156162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a:extLst>
              <a:ext uri="{FF2B5EF4-FFF2-40B4-BE49-F238E27FC236}">
                <a16:creationId xmlns:a16="http://schemas.microsoft.com/office/drawing/2014/main" id="{7AF4E9EB-F012-4102-9072-78889A9C084A}"/>
              </a:ext>
            </a:extLst>
          </p:cNvPr>
          <p:cNvSpPr txBox="1">
            <a:spLocks noChangeArrowheads="1"/>
          </p:cNvSpPr>
          <p:nvPr/>
        </p:nvSpPr>
        <p:spPr bwMode="auto">
          <a:xfrm>
            <a:off x="0" y="76200"/>
            <a:ext cx="9144000" cy="584775"/>
          </a:xfrm>
          <a:prstGeom prst="rect">
            <a:avLst/>
          </a:prstGeom>
          <a:noFill/>
          <a:ln w="28575">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Phase-preserving linear amplifiers</a:t>
            </a:r>
          </a:p>
        </p:txBody>
      </p:sp>
      <p:sp>
        <p:nvSpPr>
          <p:cNvPr id="41" name="TextBox 40">
            <a:extLst>
              <a:ext uri="{FF2B5EF4-FFF2-40B4-BE49-F238E27FC236}">
                <a16:creationId xmlns:a16="http://schemas.microsoft.com/office/drawing/2014/main" id="{E25B3D16-A672-45B5-A683-7F2F1DE1C57A}"/>
              </a:ext>
            </a:extLst>
          </p:cNvPr>
          <p:cNvSpPr txBox="1"/>
          <p:nvPr/>
        </p:nvSpPr>
        <p:spPr>
          <a:xfrm>
            <a:off x="76200" y="6019800"/>
            <a:ext cx="3429000" cy="738664"/>
          </a:xfrm>
          <a:prstGeom prst="rect">
            <a:avLst/>
          </a:prstGeom>
          <a:noFill/>
        </p:spPr>
        <p:txBody>
          <a:bodyPr wrap="square" rtlCol="0">
            <a:spAutoFit/>
          </a:bodyPr>
          <a:lstStyle/>
          <a:p>
            <a:pPr algn="l"/>
            <a:r>
              <a:rPr lang="en-US" sz="1400" b="1" dirty="0">
                <a:solidFill>
                  <a:schemeClr val="tx1"/>
                </a:solidFill>
              </a:rPr>
              <a:t>C. M. Caves, PRD 26, 1817 (1982).</a:t>
            </a:r>
          </a:p>
          <a:p>
            <a:pPr algn="l"/>
            <a:r>
              <a:rPr lang="en-US" sz="1400" b="1" dirty="0">
                <a:solidFill>
                  <a:schemeClr val="tx1"/>
                </a:solidFill>
              </a:rPr>
              <a:t>C. M. Caves, J. Combes,  Z. Jiang, and S. Pandey, PRA 86, 063802 (2012).</a:t>
            </a:r>
          </a:p>
        </p:txBody>
      </p:sp>
      <p:grpSp>
        <p:nvGrpSpPr>
          <p:cNvPr id="46" name="Group 45">
            <a:extLst>
              <a:ext uri="{FF2B5EF4-FFF2-40B4-BE49-F238E27FC236}">
                <a16:creationId xmlns:a16="http://schemas.microsoft.com/office/drawing/2014/main" id="{D0A2B743-0767-4F11-926E-EAEC5A18E478}"/>
              </a:ext>
            </a:extLst>
          </p:cNvPr>
          <p:cNvGrpSpPr/>
          <p:nvPr/>
        </p:nvGrpSpPr>
        <p:grpSpPr>
          <a:xfrm>
            <a:off x="152400" y="609600"/>
            <a:ext cx="8816912" cy="762000"/>
            <a:chOff x="152400" y="609600"/>
            <a:chExt cx="8816912" cy="762000"/>
          </a:xfrm>
        </p:grpSpPr>
        <p:pic>
          <p:nvPicPr>
            <p:cNvPr id="3" name="Picture 2">
              <a:extLst>
                <a:ext uri="{FF2B5EF4-FFF2-40B4-BE49-F238E27FC236}">
                  <a16:creationId xmlns:a16="http://schemas.microsoft.com/office/drawing/2014/main" id="{1B85062E-3C4B-4C79-A60F-DC2E41445BEF}"/>
                </a:ext>
              </a:extLst>
            </p:cNvPr>
            <p:cNvPicPr>
              <a:picLocks noChangeAspect="1"/>
            </p:cNvPicPr>
            <p:nvPr>
              <p:custDataLst>
                <p:tags r:id="rId9"/>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928687"/>
              <a:ext cx="2991803" cy="442913"/>
            </a:xfrm>
            <a:prstGeom prst="rect">
              <a:avLst/>
            </a:prstGeom>
            <a:noFill/>
            <a:ln/>
            <a:effectLst/>
          </p:spPr>
        </p:pic>
        <p:sp>
          <p:nvSpPr>
            <p:cNvPr id="26" name="TextBox 25">
              <a:extLst>
                <a:ext uri="{FF2B5EF4-FFF2-40B4-BE49-F238E27FC236}">
                  <a16:creationId xmlns:a16="http://schemas.microsoft.com/office/drawing/2014/main" id="{F7AFB622-195D-43A3-9ACC-4AFD05B1A8C2}"/>
                </a:ext>
              </a:extLst>
            </p:cNvPr>
            <p:cNvSpPr txBox="1"/>
            <p:nvPr/>
          </p:nvSpPr>
          <p:spPr>
            <a:xfrm>
              <a:off x="1660633" y="609600"/>
              <a:ext cx="2758967" cy="369332"/>
            </a:xfrm>
            <a:prstGeom prst="rect">
              <a:avLst/>
            </a:prstGeom>
            <a:noFill/>
          </p:spPr>
          <p:txBody>
            <a:bodyPr wrap="square" rtlCol="0">
              <a:spAutoFit/>
            </a:bodyPr>
            <a:lstStyle/>
            <a:p>
              <a:r>
                <a:rPr lang="en-US" sz="1800" dirty="0">
                  <a:solidFill>
                    <a:srgbClr val="FF0000"/>
                  </a:solidFill>
                </a:rPr>
                <a:t>added-noise operator</a:t>
              </a:r>
            </a:p>
          </p:txBody>
        </p:sp>
        <p:pic>
          <p:nvPicPr>
            <p:cNvPr id="45" name="Picture 44">
              <a:extLst>
                <a:ext uri="{FF2B5EF4-FFF2-40B4-BE49-F238E27FC236}">
                  <a16:creationId xmlns:a16="http://schemas.microsoft.com/office/drawing/2014/main" id="{A74A0594-879C-4CBF-80D1-2932820752B9}"/>
                </a:ext>
              </a:extLst>
            </p:cNvPr>
            <p:cNvPicPr>
              <a:picLocks noChangeAspect="1"/>
            </p:cNvPicPr>
            <p:nvPr>
              <p:custDataLst>
                <p:tags r:id="rId10"/>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8600" y="1045750"/>
              <a:ext cx="4930712" cy="325850"/>
            </a:xfrm>
            <a:prstGeom prst="rect">
              <a:avLst/>
            </a:prstGeom>
            <a:noFill/>
            <a:ln/>
            <a:effectLst/>
          </p:spPr>
        </p:pic>
      </p:grpSp>
      <p:grpSp>
        <p:nvGrpSpPr>
          <p:cNvPr id="71" name="Group 70">
            <a:extLst>
              <a:ext uri="{FF2B5EF4-FFF2-40B4-BE49-F238E27FC236}">
                <a16:creationId xmlns:a16="http://schemas.microsoft.com/office/drawing/2014/main" id="{5EAD0D9B-6265-4B40-8882-065C70FDD1E9}"/>
              </a:ext>
            </a:extLst>
          </p:cNvPr>
          <p:cNvGrpSpPr/>
          <p:nvPr/>
        </p:nvGrpSpPr>
        <p:grpSpPr>
          <a:xfrm>
            <a:off x="762000" y="1575137"/>
            <a:ext cx="7696200" cy="2784354"/>
            <a:chOff x="762000" y="1575137"/>
            <a:chExt cx="7696200" cy="2784354"/>
          </a:xfrm>
        </p:grpSpPr>
        <p:grpSp>
          <p:nvGrpSpPr>
            <p:cNvPr id="27" name="Group 26">
              <a:extLst>
                <a:ext uri="{FF2B5EF4-FFF2-40B4-BE49-F238E27FC236}">
                  <a16:creationId xmlns:a16="http://schemas.microsoft.com/office/drawing/2014/main" id="{84F0C505-8136-4AE4-84F3-56BBDEFC1AAE}"/>
                </a:ext>
              </a:extLst>
            </p:cNvPr>
            <p:cNvGrpSpPr/>
            <p:nvPr/>
          </p:nvGrpSpPr>
          <p:grpSpPr>
            <a:xfrm>
              <a:off x="762000" y="1575137"/>
              <a:ext cx="7696200" cy="2784354"/>
              <a:chOff x="762000" y="1472863"/>
              <a:chExt cx="7696200" cy="2784354"/>
            </a:xfrm>
          </p:grpSpPr>
          <p:grpSp>
            <p:nvGrpSpPr>
              <p:cNvPr id="28" name="Group 41">
                <a:extLst>
                  <a:ext uri="{FF2B5EF4-FFF2-40B4-BE49-F238E27FC236}">
                    <a16:creationId xmlns:a16="http://schemas.microsoft.com/office/drawing/2014/main" id="{F56329B6-F667-4164-876C-A9B53CE754E9}"/>
                  </a:ext>
                </a:extLst>
              </p:cNvPr>
              <p:cNvGrpSpPr/>
              <p:nvPr/>
            </p:nvGrpSpPr>
            <p:grpSpPr>
              <a:xfrm>
                <a:off x="762000" y="1472863"/>
                <a:ext cx="7696200" cy="2784354"/>
                <a:chOff x="762000" y="1853863"/>
                <a:chExt cx="7696200" cy="2784354"/>
              </a:xfrm>
            </p:grpSpPr>
            <p:sp>
              <p:nvSpPr>
                <p:cNvPr id="30" name="Rectangle 29">
                  <a:extLst>
                    <a:ext uri="{FF2B5EF4-FFF2-40B4-BE49-F238E27FC236}">
                      <a16:creationId xmlns:a16="http://schemas.microsoft.com/office/drawing/2014/main" id="{2DB4BDF2-2FC8-4DB6-84A9-22E8F63111AD}"/>
                    </a:ext>
                  </a:extLst>
                </p:cNvPr>
                <p:cNvSpPr/>
                <p:nvPr/>
              </p:nvSpPr>
              <p:spPr bwMode="auto">
                <a:xfrm>
                  <a:off x="762000" y="1853863"/>
                  <a:ext cx="7696200" cy="2784354"/>
                </a:xfrm>
                <a:prstGeom prst="rect">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3" name="TextBox 32">
                  <a:extLst>
                    <a:ext uri="{FF2B5EF4-FFF2-40B4-BE49-F238E27FC236}">
                      <a16:creationId xmlns:a16="http://schemas.microsoft.com/office/drawing/2014/main" id="{B5DC66BF-D943-4A0A-AEC9-BA4A64468A0A}"/>
                    </a:ext>
                  </a:extLst>
                </p:cNvPr>
                <p:cNvSpPr txBox="1"/>
                <p:nvPr/>
              </p:nvSpPr>
              <p:spPr>
                <a:xfrm>
                  <a:off x="1447800" y="1905000"/>
                  <a:ext cx="1125629" cy="830997"/>
                </a:xfrm>
                <a:prstGeom prst="rect">
                  <a:avLst/>
                </a:prstGeom>
                <a:noFill/>
              </p:spPr>
              <p:txBody>
                <a:bodyPr wrap="none" rtlCol="0">
                  <a:spAutoFit/>
                </a:bodyPr>
                <a:lstStyle/>
                <a:p>
                  <a:r>
                    <a:rPr lang="en-US" sz="2400" dirty="0">
                      <a:solidFill>
                        <a:srgbClr val="7030A0"/>
                      </a:solidFill>
                    </a:rPr>
                    <a:t>output </a:t>
                  </a:r>
                </a:p>
                <a:p>
                  <a:r>
                    <a:rPr lang="en-US" sz="2400" dirty="0">
                      <a:solidFill>
                        <a:srgbClr val="7030A0"/>
                      </a:solidFill>
                    </a:rPr>
                    <a:t>noise</a:t>
                  </a:r>
                </a:p>
              </p:txBody>
            </p:sp>
            <p:sp>
              <p:nvSpPr>
                <p:cNvPr id="34" name="TextBox 33">
                  <a:extLst>
                    <a:ext uri="{FF2B5EF4-FFF2-40B4-BE49-F238E27FC236}">
                      <a16:creationId xmlns:a16="http://schemas.microsoft.com/office/drawing/2014/main" id="{B38E7B10-DF02-4663-BC4E-E9D168E07753}"/>
                    </a:ext>
                  </a:extLst>
                </p:cNvPr>
                <p:cNvSpPr txBox="1"/>
                <p:nvPr/>
              </p:nvSpPr>
              <p:spPr>
                <a:xfrm>
                  <a:off x="4395923" y="1905000"/>
                  <a:ext cx="938077" cy="830997"/>
                </a:xfrm>
                <a:prstGeom prst="rect">
                  <a:avLst/>
                </a:prstGeom>
                <a:noFill/>
              </p:spPr>
              <p:txBody>
                <a:bodyPr wrap="none" rtlCol="0">
                  <a:spAutoFit/>
                </a:bodyPr>
                <a:lstStyle/>
                <a:p>
                  <a:r>
                    <a:rPr lang="en-US" sz="2400" dirty="0">
                      <a:solidFill>
                        <a:schemeClr val="accent2"/>
                      </a:solidFill>
                    </a:rPr>
                    <a:t>input </a:t>
                  </a:r>
                </a:p>
                <a:p>
                  <a:r>
                    <a:rPr lang="en-US" sz="2400" dirty="0">
                      <a:solidFill>
                        <a:schemeClr val="accent2"/>
                      </a:solidFill>
                    </a:rPr>
                    <a:t>noise</a:t>
                  </a:r>
                </a:p>
              </p:txBody>
            </p:sp>
            <p:sp>
              <p:nvSpPr>
                <p:cNvPr id="35" name="TextBox 34">
                  <a:extLst>
                    <a:ext uri="{FF2B5EF4-FFF2-40B4-BE49-F238E27FC236}">
                      <a16:creationId xmlns:a16="http://schemas.microsoft.com/office/drawing/2014/main" id="{7944E017-7436-463D-8148-67FE211B613F}"/>
                    </a:ext>
                  </a:extLst>
                </p:cNvPr>
                <p:cNvSpPr txBox="1"/>
                <p:nvPr/>
              </p:nvSpPr>
              <p:spPr>
                <a:xfrm>
                  <a:off x="6568967" y="1905000"/>
                  <a:ext cx="1127233" cy="830997"/>
                </a:xfrm>
                <a:prstGeom prst="rect">
                  <a:avLst/>
                </a:prstGeom>
                <a:noFill/>
              </p:spPr>
              <p:txBody>
                <a:bodyPr wrap="none" rtlCol="0">
                  <a:spAutoFit/>
                </a:bodyPr>
                <a:lstStyle/>
                <a:p>
                  <a:r>
                    <a:rPr lang="en-US" sz="2400" dirty="0">
                      <a:solidFill>
                        <a:srgbClr val="FF0000"/>
                      </a:solidFill>
                    </a:rPr>
                    <a:t>added </a:t>
                  </a:r>
                </a:p>
                <a:p>
                  <a:r>
                    <a:rPr lang="en-US" sz="2400" dirty="0">
                      <a:solidFill>
                        <a:srgbClr val="FF0000"/>
                      </a:solidFill>
                    </a:rPr>
                    <a:t>noise</a:t>
                  </a:r>
                </a:p>
              </p:txBody>
            </p:sp>
            <p:sp>
              <p:nvSpPr>
                <p:cNvPr id="36" name="TextBox 35">
                  <a:extLst>
                    <a:ext uri="{FF2B5EF4-FFF2-40B4-BE49-F238E27FC236}">
                      <a16:creationId xmlns:a16="http://schemas.microsoft.com/office/drawing/2014/main" id="{45B00188-B210-4871-8A59-98C9E7E16D9C}"/>
                    </a:ext>
                  </a:extLst>
                </p:cNvPr>
                <p:cNvSpPr txBox="1"/>
                <p:nvPr/>
              </p:nvSpPr>
              <p:spPr>
                <a:xfrm>
                  <a:off x="3429000" y="2089666"/>
                  <a:ext cx="768159" cy="461665"/>
                </a:xfrm>
                <a:prstGeom prst="rect">
                  <a:avLst/>
                </a:prstGeom>
                <a:noFill/>
              </p:spPr>
              <p:txBody>
                <a:bodyPr wrap="none" rtlCol="0">
                  <a:spAutoFit/>
                </a:bodyPr>
                <a:lstStyle/>
                <a:p>
                  <a:r>
                    <a:rPr lang="en-US" sz="2400" dirty="0">
                      <a:solidFill>
                        <a:srgbClr val="008000"/>
                      </a:solidFill>
                    </a:rPr>
                    <a:t>gain</a:t>
                  </a:r>
                </a:p>
              </p:txBody>
            </p:sp>
          </p:grpSp>
          <p:sp>
            <p:nvSpPr>
              <p:cNvPr id="29" name="TextBox 28">
                <a:extLst>
                  <a:ext uri="{FF2B5EF4-FFF2-40B4-BE49-F238E27FC236}">
                    <a16:creationId xmlns:a16="http://schemas.microsoft.com/office/drawing/2014/main" id="{2FC939C7-6AA6-4661-A7EF-76F3B7AE719D}"/>
                  </a:ext>
                </a:extLst>
              </p:cNvPr>
              <p:cNvSpPr txBox="1"/>
              <p:nvPr/>
            </p:nvSpPr>
            <p:spPr>
              <a:xfrm>
                <a:off x="4038600" y="3815953"/>
                <a:ext cx="2037738" cy="400110"/>
              </a:xfrm>
              <a:prstGeom prst="rect">
                <a:avLst/>
              </a:prstGeom>
              <a:noFill/>
            </p:spPr>
            <p:txBody>
              <a:bodyPr wrap="none" rtlCol="0">
                <a:spAutoFit/>
              </a:bodyPr>
              <a:lstStyle/>
              <a:p>
                <a:r>
                  <a:rPr lang="en-US" dirty="0"/>
                  <a:t>Zero-point noise</a:t>
                </a:r>
              </a:p>
            </p:txBody>
          </p:sp>
        </p:grpSp>
        <p:pic>
          <p:nvPicPr>
            <p:cNvPr id="49" name="Picture 48">
              <a:extLst>
                <a:ext uri="{FF2B5EF4-FFF2-40B4-BE49-F238E27FC236}">
                  <a16:creationId xmlns:a16="http://schemas.microsoft.com/office/drawing/2014/main" id="{A94C3CAD-E546-44CB-9FD6-CB977BF2AF83}"/>
                </a:ext>
              </a:extLst>
            </p:cNvPr>
            <p:cNvPicPr>
              <a:picLocks noChangeAspect="1"/>
            </p:cNvPicPr>
            <p:nvPr>
              <p:custDataLst>
                <p:tags r:id="rId5"/>
              </p:custDataLst>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2520" y="2413337"/>
              <a:ext cx="6888480" cy="486156"/>
            </a:xfrm>
            <a:prstGeom prst="rect">
              <a:avLst/>
            </a:prstGeom>
            <a:noFill/>
            <a:ln/>
            <a:effectLst/>
          </p:spPr>
        </p:pic>
        <p:pic>
          <p:nvPicPr>
            <p:cNvPr id="52" name="Picture 51">
              <a:extLst>
                <a:ext uri="{FF2B5EF4-FFF2-40B4-BE49-F238E27FC236}">
                  <a16:creationId xmlns:a16="http://schemas.microsoft.com/office/drawing/2014/main" id="{96C67FDC-1B09-447C-A6D5-C220834BAE33}"/>
                </a:ext>
              </a:extLst>
            </p:cNvPr>
            <p:cNvPicPr>
              <a:picLocks noChangeAspect="1"/>
            </p:cNvPicPr>
            <p:nvPr>
              <p:custDataLst>
                <p:tags r:id="rId6"/>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0" y="3155906"/>
              <a:ext cx="1489520" cy="781431"/>
            </a:xfrm>
            <a:prstGeom prst="rect">
              <a:avLst/>
            </a:prstGeom>
            <a:noFill/>
            <a:ln/>
            <a:effectLst/>
          </p:spPr>
        </p:pic>
        <p:pic>
          <p:nvPicPr>
            <p:cNvPr id="55" name="Picture 54">
              <a:extLst>
                <a:ext uri="{FF2B5EF4-FFF2-40B4-BE49-F238E27FC236}">
                  <a16:creationId xmlns:a16="http://schemas.microsoft.com/office/drawing/2014/main" id="{43E8502E-246F-4446-AC7B-E98D1E739B40}"/>
                </a:ext>
              </a:extLst>
            </p:cNvPr>
            <p:cNvPicPr>
              <a:picLocks noChangeAspect="1"/>
            </p:cNvPicPr>
            <p:nvPr>
              <p:custDataLst>
                <p:tags r:id="rId7"/>
              </p:custDataLst>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7920" y="3022937"/>
              <a:ext cx="636080" cy="781431"/>
            </a:xfrm>
            <a:prstGeom prst="rect">
              <a:avLst/>
            </a:prstGeom>
            <a:noFill/>
            <a:ln/>
            <a:effectLst/>
          </p:spPr>
        </p:pic>
        <p:pic>
          <p:nvPicPr>
            <p:cNvPr id="58" name="Picture 57">
              <a:extLst>
                <a:ext uri="{FF2B5EF4-FFF2-40B4-BE49-F238E27FC236}">
                  <a16:creationId xmlns:a16="http://schemas.microsoft.com/office/drawing/2014/main" id="{6874D5FB-892E-4F90-A294-FB92ECD6FC27}"/>
                </a:ext>
              </a:extLst>
            </p:cNvPr>
            <p:cNvPicPr>
              <a:picLocks noChangeAspect="1"/>
            </p:cNvPicPr>
            <p:nvPr>
              <p:custDataLst>
                <p:tags r:id="rId8"/>
              </p:custDataLst>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66674" y="3022937"/>
              <a:ext cx="2062926" cy="781431"/>
            </a:xfrm>
            <a:prstGeom prst="rect">
              <a:avLst/>
            </a:prstGeom>
            <a:noFill/>
            <a:ln/>
            <a:effectLst/>
          </p:spPr>
        </p:pic>
      </p:grpSp>
      <p:grpSp>
        <p:nvGrpSpPr>
          <p:cNvPr id="72" name="Group 71">
            <a:extLst>
              <a:ext uri="{FF2B5EF4-FFF2-40B4-BE49-F238E27FC236}">
                <a16:creationId xmlns:a16="http://schemas.microsoft.com/office/drawing/2014/main" id="{DF404A44-ED65-4DC5-A194-87F2D6D2E088}"/>
              </a:ext>
            </a:extLst>
          </p:cNvPr>
          <p:cNvGrpSpPr/>
          <p:nvPr/>
        </p:nvGrpSpPr>
        <p:grpSpPr>
          <a:xfrm>
            <a:off x="270761" y="4467689"/>
            <a:ext cx="8183059" cy="1018711"/>
            <a:chOff x="270761" y="4467689"/>
            <a:chExt cx="8183059" cy="1018711"/>
          </a:xfrm>
        </p:grpSpPr>
        <p:sp>
          <p:nvSpPr>
            <p:cNvPr id="13" name="TextBox 12">
              <a:extLst>
                <a:ext uri="{FF2B5EF4-FFF2-40B4-BE49-F238E27FC236}">
                  <a16:creationId xmlns:a16="http://schemas.microsoft.com/office/drawing/2014/main" id="{FA143E42-A5EC-408D-A7AB-4109FD7D259A}"/>
                </a:ext>
              </a:extLst>
            </p:cNvPr>
            <p:cNvSpPr txBox="1"/>
            <p:nvPr/>
          </p:nvSpPr>
          <p:spPr>
            <a:xfrm>
              <a:off x="270761" y="4470737"/>
              <a:ext cx="1024639" cy="1015663"/>
            </a:xfrm>
            <a:prstGeom prst="rect">
              <a:avLst/>
            </a:prstGeom>
            <a:noFill/>
          </p:spPr>
          <p:txBody>
            <a:bodyPr wrap="none" rtlCol="0">
              <a:spAutoFit/>
            </a:bodyPr>
            <a:lstStyle/>
            <a:p>
              <a:r>
                <a:rPr lang="en-US" dirty="0">
                  <a:solidFill>
                    <a:schemeClr val="tx1"/>
                  </a:solidFill>
                </a:rPr>
                <a:t>Refer </a:t>
              </a:r>
            </a:p>
            <a:p>
              <a:r>
                <a:rPr lang="en-US" dirty="0">
                  <a:solidFill>
                    <a:schemeClr val="tx1"/>
                  </a:solidFill>
                </a:rPr>
                <a:t>noise </a:t>
              </a:r>
            </a:p>
            <a:p>
              <a:r>
                <a:rPr lang="en-US" dirty="0">
                  <a:solidFill>
                    <a:schemeClr val="tx1"/>
                  </a:solidFill>
                </a:rPr>
                <a:t>to input</a:t>
              </a:r>
            </a:p>
          </p:txBody>
        </p:sp>
        <p:pic>
          <p:nvPicPr>
            <p:cNvPr id="61" name="Picture 60">
              <a:extLst>
                <a:ext uri="{FF2B5EF4-FFF2-40B4-BE49-F238E27FC236}">
                  <a16:creationId xmlns:a16="http://schemas.microsoft.com/office/drawing/2014/main" id="{78EF2290-6DDD-478F-9E3A-A4C68F5454DA}"/>
                </a:ext>
              </a:extLst>
            </p:cNvPr>
            <p:cNvPicPr>
              <a:picLocks noChangeAspect="1"/>
            </p:cNvPicPr>
            <p:nvPr>
              <p:custDataLst>
                <p:tags r:id="rId3"/>
              </p:custDataLst>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05318" y="4529030"/>
              <a:ext cx="1718882" cy="856107"/>
            </a:xfrm>
            <a:prstGeom prst="rect">
              <a:avLst/>
            </a:prstGeom>
            <a:noFill/>
            <a:ln/>
            <a:effectLst/>
          </p:spPr>
        </p:pic>
        <p:pic>
          <p:nvPicPr>
            <p:cNvPr id="64" name="Picture 63">
              <a:extLst>
                <a:ext uri="{FF2B5EF4-FFF2-40B4-BE49-F238E27FC236}">
                  <a16:creationId xmlns:a16="http://schemas.microsoft.com/office/drawing/2014/main" id="{E6686CD4-89B5-4C29-92C4-A6964CA3E4F1}"/>
                </a:ext>
              </a:extLst>
            </p:cNvPr>
            <p:cNvPicPr>
              <a:picLocks noChangeAspect="1"/>
            </p:cNvPicPr>
            <p:nvPr>
              <p:custDataLst>
                <p:tags r:id="rId4"/>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2200" y="4467689"/>
              <a:ext cx="2281620" cy="917448"/>
            </a:xfrm>
            <a:prstGeom prst="rect">
              <a:avLst/>
            </a:prstGeom>
            <a:noFill/>
            <a:ln/>
            <a:effectLst/>
          </p:spPr>
        </p:pic>
      </p:grpSp>
      <p:grpSp>
        <p:nvGrpSpPr>
          <p:cNvPr id="73" name="Group 72">
            <a:extLst>
              <a:ext uri="{FF2B5EF4-FFF2-40B4-BE49-F238E27FC236}">
                <a16:creationId xmlns:a16="http://schemas.microsoft.com/office/drawing/2014/main" id="{C15912DF-CAB4-4814-9D53-06A2C279D0D8}"/>
              </a:ext>
            </a:extLst>
          </p:cNvPr>
          <p:cNvGrpSpPr/>
          <p:nvPr/>
        </p:nvGrpSpPr>
        <p:grpSpPr>
          <a:xfrm>
            <a:off x="3931970" y="5517832"/>
            <a:ext cx="4831030" cy="1263968"/>
            <a:chOff x="3931970" y="5517832"/>
            <a:chExt cx="4831030" cy="1263968"/>
          </a:xfrm>
        </p:grpSpPr>
        <p:grpSp>
          <p:nvGrpSpPr>
            <p:cNvPr id="18" name="Group 32">
              <a:extLst>
                <a:ext uri="{FF2B5EF4-FFF2-40B4-BE49-F238E27FC236}">
                  <a16:creationId xmlns:a16="http://schemas.microsoft.com/office/drawing/2014/main" id="{73B46D72-EFA0-4B6C-875B-920CC5EF9F06}"/>
                </a:ext>
              </a:extLst>
            </p:cNvPr>
            <p:cNvGrpSpPr/>
            <p:nvPr/>
          </p:nvGrpSpPr>
          <p:grpSpPr bwMode="auto">
            <a:xfrm>
              <a:off x="3931970" y="5638800"/>
              <a:ext cx="2621230" cy="1052285"/>
              <a:chOff x="3148914" y="5577115"/>
              <a:chExt cx="2621230" cy="1052285"/>
            </a:xfrm>
          </p:grpSpPr>
          <p:sp>
            <p:nvSpPr>
              <p:cNvPr id="24" name="TextBox 23">
                <a:extLst>
                  <a:ext uri="{FF2B5EF4-FFF2-40B4-BE49-F238E27FC236}">
                    <a16:creationId xmlns:a16="http://schemas.microsoft.com/office/drawing/2014/main" id="{61828228-A3C5-4DB8-97D3-6A6AFFF3B3A7}"/>
                  </a:ext>
                </a:extLst>
              </p:cNvPr>
              <p:cNvSpPr txBox="1"/>
              <p:nvPr/>
            </p:nvSpPr>
            <p:spPr bwMode="auto">
              <a:xfrm>
                <a:off x="3148914" y="5577115"/>
                <a:ext cx="2621230" cy="400110"/>
              </a:xfrm>
              <a:prstGeom prst="rect">
                <a:avLst/>
              </a:prstGeom>
              <a:noFill/>
            </p:spPr>
            <p:txBody>
              <a:bodyPr wrap="none" rtlCol="0">
                <a:spAutoFit/>
              </a:bodyPr>
              <a:lstStyle/>
              <a:p>
                <a:r>
                  <a:rPr lang="en-US" dirty="0">
                    <a:solidFill>
                      <a:schemeClr val="tx1"/>
                    </a:solidFill>
                  </a:rPr>
                  <a:t>Added noise number </a:t>
                </a:r>
              </a:p>
            </p:txBody>
          </p:sp>
          <p:sp>
            <p:nvSpPr>
              <p:cNvPr id="25" name="TextBox 24">
                <a:extLst>
                  <a:ext uri="{FF2B5EF4-FFF2-40B4-BE49-F238E27FC236}">
                    <a16:creationId xmlns:a16="http://schemas.microsoft.com/office/drawing/2014/main" id="{D8F5EA57-CA92-4A80-9934-55125EF42949}"/>
                  </a:ext>
                </a:extLst>
              </p:cNvPr>
              <p:cNvSpPr txBox="1"/>
              <p:nvPr/>
            </p:nvSpPr>
            <p:spPr bwMode="auto">
              <a:xfrm>
                <a:off x="3178397" y="6229290"/>
                <a:ext cx="2363147" cy="400110"/>
              </a:xfrm>
              <a:prstGeom prst="rect">
                <a:avLst/>
              </a:prstGeom>
              <a:noFill/>
            </p:spPr>
            <p:txBody>
              <a:bodyPr wrap="none" rtlCol="0">
                <a:spAutoFit/>
              </a:bodyPr>
              <a:lstStyle/>
              <a:p>
                <a:r>
                  <a:rPr lang="en-US" dirty="0">
                    <a:solidFill>
                      <a:schemeClr val="tx1"/>
                    </a:solidFill>
                  </a:rPr>
                  <a:t>Noise temperature </a:t>
                </a:r>
              </a:p>
            </p:txBody>
          </p:sp>
        </p:grpSp>
        <p:pic>
          <p:nvPicPr>
            <p:cNvPr id="67" name="Picture 66">
              <a:extLst>
                <a:ext uri="{FF2B5EF4-FFF2-40B4-BE49-F238E27FC236}">
                  <a16:creationId xmlns:a16="http://schemas.microsoft.com/office/drawing/2014/main" id="{CBD1547B-C3F6-4F76-87EF-9F6D7907E40F}"/>
                </a:ext>
              </a:extLst>
            </p:cNvPr>
            <p:cNvPicPr>
              <a:picLocks noChangeAspect="1"/>
            </p:cNvPicPr>
            <p:nvPr>
              <p:custDataLst>
                <p:tags r:id="rId1"/>
              </p:custDataLst>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0825" y="5517832"/>
              <a:ext cx="2162175" cy="654368"/>
            </a:xfrm>
            <a:prstGeom prst="rect">
              <a:avLst/>
            </a:prstGeom>
            <a:noFill/>
            <a:ln/>
            <a:effectLst/>
          </p:spPr>
        </p:pic>
        <p:pic>
          <p:nvPicPr>
            <p:cNvPr id="70" name="Picture 69">
              <a:extLst>
                <a:ext uri="{FF2B5EF4-FFF2-40B4-BE49-F238E27FC236}">
                  <a16:creationId xmlns:a16="http://schemas.microsoft.com/office/drawing/2014/main" id="{0CCF7F4E-43D2-4814-855A-4D0BF4A68993}"/>
                </a:ext>
              </a:extLst>
            </p:cNvPr>
            <p:cNvPicPr>
              <a:picLocks noChangeAspect="1"/>
            </p:cNvPicPr>
            <p:nvPr>
              <p:custDataLst>
                <p:tags r:id="rId2"/>
              </p:custDataLst>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29400" y="6214110"/>
              <a:ext cx="1268730" cy="567690"/>
            </a:xfrm>
            <a:prstGeom prst="rect">
              <a:avLst/>
            </a:prstGeom>
            <a:noFill/>
            <a:ln/>
            <a:effectLst/>
          </p:spPr>
        </p:pic>
      </p:grpSp>
    </p:spTree>
    <p:extLst>
      <p:ext uri="{BB962C8B-B14F-4D97-AF65-F5344CB8AC3E}">
        <p14:creationId xmlns:p14="http://schemas.microsoft.com/office/powerpoint/2010/main" val="193282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EC38F3F3-656A-492A-A375-D9696903AC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517" y="5144695"/>
            <a:ext cx="7752683" cy="1618822"/>
          </a:xfrm>
          <a:prstGeom prst="rect">
            <a:avLst/>
          </a:prstGeom>
          <a:noFill/>
          <a:ln w="28575">
            <a:solidFill>
              <a:schemeClr val="tx1"/>
            </a:solidFill>
          </a:ln>
        </p:spPr>
      </p:pic>
      <p:pic>
        <p:nvPicPr>
          <p:cNvPr id="4" name="Picture 3">
            <a:extLst>
              <a:ext uri="{FF2B5EF4-FFF2-40B4-BE49-F238E27FC236}">
                <a16:creationId xmlns:a16="http://schemas.microsoft.com/office/drawing/2014/main" id="{C18E4746-EFA9-4E87-9EFA-BC2E85840E79}"/>
              </a:ext>
            </a:extLst>
          </p:cNvPr>
          <p:cNvPicPr>
            <a:picLocks noChangeAspect="1"/>
          </p:cNvPicPr>
          <p:nvPr>
            <p:custDataLst>
              <p:tags r:id="rId1"/>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6859" y="1235583"/>
            <a:ext cx="7528941" cy="1736217"/>
          </a:xfrm>
          <a:prstGeom prst="rect">
            <a:avLst/>
          </a:prstGeom>
          <a:noFill/>
          <a:ln/>
          <a:effectLst/>
        </p:spPr>
      </p:pic>
      <p:sp>
        <p:nvSpPr>
          <p:cNvPr id="31" name="Text Box 2">
            <a:extLst>
              <a:ext uri="{FF2B5EF4-FFF2-40B4-BE49-F238E27FC236}">
                <a16:creationId xmlns:a16="http://schemas.microsoft.com/office/drawing/2014/main" id="{4E94734D-7D0A-44F1-8145-0037199D31DE}"/>
              </a:ext>
            </a:extLst>
          </p:cNvPr>
          <p:cNvSpPr txBox="1">
            <a:spLocks noChangeArrowheads="1"/>
          </p:cNvSpPr>
          <p:nvPr/>
        </p:nvSpPr>
        <p:spPr bwMode="auto">
          <a:xfrm>
            <a:off x="0" y="0"/>
            <a:ext cx="9144000" cy="1077218"/>
          </a:xfrm>
          <a:prstGeom prst="rect">
            <a:avLst/>
          </a:prstGeom>
          <a:noFill/>
          <a:ln w="28575">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Ideal phase-preserving linear amplifier. Parametric amplifier</a:t>
            </a:r>
          </a:p>
        </p:txBody>
      </p:sp>
      <p:sp>
        <p:nvSpPr>
          <p:cNvPr id="44" name="Action Button: End 10">
            <a:hlinkClick r:id="rId10" action="ppaction://hlinksldjump" highlightClick="1"/>
            <a:extLst>
              <a:ext uri="{FF2B5EF4-FFF2-40B4-BE49-F238E27FC236}">
                <a16:creationId xmlns:a16="http://schemas.microsoft.com/office/drawing/2014/main" id="{B575A519-1EDC-474E-B9E4-F35B1FC33C75}"/>
              </a:ext>
            </a:extLst>
          </p:cNvPr>
          <p:cNvSpPr/>
          <p:nvPr/>
        </p:nvSpPr>
        <p:spPr bwMode="auto">
          <a:xfrm>
            <a:off x="400935" y="4105743"/>
            <a:ext cx="384048" cy="384048"/>
          </a:xfrm>
          <a:prstGeom prst="actionButtonEnd">
            <a:avLst/>
          </a:prstGeom>
          <a:solidFill>
            <a:srgbClr val="9966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7" name="TextBox 46">
            <a:extLst>
              <a:ext uri="{FF2B5EF4-FFF2-40B4-BE49-F238E27FC236}">
                <a16:creationId xmlns:a16="http://schemas.microsoft.com/office/drawing/2014/main" id="{3600A215-B110-4D6E-AC19-9150C6E827DD}"/>
              </a:ext>
            </a:extLst>
          </p:cNvPr>
          <p:cNvSpPr txBox="1"/>
          <p:nvPr/>
        </p:nvSpPr>
        <p:spPr>
          <a:xfrm>
            <a:off x="-48458" y="4565991"/>
            <a:ext cx="1276889" cy="276999"/>
          </a:xfrm>
          <a:prstGeom prst="rect">
            <a:avLst/>
          </a:prstGeom>
          <a:noFill/>
        </p:spPr>
        <p:txBody>
          <a:bodyPr wrap="none" rtlCol="0">
            <a:spAutoFit/>
          </a:bodyPr>
          <a:lstStyle/>
          <a:p>
            <a:r>
              <a:rPr lang="en-US" sz="1200" dirty="0">
                <a:solidFill>
                  <a:schemeClr val="tx1"/>
                </a:solidFill>
              </a:rPr>
              <a:t>To other models</a:t>
            </a:r>
          </a:p>
        </p:txBody>
      </p:sp>
      <p:grpSp>
        <p:nvGrpSpPr>
          <p:cNvPr id="7" name="Group 6">
            <a:extLst>
              <a:ext uri="{FF2B5EF4-FFF2-40B4-BE49-F238E27FC236}">
                <a16:creationId xmlns:a16="http://schemas.microsoft.com/office/drawing/2014/main" id="{38A3D603-DF4C-4047-8A08-791AE7ABD6F6}"/>
              </a:ext>
            </a:extLst>
          </p:cNvPr>
          <p:cNvGrpSpPr/>
          <p:nvPr/>
        </p:nvGrpSpPr>
        <p:grpSpPr>
          <a:xfrm>
            <a:off x="1869948" y="3180588"/>
            <a:ext cx="6339935" cy="1879187"/>
            <a:chOff x="1869948" y="3180588"/>
            <a:chExt cx="6339935" cy="1879187"/>
          </a:xfrm>
        </p:grpSpPr>
        <p:pic>
          <p:nvPicPr>
            <p:cNvPr id="6" name="Picture 5">
              <a:extLst>
                <a:ext uri="{FF2B5EF4-FFF2-40B4-BE49-F238E27FC236}">
                  <a16:creationId xmlns:a16="http://schemas.microsoft.com/office/drawing/2014/main" id="{6F733495-92E5-429A-A676-A87C1C7FC925}"/>
                </a:ext>
              </a:extLst>
            </p:cNvPr>
            <p:cNvPicPr>
              <a:picLocks noChangeAspect="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9948" y="3180588"/>
              <a:ext cx="5445252" cy="553212"/>
            </a:xfrm>
            <a:prstGeom prst="rect">
              <a:avLst/>
            </a:prstGeom>
            <a:noFill/>
            <a:ln/>
            <a:effectLst/>
          </p:spPr>
        </p:pic>
        <p:pic>
          <p:nvPicPr>
            <p:cNvPr id="12" name="Picture 11">
              <a:extLst>
                <a:ext uri="{FF2B5EF4-FFF2-40B4-BE49-F238E27FC236}">
                  <a16:creationId xmlns:a16="http://schemas.microsoft.com/office/drawing/2014/main" id="{7D9CE8F5-2236-40C2-A2E6-DBE32BC5C371}"/>
                </a:ext>
              </a:extLst>
            </p:cNvPr>
            <p:cNvPicPr>
              <a:picLocks noChangeAspect="1"/>
            </p:cNvPicPr>
            <p:nvPr>
              <p:custDataLst>
                <p:tags r:id="rId3"/>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00483" y="3962400"/>
              <a:ext cx="1700117" cy="307086"/>
            </a:xfrm>
            <a:prstGeom prst="rect">
              <a:avLst/>
            </a:prstGeom>
            <a:noFill/>
            <a:ln/>
            <a:effectLst/>
          </p:spPr>
        </p:pic>
        <p:pic>
          <p:nvPicPr>
            <p:cNvPr id="15" name="Picture 14">
              <a:extLst>
                <a:ext uri="{FF2B5EF4-FFF2-40B4-BE49-F238E27FC236}">
                  <a16:creationId xmlns:a16="http://schemas.microsoft.com/office/drawing/2014/main" id="{9FC9CF0F-5642-49D6-9A23-F2D5CFCDD5D3}"/>
                </a:ext>
              </a:extLst>
            </p:cNvPr>
            <p:cNvPicPr>
              <a:picLocks noChangeAspect="1"/>
            </p:cNvPicPr>
            <p:nvPr>
              <p:custDataLst>
                <p:tags r:id="rId4"/>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10200" y="3733800"/>
              <a:ext cx="2799683" cy="640175"/>
            </a:xfrm>
            <a:prstGeom prst="rect">
              <a:avLst/>
            </a:prstGeom>
            <a:noFill/>
            <a:ln/>
            <a:effectLst/>
          </p:spPr>
        </p:pic>
        <p:pic>
          <p:nvPicPr>
            <p:cNvPr id="21" name="Picture 20">
              <a:extLst>
                <a:ext uri="{FF2B5EF4-FFF2-40B4-BE49-F238E27FC236}">
                  <a16:creationId xmlns:a16="http://schemas.microsoft.com/office/drawing/2014/main" id="{712705B3-ED1E-4970-81D7-55B7A4A795BE}"/>
                </a:ext>
              </a:extLst>
            </p:cNvPr>
            <p:cNvPicPr>
              <a:picLocks noChangeAspect="1"/>
            </p:cNvPicPr>
            <p:nvPr>
              <p:custDataLst>
                <p:tags r:id="rId5"/>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10200" y="4419600"/>
              <a:ext cx="2512409" cy="640175"/>
            </a:xfrm>
            <a:prstGeom prst="rect">
              <a:avLst/>
            </a:prstGeom>
            <a:noFill/>
            <a:ln/>
            <a:effectLst/>
          </p:spPr>
        </p:pic>
      </p:grpSp>
    </p:spTree>
    <p:extLst>
      <p:ext uri="{BB962C8B-B14F-4D97-AF65-F5344CB8AC3E}">
        <p14:creationId xmlns:p14="http://schemas.microsoft.com/office/powerpoint/2010/main" val="264047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
            <a:extLst>
              <a:ext uri="{FF2B5EF4-FFF2-40B4-BE49-F238E27FC236}">
                <a16:creationId xmlns:a16="http://schemas.microsoft.com/office/drawing/2014/main" id="{263FCC4F-842E-434F-A9A6-3D9F828C4929}"/>
              </a:ext>
            </a:extLst>
          </p:cNvPr>
          <p:cNvSpPr txBox="1">
            <a:spLocks noChangeArrowheads="1"/>
          </p:cNvSpPr>
          <p:nvPr/>
        </p:nvSpPr>
        <p:spPr bwMode="auto">
          <a:xfrm>
            <a:off x="0" y="65782"/>
            <a:ext cx="9144000" cy="584775"/>
          </a:xfrm>
          <a:prstGeom prst="rect">
            <a:avLst/>
          </a:prstGeom>
          <a:noFill/>
          <a:ln w="28575">
            <a:noFill/>
            <a:miter lim="800000"/>
            <a:headEnd/>
            <a:tailEnd/>
          </a:ln>
          <a:effectLst/>
        </p:spPr>
        <p:txBody>
          <a:bodyPr wrap="square">
            <a:spAutoFit/>
          </a:bodyPr>
          <a:lstStyle/>
          <a:p>
            <a:pPr marL="609600" indent="-609600"/>
            <a:r>
              <a:rPr lang="en-US" sz="3200" b="1" dirty="0">
                <a:solidFill>
                  <a:srgbClr val="996600"/>
                </a:solidFill>
                <a:latin typeface="Comic Sans MS" pitchFamily="66" charset="0"/>
              </a:rPr>
              <a:t>Ideal phase-preserving linear amplifier</a:t>
            </a:r>
          </a:p>
        </p:txBody>
      </p:sp>
      <p:grpSp>
        <p:nvGrpSpPr>
          <p:cNvPr id="8" name="Group 7">
            <a:extLst>
              <a:ext uri="{FF2B5EF4-FFF2-40B4-BE49-F238E27FC236}">
                <a16:creationId xmlns:a16="http://schemas.microsoft.com/office/drawing/2014/main" id="{B6DBAA2A-7E26-4459-92A8-8EAD420AB2CD}"/>
              </a:ext>
            </a:extLst>
          </p:cNvPr>
          <p:cNvGrpSpPr/>
          <p:nvPr/>
        </p:nvGrpSpPr>
        <p:grpSpPr>
          <a:xfrm>
            <a:off x="1066800" y="990600"/>
            <a:ext cx="3299460" cy="2438400"/>
            <a:chOff x="1066800" y="990600"/>
            <a:chExt cx="3299460" cy="2438400"/>
          </a:xfrm>
        </p:grpSpPr>
        <p:pic>
          <p:nvPicPr>
            <p:cNvPr id="3" name="Picture 2">
              <a:extLst>
                <a:ext uri="{FF2B5EF4-FFF2-40B4-BE49-F238E27FC236}">
                  <a16:creationId xmlns:a16="http://schemas.microsoft.com/office/drawing/2014/main" id="{1D1A22B0-52CA-49E2-A5DD-8F376A5AFFCB}"/>
                </a:ext>
              </a:extLst>
            </p:cNvPr>
            <p:cNvPicPr>
              <a:picLocks noChangeAspect="1"/>
            </p:cNvPicPr>
            <p:nvPr>
              <p:custDataLst>
                <p:tags r:id="rId3"/>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200" y="990600"/>
              <a:ext cx="2766060" cy="539115"/>
            </a:xfrm>
            <a:prstGeom prst="rect">
              <a:avLst/>
            </a:prstGeom>
            <a:noFill/>
            <a:ln/>
            <a:effectLst/>
          </p:spPr>
        </p:pic>
        <p:grpSp>
          <p:nvGrpSpPr>
            <p:cNvPr id="25" name="Group 24">
              <a:extLst>
                <a:ext uri="{FF2B5EF4-FFF2-40B4-BE49-F238E27FC236}">
                  <a16:creationId xmlns:a16="http://schemas.microsoft.com/office/drawing/2014/main" id="{6ED10B8E-4035-4D5A-A28C-6893169FC510}"/>
                </a:ext>
              </a:extLst>
            </p:cNvPr>
            <p:cNvGrpSpPr/>
            <p:nvPr/>
          </p:nvGrpSpPr>
          <p:grpSpPr>
            <a:xfrm>
              <a:off x="1066800" y="1143000"/>
              <a:ext cx="3200400" cy="2286000"/>
              <a:chOff x="685800" y="3200400"/>
              <a:chExt cx="3200400" cy="2286000"/>
            </a:xfrm>
          </p:grpSpPr>
          <p:sp>
            <p:nvSpPr>
              <p:cNvPr id="27" name="Oval 26">
                <a:extLst>
                  <a:ext uri="{FF2B5EF4-FFF2-40B4-BE49-F238E27FC236}">
                    <a16:creationId xmlns:a16="http://schemas.microsoft.com/office/drawing/2014/main" id="{26BAF55A-A843-4872-9149-CDD79B2FA9A2}"/>
                  </a:ext>
                </a:extLst>
              </p:cNvPr>
              <p:cNvSpPr/>
              <p:nvPr/>
            </p:nvSpPr>
            <p:spPr bwMode="auto">
              <a:xfrm>
                <a:off x="1214895" y="4234542"/>
                <a:ext cx="228600" cy="228600"/>
              </a:xfrm>
              <a:prstGeom prst="ellipse">
                <a:avLst/>
              </a:prstGeom>
              <a:noFill/>
              <a:ln w="28575" cap="flat" cmpd="sng" algn="ctr">
                <a:solidFill>
                  <a:srgbClr val="00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28" name="Straight Arrow Connector 27">
                <a:extLst>
                  <a:ext uri="{FF2B5EF4-FFF2-40B4-BE49-F238E27FC236}">
                    <a16:creationId xmlns:a16="http://schemas.microsoft.com/office/drawing/2014/main" id="{6B7B93F2-0D3A-4AB8-86DF-F4B797CE7726}"/>
                  </a:ext>
                </a:extLst>
              </p:cNvPr>
              <p:cNvCxnSpPr/>
              <p:nvPr/>
            </p:nvCxnSpPr>
            <p:spPr bwMode="auto">
              <a:xfrm>
                <a:off x="685800" y="4342606"/>
                <a:ext cx="32004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9" name="Straight Arrow Connector 28">
                <a:extLst>
                  <a:ext uri="{FF2B5EF4-FFF2-40B4-BE49-F238E27FC236}">
                    <a16:creationId xmlns:a16="http://schemas.microsoft.com/office/drawing/2014/main" id="{F040D0DD-C000-4362-BA1C-AD265E10B0D9}"/>
                  </a:ext>
                </a:extLst>
              </p:cNvPr>
              <p:cNvCxnSpPr/>
              <p:nvPr/>
            </p:nvCxnSpPr>
            <p:spPr bwMode="auto">
              <a:xfrm rot="5400000" flipH="1" flipV="1">
                <a:off x="-228600" y="4342606"/>
                <a:ext cx="22860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0" name="Oval 29">
                <a:extLst>
                  <a:ext uri="{FF2B5EF4-FFF2-40B4-BE49-F238E27FC236}">
                    <a16:creationId xmlns:a16="http://schemas.microsoft.com/office/drawing/2014/main" id="{8B394236-58A7-4C1F-ADD5-D9914C2BA1DB}"/>
                  </a:ext>
                </a:extLst>
              </p:cNvPr>
              <p:cNvSpPr/>
              <p:nvPr/>
            </p:nvSpPr>
            <p:spPr bwMode="auto">
              <a:xfrm>
                <a:off x="2286000" y="3886200"/>
                <a:ext cx="914400" cy="914400"/>
              </a:xfrm>
              <a:prstGeom prst="ellipse">
                <a:avLst/>
              </a:prstGeom>
              <a:noFill/>
              <a:ln w="28575" cap="flat" cmpd="sng" algn="ctr">
                <a:solidFill>
                  <a:srgbClr val="00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2" name="Oval 31">
                <a:extLst>
                  <a:ext uri="{FF2B5EF4-FFF2-40B4-BE49-F238E27FC236}">
                    <a16:creationId xmlns:a16="http://schemas.microsoft.com/office/drawing/2014/main" id="{90C99ABF-5742-4EFC-88B3-6E16BA396E77}"/>
                  </a:ext>
                </a:extLst>
              </p:cNvPr>
              <p:cNvSpPr/>
              <p:nvPr/>
            </p:nvSpPr>
            <p:spPr bwMode="auto">
              <a:xfrm>
                <a:off x="2100072" y="3717036"/>
                <a:ext cx="1271016" cy="1271016"/>
              </a:xfrm>
              <a:prstGeom prst="ellipse">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33" name="Straight Connector 32">
                <a:extLst>
                  <a:ext uri="{FF2B5EF4-FFF2-40B4-BE49-F238E27FC236}">
                    <a16:creationId xmlns:a16="http://schemas.microsoft.com/office/drawing/2014/main" id="{C9B2B612-D010-4E23-AD7D-F8C13B71CF53}"/>
                  </a:ext>
                </a:extLst>
              </p:cNvPr>
              <p:cNvCxnSpPr/>
              <p:nvPr/>
            </p:nvCxnSpPr>
            <p:spPr bwMode="auto">
              <a:xfrm flipV="1">
                <a:off x="913606" y="3905252"/>
                <a:ext cx="1696244" cy="437354"/>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6087C50D-CF95-4324-8AF5-EF8E4D9ACA37}"/>
                  </a:ext>
                </a:extLst>
              </p:cNvPr>
              <p:cNvCxnSpPr/>
              <p:nvPr/>
            </p:nvCxnSpPr>
            <p:spPr bwMode="auto">
              <a:xfrm>
                <a:off x="913606" y="4352702"/>
                <a:ext cx="1696244" cy="428846"/>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grpSp>
      <p:sp>
        <p:nvSpPr>
          <p:cNvPr id="45" name="TextBox 44">
            <a:extLst>
              <a:ext uri="{FF2B5EF4-FFF2-40B4-BE49-F238E27FC236}">
                <a16:creationId xmlns:a16="http://schemas.microsoft.com/office/drawing/2014/main" id="{079ACEA6-60CE-4BB8-B602-6B98561EBDB5}"/>
              </a:ext>
            </a:extLst>
          </p:cNvPr>
          <p:cNvSpPr txBox="1"/>
          <p:nvPr/>
        </p:nvSpPr>
        <p:spPr>
          <a:xfrm flipH="1">
            <a:off x="4648200" y="1143000"/>
            <a:ext cx="3962400" cy="923330"/>
          </a:xfrm>
          <a:prstGeom prst="rect">
            <a:avLst/>
          </a:prstGeom>
          <a:noFill/>
          <a:ln w="28575">
            <a:solidFill>
              <a:srgbClr val="008000"/>
            </a:solidFill>
          </a:ln>
        </p:spPr>
        <p:txBody>
          <a:bodyPr wrap="square" rtlCol="0">
            <a:spAutoFit/>
          </a:bodyPr>
          <a:lstStyle/>
          <a:p>
            <a:pPr algn="l"/>
            <a:r>
              <a:rPr lang="en-US" sz="1800" b="1" dirty="0">
                <a:solidFill>
                  <a:srgbClr val="008000"/>
                </a:solidFill>
              </a:rPr>
              <a:t>The noise is Gaussian.  Circles are drawn here at </a:t>
            </a:r>
            <a:r>
              <a:rPr lang="en-US" sz="1800" b="1" u="sng" dirty="0">
                <a:solidFill>
                  <a:srgbClr val="008000"/>
                </a:solidFill>
              </a:rPr>
              <a:t>half</a:t>
            </a:r>
            <a:r>
              <a:rPr lang="en-US" sz="1800" b="1" dirty="0">
                <a:solidFill>
                  <a:srgbClr val="008000"/>
                </a:solidFill>
              </a:rPr>
              <a:t> the standard deviation of the Gaussian. </a:t>
            </a:r>
          </a:p>
        </p:txBody>
      </p:sp>
      <p:sp>
        <p:nvSpPr>
          <p:cNvPr id="46" name="TextBox 45">
            <a:extLst>
              <a:ext uri="{FF2B5EF4-FFF2-40B4-BE49-F238E27FC236}">
                <a16:creationId xmlns:a16="http://schemas.microsoft.com/office/drawing/2014/main" id="{409E0F3F-5816-4FDC-8629-C22704CE5C8C}"/>
              </a:ext>
            </a:extLst>
          </p:cNvPr>
          <p:cNvSpPr txBox="1"/>
          <p:nvPr/>
        </p:nvSpPr>
        <p:spPr>
          <a:xfrm flipH="1">
            <a:off x="4648200" y="2209800"/>
            <a:ext cx="3962400" cy="923330"/>
          </a:xfrm>
          <a:prstGeom prst="rect">
            <a:avLst/>
          </a:prstGeom>
          <a:noFill/>
          <a:ln w="28575">
            <a:solidFill>
              <a:srgbClr val="FF0000"/>
            </a:solidFill>
          </a:ln>
        </p:spPr>
        <p:txBody>
          <a:bodyPr wrap="square" rtlCol="0">
            <a:spAutoFit/>
          </a:bodyPr>
          <a:lstStyle/>
          <a:p>
            <a:pPr algn="l"/>
            <a:r>
              <a:rPr lang="en-US" sz="1800" b="1" dirty="0">
                <a:solidFill>
                  <a:srgbClr val="FF0000"/>
                </a:solidFill>
              </a:rPr>
              <a:t>A </a:t>
            </a:r>
            <a:r>
              <a:rPr lang="en-US" sz="1800" b="1" i="1" dirty="0">
                <a:solidFill>
                  <a:srgbClr val="FF0000"/>
                </a:solidFill>
              </a:rPr>
              <a:t>perfect </a:t>
            </a:r>
            <a:r>
              <a:rPr lang="en-US" sz="1800" b="1" dirty="0">
                <a:solidFill>
                  <a:srgbClr val="FF0000"/>
                </a:solidFill>
              </a:rPr>
              <a:t>linear amplifier, which only has the (blue) amplified input noise, is not physical.</a:t>
            </a:r>
          </a:p>
        </p:txBody>
      </p:sp>
      <p:sp>
        <p:nvSpPr>
          <p:cNvPr id="48" name="TextBox 47">
            <a:extLst>
              <a:ext uri="{FF2B5EF4-FFF2-40B4-BE49-F238E27FC236}">
                <a16:creationId xmlns:a16="http://schemas.microsoft.com/office/drawing/2014/main" id="{A2A4767F-223A-4058-94B0-F2D736DA82F9}"/>
              </a:ext>
            </a:extLst>
          </p:cNvPr>
          <p:cNvSpPr txBox="1"/>
          <p:nvPr/>
        </p:nvSpPr>
        <p:spPr>
          <a:xfrm flipH="1">
            <a:off x="838200" y="5858470"/>
            <a:ext cx="3962400" cy="923330"/>
          </a:xfrm>
          <a:prstGeom prst="rect">
            <a:avLst/>
          </a:prstGeom>
          <a:noFill/>
          <a:ln w="28575">
            <a:solidFill>
              <a:srgbClr val="FF0000"/>
            </a:solidFill>
          </a:ln>
        </p:spPr>
        <p:txBody>
          <a:bodyPr wrap="square" rtlCol="0">
            <a:spAutoFit/>
          </a:bodyPr>
          <a:lstStyle/>
          <a:p>
            <a:pPr algn="l"/>
            <a:r>
              <a:rPr lang="en-US" sz="1800" b="1" dirty="0">
                <a:solidFill>
                  <a:srgbClr val="FF0000"/>
                </a:solidFill>
              </a:rPr>
              <a:t>An </a:t>
            </a:r>
            <a:r>
              <a:rPr lang="en-US" sz="1800" b="1" i="1" dirty="0">
                <a:solidFill>
                  <a:srgbClr val="FF0000"/>
                </a:solidFill>
              </a:rPr>
              <a:t>immaculate </a:t>
            </a:r>
            <a:r>
              <a:rPr lang="en-US" sz="1800" b="1" dirty="0">
                <a:solidFill>
                  <a:srgbClr val="FF0000"/>
                </a:solidFill>
              </a:rPr>
              <a:t>linear amplifier, which only has the (blue) input noise, is not physical.</a:t>
            </a:r>
          </a:p>
        </p:txBody>
      </p:sp>
      <p:grpSp>
        <p:nvGrpSpPr>
          <p:cNvPr id="56" name="Group 55">
            <a:extLst>
              <a:ext uri="{FF2B5EF4-FFF2-40B4-BE49-F238E27FC236}">
                <a16:creationId xmlns:a16="http://schemas.microsoft.com/office/drawing/2014/main" id="{CAD6C38F-0F03-4356-BE3F-5AE97F2B9590}"/>
              </a:ext>
            </a:extLst>
          </p:cNvPr>
          <p:cNvGrpSpPr/>
          <p:nvPr/>
        </p:nvGrpSpPr>
        <p:grpSpPr>
          <a:xfrm>
            <a:off x="5334000" y="3803332"/>
            <a:ext cx="3276600" cy="2445068"/>
            <a:chOff x="5334000" y="3803332"/>
            <a:chExt cx="3276600" cy="2445068"/>
          </a:xfrm>
        </p:grpSpPr>
        <p:grpSp>
          <p:nvGrpSpPr>
            <p:cNvPr id="36" name="Group 35">
              <a:extLst>
                <a:ext uri="{FF2B5EF4-FFF2-40B4-BE49-F238E27FC236}">
                  <a16:creationId xmlns:a16="http://schemas.microsoft.com/office/drawing/2014/main" id="{07FA6793-ECEB-4BD0-ABEF-1DE7384A19EC}"/>
                </a:ext>
              </a:extLst>
            </p:cNvPr>
            <p:cNvGrpSpPr/>
            <p:nvPr/>
          </p:nvGrpSpPr>
          <p:grpSpPr>
            <a:xfrm>
              <a:off x="5334000" y="3962400"/>
              <a:ext cx="3200400" cy="2286000"/>
              <a:chOff x="5791200" y="4419600"/>
              <a:chExt cx="3200400" cy="2286000"/>
            </a:xfrm>
          </p:grpSpPr>
          <p:sp>
            <p:nvSpPr>
              <p:cNvPr id="38" name="Oval 37">
                <a:extLst>
                  <a:ext uri="{FF2B5EF4-FFF2-40B4-BE49-F238E27FC236}">
                    <a16:creationId xmlns:a16="http://schemas.microsoft.com/office/drawing/2014/main" id="{3618915B-935C-43E6-BD5A-A26134D189A3}"/>
                  </a:ext>
                </a:extLst>
              </p:cNvPr>
              <p:cNvSpPr/>
              <p:nvPr/>
            </p:nvSpPr>
            <p:spPr bwMode="auto">
              <a:xfrm>
                <a:off x="6301243" y="5399723"/>
                <a:ext cx="320040" cy="320040"/>
              </a:xfrm>
              <a:prstGeom prst="ellipse">
                <a:avLst/>
              </a:prstGeom>
              <a:noFill/>
              <a:ln w="28575" cap="flat" cmpd="sng" algn="ctr">
                <a:solidFill>
                  <a:srgbClr val="00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39" name="Straight Arrow Connector 38">
                <a:extLst>
                  <a:ext uri="{FF2B5EF4-FFF2-40B4-BE49-F238E27FC236}">
                    <a16:creationId xmlns:a16="http://schemas.microsoft.com/office/drawing/2014/main" id="{C3C4EA5E-EB0A-4C13-A5E2-ACB61D5CB7A7}"/>
                  </a:ext>
                </a:extLst>
              </p:cNvPr>
              <p:cNvCxnSpPr/>
              <p:nvPr/>
            </p:nvCxnSpPr>
            <p:spPr bwMode="auto">
              <a:xfrm>
                <a:off x="5791200" y="5561806"/>
                <a:ext cx="32004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Straight Arrow Connector 39">
                <a:extLst>
                  <a:ext uri="{FF2B5EF4-FFF2-40B4-BE49-F238E27FC236}">
                    <a16:creationId xmlns:a16="http://schemas.microsoft.com/office/drawing/2014/main" id="{BE90C7B2-F788-4FD0-A6E4-498355342F22}"/>
                  </a:ext>
                </a:extLst>
              </p:cNvPr>
              <p:cNvCxnSpPr/>
              <p:nvPr/>
            </p:nvCxnSpPr>
            <p:spPr bwMode="auto">
              <a:xfrm rot="5400000" flipH="1" flipV="1">
                <a:off x="4876800" y="5561806"/>
                <a:ext cx="22860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41" name="Oval 40">
                <a:extLst>
                  <a:ext uri="{FF2B5EF4-FFF2-40B4-BE49-F238E27FC236}">
                    <a16:creationId xmlns:a16="http://schemas.microsoft.com/office/drawing/2014/main" id="{6199D81A-10C1-46CA-89E2-3437D403F4B1}"/>
                  </a:ext>
                </a:extLst>
              </p:cNvPr>
              <p:cNvSpPr/>
              <p:nvPr/>
            </p:nvSpPr>
            <p:spPr bwMode="auto">
              <a:xfrm>
                <a:off x="7206342" y="4920342"/>
                <a:ext cx="1289304" cy="1289304"/>
              </a:xfrm>
              <a:prstGeom prst="ellipse">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42" name="Straight Connector 41">
                <a:extLst>
                  <a:ext uri="{FF2B5EF4-FFF2-40B4-BE49-F238E27FC236}">
                    <a16:creationId xmlns:a16="http://schemas.microsoft.com/office/drawing/2014/main" id="{F9C062E7-6B38-4C2F-AEA3-05EC02096F81}"/>
                  </a:ext>
                </a:extLst>
              </p:cNvPr>
              <p:cNvCxnSpPr/>
              <p:nvPr/>
            </p:nvCxnSpPr>
            <p:spPr bwMode="auto">
              <a:xfrm>
                <a:off x="6005286" y="5562600"/>
                <a:ext cx="1614714" cy="6096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F269DBB4-E2D5-4651-A59B-1922104511FB}"/>
                  </a:ext>
                </a:extLst>
              </p:cNvPr>
              <p:cNvCxnSpPr/>
              <p:nvPr/>
            </p:nvCxnSpPr>
            <p:spPr bwMode="auto">
              <a:xfrm flipV="1">
                <a:off x="6019800" y="4962752"/>
                <a:ext cx="1600200" cy="592228"/>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pic>
          <p:nvPicPr>
            <p:cNvPr id="51" name="Picture 50">
              <a:extLst>
                <a:ext uri="{FF2B5EF4-FFF2-40B4-BE49-F238E27FC236}">
                  <a16:creationId xmlns:a16="http://schemas.microsoft.com/office/drawing/2014/main" id="{D89A30A3-E382-4A95-8A3E-3753BC72A11B}"/>
                </a:ext>
              </a:extLst>
            </p:cNvPr>
            <p:cNvPicPr>
              <a:picLocks noChangeAspect="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6915" y="3803332"/>
              <a:ext cx="2813685" cy="540068"/>
            </a:xfrm>
            <a:prstGeom prst="rect">
              <a:avLst/>
            </a:prstGeom>
            <a:noFill/>
            <a:ln/>
            <a:effectLst/>
          </p:spPr>
        </p:pic>
      </p:grpSp>
      <p:grpSp>
        <p:nvGrpSpPr>
          <p:cNvPr id="55" name="Group 54">
            <a:extLst>
              <a:ext uri="{FF2B5EF4-FFF2-40B4-BE49-F238E27FC236}">
                <a16:creationId xmlns:a16="http://schemas.microsoft.com/office/drawing/2014/main" id="{30E3E70F-0194-4E6A-AFE4-003F049D4BB9}"/>
              </a:ext>
            </a:extLst>
          </p:cNvPr>
          <p:cNvGrpSpPr/>
          <p:nvPr/>
        </p:nvGrpSpPr>
        <p:grpSpPr>
          <a:xfrm>
            <a:off x="228600" y="3810000"/>
            <a:ext cx="4378643" cy="2438400"/>
            <a:chOff x="228600" y="3810000"/>
            <a:chExt cx="4378643" cy="2438400"/>
          </a:xfrm>
        </p:grpSpPr>
        <p:grpSp>
          <p:nvGrpSpPr>
            <p:cNvPr id="16" name="Group 15">
              <a:extLst>
                <a:ext uri="{FF2B5EF4-FFF2-40B4-BE49-F238E27FC236}">
                  <a16:creationId xmlns:a16="http://schemas.microsoft.com/office/drawing/2014/main" id="{57ED1A3D-7FD4-4856-B3BA-6B95D9808CD7}"/>
                </a:ext>
              </a:extLst>
            </p:cNvPr>
            <p:cNvGrpSpPr/>
            <p:nvPr/>
          </p:nvGrpSpPr>
          <p:grpSpPr>
            <a:xfrm>
              <a:off x="228600" y="3962400"/>
              <a:ext cx="3200400" cy="2286000"/>
              <a:chOff x="228600" y="838200"/>
              <a:chExt cx="3200400" cy="2286000"/>
            </a:xfrm>
          </p:grpSpPr>
          <p:sp>
            <p:nvSpPr>
              <p:cNvPr id="18" name="Oval 17">
                <a:extLst>
                  <a:ext uri="{FF2B5EF4-FFF2-40B4-BE49-F238E27FC236}">
                    <a16:creationId xmlns:a16="http://schemas.microsoft.com/office/drawing/2014/main" id="{85CAC015-8F92-4432-B7EE-8F5E5686C807}"/>
                  </a:ext>
                </a:extLst>
              </p:cNvPr>
              <p:cNvSpPr/>
              <p:nvPr/>
            </p:nvSpPr>
            <p:spPr bwMode="auto">
              <a:xfrm>
                <a:off x="762000" y="1935480"/>
                <a:ext cx="91440" cy="91440"/>
              </a:xfrm>
              <a:prstGeom prst="ellipse">
                <a:avLst/>
              </a:prstGeom>
              <a:solidFill>
                <a:srgbClr val="000099"/>
              </a:solidFill>
              <a:ln w="19050" cap="flat" cmpd="sng" algn="ctr">
                <a:solidFill>
                  <a:srgbClr val="00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19" name="Straight Arrow Connector 18">
                <a:extLst>
                  <a:ext uri="{FF2B5EF4-FFF2-40B4-BE49-F238E27FC236}">
                    <a16:creationId xmlns:a16="http://schemas.microsoft.com/office/drawing/2014/main" id="{DE28916E-F2EC-4F02-925A-EF3435E49299}"/>
                  </a:ext>
                </a:extLst>
              </p:cNvPr>
              <p:cNvCxnSpPr/>
              <p:nvPr/>
            </p:nvCxnSpPr>
            <p:spPr bwMode="auto">
              <a:xfrm>
                <a:off x="228600" y="1980406"/>
                <a:ext cx="32004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0" name="Straight Arrow Connector 19">
                <a:extLst>
                  <a:ext uri="{FF2B5EF4-FFF2-40B4-BE49-F238E27FC236}">
                    <a16:creationId xmlns:a16="http://schemas.microsoft.com/office/drawing/2014/main" id="{9B820259-37B5-4265-AA64-BF4AD9242966}"/>
                  </a:ext>
                </a:extLst>
              </p:cNvPr>
              <p:cNvCxnSpPr/>
              <p:nvPr/>
            </p:nvCxnSpPr>
            <p:spPr bwMode="auto">
              <a:xfrm rot="5400000" flipH="1" flipV="1">
                <a:off x="-685800" y="1980406"/>
                <a:ext cx="2286000" cy="15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22" name="Oval 21">
                <a:extLst>
                  <a:ext uri="{FF2B5EF4-FFF2-40B4-BE49-F238E27FC236}">
                    <a16:creationId xmlns:a16="http://schemas.microsoft.com/office/drawing/2014/main" id="{965629CC-973F-4DAE-96A7-AE97B11B0DA3}"/>
                  </a:ext>
                </a:extLst>
              </p:cNvPr>
              <p:cNvSpPr/>
              <p:nvPr/>
            </p:nvSpPr>
            <p:spPr bwMode="auto">
              <a:xfrm>
                <a:off x="2223516" y="1935480"/>
                <a:ext cx="91440" cy="91440"/>
              </a:xfrm>
              <a:prstGeom prst="ellipse">
                <a:avLst/>
              </a:prstGeom>
              <a:solidFill>
                <a:srgbClr val="000099"/>
              </a:solidFill>
              <a:ln w="19050" cap="flat" cmpd="sng" algn="ctr">
                <a:solidFill>
                  <a:srgbClr val="00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3" name="Oval 22">
                <a:extLst>
                  <a:ext uri="{FF2B5EF4-FFF2-40B4-BE49-F238E27FC236}">
                    <a16:creationId xmlns:a16="http://schemas.microsoft.com/office/drawing/2014/main" id="{790AB23D-A1E2-497C-915B-6DCE3E374EE2}"/>
                  </a:ext>
                </a:extLst>
              </p:cNvPr>
              <p:cNvSpPr/>
              <p:nvPr/>
            </p:nvSpPr>
            <p:spPr bwMode="auto">
              <a:xfrm>
                <a:off x="1642872" y="1354836"/>
                <a:ext cx="1252728" cy="1252728"/>
              </a:xfrm>
              <a:prstGeom prst="ellipse">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pic>
          <p:nvPicPr>
            <p:cNvPr id="10" name="Picture 9">
              <a:extLst>
                <a:ext uri="{FF2B5EF4-FFF2-40B4-BE49-F238E27FC236}">
                  <a16:creationId xmlns:a16="http://schemas.microsoft.com/office/drawing/2014/main" id="{7A698CC7-C638-4A27-95DB-A93F90CFC6BC}"/>
                </a:ext>
              </a:extLst>
            </p:cNvPr>
            <p:cNvPicPr>
              <a:picLocks noChangeAspect="1"/>
            </p:cNvPicPr>
            <p:nvPr>
              <p:custDataLst>
                <p:tags r:id="rId1"/>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 y="3810000"/>
              <a:ext cx="3997643" cy="540068"/>
            </a:xfrm>
            <a:prstGeom prst="rect">
              <a:avLst/>
            </a:prstGeom>
            <a:noFill/>
            <a:ln/>
            <a:effectLst/>
          </p:spPr>
        </p:pic>
        <mc:AlternateContent xmlns:mc="http://schemas.openxmlformats.org/markup-compatibility/2006" xmlns:p14="http://schemas.microsoft.com/office/powerpoint/2010/main">
          <mc:Choice Requires="p14">
            <p:contentPart p14:bwMode="auto" r:id="rId9">
              <p14:nvContentPartPr>
                <p14:cNvPr id="52" name="Ink 51">
                  <a:extLst>
                    <a:ext uri="{FF2B5EF4-FFF2-40B4-BE49-F238E27FC236}">
                      <a16:creationId xmlns:a16="http://schemas.microsoft.com/office/drawing/2014/main" id="{E79F531C-D351-48BD-8288-ED142508B2A1}"/>
                    </a:ext>
                  </a:extLst>
                </p14:cNvPr>
                <p14:cNvContentPartPr/>
                <p14:nvPr/>
              </p14:nvContentPartPr>
              <p14:xfrm>
                <a:off x="2214495" y="4071645"/>
                <a:ext cx="14760" cy="14760"/>
              </p14:xfrm>
            </p:contentPart>
          </mc:Choice>
          <mc:Fallback xmlns="">
            <p:pic>
              <p:nvPicPr>
                <p:cNvPr id="52" name="Ink 51">
                  <a:extLst>
                    <a:ext uri="{FF2B5EF4-FFF2-40B4-BE49-F238E27FC236}">
                      <a16:creationId xmlns:a16="http://schemas.microsoft.com/office/drawing/2014/main" id="{E79F531C-D351-48BD-8288-ED142508B2A1}"/>
                    </a:ext>
                  </a:extLst>
                </p:cNvPr>
                <p:cNvPicPr/>
                <p:nvPr/>
              </p:nvPicPr>
              <p:blipFill>
                <a:blip r:embed="rId10"/>
                <a:stretch>
                  <a:fillRect/>
                </a:stretch>
              </p:blipFill>
              <p:spPr>
                <a:xfrm>
                  <a:off x="2205495" y="4063005"/>
                  <a:ext cx="3240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3" name="Ink 52">
                  <a:extLst>
                    <a:ext uri="{FF2B5EF4-FFF2-40B4-BE49-F238E27FC236}">
                      <a16:creationId xmlns:a16="http://schemas.microsoft.com/office/drawing/2014/main" id="{B6AFF8F8-F4C5-4988-8166-5F69B75453A9}"/>
                    </a:ext>
                  </a:extLst>
                </p14:cNvPr>
                <p14:cNvContentPartPr/>
                <p14:nvPr/>
              </p14:nvContentPartPr>
              <p14:xfrm>
                <a:off x="2785815" y="4443165"/>
                <a:ext cx="360" cy="360"/>
              </p14:xfrm>
            </p:contentPart>
          </mc:Choice>
          <mc:Fallback xmlns="">
            <p:pic>
              <p:nvPicPr>
                <p:cNvPr id="53" name="Ink 52">
                  <a:extLst>
                    <a:ext uri="{FF2B5EF4-FFF2-40B4-BE49-F238E27FC236}">
                      <a16:creationId xmlns:a16="http://schemas.microsoft.com/office/drawing/2014/main" id="{B6AFF8F8-F4C5-4988-8166-5F69B75453A9}"/>
                    </a:ext>
                  </a:extLst>
                </p:cNvPr>
                <p:cNvPicPr/>
                <p:nvPr/>
              </p:nvPicPr>
              <p:blipFill>
                <a:blip r:embed="rId12"/>
                <a:stretch>
                  <a:fillRect/>
                </a:stretch>
              </p:blipFill>
              <p:spPr>
                <a:xfrm>
                  <a:off x="2777175" y="443452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4" name="Ink 53">
                  <a:extLst>
                    <a:ext uri="{FF2B5EF4-FFF2-40B4-BE49-F238E27FC236}">
                      <a16:creationId xmlns:a16="http://schemas.microsoft.com/office/drawing/2014/main" id="{B8B1E44F-6A0A-4CD6-A643-BA29283F6D32}"/>
                    </a:ext>
                  </a:extLst>
                </p14:cNvPr>
                <p14:cNvContentPartPr/>
                <p14:nvPr/>
              </p14:nvContentPartPr>
              <p14:xfrm>
                <a:off x="2685735" y="4643325"/>
                <a:ext cx="360" cy="14760"/>
              </p14:xfrm>
            </p:contentPart>
          </mc:Choice>
          <mc:Fallback xmlns="">
            <p:pic>
              <p:nvPicPr>
                <p:cNvPr id="54" name="Ink 53">
                  <a:extLst>
                    <a:ext uri="{FF2B5EF4-FFF2-40B4-BE49-F238E27FC236}">
                      <a16:creationId xmlns:a16="http://schemas.microsoft.com/office/drawing/2014/main" id="{B8B1E44F-6A0A-4CD6-A643-BA29283F6D32}"/>
                    </a:ext>
                  </a:extLst>
                </p:cNvPr>
                <p:cNvPicPr/>
                <p:nvPr/>
              </p:nvPicPr>
              <p:blipFill>
                <a:blip r:embed="rId14"/>
                <a:stretch>
                  <a:fillRect/>
                </a:stretch>
              </p:blipFill>
              <p:spPr>
                <a:xfrm>
                  <a:off x="2677095" y="4634325"/>
                  <a:ext cx="18000" cy="32400"/>
                </a:xfrm>
                <a:prstGeom prst="rect">
                  <a:avLst/>
                </a:prstGeom>
              </p:spPr>
            </p:pic>
          </mc:Fallback>
        </mc:AlternateContent>
      </p:grpSp>
    </p:spTree>
    <p:extLst>
      <p:ext uri="{BB962C8B-B14F-4D97-AF65-F5344CB8AC3E}">
        <p14:creationId xmlns:p14="http://schemas.microsoft.com/office/powerpoint/2010/main" val="323929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USEAMSFONTS" val="True"/>
  <p:tag name="USEBOLDAMS" val="True"/>
  <p:tag name="TEX2PS" val="latex $(base).tex; dvips -D $(res) -E -o $(base).ps $(base).dvi"/>
  <p:tag name="TEX2PSBATCH" val="latex --interaction=nonstopmode $(base).tex; dvips -D $(res) -E -o $(base).ps $(base).dvi"/>
  <p:tag name="DEFAULTMAGNIFICATION" val="2"/>
  <p:tag name="DEFAULTFONTSIZE" val="10"/>
  <p:tag name="DEFAULTWIDTH" val="348"/>
  <p:tag name="DEFAULTHEIGHT" val="476"/>
  <p:tag name="FIRSTCARLTON20CAVES@YOU7QNNFUVWXY5LK" val="2672"/>
  <p:tag name="DEFAULTDISPLAYSOURCE" val="\documentclass{slides}\pagestyle{empty}&#10;\begin{document}&#10;\scriptsize&#10;\end{document}&#10;"/>
  <p:tag name="EMBEDFONTS" val="1"/>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495.75"/>
  <p:tag name="ORIGINALWIDTH" val="1735.5"/>
  <p:tag name="LATEXADDIN" val="\input mathsymbols.tex&#10;&#10;\documentclass{slides}\pagestyle{empty}&#10;\usepackage{color}&#10;\color[rgb]{0,0,1}&#10;\begin{document}&#10;\scriptsize&#10;$$&#10;\frac{\delta x_{\rm in}}{\sqrt\nu}=\frac{\delta p_{\rm in}}{\sqrt\nu}=\frac{1}{\sqrt\nu}&#10;$$&#10;\end{document}&#10;"/>
  <p:tag name="IGUANATEXSIZE" val="20"/>
  <p:tag name="IGUANATEXCURSOR" val="241"/>
  <p:tag name="TRANSPARENCY" val="True"/>
  <p:tag name="FILENAME" val=""/>
  <p:tag name="LATEXENGINEID" val="0"/>
  <p:tag name="TEMPFOLDER" val="c:\temp\"/>
  <p:tag name="LATEXFORMHEIGHT" val="312"/>
  <p:tag name="LATEXFORMWIDTH" val="549"/>
  <p:tag name="LATEXFORMWRAP" val="True"/>
  <p:tag name="BITMAPVECTOR" val="0"/>
</p:tagLst>
</file>

<file path=ppt/tags/tag100.xml><?xml version="1.0" encoding="utf-8"?>
<p:tagLst xmlns:a="http://schemas.openxmlformats.org/drawingml/2006/main" xmlns:r="http://schemas.openxmlformats.org/officeDocument/2006/relationships" xmlns:p="http://schemas.openxmlformats.org/presentationml/2006/main">
  <p:tag name="OUTPUTDPI" val="1200"/>
  <p:tag name="ORIGINALHEIGHT" val="1959.75"/>
  <p:tag name="ORIGINALWIDTH" val="5822.25"/>
  <p:tag name="LATEXADDIN" val="\input mathsymbols.tex&#10;&#10;\documentclass{slides}\pagestyle{empty}&#10;\usepackage{color}&#10;\begin{document}&#10;\color[rgb]{0.5,0,0.5}&#10;\scriptsize&#10;\begin{center}&#10;THE GENERAL PROBLEM&#10;\end{center}&#10;\vspace{-8pt}&#10;What are the restrictions on $U$ such that $\mathcal{E}$ being &#10;completely positive implies $\sigma$ is a physical density operator?&#10;\begin{center}&#10;THE ANSWER&#10;\end{center}&#10;\vspace{-8pt}&#10;$\mathcal{C}_1$ contains all pure states.  If $\mathcal{C}_1$ does not contain&#10;all pure states, any pure state not in $\mathcal{C}_1$ can be used as an &#10;eigenvector of $\sigma$ with negative eigenvalue.&#10;\end{document}&#10;"/>
  <p:tag name="IGUANATEXSIZE" val="20"/>
  <p:tag name="IGUANATEXCURSOR" val="601"/>
  <p:tag name="TRANSPARENCY" val="True"/>
  <p:tag name="FILENAME" val=""/>
  <p:tag name="LATEXENGINEID" val="0"/>
  <p:tag name="TEMPFOLDER" val="c:\temp\"/>
  <p:tag name="LATEXFORMHEIGHT" val="312"/>
  <p:tag name="LATEXFORMWIDTH" val="549"/>
  <p:tag name="LATEXFORMWRAP" val="True"/>
  <p:tag name="BITMAPVECTOR" val="0"/>
</p:tagLst>
</file>

<file path=ppt/tags/tag101.xml><?xml version="1.0" encoding="utf-8"?>
<p:tagLst xmlns:a="http://schemas.openxmlformats.org/drawingml/2006/main" xmlns:r="http://schemas.openxmlformats.org/officeDocument/2006/relationships" xmlns:p="http://schemas.openxmlformats.org/presentationml/2006/main">
  <p:tag name="OUTPUTDPI" val="1200"/>
  <p:tag name="ORIGINALHEIGHT" val="1656"/>
  <p:tag name="ORIGINALWIDTH" val="8083.5"/>
  <p:tag name="LATEXADDIN" val="\input mathsymbols.tex&#10;&#10;\documentclass{slides}\pagestyle{empty}&#10;\setlength{\textwidth}{12truein}&#10;\usepackage{color}&#10;\begin{document}&#10;\color[rgb]{0,0,1.0}&#10;\scriptsize&#10;$$&#10;\mathcal{B}=&#10;\pmatrix{&#10;    \mbox{span of $I$ and $X$}&#10;        }&#10;=\{\,\alpha I+\beta X\,\}&#10;$$&#10;\vspace{-16pt}&#10;$$&#10;\mathcal{C}=\{\,C=B^\dagger B\mid\mbox{$B\in\mathcal{B}$}\,\}&#10;=&#10;\pmatrix{&#10;    \mbox{positive operators that}\cr&#10;    \mbox{are linear combinations}\cr&#10;    \mbox{of $I$ and $X$}&#10;        }&#10;=\{\,aI+bX\mid a\ge|b|\,\}&#10;$$&#10;\vspace{-8pt}&#10;$$&#10;\mathcal{C}_1=\{\,C\in\mathcal{C}\mid\mbox{${\rm tr}_B(C)=1$}\,\}&#10;=&#10;\pmatrix{&#10;    \mbox{density operators}\cr&#10;    \mbox{that are $X$-polarized}&#10;        }&#10;=\{\textstyle{\frac12}(I+SX)\mid|S|\le1\,\}&#10;$$&#10;\end{document}"/>
  <p:tag name="IGUANATEXSIZE" val="20"/>
  <p:tag name="IGUANATEXCURSOR" val="728"/>
  <p:tag name="TRANSPARENCY" val="True"/>
  <p:tag name="FILENAME" val=""/>
  <p:tag name="LATEXENGINEID" val="0"/>
  <p:tag name="TEMPFOLDER" val="c:\temp\"/>
  <p:tag name="LATEXFORMHEIGHT" val="312"/>
  <p:tag name="LATEXFORMWIDTH" val="549"/>
  <p:tag name="LATEXFORMWRAP" val="True"/>
  <p:tag name="BITMAPVECTOR" val="0"/>
</p:tagLst>
</file>

<file path=ppt/tags/tag102.xml><?xml version="1.0" encoding="utf-8"?>
<p:tagLst xmlns:a="http://schemas.openxmlformats.org/drawingml/2006/main" xmlns:r="http://schemas.openxmlformats.org/officeDocument/2006/relationships" xmlns:p="http://schemas.openxmlformats.org/presentationml/2006/main">
  <p:tag name="OUTPUTDPI" val="1200"/>
  <p:tag name="ORIGINALHEIGHT" val="884.25"/>
  <p:tag name="ORIGINALWIDTH" val="2927.25"/>
  <p:tag name="LATEXADDIN" val="\input mathsymbols.tex&#10;&#10;\documentclass{slides}\pagestyle{empty}&#10;\usepackage{color}&#10;\setlength{\textwidth}{3truein}&#10;\begin{document}&#10;\color[rgb]{0.5,0,0.5}&#10;\scriptsize&#10;In any eigenbasis other than that of $X$, $\sigma$ can have a&#10;negative eigenvalue, yet give a completely positive $\mathcal{E}$.&#10;\end{document}"/>
  <p:tag name="IGUANATEXSIZE" val="20"/>
  <p:tag name="IGUANATEXCURSOR" val="310"/>
  <p:tag name="TRANSPARENCY" val="True"/>
  <p:tag name="FILENAME" val=""/>
  <p:tag name="LATEXENGINEID" val="0"/>
  <p:tag name="TEMPFOLDER" val="c:\temp\"/>
  <p:tag name="LATEXFORMHEIGHT" val="312"/>
  <p:tag name="LATEXFORMWIDTH" val="549"/>
  <p:tag name="LATEXFORMWRAP" val="True"/>
  <p:tag name="BITMAPVECTOR" val="0"/>
</p:tagLst>
</file>

<file path=ppt/tags/tag103.xml><?xml version="1.0" encoding="utf-8"?>
<p:tagLst xmlns:a="http://schemas.openxmlformats.org/drawingml/2006/main" xmlns:r="http://schemas.openxmlformats.org/officeDocument/2006/relationships" xmlns:p="http://schemas.openxmlformats.org/presentationml/2006/main">
  <p:tag name="OUTPUTDPI" val="1200"/>
  <p:tag name="ORIGINALHEIGHT" val="141.75"/>
  <p:tag name="ORIGINALWIDTH" val="96.75"/>
  <p:tag name="LATEXADDIN" val="\documentclass{slides}\pagestyle{empty}&#10;\begin{document}&#10;\scriptsize&#10;$I$&#10;\end{document}"/>
  <p:tag name="IGUANATEXSIZE" val="20"/>
  <p:tag name="IGUANATEXCURSOR" val="87"/>
  <p:tag name="TRANSPARENCY" val="True"/>
  <p:tag name="FILENAME" val=""/>
  <p:tag name="LATEXENGINEID" val="0"/>
  <p:tag name="TEMPFOLDER" val="c:\temp\"/>
  <p:tag name="LATEXFORMHEIGHT" val="312"/>
  <p:tag name="LATEXFORMWIDTH" val="549"/>
  <p:tag name="LATEXFORMWRAP" val="True"/>
  <p:tag name="BITMAPVECTOR" val="0"/>
</p:tagLst>
</file>

<file path=ppt/tags/tag104.xml><?xml version="1.0" encoding="utf-8"?>
<p:tagLst xmlns:a="http://schemas.openxmlformats.org/drawingml/2006/main" xmlns:r="http://schemas.openxmlformats.org/officeDocument/2006/relationships" xmlns:p="http://schemas.openxmlformats.org/presentationml/2006/main">
  <p:tag name="OUTPUTDPI" val="1200"/>
  <p:tag name="ORIGINALHEIGHT" val="172.5"/>
  <p:tag name="ORIGINALWIDTH" val="192"/>
  <p:tag name="LATEXADDIN" val="\documentclass{slides}\pagestyle{empty}&#10;\usepackage{color}&#10;\begin{document}&#10;\color[rgb]{0,0,1.0}&#10;\scriptsize&#10;$&#10;\mathcal{C}_1&#10;$&#10;\end{document}"/>
  <p:tag name="IGUANATEXSIZE" val="20"/>
  <p:tag name="IGUANATEXCURSOR" val="141"/>
  <p:tag name="TRANSPARENCY" val="True"/>
  <p:tag name="FILENAME" val=""/>
  <p:tag name="LATEXENGINEID" val="0"/>
  <p:tag name="TEMPFOLDER" val="c:\temp\"/>
  <p:tag name="LATEXFORMHEIGHT" val="312"/>
  <p:tag name="LATEXFORMWIDTH" val="549"/>
  <p:tag name="LATEXFORMWRAP" val="True"/>
  <p:tag name="BITMAPVECTOR" val="0"/>
</p:tagLst>
</file>

<file path=ppt/tags/tag105.xml><?xml version="1.0" encoding="utf-8"?>
<p:tagLst xmlns:a="http://schemas.openxmlformats.org/drawingml/2006/main" xmlns:r="http://schemas.openxmlformats.org/officeDocument/2006/relationships" xmlns:p="http://schemas.openxmlformats.org/presentationml/2006/main">
  <p:tag name="OUTPUTDPI" val="1200"/>
  <p:tag name="ORIGINALHEIGHT" val="141.75"/>
  <p:tag name="ORIGINALWIDTH" val="144"/>
  <p:tag name="LATEXADDIN" val="\documentclass{slides}\pagestyle{empty}&#10;\begin{document}&#10;\scriptsize&#10;$Z$&#10;\end{document}"/>
  <p:tag name="IGUANATEXSIZE" val="20"/>
  <p:tag name="IGUANATEXCURSOR" val="71"/>
  <p:tag name="TRANSPARENCY" val="True"/>
  <p:tag name="FILENAME" val=""/>
  <p:tag name="LATEXENGINEID" val="0"/>
  <p:tag name="TEMPFOLDER" val="c:\temp\"/>
  <p:tag name="LATEXFORMHEIGHT" val="312"/>
  <p:tag name="LATEXFORMWIDTH" val="549"/>
  <p:tag name="LATEXFORMWRAP" val="True"/>
  <p:tag name="BITMAPVECTOR" val="0"/>
</p:tagLst>
</file>

<file path=ppt/tags/tag106.xml><?xml version="1.0" encoding="utf-8"?>
<p:tagLst xmlns:a="http://schemas.openxmlformats.org/drawingml/2006/main" xmlns:r="http://schemas.openxmlformats.org/officeDocument/2006/relationships" xmlns:p="http://schemas.openxmlformats.org/presentationml/2006/main">
  <p:tag name="OUTPUTDPI" val="1200"/>
  <p:tag name="ORIGINALHEIGHT" val="141.75"/>
  <p:tag name="ORIGINALWIDTH" val="177.75"/>
  <p:tag name="LATEXADDIN" val="\documentclass{slides}\pagestyle{empty}&#10;\begin{document}&#10;\scriptsize&#10;$X$&#10;\end{document}"/>
  <p:tag name="IGUANATEXSIZE" val="20"/>
  <p:tag name="IGUANATEXCURSOR" val="87"/>
  <p:tag name="TRANSPARENCY" val="True"/>
  <p:tag name="FILENAME" val=""/>
  <p:tag name="LATEXENGINEID" val="0"/>
  <p:tag name="TEMPFOLDER" val="c:\temp\"/>
  <p:tag name="LATEXFORMHEIGHT" val="312"/>
  <p:tag name="LATEXFORMWIDTH" val="549"/>
  <p:tag name="LATEXFORMWRAP" val="True"/>
  <p:tag name="BITMAPVECTOR" val="0"/>
</p:tagLst>
</file>

<file path=ppt/tags/tag107.xml><?xml version="1.0" encoding="utf-8"?>
<p:tagLst xmlns:a="http://schemas.openxmlformats.org/drawingml/2006/main" xmlns:r="http://schemas.openxmlformats.org/officeDocument/2006/relationships" xmlns:p="http://schemas.openxmlformats.org/presentationml/2006/main">
  <p:tag name="OUTPUTDPI" val="1200"/>
  <p:tag name="ORIGINALHEIGHT" val="1938"/>
  <p:tag name="ORIGINALWIDTH" val="6504"/>
  <p:tag name="LATEXADDIN" val="\input mathsymbols.tex&#10;&#10;\documentclass{slides}\pagestyle{empty}&#10;\usepackage{color}&#10;\begin{document}&#10;\color[rgb]{0,0,1.0}&#10;\scriptsize&#10;$$&#10;{\rm tr}_B(S^\dagger O)=0&#10;\quad\Longrightarrow\quad&#10;O=0&#10;$$&#10;\vspace{-14pt}&#10;$$&#10;\mathcal{O}=\{\,O\mid{\rm tr}_B(S^\dagger O)=0\,\}=&#10;(\mbox{the trivial subspace})&#10;$$&#10;\vspace{-14pt}&#10;$$&#10;\mathcal{B}=&#10;\pmatrix{&#10;    \mbox{orthocomplement}\cr&#10;    \mbox{of $\mathcal{O}$}&#10;        }&#10;=\pmatrix{&#10;    \mbox{space of all}\cr&#10;    \mbox{operators on $B$}&#10;         }&#10;$$&#10;\vspace{-14pt}&#10;$$&#10;\mathcal{C}_1=\{\,C=B^\dagger B\mid\mbox{$B\in\mathcal{B}$, ${\rm tr}_B(C)=1$}\,\}&#10;=&#10;\pmatrix{&#10;    \mbox{space of all density}\cr&#10;    \mbox{operators on $B$}&#10;        }&#10;$$&#10;\end{document}&#10;"/>
  <p:tag name="IGUANATEXSIZE" val="20"/>
  <p:tag name="IGUANATEXCURSOR" val="206"/>
  <p:tag name="TRANSPARENCY" val="True"/>
  <p:tag name="FILENAME" val=""/>
  <p:tag name="LATEXENGINEID" val="0"/>
  <p:tag name="TEMPFOLDER" val="c:\temp\"/>
  <p:tag name="LATEXFORMHEIGHT" val="312"/>
  <p:tag name="LATEXFORMWIDTH" val="549"/>
  <p:tag name="LATEXFORMWRAP" val="True"/>
  <p:tag name="BITMAPVECTOR" val="0"/>
</p:tagLst>
</file>

<file path=ppt/tags/tag108.xml><?xml version="1.0" encoding="utf-8"?>
<p:tagLst xmlns:a="http://schemas.openxmlformats.org/drawingml/2006/main" xmlns:r="http://schemas.openxmlformats.org/officeDocument/2006/relationships" xmlns:p="http://schemas.openxmlformats.org/presentationml/2006/main">
  <p:tag name="OUTPUTDPI" val="1200"/>
  <p:tag name="ORIGINALHEIGHT" val="1668.75"/>
  <p:tag name="ORIGINALWIDTH" val="5843.25"/>
  <p:tag name="LATEXADDIN" val="\input mathsymbols.tex&#10;&#10;\documentclass{slides}\pagestyle{empty}&#10;\usepackage{color}&#10;\begin{document}&#10;\color[rgb]{0.5,0,0.5}&#10;\scriptsize&#10;\begin{center}&#10;THE PROBLEM&#10;\end{center}&#10;\vspace{-8pt}&#10;If $\mathcal{E}$ is completely positive, does $\sigma$ have to be &#10;a physical density operator?&#10;\vspace{-4pt}&#10;\begin{center}&#10;THE ANSWER&#10;\end{center}&#10;\vspace{-8pt}&#10;Yes, because the two-mode squeeze operator $S$ is {\it full rank}, and thus&#10;$\mathcal{C}_1$ contains {\it all\/} pure states.&#10;\end{document}&#10;"/>
  <p:tag name="IGUANATEXSIZE" val="20"/>
  <p:tag name="IGUANATEXCURSOR" val="493"/>
  <p:tag name="TRANSPARENCY" val="True"/>
  <p:tag name="FILENAME" val=""/>
  <p:tag name="LATEXENGINEID" val="0"/>
  <p:tag name="TEMPFOLDER" val="c:\temp\"/>
  <p:tag name="LATEXFORMHEIGHT" val="312"/>
  <p:tag name="LATEXFORMWIDTH" val="549"/>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670.5"/>
  <p:tag name="ORIGINALWIDTH" val="5825.25"/>
  <p:tag name="LATEXADDIN" val="\input mathsymbols.tex&#10;\documentclass{slides}\pagestyle{empty}&#10;\usepackage{color}&#10;\begin{document}&#10;\scriptsize&#10;An immaculate linear amplifier takes an input coherent state $|\alpha\rangle$ to &#10;an amplified output coherent state $|g\alpha\rangle$, but only works with probability&#10;$p(\surd)$.&#10;\end{document}&#10;"/>
  <p:tag name="IGUANATEXSIZE" val="20"/>
  <p:tag name="IGUANATEXCURSOR" val="22"/>
  <p:tag name="TRANSPARENCY" val="True"/>
  <p:tag name="FILENAME" val=""/>
  <p:tag name="LATEXENGINEID" val="0"/>
  <p:tag name="TEMPFOLDER" val="c:\temp\"/>
  <p:tag name="LATEXFORMHEIGHT" val="312"/>
  <p:tag name="LATEXFORMWIDTH" val="549"/>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481.5"/>
  <p:tag name="ORIGINALWIDTH" val="1017.75"/>
  <p:tag name="LATEXADDIN" val="\input mathsymbols.tex&#10;&#10;\input mathsymbols.tex&#10;&#10;\documentclass{slides}\pagestyle{empty}&#10;\usepackage{color}&#10;\begin{document}&#10;\scriptsize&#10;$$&#10;{\color[rgb]{0.25,0.5,0.25}p(\surd)\le\frac{1}{g^2}}&#10;$$&#10;\end{document}&#10;"/>
  <p:tag name="IGUANATEXSIZE" val="20"/>
  <p:tag name="IGUANATEXCURSOR" val="210"/>
  <p:tag name="TRANSPARENCY" val="True"/>
  <p:tag name="FILENAME" val=""/>
  <p:tag name="LATEXENGINEID" val="0"/>
  <p:tag name="TEMPFOLDER" val="c:\temp\"/>
  <p:tag name="LATEXFORMHEIGHT" val="312"/>
  <p:tag name="LATEXFORMWIDTH" val="549"/>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886.5"/>
  <p:tag name="ORIGINALWIDTH" val="4152"/>
  <p:tag name="LATEXADDIN" val="\input mathsymbols.tex&#10;&#10;\documentclass{slides}\pagestyle{empty}&#10;\usepackage{color}&#10;\color[rgb]{0.5,0,0.5}&#10;\begin{document}&#10;\scriptsize&#10;Simultaneous measurements of $x$ and $p$\\&#10;at the output, repeated $\nu$ times, can \\&#10;determine the center of the input state \\&#10;with uncertainty&#10;\end{document}&#10;"/>
  <p:tag name="IGUANATEXSIZE" val="20"/>
  <p:tag name="IGUANATEXCURSOR" val="297"/>
  <p:tag name="TRANSPARENCY" val="True"/>
  <p:tag name="FILENAME" val=""/>
  <p:tag name="LATEXENGINEID" val="0"/>
  <p:tag name="TEMPFOLDER" val="c:\temp\"/>
  <p:tag name="LATEXFORMHEIGHT" val="312"/>
  <p:tag name="LATEXFORMWIDTH" val="549"/>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537.75"/>
  <p:tag name="ORIGINALWIDTH" val="4159.5"/>
  <p:tag name="LATEXADDIN" val="\input mathsymbols.tex&#10;&#10;\documentclass{slides}\pagestyle{empty}&#10;\usepackage{color}&#10;\color[rgb]{0.5,0,0.5}&#10;\begin{document}&#10;\scriptsize&#10;$$&#10;\frac{\delta x_{\rm out}}{g\sqrt{\nu p(\surd)}}&#10;=\frac{\delta p_{\rm out}}{g\sqrt{\nu p(\surd)}}&#10;=\frac{1}{g\sqrt{\nu p(\surd)}}&#10;\ge\frac{1}{\sqrt\nu}&#10;$$&#10;\end{document}&#10;"/>
  <p:tag name="IGUANATEXSIZE" val="20"/>
  <p:tag name="IGUANATEXCURSOR" val="307"/>
  <p:tag name="TRANSPARENCY" val="True"/>
  <p:tag name="FILENAME" val=""/>
  <p:tag name="LATEXENGINEID" val="0"/>
  <p:tag name="TEMPFOLDER" val="c:\temp\"/>
  <p:tag name="LATEXFORMHEIGHT" val="312"/>
  <p:tag name="LATEXFORMWIDTH" val="549"/>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886.5"/>
  <p:tag name="ORIGINALWIDTH" val="4296"/>
  <p:tag name="LATEXADDIN" val="\input mathsymbols.tex&#10;&#10;\documentclass{slides}\pagestyle{empty}&#10;\usepackage{color}&#10;\color[rgb]{0,0,1}&#10;\begin{document}&#10;\scriptsize&#10;Simultaneous measurements of $x$ and $p$\\&#10;at the input, repeated $\nu$ times, can \\&#10;determine the center of a coherent state \\&#10;with uncertainty&#10;\end{document}&#10;"/>
  <p:tag name="IGUANATEXSIZE" val="20"/>
  <p:tag name="IGUANATEXCURSOR" val="293"/>
  <p:tag name="TRANSPARENCY" val="True"/>
  <p:tag name="FILENAME" val=""/>
  <p:tag name="LATEXENGINEID" val="0"/>
  <p:tag name="TEMPFOLDER" val="c:\temp\"/>
  <p:tag name="LATEXFORMHEIGHT" val="312"/>
  <p:tag name="LATEXFORMWIDTH" val="549"/>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495.75"/>
  <p:tag name="ORIGINALWIDTH" val="1735.5"/>
  <p:tag name="LATEXADDIN" val="\input mathsymbols.tex&#10;&#10;\documentclass{slides}\pagestyle{empty}&#10;\usepackage{color}&#10;\color[rgb]{0,0,1}&#10;\begin{document}&#10;\scriptsize&#10;$$&#10;\frac{\delta x_{\rm in}}{\sqrt\nu}=\frac{\delta p_{\rm in}}{\sqrt\nu}=\frac{1}{\sqrt\nu}&#10;$$&#10;\end{document}&#10;"/>
  <p:tag name="IGUANATEXSIZE" val="20"/>
  <p:tag name="IGUANATEXCURSOR" val="241"/>
  <p:tag name="TRANSPARENCY" val="True"/>
  <p:tag name="FILENAME" val=""/>
  <p:tag name="LATEXENGINEID" val="0"/>
  <p:tag name="TEMPFOLDER" val="c:\temp\"/>
  <p:tag name="LATEXFORMHEIGHT" val="312"/>
  <p:tag name="LATEXFORMWIDTH" val="549"/>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33.5"/>
  <p:tag name="ORIGINALWIDTH" val="1039.5"/>
  <p:tag name="LATEXADDIN" val="\input mathsymbols.tex&#10;&#10;\documentclass{slides}\pagestyle{empty}&#10;\usepackage{color}&#10;\begin{document}&#10;\scriptsize&#10;$$&#10;{\color[rgb]{0.5,0,0.5}a_{\rm out}}=&#10;{\color[rgb]{0.25,0.5,0.25}g}&#10;{\color[rgb]{0,0,1.0}a_{\rm in}}&#10;$$&#10;\end{document}&#10;"/>
  <p:tag name="IGUANATEXSIZE" val="20"/>
  <p:tag name="IGUANATEXCURSOR" val="233"/>
  <p:tag name="TRANSPARENCY" val="True"/>
  <p:tag name="FILENAME" val=""/>
  <p:tag name="LATEXENGINEID" val="0"/>
  <p:tag name="TEMPFOLDER" val="c:\temp\"/>
  <p:tag name="LATEXFORMHEIGHT" val="312"/>
  <p:tag name="LATEXFORMWIDTH" val="549"/>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645.75"/>
  <p:tag name="ORIGINALWIDTH" val="5205.75"/>
  <p:tag name="LATEXADDIN" val="\input mathsymbols.tex&#10;&#10;\documentclass{slides}\pagestyle{empty}&#10;\usepackage{color}&#10;\begin{document}&#10;\scriptsize&#10;\begin{center}&#10;\color[rgb]{0.25,0.5,0.25}Inconsistent with unitarity.\\&#10;Can't maintain canonical commutator, $[a,a^\dagger]=1$,\\ &#10;at both input and output.&#10;\end{center}&#10;\end{document}&#10;&#10;"/>
  <p:tag name="IGUANATEXSIZE" val="20"/>
  <p:tag name="IGUANATEXCURSOR" val="297"/>
  <p:tag name="TRANSPARENCY" val="True"/>
  <p:tag name="FILENAME" val=""/>
  <p:tag name="LATEXENGINEID" val="0"/>
  <p:tag name="TEMPFOLDER" val="c:\temp\"/>
  <p:tag name="LATEXFORMHEIGHT" val="312"/>
  <p:tag name="LATEXFORMWIDTH" val="549"/>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515.25"/>
  <p:tag name="ORIGINALWIDTH" val="1702.5"/>
  <p:tag name="LATEXADDIN" val="\input mathsymbols.tex&#10;&#10;\documentclass{slides}\pagestyle{empty}&#10;\usepackage{color}&#10;\color[rgb]{1.0,0,0}&#10;\begin{document}&#10;\scriptsize&#10;$$&#10;A=\frac{\langle|\Delta L|^2\rangle}{g^2-1}\ge{1\over2}&#10;$$&#10;\end{document}&#10;"/>
  <p:tag name="IGUANATEXSIZE" val="20"/>
  <p:tag name="IGUANATEXCURSOR" val="209"/>
  <p:tag name="TRANSPARENCY" val="True"/>
  <p:tag name="FILENAME" val=""/>
  <p:tag name="LATEXENGINEID" val="0"/>
  <p:tag name="TEMPFOLDER" val="c:\temp\"/>
  <p:tag name="LATEXFORMHEIGHT" val="312"/>
  <p:tag name="LATEXFORMWIDTH" val="549"/>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HIDDENFONTSHAPE" val="true"/>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447"/>
  <p:tag name="ORIGINALWIDTH" val="999"/>
  <p:tag name="LATEXADDIN" val="\input mathsymbols.tex&#10;&#10;\documentclass{slides}\pagestyle{empty}&#10;\usepackage{color}&#10;\color[rgb]{1.0,0,0}&#10;\begin{document}&#10;\scriptsize&#10;$$&#10;kT_n\ge{\TPhbar\omega\over\ln3}&#10;$$&#10;\end{document}&#10;"/>
  <p:tag name="IGUANATEXSIZE" val="20"/>
  <p:tag name="IGUANATEXCURSOR" val="186"/>
  <p:tag name="TRANSPARENCY" val="True"/>
  <p:tag name="FILENAME" val=""/>
  <p:tag name="LATEXENGINEID" val="0"/>
  <p:tag name="TEMPFOLDER" val="c:\temp\"/>
  <p:tag name="LATEXFORMHEIGHT" val="312"/>
  <p:tag name="LATEXFORMWIDTH" val="549"/>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481.5"/>
  <p:tag name="ORIGINALWIDTH" val="966.75"/>
  <p:tag name="LATEXADDIN" val="\input mathsymbols.tex&#10;&#10;\documentclass{slides}\pagestyle{empty}&#10;\usepackage{color}&#10;\color[rgb]{0.5,0,0.5}&#10;\begin{document}&#10;\scriptsize&#10;$$&#10;\ge 1-{1\over2g^2}&#10;$$&#10;\end{document}&#10;"/>
  <p:tag name="IGUANATEXSIZE" val="20"/>
  <p:tag name="IGUANATEXCURSOR" val="175"/>
  <p:tag name="TRANSPARENCY" val="True"/>
  <p:tag name="FILENAME" val=""/>
  <p:tag name="LATEXENGINEID" val="0"/>
  <p:tag name="TEMPFOLDER" val="c:\temp\"/>
  <p:tag name="LATEXFORMHEIGHT" val="312"/>
  <p:tag name="LATEXFORMWIDTH" val="549"/>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516"/>
  <p:tag name="ORIGINALWIDTH" val="1283.25"/>
  <p:tag name="LATEXADDIN" val="\input mathsymbols.tex&#10;&#10;\documentclass{slides}\pagestyle{empty}&#10;\usepackage{color}&#10;\color[rgb]{1.0,0,0}&#10;\begin{document}&#10;\scriptsize&#10;$$&#10;\ge{1\over2}\!\left(1-{1\over g^2}\right)&#10;$$&#10;\end{document}&#10;"/>
  <p:tag name="IGUANATEXSIZE" val="20"/>
  <p:tag name="IGUANATEXCURSOR" val="196"/>
  <p:tag name="TRANSPARENCY" val="True"/>
  <p:tag name="FILENAME" val=""/>
  <p:tag name="LATEXENGINEID" val="0"/>
  <p:tag name="TEMPFOLDER" val="c:\temp\"/>
  <p:tag name="LATEXFORMHEIGHT" val="312"/>
  <p:tag name="LATEXFORMWIDTH" val="549"/>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239.25"/>
  <p:tag name="ORIGINALWIDTH" val="3390"/>
  <p:tag name="LATEXADDIN" val="\input mathsymbols.tex&#10;&#10;\documentclass{slides}\pagestyle{empty}&#10;\usepackage{color}&#10;\begin{document}&#10;\scriptsize&#10;$$&#10;{\color[rgb]{0.5,0,0.5}\langle|\Delta a_{\rm out}|^2\rangle}=&#10;{\color[rgb]{0.25,0.5,0.25}g^2}&#10;{\color[rgb]{0,0,1.0}\langle|\Delta a_{\rm in}|^2\rangle}+&#10;{\color[rgb]{1.0,0,0}\langle|\Delta L|^2\rangle}&#10;$$&#10;\end{document}&#10;"/>
  <p:tag name="IGUANATEXSIZE" val="20"/>
  <p:tag name="IGUANATEXCURSOR" val="335"/>
  <p:tag name="TRANSPARENCY" val="True"/>
  <p:tag name="FILENAME" val=""/>
  <p:tag name="LATEXENGINEID" val="0"/>
  <p:tag name="TEMPFOLDER" val="c:\temp\"/>
  <p:tag name="LATEXFORMHEIGHT" val="312"/>
  <p:tag name="LATEXFORMWIDTH" val="549"/>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439.5"/>
  <p:tag name="ORIGINALWIDTH" val="837.75"/>
  <p:tag name="LATEXADDIN" val="\input mathsymbols.tex&#10;&#10;\documentclass{slides}\pagestyle{empty}&#10;\usepackage{color}&#10;\color[rgb]{0.5,0,0.5}&#10;\begin{document}&#10;\scriptsize&#10;$$&#10;\ge g^2-{1\over2}&#10;$$&#10;\end{document}&#10;"/>
  <p:tag name="IGUANATEXSIZE" val="20"/>
  <p:tag name="IGUANATEXCURSOR" val="174"/>
  <p:tag name="TRANSPARENCY" val="True"/>
  <p:tag name="FILENAME" val=""/>
  <p:tag name="LATEXENGINEID" val="0"/>
  <p:tag name="TEMPFOLDER" val="c:\temp\"/>
  <p:tag name="LATEXFORMHEIGHT" val="312"/>
  <p:tag name="LATEXFORMWIDTH" val="549"/>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439.5"/>
  <p:tag name="ORIGINALWIDTH" val="357.75"/>
  <p:tag name="LATEXADDIN" val="\input mathsymbols.tex&#10;&#10;\documentclass{slides}\pagestyle{empty}&#10;\usepackage{color}&#10;\color[rgb]{0,0,1.0}&#10;\begin{document}&#10;\scriptsize&#10;$$&#10;\ge{1\over2}&#10;$$&#10;\end{document}&#10;"/>
  <p:tag name="IGUANATEXSIZE" val="20"/>
  <p:tag name="IGUANATEXCURSOR" val="167"/>
  <p:tag name="TRANSPARENCY" val="True"/>
  <p:tag name="FILENAME" val=""/>
  <p:tag name="LATEXENGINEID" val="0"/>
  <p:tag name="TEMPFOLDER" val="c:\temp\"/>
  <p:tag name="LATEXFORMHEIGHT" val="312"/>
  <p:tag name="LATEXFORMWIDTH" val="549"/>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439.5"/>
  <p:tag name="ORIGINALWIDTH" val="1160.25"/>
  <p:tag name="LATEXADDIN" val="\input mathsymbols.tex&#10;&#10;\documentclass{slides}\pagestyle{empty}&#10;\usepackage{color}&#10;\color[rgb]{1.0,0,0}&#10;\begin{document}&#10;\scriptsize&#10;$$&#10;\ge{1\over2}(g^2-1)&#10;$$&#10;\end{document}&#10;"/>
  <p:tag name="IGUANATEXSIZE" val="20"/>
  <p:tag name="IGUANATEXCURSOR" val="174"/>
  <p:tag name="TRANSPARENCY" val="True"/>
  <p:tag name="FILENAME" val=""/>
  <p:tag name="LATEXENGINEID" val="0"/>
  <p:tag name="TEMPFOLDER" val="c:\temp\"/>
  <p:tag name="LATEXFORMHEIGHT" val="312"/>
  <p:tag name="LATEXFORMWIDTH" val="549"/>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232.5"/>
  <p:tag name="ORIGINALWIDTH" val="1570.5"/>
  <p:tag name="LATEXADDIN" val="\input mathsymbols.tex&#10;&#10;\documentclass{slides}\pagestyle{empty}&#10;\usepackage{color}&#10;\begin{document}&#10;\scriptsize&#10;$$&#10;{\color[rgb]{0.5,0,0.5}a_{\rm out}}=&#10;{\color[rgb]{0.25,0.5,0.25}g}&#10;{\color[rgb]{0,0,1.0}a_{\rm in}}+&#10;{\color[rgb]{1.0,0,0}L^\dagger}&#10;$$&#10;\end{document}&#10;"/>
  <p:tag name="IGUANATEXSIZE" val="20"/>
  <p:tag name="IGUANATEXCURSOR" val="266"/>
  <p:tag name="TRANSPARENCY" val="True"/>
  <p:tag name="FILENAME" val=""/>
  <p:tag name="LATEXENGINEID" val="0"/>
  <p:tag name="TEMPFOLDER" val="c:\temp\"/>
  <p:tag name="LATEXFORMHEIGHT" val="312"/>
  <p:tag name="LATEXFORMWIDTH" val="549"/>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233.25"/>
  <p:tag name="ORIGINALWIDTH" val="3529.5"/>
  <p:tag name="LATEXADDIN" val="\input mathsymbols.tex&#10;&#10;\documentclass{slides}\pagestyle{empty}&#10;\usepackage{color}&#10;\begin{document}&#10;\scriptsize&#10;$$&#10;[a,a^\dagger]=1\quad\Longrightarrow\quad&#10;{\color[rgb]{1,0,0}[L,L^\dagger]=g^2-1}&#10;$$&#10;\end{document}&#10;"/>
  <p:tag name="IGUANATEXSIZE" val="20"/>
  <p:tag name="IGUANATEXCURSOR" val="214"/>
  <p:tag name="TRANSPARENCY" val="True"/>
  <p:tag name="FILENAME" val=""/>
  <p:tag name="LATEXENGINEID" val="0"/>
  <p:tag name="TEMPFOLDER" val="c:\temp\"/>
  <p:tag name="LATEXFORMHEIGHT" val="312"/>
  <p:tag name="LATEXFORMWIDTH" val="549"/>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1139.25"/>
  <p:tag name="ORIGINALWIDTH" val="4940.25"/>
  <p:tag name="LATEXADDIN" val="\input mathsymbols.tex&#10;&#10;\documentclass{slides}\pagestyle{empty}&#10;\begin{document}&#10;\scriptsize&#10;\begin{center}&#10;primary mode $a$, ancillary mode $b$&#10;\end{center}&#10;\vspace{-20pt}&#10;\begin{eqnarray}&#10;&amp;&amp;H=i\TPhbar\kappa(ab-a^\dagger b^\dagger)\nonumber\\&#10;&amp;&amp;\quad\quad\Longleftrightarrow\quad&#10;U(t,0)=e^{\kappa t(ab-a^\dagger b^\dagger)}\equiv S(r)\;,\quad r=\kappa t\nonumber&#10;\end{eqnarray}&#10;\vspace{-36pt}&#10;\begin{center}&#10;$S(r)$ is the \textit{two-mode squeeze operator}.&#10;\end{center}&#10;\end{document}&#10;&#10;"/>
  <p:tag name="IGUANATEXSIZE" val="20"/>
  <p:tag name="IGUANATEXCURSOR" val="487"/>
  <p:tag name="TRANSPARENCY" val="True"/>
  <p:tag name="FILENAME" val=""/>
  <p:tag name="LATEXENGINEID" val="0"/>
  <p:tag name="TEMPFOLDER" val="c:\temp\"/>
  <p:tag name="LATEXFORMHEIGHT" val="312"/>
  <p:tag name="LATEXFORMWIDTH" val="549"/>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504"/>
  <p:tag name="ORIGINALWIDTH" val="1925.25"/>
  <p:tag name="LATEXADDIN" val="\input mathsymbols.tex&#10;&#10;\documentclass{slides}\pagestyle{empty}&#10;\usepackage{color}&#10;\begin{document}&#10;\scriptsize&#10;\begin{eqnarray}&#10;{\color[rgb]{0.5,0,0.5}(\delta x_{\rm out})^2}&#10;\ge &#10;{\color[rgb]{0.25,0.5,0.25}g^2}&#10;{\color[rgb]{0,0,1}(\delta x_{\rm in})^2}\nonumber\\&#10;{\color[rgb]{0.5,0,0.5}(\delta p_{\rm out})^2}&#10;\ge &#10;{\color[rgb]{0.25,0.5,0.25}g^2}&#10;{\color[rgb]{0,0,1}(\delta p_{\rm in})^2}\nonumber&#10;\end{eqnarray}&#10;\end{document}&#10;"/>
  <p:tag name="IGUANATEXSIZE" val="20"/>
  <p:tag name="IGUANATEXCURSOR" val="431"/>
  <p:tag name="TRANSPARENCY" val="True"/>
  <p:tag name="FILENAME" val=""/>
  <p:tag name="LATEXENGINEID" val="0"/>
  <p:tag name="TEMPFOLDER" val="c:\temp\"/>
  <p:tag name="LATEXFORMHEIGHT" val="312"/>
  <p:tag name="LATEXFORMWIDTH" val="549"/>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272.25"/>
  <p:tag name="ORIGINALWIDTH" val="2679.75"/>
  <p:tag name="LATEXADDIN" val="\input mathsymbols.tex&#10;&#10;\documentclass{slides}\pagestyle{empty}&#10;\usepackage{color}&#10;\begin{document}&#10;\scriptsize&#10;$$&#10;{\color[rgb]{0.5,0,0.5}a_{\rm out}}=&#10;{\color[rgb]{0,0,1.0}a_{\rm in}}&#10;{\color[rgb]{0.25,0.5,0.25}\cosh r}&#10;+&#10;{\color[rgb]{1.0,0,0}b_{\rm in}^\dagger\sinh r}&#10;$$&#10;\end{document}&#10;"/>
  <p:tag name="IGUANATEXSIZE" val="20"/>
  <p:tag name="IGUANATEXCURSOR" val="289"/>
  <p:tag name="TRANSPARENCY" val="True"/>
  <p:tag name="FILENAME" val=""/>
  <p:tag name="LATEXENGINEID" val="0"/>
  <p:tag name="TEMPFOLDER" val="c:\temp\"/>
  <p:tag name="LATEXFORMHEIGHT" val="312"/>
  <p:tag name="LATEXFORMWIDTH" val="549"/>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186"/>
  <p:tag name="ORIGINALWIDTH" val="1029.75"/>
  <p:tag name="LATEXADDIN" val="\input mathsymbols.tex&#10;&#10;\documentclass{slides}\pagestyle{empty}&#10;\usepackage{color}&#10;\color[rgb]{0.25,0.5,0.25}&#10;\begin{document}&#10;\scriptsize&#10;$$&#10;\cosh r=g&#10;$$&#10;\end{document}&#10;"/>
  <p:tag name="IGUANATEXSIZE" val="20"/>
  <p:tag name="IGUANATEXCURSOR" val="22"/>
  <p:tag name="TRANSPARENCY" val="True"/>
  <p:tag name="FILENAME" val=""/>
  <p:tag name="LATEXENGINEID" val="0"/>
  <p:tag name="TEMPFOLDER" val="c:\temp\"/>
  <p:tag name="LATEXFORMHEIGHT" val="312"/>
  <p:tag name="LATEXFORMWIDTH" val="549"/>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387.75"/>
  <p:tag name="ORIGINALWIDTH" val="1695.75"/>
  <p:tag name="LATEXADDIN" val="\input mathsymbols.tex&#10;&#10;\documentclass{slides}\pagestyle{empty}&#10;\usepackage{color}&#10;\color[rgb]{1.0,0,0}&#10;\begin{document}&#10;\scriptsize&#10;$$&#10;\sinh r=\sqrt{g^2-1}&#10;$$&#10;\end{document}&#10;"/>
  <p:tag name="IGUANATEXSIZE" val="20"/>
  <p:tag name="IGUANATEXCURSOR" val="175"/>
  <p:tag name="TRANSPARENCY" val="True"/>
  <p:tag name="FILENAME" val=""/>
  <p:tag name="LATEXENGINEID" val="0"/>
  <p:tag name="TEMPFOLDER" val="c:\temp\"/>
  <p:tag name="LATEXFORMHEIGHT" val="312"/>
  <p:tag name="LATEXFORMWIDTH" val="549"/>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387.75"/>
  <p:tag name="ORIGINALWIDTH" val="1521.75"/>
  <p:tag name="LATEXADDIN" val="\input mathsymbols.tex&#10;&#10;\documentclass{slides}\pagestyle{empty}&#10;\usepackage{color}&#10;\color[rgb]{1.0,0,0}&#10;\begin{document}&#10;\scriptsize&#10;$$&#10;L=b_{\rm in}\sqrt{g^2-1}&#10;$$&#10;\end{document}&#10;"/>
  <p:tag name="IGUANATEXSIZE" val="20"/>
  <p:tag name="IGUANATEXCURSOR" val="179"/>
  <p:tag name="TRANSPARENCY" val="True"/>
  <p:tag name="FILENAME" val=""/>
  <p:tag name="LATEXENGINEID" val="0"/>
  <p:tag name="TEMPFOLDER" val="c:\temp\"/>
  <p:tag name="LATEXFORMHEIGHT" val="312"/>
  <p:tag name="LATEXFORMWIDTH" val="549"/>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425.25"/>
  <p:tag name="ORIGINALWIDTH" val="3147.75"/>
  <p:tag name="LATEXADDIN" val="\input mathsymbols.tex&#10;&#10;\documentclass{slides}\pagestyle{empty}&#10;\begin{document}&#10;\scriptsize&#10;\begin{center}&#10;Glauber-Sudarshan $P$ function\\&#10;(normal ordering)&#10;\end{center}&#10;\end{document}&#10;"/>
  <p:tag name="IGUANATEXSIZE" val="20"/>
  <p:tag name="IGUANATEXCURSOR" val="187"/>
  <p:tag name="TRANSPARENCY" val="True"/>
  <p:tag name="FILENAME" val=""/>
  <p:tag name="LATEXENGINEID" val="0"/>
  <p:tag name="TEMPFOLDER" val="c:\temp\"/>
  <p:tag name="LATEXFORMHEIGHT" val="312"/>
  <p:tag name="LATEXFORMWIDTH" val="549"/>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425.25"/>
  <p:tag name="ORIGINALWIDTH" val="2215.5"/>
  <p:tag name="LATEXADDIN" val="\input mathsymbols.tex&#10;&#10;\documentclass{slides}\pagestyle{empty}&#10;\begin{document}&#10;\scriptsize&#10;\begin{center}&#10;Husimi $Q$ function\\&#10;(antinormal ordering)&#10;\end{center}&#10;\end{document}&#10;"/>
  <p:tag name="IGUANATEXSIZE" val="20"/>
  <p:tag name="IGUANATEXCURSOR" val="180"/>
  <p:tag name="TRANSPARENCY" val="True"/>
  <p:tag name="FILENAME" val=""/>
  <p:tag name="LATEXENGINEID" val="0"/>
  <p:tag name="TEMPFOLDER" val="c:\temp\"/>
  <p:tag name="LATEXFORMHEIGHT" val="312"/>
  <p:tag name="LATEXFORMWIDTH" val="549"/>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424.5"/>
  <p:tag name="ORIGINALWIDTH" val="2178"/>
  <p:tag name="LATEXADDIN" val="\input mathsymbols.tex&#10;&#10;\documentclass{slides}\pagestyle{empty}&#10;\begin{document}&#10;\scriptsize&#10;\begin{center}&#10;Wigner $W$ function\\&#10;(symmetric ordering)&#10;\end{center}&#10;\end{document}&#10;"/>
  <p:tag name="IGUANATEXSIZE" val="20"/>
  <p:tag name="IGUANATEXCURSOR" val="179"/>
  <p:tag name="TRANSPARENCY" val="True"/>
  <p:tag name="FILENAME" val=""/>
  <p:tag name="LATEXENGINEID" val="0"/>
  <p:tag name="TEMPFOLDER" val="c:\temp\"/>
  <p:tag name="LATEXFORMHEIGHT" val="312"/>
  <p:tag name="LATEXFORMWIDTH" val="549"/>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172.5"/>
  <p:tag name="ORIGINALWIDTH" val="3925.5"/>
  <p:tag name="LATEXADDIN" val="\input mathsymbols.tex&#10;&#10;\documentclass{slides}\pagestyle{empty}&#10;\usepackage{color}&#10;\color[rgb]{0,0,1.0}&#10;\begin{document}&#10;\scriptsize&#10;Input coherent-state amplitude $\alpha=1$&#10;\end{document}&#10;"/>
  <p:tag name="IGUANATEXSIZE" val="20"/>
  <p:tag name="IGUANATEXCURSOR" val="190"/>
  <p:tag name="TRANSPARENCY" val="True"/>
  <p:tag name="FILENAME" val=""/>
  <p:tag name="LATEXENGINEID" val="0"/>
  <p:tag name="TEMPFOLDER" val="c:\temp\"/>
  <p:tag name="LATEXFORMHEIGHT" val="312"/>
  <p:tag name="LATEXFORMWIDTH" val="549"/>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660"/>
  <p:tag name="ORIGINALWIDTH" val="6053.25"/>
  <p:tag name="LATEXADDIN" val="\input mathsymbols.tex&#10;&#10;\documentclass{slides}\pagestyle{empty}&#10;\setlength{\textwidth}{7in}&#10;\usepackage{color}&#10;\begin{document}&#10;\scriptsize&#10;\begin{center}&#10;{\color[rgb]{0,0,1.0}Input coherent-state amplitude $\alpha=1$}\\&#10;{\color[rgb]{0.25,0.5,0.25}Amplitude gain $g=4$}\\&#10;{\color[rgb]{1.0,0,0}Output $P$ functions ($\ge0$): nonGaussian added noise with}&#10;\end{center}&#10;\end{document}"/>
  <p:tag name="IGUANATEXSIZE" val="20"/>
  <p:tag name="IGUANATEXCURSOR" val="381"/>
  <p:tag name="TRANSPARENCY" val="True"/>
  <p:tag name="FILENAME" val=""/>
  <p:tag name="LATEXENGINEID" val="0"/>
  <p:tag name="TEMPFOLDER" val="c:\temp\"/>
  <p:tag name="LATEXFORMHEIGHT" val="312"/>
  <p:tag name="LATEXFORMWIDTH" val="549"/>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color[rgb]{1.0,0,0}&#10;$A=2.0$&#10;\end{document}&#10;"/>
  <p:tag name="FILENAME" val="TP_tmp"/>
  <p:tag name="FORMAT" val="png256"/>
  <p:tag name="RES" val="1200"/>
  <p:tag name="BLEND" val="0"/>
  <p:tag name="TRANSPARENT" val="0"/>
  <p:tag name="TBUG" val="0"/>
  <p:tag name="ALLOWFS" val="0"/>
  <p:tag name="ORIGWIDTH" val="63"/>
  <p:tag name="PICTUREFILESIZE" val="4337"/>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936.75"/>
  <p:tag name="ORIGINALWIDTH" val="2082.75"/>
  <p:tag name="LATEXADDIN" val="\documentclass{slides}\pagestyle{empty}&#10;\usepackage{color}&#10;\color[rgb]{0,0,1}&#10;\begin{document}&#10;\scriptsize&#10;\begin{eqnarray}&#10;(\delta x)^2=\langle(\Delta x)^2\rangle+\frac12\nonumber\\&#10;(\delta p)^2=\langle(\Delta p)^2\rangle+\frac12\nonumber&#10;\end{eqnarray}&#10;\end{document}&#10;"/>
  <p:tag name="IGUANATEXSIZE" val="20"/>
  <p:tag name="IGUANATEXCURSOR" val="270"/>
  <p:tag name="TRANSPARENCY" val="True"/>
  <p:tag name="FILENAME" val=""/>
  <p:tag name="LATEXENGINEID" val="0"/>
  <p:tag name="TEMPFOLDER" val="c:\temp\"/>
  <p:tag name="LATEXFORMHEIGHT" val="312"/>
  <p:tag name="LATEXFORMWIDTH" val="549"/>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color[rgb]{0.25,0.5,0.25}&#10;ideal linear amplifier&#10;\end{document}&#10;"/>
  <p:tag name="FILENAME" val="TP_tmp"/>
  <p:tag name="FORMAT" val="png256"/>
  <p:tag name="RES" val="1200"/>
  <p:tag name="BLEND" val="0"/>
  <p:tag name="TRANSPARENT" val="0"/>
  <p:tag name="TBUG" val="0"/>
  <p:tag name="ALLOWFS" val="0"/>
  <p:tag name="ORIGWIDTH" val="169"/>
  <p:tag name="PICTUREFILESIZE" val="20663"/>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color[rgb]{1.0,0,0}&#10;$A=1.5$&#10;\end{document}&#10;"/>
  <p:tag name="FILENAME" val="TP_tmp"/>
  <p:tag name="FORMAT" val="png256"/>
  <p:tag name="RES" val="1200"/>
  <p:tag name="BLEND" val="0"/>
  <p:tag name="TRANSPARENT" val="0"/>
  <p:tag name="TBUG" val="0"/>
  <p:tag name="ALLOWFS" val="0"/>
  <p:tag name="ORIGWIDTH" val="63"/>
  <p:tag name="PICTUREFILESIZE" val="4265"/>
</p:tagLst>
</file>

<file path=ppt/tags/tag42.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color[rgb]{1.0,0,0}&#10;$A=1.0$&#10;\end{document}&#10;"/>
  <p:tag name="FILENAME" val="TP_tmp"/>
  <p:tag name="FORMAT" val="png256"/>
  <p:tag name="RES" val="1200"/>
  <p:tag name="BLEND" val="0"/>
  <p:tag name="TRANSPARENT" val="0"/>
  <p:tag name="TBUG" val="0"/>
  <p:tag name="ALLOWFS" val="0"/>
  <p:tag name="ORIGWIDTH" val="63"/>
  <p:tag name="PICTUREFILESIZE" val="4206"/>
</p:tagLst>
</file>

<file path=ppt/tags/tag43.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color[rgb]{1.0,0,0}&#10;$A=0.5$&#10;\end{document}&#10;"/>
  <p:tag name="FILENAME" val="TP_tmp"/>
  <p:tag name="FORMAT" val="png256"/>
  <p:tag name="RES" val="1200"/>
  <p:tag name="BLEND" val="0"/>
  <p:tag name="TRANSPARENT" val="0"/>
  <p:tag name="TBUG" val="0"/>
  <p:tag name="ALLOWFS" val="0"/>
  <p:tag name="ORIGWIDTH" val="63"/>
  <p:tag name="PICTUREFILESIZE" val="4484"/>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747"/>
  <p:tag name="ORIGINALWIDTH" val="3828"/>
  <p:tag name="LATEXADDIN" val="\input mathsymbols.tex&#10;&#10;\documentclass{slides}\pagestyle{empty}&#10;\usepackage{color}&#10;\begin{document}&#10;\scriptsize&#10;\begin{eqnarray}&#10;{\color[rgb]{0.25,0.5,0.25}{\cal A}}&amp;{\color[rgb]{0.25,0.5,0.25}:}&amp;{\color[rgb]{0.25,0.5,0.25}|\alpha\rangle\rightarrow|g\alpha\rangle}\nonumber\\&#10;{\color[rgb]{0.5,0,0.5}{\cal B}(\rho)}&amp;{\color[rgb]{0.5,0,0.5}=}&amp;{\color[rgb]{0.5,0,0.5}\int d^2\beta\,\Pi(\beta)D(a,\beta)\rho D^\dagger(a,\beta)}\nonumber&#10;\end{eqnarray}&#10;\end{document}"/>
  <p:tag name="IGUANATEXSIZE" val="20"/>
  <p:tag name="IGUANATEXCURSOR" val="462"/>
  <p:tag name="TRANSPARENCY" val="True"/>
  <p:tag name="FILENAME" val=""/>
  <p:tag name="LATEXENGINEID" val="0"/>
  <p:tag name="TEMPFOLDER" val="c:\temp\"/>
  <p:tag name="LATEXFORMHEIGHT" val="312"/>
  <p:tag name="LATEXFORMWIDTH" val="549"/>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177.75"/>
  <p:tag name="ORIGINALWIDTH" val="2574.75"/>
  <p:tag name="LATEXADDIN" val="\input mathsymbols.tex&#10;&#10;\documentclass{slides}\pagestyle{empty}&#10;\usepackage{color}&#10;\begin{document}&#10;\scriptsize&#10;$$&#10;\mbox{\rm amplifier map:~}{\cal E}&#10;={\color[rgb]{0.5,0,0.5}{\cal B}}&#10;\circ&#10;{\color[rgb]{0.25,0.5,0.25}{\cal A}}&#10;$$&#10;\end{document}"/>
  <p:tag name="IGUANATEXSIZE" val="20"/>
  <p:tag name="IGUANATEXCURSOR" val="244"/>
  <p:tag name="TRANSPARENCY" val="True"/>
  <p:tag name="FILENAME" val=""/>
  <p:tag name="LATEXENGINEID" val="0"/>
  <p:tag name="TEMPFOLDER" val="c:\temp\"/>
  <p:tag name="LATEXFORMHEIGHT" val="312"/>
  <p:tag name="LATEXFORMWIDTH" val="549"/>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147.75"/>
  <p:tag name="ORIGINALWIDTH" val="1085.25"/>
  <p:tag name="LATEXADDIN" val="\input mathsymbols.tex&#10;&#10;\documentclass{slides}\pagestyle{empty}&#10;\begin{document}&#10;\scriptsize&#10;$P$ function&#10;\end{document}&#10;"/>
  <p:tag name="IGUANATEXSIZE" val="20"/>
  <p:tag name="IGUANATEXCURSOR" val="121"/>
  <p:tag name="TRANSPARENCY" val="True"/>
  <p:tag name="FILENAME" val=""/>
  <p:tag name="LATEXENGINEID" val="0"/>
  <p:tag name="TEMPFOLDER" val="c:\temp\"/>
  <p:tag name="LATEXFORMHEIGHT" val="312"/>
  <p:tag name="LATEXFORMWIDTH" val="549"/>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960.75"/>
  <p:tag name="ORIGINALWIDTH" val="3828"/>
  <p:tag name="LATEXADDIN" val="\input mathsymbols.tex&#10;&#10;\documentclass{slides}\pagestyle{empty}&#10;\usepackage{color}&#10;\begin{document}&#10;\scriptsize&#10;\begin{eqnarray}&#10;{\color[rgb]{0.25,0.5,0.25}{\cal A}}&amp;{\color[rgb]{0.25,0.5,0.25}:}&amp;&#10;{\color[rgb]{0.25,0.5,0.25}|\alpha\rangle\rightarrow|g\alpha\rangle}\nonumber\\&#10;{\color[rgb]{0.5,0,0.5}{\cal B}(\rho)}&amp;{\color[rgb]{0.5,0,0.5}=}&amp;&#10;{\color[rgb]{0.5,0,0.5}\int d^2\beta\,\Pi(\beta)D(a,\beta)\rho D^\dagger(a,\beta)}\nonumber\\&#10;{\cal E}&amp;=&amp;{\color[rgb]{0.5,0,0.5}{\cal B}}\circ{\color[rgb]{0.25,0.5,0.25}{\cal A}}\nonumber&#10;\end{eqnarray}&#10;\end{document}"/>
  <p:tag name="IGUANATEXSIZE" val="20"/>
  <p:tag name="IGUANATEXCURSOR" val="560"/>
  <p:tag name="TRANSPARENCY" val="True"/>
  <p:tag name="FILENAME" val=""/>
  <p:tag name="LATEXENGINEID" val="0"/>
  <p:tag name="TEMPFOLDER" val="c:\temp\"/>
  <p:tag name="LATEXFORMHEIGHT" val="312"/>
  <p:tag name="LATEXFORMWIDTH" val="549"/>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1200"/>
  <p:tag name="ORIGINALHEIGHT" val="888"/>
  <p:tag name="ORIGINALWIDTH" val="4742.25"/>
  <p:tag name="LATEXADDIN" val="\documentclass{slides}\pagestyle{empty}&#10;&#10;\usepackage{color}&#10;&#10;\begin{document}&#10;\scriptsize&#10;\begin{center}&#10;\color[rgb]{0,0,1}&#10;Find the ``left-right'' eigenstates of ${\cal E}$\\&#10;(eigenstates of the Choi-Jamiolkowski state);\\ &#10;determine the conditions on $\Pi(\beta)$ to ensure\\&#10;that all the eigenvalues are nonnegative.&#10;\end{center}&#10;\end{document}&#10;"/>
  <p:tag name="IGUANATEXSIZE" val="20"/>
  <p:tag name="IGUANATEXCURSOR" val="348"/>
  <p:tag name="TRANSPARENCY" val="True"/>
  <p:tag name="FILENAME" val=""/>
  <p:tag name="LATEXENGINEID" val="0"/>
  <p:tag name="TEMPFOLDER" val="c:\temp\"/>
  <p:tag name="LATEXFORMHEIGHT" val="312"/>
  <p:tag name="LATEXFORMWIDTH" val="549"/>
  <p:tag name="LATEXFORMWRAP" val="True"/>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1200"/>
  <p:tag name="ORIGINALHEIGHT" val="960.75"/>
  <p:tag name="ORIGINALWIDTH" val="3828"/>
  <p:tag name="LATEXADDIN" val="\input mathsymbols.tex&#10;&#10;\documentclass{slides}\pagestyle{empty}&#10;\usepackage{color}&#10;\begin{document}&#10;\scriptsize&#10;\begin{eqnarray}&#10;{\color[rgb]{0.25,0.5,0.25}{\cal A}}&amp;{\color[rgb]{0.25,0.5,0.25}:}&amp;&#10;{\color[rgb]{0.25,0.5,0.25}|\alpha\rangle\rightarrow|g\alpha\rangle}\nonumber\\&#10;{\color[rgb]{0.5,0,0.5}{\cal B}(\rho)}&amp;{\color[rgb]{0.5,0,0.5}=}&amp;&#10;{\color[rgb]{0.5,0,0.5}\int d^2\beta\,\Pi(\beta)D(a,\beta)\rho D^\dagger(a,\beta)}\nonumber\\&#10;{\cal E}&amp;=&amp;{\color[rgb]{0.5,0,0.5}{\cal B}}\circ{\color[rgb]{0.25,0.5,0.25}{\cal A}}\nonumber&#10;\end{eqnarray}&#10;\end{document}"/>
  <p:tag name="IGUANATEXSIZE" val="20"/>
  <p:tag name="IGUANATEXCURSOR" val="560"/>
  <p:tag name="TRANSPARENCY" val="True"/>
  <p:tag name="FILENAME" val=""/>
  <p:tag name="LATEXENGINEID" val="0"/>
  <p:tag name="TEMPFOLDER" val="c:\temp\"/>
  <p:tag name="LATEXFORMHEIGHT" val="312"/>
  <p:tag name="LATEXFORMWIDTH" val="549"/>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936.75"/>
  <p:tag name="ORIGINALWIDTH" val="3746.25"/>
  <p:tag name="LATEXADDIN" val="\input mathsymbols.tex&#10;&#10;\documentclass{slides}\pagestyle{empty}&#10;\usepackage{color}&#10;\begin{document}&#10;\scriptsize&#10;\begin{eqnarray}&#10;{\color[rgb]{0.5,0,0.5}\langle(\Delta x_{\rm out})^2\rangle}&#10;\ge&#10;{\color[rgb]{0.25,0.5,0.25}g^2}&#10;{\color[rgb]{0,0,1}\langle(\Delta x_{\rm in})^2\rangle}&#10;+&#10;{\color[rgb]{1,0,0}\frac12(g^2-1)}\nonumber\\&#10;{\color[rgb]{0.5,0,0.5}\langle(\Delta p_{\rm out})^2\rangle}&#10;\ge&#10;{\color[rgb]{0.25,0.5,0.25}g^2}&#10;{\color[rgb]{0,0,1}\langle(\Delta p_{\rm in})^2\rangle}&#10;+&#10;{\color[rgb]{1,0,0}\frac12(g^2-1)}\nonumber&#10;\end{eqnarray}&#10;\end{document}&#10;"/>
  <p:tag name="IGUANATEXSIZE" val="20"/>
  <p:tag name="IGUANATEXCURSOR" val="559"/>
  <p:tag name="TRANSPARENCY" val="True"/>
  <p:tag name="FILENAME" val=""/>
  <p:tag name="LATEXENGINEID" val="0"/>
  <p:tag name="TEMPFOLDER" val="c:\temp\"/>
  <p:tag name="LATEXFORMHEIGHT" val="312"/>
  <p:tag name="LATEXFORMWIDTH" val="549"/>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UTPUTDPI" val="1200"/>
  <p:tag name="ORIGINALHEIGHT" val="921"/>
  <p:tag name="ORIGINALWIDTH" val="6993"/>
  <p:tag name="LATEXADDIN" val="\documentclass{slides}\pagestyle{empty}&#10;&#10;\usepackage{color}&#10;&#10;\setlength{\textwidth}{8in}&#10;&#10;\begin{document}&#10;\scriptsize&#10;\begin{center}&#10;\color[rgb]{0,0,1}&#10;KRAUS REPRESENTATION THEOREM (Stinespring extension):\\&#10;If ${\cal E}$ is completely positive, there exists an ancilla $E$\\ &#10;with initial pure state $|\phi\rangle$ and a joint unitary $U$\\&#10;such that &#10;${\cal E}(\rho)={\rm tr}_E\bigl(U\rho\otimes|\phi\rangle\langle\phi|U^\dagger\bigr)$.&#10;\end{center}&#10;\end{document}&#10;"/>
  <p:tag name="IGUANATEXSIZE" val="20"/>
  <p:tag name="IGUANATEXCURSOR" val="274"/>
  <p:tag name="TRANSPARENCY" val="True"/>
  <p:tag name="FILENAME" val=""/>
  <p:tag name="LATEXENGINEID" val="0"/>
  <p:tag name="TEMPFOLDER" val="c:\temp\"/>
  <p:tag name="LATEXFORMHEIGHT" val="312"/>
  <p:tag name="LATEXFORMWIDTH" val="549"/>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1200"/>
  <p:tag name="ORIGINALHEIGHT" val="387.75"/>
  <p:tag name="ORIGINALWIDTH" val="6245.25"/>
  <p:tag name="LATEXADDIN" val="\documentclass{slides}\pagestyle{empty}&#10;&#10;\usepackage{color}&#10;&#10;\begin{document}&#10;\scriptsize \color[rgb]{0.5,0,.5}&#10;$$\tilde\Pi(\beta)={\rm tr}\!\left(e^{\beta a^\dagger}e^{-\beta^* a}{\cal E}&#10;\bigl(|0\rangle\langle0|\bigr)\right)&#10;={\rm tr}\!\left(U^\dagger e^{\beta a^\dagger}e^{-\beta^* a}U&#10;|0\rangle\langle0|\otimes|\phi\rangle\langle\phi|\right)$$&#10;\end{document}&#10;"/>
  <p:tag name="IGUANATEXSIZE" val="20"/>
  <p:tag name="IGUANATEXCURSOR" val="363"/>
  <p:tag name="TRANSPARENCY" val="True"/>
  <p:tag name="FILENAME" val=""/>
  <p:tag name="LATEXENGINEID" val="0"/>
  <p:tag name="TEMPFOLDER" val="c:\temp\"/>
  <p:tag name="LATEXFORMHEIGHT" val="312"/>
  <p:tag name="LATEXFORMWIDTH" val="549"/>
  <p:tag name="LATEXFORMWRAP" val="True"/>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1200"/>
  <p:tag name="ORIGINALHEIGHT" val="960.75"/>
  <p:tag name="ORIGINALWIDTH" val="3828"/>
  <p:tag name="LATEXADDIN" val="\input mathsymbols.tex&#10;&#10;\documentclass{slides}\pagestyle{empty}&#10;\usepackage{color}&#10;\begin{document}&#10;\scriptsize&#10;\begin{eqnarray}&#10;{\color[rgb]{0.25,0.5,0.25}{\cal A}}&amp;{\color[rgb]{0.25,0.5,0.25}:}&amp;&#10;{\color[rgb]{0.25,0.5,0.25}|\alpha\rangle\rightarrow|g\alpha\rangle}\nonumber\\&#10;{\color[rgb]{0.5,0,0.5}{\cal B}(\rho)}&amp;{\color[rgb]{0.5,0,0.5}=}&amp;&#10;{\color[rgb]{0.5,0,0.5}\int d^2\beta\,\Pi(\beta)D(a,\beta)\rho D^\dagger(a,\beta)}\nonumber\\&#10;{\cal E}&amp;=&amp;{\color[rgb]{0.5,0,0.5}{\cal B}}\circ{\color[rgb]{0.25,0.5,0.25}{\cal A}}\nonumber&#10;\end{eqnarray}&#10;\end{document}"/>
  <p:tag name="IGUANATEXSIZE" val="20"/>
  <p:tag name="IGUANATEXCURSOR" val="560"/>
  <p:tag name="TRANSPARENCY" val="True"/>
  <p:tag name="FILENAME" val=""/>
  <p:tag name="LATEXENGINEID" val="0"/>
  <p:tag name="TEMPFOLDER" val="c:\temp\"/>
  <p:tag name="LATEXFORMHEIGHT" val="312"/>
  <p:tag name="LATEXFORMWIDTH" val="549"/>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200"/>
  <p:tag name="ORIGINALHEIGHT" val="1778.25"/>
  <p:tag name="ORIGINALWIDTH" val="5998.5"/>
  <p:tag name="LATEXADDIN" val="\documentclass{slides}\pagestyle{empty}&#10;&#10;\usepackage{color}&#10;&#10;\begin{document}&#10;\scriptsize&#10;\begin{center}&#10;Define a Hermitian, unit-trace operator $\sigma$\\ &#10;of an ancillary mode $b$ by&#10;\end{center}&#10;\vspace{-18pt}&#10;{\color[rgb]{0.5,0,0.5}&#10;$$&#10;\Pi(\beta)={Q_\sigma\!\left(-\beta^*/\sqrt{g^2-1}\right)\over g^2-1}&#10;={1\over\pi}\left\langle-{\beta^*\over\sqrt{g^2-1}}\right|\,\sigma\,\left|-{\beta^*\over\sqrt{g^2-1}}\right\rangle&#10;$$&#10;}&#10;\vspace{-18pt}&#10;\begin{center}&#10;The smearing distribution is a rescaled $Q$ function\\ &#10;of the ``state'' $\sigma$, and&#10;\end{center}&#10;\end{document}"/>
  <p:tag name="IGUANATEXSIZE" val="20"/>
  <p:tag name="IGUANATEXCURSOR" val="559"/>
  <p:tag name="TRANSPARENCY" val="True"/>
  <p:tag name="FILENAME" val=""/>
  <p:tag name="LATEXENGINEID" val="0"/>
  <p:tag name="TEMPFOLDER" val="c:\temp\"/>
  <p:tag name="LATEXFORMHEIGHT" val="312"/>
  <p:tag name="LATEXFORMWIDTH" val="549"/>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OUTPUTDPI" val="1200"/>
  <p:tag name="ORIGINALHEIGHT" val="960.75"/>
  <p:tag name="ORIGINALWIDTH" val="3828"/>
  <p:tag name="LATEXADDIN" val="\input mathsymbols.tex&#10;&#10;\documentclass{slides}\pagestyle{empty}&#10;\usepackage{color}&#10;\begin{document}&#10;\scriptsize&#10;\begin{eqnarray}&#10;{\color[rgb]{0.25,0.5,0.25}{\cal A}}&amp;{\color[rgb]{0.25,0.5,0.25}:}&amp;&#10;{\color[rgb]{0.25,0.5,0.25}|\alpha\rangle\rightarrow|g\alpha\rangle}\nonumber\\&#10;{\color[rgb]{0.5,0,0.5}{\cal B}(\rho)}&amp;{\color[rgb]{0.5,0,0.5}=}&amp;&#10;{\color[rgb]{0.5,0,0.5}\int d^2\beta\,\Pi(\beta)D(a,\beta)\rho D^\dagger(a,\beta)}\nonumber\\&#10;{\cal E}&amp;=&amp;{\color[rgb]{0.5,0,0.5}{\cal B}}\circ{\color[rgb]{0.25,0.5,0.25}{\cal A}}\nonumber&#10;\end{eqnarray}&#10;\end{document}"/>
  <p:tag name="IGUANATEXSIZE" val="20"/>
  <p:tag name="IGUANATEXCURSOR" val="560"/>
  <p:tag name="TRANSPARENCY" val="True"/>
  <p:tag name="FILENAME" val=""/>
  <p:tag name="LATEXENGINEID" val="0"/>
  <p:tag name="TEMPFOLDER" val="c:\temp\"/>
  <p:tag name="LATEXFORMHEIGHT" val="312"/>
  <p:tag name="LATEXFORMWIDTH" val="549"/>
  <p:tag name="LATEXFORMWRAP" val="True"/>
  <p:tag name="BITMAPVECTOR" val="0"/>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666.75"/>
  <p:tag name="ORIGINALWIDTH" val="5022"/>
  <p:tag name="LATEXADDIN" val="\documentclass{slides}\pagestyle{empty}&#10;&#10;\usepackage{color}&#10;&#10;\begin{document}&#10;\scriptsize&#10;\color[rgb]{0.5,0,0.5}&#10;$$&#10;\mbox{Smearing distribution~}&#10;\Pi(\beta)={Q_\sigma\!\left(-\beta^*/\sqrt{g^2-1}\right)\over g^2-1}&#10;$$&#10;\end{document}"/>
  <p:tag name="IGUANATEXSIZE" val="20"/>
  <p:tag name="IGUANATEXCURSOR" val="123"/>
  <p:tag name="TRANSPARENCY" val="True"/>
  <p:tag name="FILENAME" val=""/>
  <p:tag name="LATEXENGINEID" val="0"/>
  <p:tag name="TEMPFOLDER" val="c:\temp\"/>
  <p:tag name="LATEXFORMHEIGHT" val="312"/>
  <p:tag name="LATEXFORMWIDTH" val="549"/>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200"/>
  <p:tag name="ORIGINALHEIGHT" val="960.75"/>
  <p:tag name="ORIGINALWIDTH" val="3828"/>
  <p:tag name="LATEXADDIN" val="\input mathsymbols.tex&#10;&#10;\documentclass{slides}\pagestyle{empty}&#10;\usepackage{color}&#10;\begin{document}&#10;\scriptsize&#10;\begin{eqnarray}&#10;{\color[rgb]{0.25,0.5,0.25}{\cal A}}&amp;{\color[rgb]{0.25,0.5,0.25}:}&amp;&#10;{\color[rgb]{0.25,0.5,0.25}|\alpha\rangle\rightarrow|g\alpha\rangle}\nonumber\\&#10;{\color[rgb]{0.5,0,0.5}{\cal B}(\rho)}&amp;{\color[rgb]{0.5,0,0.5}=}&amp;&#10;{\color[rgb]{0.5,0,0.5}\int d^2\beta\,\Pi(\beta)D(a,\beta)\rho D^\dagger(a,\beta)}\nonumber\\&#10;{\cal E}&amp;=&amp;{\color[rgb]{0.5,0,0.5}{\cal B}}\circ{\color[rgb]{0.25,0.5,0.25}{\cal A}}\nonumber&#10;\end{eqnarray}&#10;\end{document}"/>
  <p:tag name="IGUANATEXSIZE" val="20"/>
  <p:tag name="IGUANATEXCURSOR" val="560"/>
  <p:tag name="TRANSPARENCY" val="True"/>
  <p:tag name="FILENAME" val=""/>
  <p:tag name="LATEXENGINEID" val="0"/>
  <p:tag name="TEMPFOLDER" val="c:\temp\"/>
  <p:tag name="LATEXFORMHEIGHT" val="312"/>
  <p:tag name="LATEXFORMWIDTH" val="549"/>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1200"/>
  <p:tag name="ORIGINALHEIGHT" val="666.75"/>
  <p:tag name="ORIGINALWIDTH" val="5022"/>
  <p:tag name="LATEXADDIN" val="\documentclass{slides}\pagestyle{empty}&#10;&#10;\usepackage{color}&#10;&#10;\begin{document}&#10;\scriptsize&#10;\color[rgb]{0.5,0,0.5}&#10;$$&#10;\mbox{Smearing distribution~}&#10;\Pi(\beta)={Q_\sigma\!\left(-\beta^*/\sqrt{g^2-1}\right)\over g^2-1}&#10;$$&#10;\end{document}"/>
  <p:tag name="IGUANATEXSIZE" val="20"/>
  <p:tag name="IGUANATEXCURSOR" val="123"/>
  <p:tag name="TRANSPARENCY" val="True"/>
  <p:tag name="FILENAME" val=""/>
  <p:tag name="LATEXENGINEID" val="0"/>
  <p:tag name="TEMPFOLDER" val="c:\temp\"/>
  <p:tag name="LATEXFORMHEIGHT" val="312"/>
  <p:tag name="LATEXFORMWIDTH" val="549"/>
  <p:tag name="LATEXFORMWRAP" val="True"/>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OUTPUTDPI" val="1200"/>
  <p:tag name="ORIGINALHEIGHT" val="660"/>
  <p:tag name="ORIGINALWIDTH" val="6053.25"/>
  <p:tag name="LATEXADDIN" val="\input mathsymbols.tex&#10;&#10;\documentclass{slides}\pagestyle{empty}&#10;\setlength{\textwidth}{7in}&#10;\usepackage{color}&#10;\begin{document}&#10;\scriptsize&#10;\begin{center}&#10;{\color[rgb]{0,0,1.0}Input coherent-state amplitude $\alpha=1$}\\&#10;{\color[rgb]{0.25,0.5,0.25}Amplitude gain $g=4$}\\&#10;{\color[rgb]{1.0,0,0}Output $P$ functions ($\ge0$): nonGaussian added noise with}&#10;\end{center}&#10;\end{document}"/>
  <p:tag name="IGUANATEXSIZE" val="20"/>
  <p:tag name="IGUANATEXCURSOR" val="381"/>
  <p:tag name="TRANSPARENCY" val="True"/>
  <p:tag name="FILENAME" val=""/>
  <p:tag name="LATEXENGINEID" val="0"/>
  <p:tag name="TEMPFOLDER" val="c:\temp\"/>
  <p:tag name="LATEXFORMHEIGHT" val="312"/>
  <p:tag name="LATEXFORMWIDTH" val="549"/>
  <p:tag name="LATEXFORMWRAP" val="True"/>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UTPUTDPI" val="1200"/>
  <p:tag name="ORIGINALHEIGHT" val="753.75"/>
  <p:tag name="ORIGINALWIDTH" val="4024.5"/>
  <p:tag name="LATEXADDIN" val="\input mathsymbols.tex&#10;&#10;\documentclass{slides}\pagestyle{empty}&#10;\usepackage{color}&#10;\color[rgb]{1.0,0,0}&#10;\begin{document}&#10;\scriptsize&#10;\begin{center}&#10;$\sigma=({1\over2}-\lambda)|0\rangle\langle0|+\lambda|1\rangle\langle1|+{1\over2}|2\rangle\langle2|$\\&#10;\vspace{2pt}&#10;Legit: (b) $\lambda=0.5$; (c) $\lambda=0$\\&#10;Not Legit: (d) $\lambda=-0.5$; (e) $\lambda=-1.0$&#10;\end{center}&#10;\end{document}"/>
  <p:tag name="IGUANATEXSIZE" val="20"/>
  <p:tag name="IGUANATEXCURSOR" val="385"/>
  <p:tag name="TRANSPARENCY" val="True"/>
  <p:tag name="FILENAME" val=""/>
  <p:tag name="LATEXENGINEID" val="0"/>
  <p:tag name="TEMPFOLDER" val="c:\temp\"/>
  <p:tag name="LATEXFORMHEIGHT" val="312"/>
  <p:tag name="LATEXFORMWIDTH" val="549"/>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886.5"/>
  <p:tag name="ORIGINALWIDTH" val="4152"/>
  <p:tag name="LATEXADDIN" val="\input mathsymbols.tex&#10;&#10;\documentclass{slides}\pagestyle{empty}&#10;\usepackage{color}&#10;\color[rgb]{0.5,0,0.5}&#10;\begin{document}&#10;\scriptsize&#10;Simultaneous measurements of $x$ and $p$\\&#10;at the output, repeated $\nu$ times, can \\&#10;determine the center of the input state \\&#10;with uncertainty&#10;\end{document}&#10;&#10;"/>
  <p:tag name="IGUANATEXSIZE" val="20"/>
  <p:tag name="IGUANATEXCURSOR" val="297"/>
  <p:tag name="TRANSPARENCY" val="True"/>
  <p:tag name="FILENAME" val=""/>
  <p:tag name="LATEXENGINEID" val="0"/>
  <p:tag name="TEMPFOLDER" val="c:\temp\"/>
  <p:tag name="LATEXFORMHEIGHT" val="312"/>
  <p:tag name="LATEXFORMWIDTH" val="549"/>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color[rgb]{1.0,0,0}&#10;$A=2.0$&#10;\end{document}&#10;"/>
  <p:tag name="FILENAME" val="TP_tmp"/>
  <p:tag name="FORMAT" val="png256"/>
  <p:tag name="RES" val="1200"/>
  <p:tag name="BLEND" val="0"/>
  <p:tag name="TRANSPARENT" val="0"/>
  <p:tag name="TBUG" val="0"/>
  <p:tag name="ALLOWFS" val="0"/>
  <p:tag name="ORIGWIDTH" val="63"/>
  <p:tag name="PICTUREFILESIZE" val="4337"/>
</p:tagLst>
</file>

<file path=ppt/tags/tag61.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color[rgb]{0.25,0.5,0.25}&#10;ideal linear amplifier&#10;\end{document}&#10;"/>
  <p:tag name="FILENAME" val="TP_tmp"/>
  <p:tag name="FORMAT" val="png256"/>
  <p:tag name="RES" val="1200"/>
  <p:tag name="BLEND" val="0"/>
  <p:tag name="TRANSPARENT" val="0"/>
  <p:tag name="TBUG" val="0"/>
  <p:tag name="ALLOWFS" val="0"/>
  <p:tag name="ORIGWIDTH" val="169"/>
  <p:tag name="PICTUREFILESIZE" val="20663"/>
</p:tagLst>
</file>

<file path=ppt/tags/tag62.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color[rgb]{1.0,0,0}&#10;$A=1.5$&#10;\end{document}&#10;"/>
  <p:tag name="FILENAME" val="TP_tmp"/>
  <p:tag name="FORMAT" val="png256"/>
  <p:tag name="RES" val="1200"/>
  <p:tag name="BLEND" val="0"/>
  <p:tag name="TRANSPARENT" val="0"/>
  <p:tag name="TBUG" val="0"/>
  <p:tag name="ALLOWFS" val="0"/>
  <p:tag name="ORIGWIDTH" val="63"/>
  <p:tag name="PICTUREFILESIZE" val="4265"/>
</p:tagLst>
</file>

<file path=ppt/tags/tag63.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color[rgb]{1.0,0,0}&#10;$A=1.0$&#10;\end{document}&#10;"/>
  <p:tag name="FILENAME" val="TP_tmp"/>
  <p:tag name="FORMAT" val="png256"/>
  <p:tag name="RES" val="1200"/>
  <p:tag name="BLEND" val="0"/>
  <p:tag name="TRANSPARENT" val="0"/>
  <p:tag name="TBUG" val="0"/>
  <p:tag name="ALLOWFS" val="0"/>
  <p:tag name="ORIGWIDTH" val="63"/>
  <p:tag name="PICTUREFILESIZE" val="4206"/>
</p:tagLst>
</file>

<file path=ppt/tags/tag64.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color[rgb]{1.0,0,0}&#10;$A=0.5$&#10;\end{document}&#10;"/>
  <p:tag name="FILENAME" val="TP_tmp"/>
  <p:tag name="FORMAT" val="png256"/>
  <p:tag name="RES" val="1200"/>
  <p:tag name="BLEND" val="0"/>
  <p:tag name="TRANSPARENT" val="0"/>
  <p:tag name="TBUG" val="0"/>
  <p:tag name="ALLOWFS" val="0"/>
  <p:tag name="ORIGWIDTH" val="63"/>
  <p:tag name="PICTUREFILESIZE" val="4484"/>
</p:tagLst>
</file>

<file path=ppt/tags/tag65.xml><?xml version="1.0" encoding="utf-8"?>
<p:tagLst xmlns:a="http://schemas.openxmlformats.org/drawingml/2006/main" xmlns:r="http://schemas.openxmlformats.org/officeDocument/2006/relationships" xmlns:p="http://schemas.openxmlformats.org/presentationml/2006/main">
  <p:tag name="OUTPUTDPI" val="1200"/>
  <p:tag name="ORIGINALHEIGHT" val="178.5"/>
  <p:tag name="ORIGINALWIDTH" val="1998.75"/>
  <p:tag name="LATEXADDIN" val="\input mathsymbols.tex&#10;&#10;\documentclass{slides}\pagestyle{empty}&#10;\begin{document}&#10;\scriptsize&#10;\begin{center}&#10;Wigner $W$ function&#10;\end{center}&#10;\end{document}&#10;"/>
  <p:tag name="IGUANATEXSIZE" val="20"/>
  <p:tag name="IGUANATEXCURSOR" val="127"/>
  <p:tag name="TRANSPARENCY" val="True"/>
  <p:tag name="FILENAME" val=""/>
  <p:tag name="LATEXENGINEID" val="0"/>
  <p:tag name="TEMPFOLDER" val="c:\temp\"/>
  <p:tag name="LATEXFORMHEIGHT" val="312"/>
  <p:tag name="LATEXFORMWIDTH" val="549"/>
  <p:tag name="LATEXFORMWRAP" val="True"/>
  <p:tag name="BITMAPVECTOR" val="0"/>
</p:tagLst>
</file>

<file path=ppt/tags/tag66.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237.75"/>
  <p:tag name="LATEXADDIN" val="\input mathsymbols.tex&#10;&#10;\documentclass{slides}\pagestyle{empty}&#10;\usepackage{color}&#10;\begin{document}&#10;\scriptsize&#10;\color[rgb]{0,0,1.0}&#10;$|\alpha\rangle$&#10;\end{document}&#10;"/>
  <p:tag name="IGUANATEXSIZE" val="20"/>
  <p:tag name="IGUANATEXCURSOR" val="165"/>
  <p:tag name="TRANSPARENCY" val="True"/>
  <p:tag name="FILENAME" val=""/>
  <p:tag name="LATEXENGINEID" val="0"/>
  <p:tag name="TEMPFOLDER" val="c:\temp\"/>
  <p:tag name="LATEXFORMHEIGHT" val="312"/>
  <p:tag name="LATEXFORMWIDTH" val="549"/>
  <p:tag name="LATEXFORMWRAP" val="True"/>
  <p:tag name="BITMAPVECTOR" val="0"/>
</p:tagLst>
</file>

<file path=ppt/tags/tag67.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350.25"/>
  <p:tag name="LATEXADDIN" val="\input mathsymbols.tex&#10;&#10;\documentclass{slides}\pagestyle{empty}&#10;\usepackage{color}&#10;\begin{document}&#10;\scriptsize&#10;\color[rgb]{0.5,0,0.5}&#10;$|g\alpha\rangle$&#10;\end{document}&#10;"/>
  <p:tag name="IGUANATEXSIZE" val="20"/>
  <p:tag name="IGUANATEXCURSOR" val="168"/>
  <p:tag name="TRANSPARENCY" val="True"/>
  <p:tag name="FILENAME" val=""/>
  <p:tag name="LATEXENGINEID" val="0"/>
  <p:tag name="TEMPFOLDER" val="c:\temp\"/>
  <p:tag name="LATEXFORMHEIGHT" val="312"/>
  <p:tag name="LATEXFORMWIDTH" val="549"/>
  <p:tag name="LATEXFORMWRAP" val="True"/>
  <p:tag name="BITMAPVECTOR" val="0"/>
</p:tagLst>
</file>

<file path=ppt/tags/tag68.xml><?xml version="1.0" encoding="utf-8"?>
<p:tagLst xmlns:a="http://schemas.openxmlformats.org/drawingml/2006/main" xmlns:r="http://schemas.openxmlformats.org/officeDocument/2006/relationships" xmlns:p="http://schemas.openxmlformats.org/presentationml/2006/main">
  <p:tag name="OUTPUTDPI" val="1200"/>
  <p:tag name="ORIGINALHEIGHT" val="210.75"/>
  <p:tag name="ORIGINALWIDTH" val="477.75"/>
  <p:tag name="LATEXADDIN" val="\input mathsymbols.tex&#10;&#10;\documentclass{slides}\pagestyle{empty}&#10;\usepackage{color}&#10;\begin{document}&#10;\scriptsize&#10;\color[rgb]{0.25,0.5,0.25}&#10;$p(\surd)$&#10;\end{document}&#10;"/>
  <p:tag name="IGUANATEXSIZE" val="20"/>
  <p:tag name="IGUANATEXCURSOR" val="165"/>
  <p:tag name="TRANSPARENCY" val="True"/>
  <p:tag name="FILENAME" val=""/>
  <p:tag name="LATEXENGINEID" val="0"/>
  <p:tag name="TEMPFOLDER" val="c:\temp\"/>
  <p:tag name="LATEXFORMHEIGHT" val="312"/>
  <p:tag name="LATEXFORMWIDTH" val="549"/>
  <p:tag name="LATEXFORMWRAP" val="True"/>
  <p:tag name="BITMAPVECTOR" val="0"/>
</p:tagLst>
</file>

<file path=ppt/tags/tag69.xml><?xml version="1.0" encoding="utf-8"?>
<p:tagLst xmlns:a="http://schemas.openxmlformats.org/drawingml/2006/main" xmlns:r="http://schemas.openxmlformats.org/officeDocument/2006/relationships" xmlns:p="http://schemas.openxmlformats.org/presentationml/2006/main">
  <p:tag name="OUTPUTDPI" val="1200"/>
  <p:tag name="ORIGINALHEIGHT" val="424.5"/>
  <p:tag name="ORIGINALWIDTH" val="2178"/>
  <p:tag name="LATEXADDIN" val="\input mathsymbols.tex&#10;&#10;\documentclass{slides}\pagestyle{empty}&#10;\begin{document}&#10;\scriptsize&#10;\begin{center}&#10;Wigner $W$ function\\&#10;(symmetric ordering)&#10;\end{center}&#10;\end{document}&#10;"/>
  <p:tag name="IGUANATEXSIZE" val="20"/>
  <p:tag name="IGUANATEXCURSOR" val="179"/>
  <p:tag name="TRANSPARENCY" val="True"/>
  <p:tag name="FILENAME" val=""/>
  <p:tag name="LATEXENGINEID" val="0"/>
  <p:tag name="TEMPFOLDER" val="c:\temp\"/>
  <p:tag name="LATEXFORMHEIGHT" val="312"/>
  <p:tag name="LATEXFORMWIDTH" val="549"/>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495.75"/>
  <p:tag name="ORIGINALWIDTH" val="1944"/>
  <p:tag name="LATEXADDIN" val="\input mathsymbols.tex&#10;&#10;\documentclass{slides}\pagestyle{empty}&#10;\usepackage{color}&#10;\color[rgb]{0.5,0,0.5}&#10;\begin{document}&#10;\scriptsize&#10;$$&#10;\frac{\delta x_{\rm out}}{g\sqrt\nu}=\frac{\delta p_{\rm out}}{g\sqrt\nu}\ge\frac{1}{\sqrt\nu}&#10;$$&#10;\end{document}&#10;"/>
  <p:tag name="IGUANATEXSIZE" val="20"/>
  <p:tag name="IGUANATEXCURSOR" val="251"/>
  <p:tag name="TRANSPARENCY" val="True"/>
  <p:tag name="FILENAME" val=""/>
  <p:tag name="LATEXENGINEID" val="0"/>
  <p:tag name="TEMPFOLDER" val="c:\temp\"/>
  <p:tag name="LATEXFORMHEIGHT" val="312"/>
  <p:tag name="LATEXFORMWIDTH" val="549"/>
  <p:tag name="LATEXFORMWRAP" val="True"/>
  <p:tag name="BITMAPVECTOR" val="0"/>
</p:tagLst>
</file>

<file path=ppt/tags/tag70.xml><?xml version="1.0" encoding="utf-8"?>
<p:tagLst xmlns:a="http://schemas.openxmlformats.org/drawingml/2006/main" xmlns:r="http://schemas.openxmlformats.org/officeDocument/2006/relationships" xmlns:p="http://schemas.openxmlformats.org/presentationml/2006/main">
  <p:tag name="OUTPUTDPI" val="1200"/>
  <p:tag name="ORIGINALHEIGHT" val="226.5"/>
  <p:tag name="ORIGINALWIDTH" val="4103.25"/>
  <p:tag name="LATEXADDIN" val="\input mathsymbols.tex&#10;&#10;\documentclass{slides}\pagestyle{empty}&#10;\usepackage{color}&#10;\begin{document}&#10;\scriptsize&#10;{\color[rgb]{0.25,0.5,0.25}&#10;Whoa!  What happened to &#10;$p(\surd)g^2\le1$?&#10;\end{document}&#10;&#10;"/>
  <p:tag name="IGUANATEXSIZE" val="20"/>
  <p:tag name="IGUANATEXCURSOR" val="199"/>
  <p:tag name="TRANSPARENCY" val="True"/>
  <p:tag name="FILENAME" val=""/>
  <p:tag name="LATEXENGINEID" val="0"/>
  <p:tag name="TEMPFOLDER" val="c:\temp\"/>
  <p:tag name="LATEXFORMHEIGHT" val="312"/>
  <p:tag name="LATEXFORMWIDTH" val="549"/>
  <p:tag name="LATEXFORMWRAP" val="True"/>
  <p:tag name="BITMAPVECTOR" val="0"/>
</p:tagLst>
</file>

<file path=ppt/tags/tag71.xml><?xml version="1.0" encoding="utf-8"?>
<p:tagLst xmlns:a="http://schemas.openxmlformats.org/drawingml/2006/main" xmlns:r="http://schemas.openxmlformats.org/officeDocument/2006/relationships" xmlns:p="http://schemas.openxmlformats.org/presentationml/2006/main">
  <p:tag name="OUTPUTDPI" val="1200"/>
  <p:tag name="ORIGINALHEIGHT" val="178.5"/>
  <p:tag name="ORIGINALWIDTH" val="1998.75"/>
  <p:tag name="LATEXADDIN" val="\input mathsymbols.tex&#10;&#10;\documentclass{slides}\pagestyle{empty}&#10;\begin{document}&#10;\scriptsize&#10;\begin{center}&#10;Wigner $W$ function&#10;\end{center}&#10;\end{document}&#10;"/>
  <p:tag name="IGUANATEXSIZE" val="20"/>
  <p:tag name="IGUANATEXCURSOR" val="127"/>
  <p:tag name="TRANSPARENCY" val="True"/>
  <p:tag name="FILENAME" val=""/>
  <p:tag name="LATEXENGINEID" val="0"/>
  <p:tag name="TEMPFOLDER" val="c:\temp\"/>
  <p:tag name="LATEXFORMHEIGHT" val="312"/>
  <p:tag name="LATEXFORMWIDTH" val="549"/>
  <p:tag name="LATEXFORMWRAP" val="True"/>
  <p:tag name="BITMAPVECTOR" val="0"/>
</p:tagLst>
</file>

<file path=ppt/tags/tag72.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237.75"/>
  <p:tag name="LATEXADDIN" val="\input mathsymbols.tex&#10;&#10;\documentclass{slides}\pagestyle{empty}&#10;\usepackage{color}&#10;\begin{document}&#10;\scriptsize&#10;\color[rgb]{0,0,1.0}&#10;$|\alpha\rangle$&#10;\end{document}&#10;"/>
  <p:tag name="IGUANATEXSIZE" val="20"/>
  <p:tag name="IGUANATEXCURSOR" val="165"/>
  <p:tag name="TRANSPARENCY" val="True"/>
  <p:tag name="FILENAME" val=""/>
  <p:tag name="LATEXENGINEID" val="0"/>
  <p:tag name="TEMPFOLDER" val="c:\temp\"/>
  <p:tag name="LATEXFORMHEIGHT" val="312"/>
  <p:tag name="LATEXFORMWIDTH" val="549"/>
  <p:tag name="LATEXFORMWRAP" val="True"/>
  <p:tag name="BITMAPVECTOR" val="0"/>
</p:tagLst>
</file>

<file path=ppt/tags/tag73.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350.25"/>
  <p:tag name="LATEXADDIN" val="\input mathsymbols.tex&#10;&#10;\documentclass{slides}\pagestyle{empty}&#10;\usepackage{color}&#10;\begin{document}&#10;\scriptsize&#10;\color[rgb]{0.5,0,0.5}&#10;$|g\alpha\rangle$&#10;\end{document}&#10;"/>
  <p:tag name="IGUANATEXSIZE" val="20"/>
  <p:tag name="IGUANATEXCURSOR" val="168"/>
  <p:tag name="TRANSPARENCY" val="True"/>
  <p:tag name="FILENAME" val=""/>
  <p:tag name="LATEXENGINEID" val="0"/>
  <p:tag name="TEMPFOLDER" val="c:\temp\"/>
  <p:tag name="LATEXFORMHEIGHT" val="312"/>
  <p:tag name="LATEXFORMWIDTH" val="549"/>
  <p:tag name="LATEXFORMWRAP" val="True"/>
  <p:tag name="BITMAPVECTOR" val="0"/>
</p:tagLst>
</file>

<file path=ppt/tags/tag74.xml><?xml version="1.0" encoding="utf-8"?>
<p:tagLst xmlns:a="http://schemas.openxmlformats.org/drawingml/2006/main" xmlns:r="http://schemas.openxmlformats.org/officeDocument/2006/relationships" xmlns:p="http://schemas.openxmlformats.org/presentationml/2006/main">
  <p:tag name="OUTPUTDPI" val="1200"/>
  <p:tag name="ORIGINALHEIGHT" val="210.75"/>
  <p:tag name="ORIGINALWIDTH" val="477.75"/>
  <p:tag name="LATEXADDIN" val="\input mathsymbols.tex&#10;&#10;\documentclass{slides}\pagestyle{empty}&#10;\usepackage{color}&#10;\begin{document}&#10;\scriptsize&#10;\color[rgb]{0.25,0.5,0.25}&#10;$p(\surd)$&#10;\end{document}&#10;"/>
  <p:tag name="IGUANATEXSIZE" val="20"/>
  <p:tag name="IGUANATEXCURSOR" val="165"/>
  <p:tag name="TRANSPARENCY" val="True"/>
  <p:tag name="FILENAME" val=""/>
  <p:tag name="LATEXENGINEID" val="0"/>
  <p:tag name="TEMPFOLDER" val="c:\temp\"/>
  <p:tag name="LATEXFORMHEIGHT" val="312"/>
  <p:tag name="LATEXFORMWIDTH" val="549"/>
  <p:tag name="LATEXFORMWRAP" val="True"/>
  <p:tag name="BITMAPVECTOR" val="0"/>
</p:tagLst>
</file>

<file path=ppt/tags/tag75.xml><?xml version="1.0" encoding="utf-8"?>
<p:tagLst xmlns:a="http://schemas.openxmlformats.org/drawingml/2006/main" xmlns:r="http://schemas.openxmlformats.org/officeDocument/2006/relationships" xmlns:p="http://schemas.openxmlformats.org/presentationml/2006/main">
  <p:tag name="OUTPUTDPI" val="1200"/>
  <p:tag name="ORIGINALHEIGHT" val="178.5"/>
  <p:tag name="ORIGINALWIDTH" val="5615.25"/>
  <p:tag name="LATEXADDIN" val="\input mathsymbols.tex&#10;&#10;\documentclass{slides}\pagestyle{empty}&#10;\usepackage{color}&#10;\begin{document}&#10;\color[rgb]{0,0,1}&#10;\scriptsize&#10;Determining the center of a coherent state in $\nu$ trials&#10;\end{document}&#10;"/>
  <p:tag name="IGUANATEXSIZE" val="20"/>
  <p:tag name="IGUANATEXCURSOR" val="205"/>
  <p:tag name="TRANSPARENCY" val="True"/>
  <p:tag name="FILENAME" val=""/>
  <p:tag name="LATEXENGINEID" val="0"/>
  <p:tag name="TEMPFOLDER" val="c:\temp\"/>
  <p:tag name="LATEXFORMHEIGHT" val="312"/>
  <p:tag name="LATEXFORMWIDTH" val="549"/>
  <p:tag name="LATEXFORMWRAP" val="True"/>
  <p:tag name="BITMAPVECTOR" val="0"/>
</p:tagLst>
</file>

<file path=ppt/tags/tag76.xml><?xml version="1.0" encoding="utf-8"?>
<p:tagLst xmlns:a="http://schemas.openxmlformats.org/drawingml/2006/main" xmlns:r="http://schemas.openxmlformats.org/officeDocument/2006/relationships" xmlns:p="http://schemas.openxmlformats.org/presentationml/2006/main">
  <p:tag name="OUTPUTDPI" val="1200"/>
  <p:tag name="ORIGINALHEIGHT" val="525.75"/>
  <p:tag name="ORIGINALWIDTH" val="3519"/>
  <p:tag name="LATEXADDIN" val="\input mathsymbols.tex&#10;&#10;\documentclass{slides}\pagestyle{empty}&#10;\usepackage{color}&#10;\begin{document}&#10;\scriptsize&#10;\color[rgb]{0,0,1}&#10;Working probability: $p(\surd)\simeq\displaystyle{\frac{e^{-|\alpha|^2}}{g^{2N}}}$&#10;\end{document}&#10;"/>
  <p:tag name="IGUANATEXSIZE" val="20"/>
  <p:tag name="IGUANATEXCURSOR" val="229"/>
  <p:tag name="TRANSPARENCY" val="True"/>
  <p:tag name="FILENAME" val=""/>
  <p:tag name="LATEXENGINEID" val="0"/>
  <p:tag name="TEMPFOLDER" val="c:\temp\"/>
  <p:tag name="LATEXFORMHEIGHT" val="312"/>
  <p:tag name="LATEXFORMWIDTH" val="549"/>
  <p:tag name="LATEXFORMWRAP" val="True"/>
  <p:tag name="BITMAPVECTOR" val="0"/>
</p:tagLst>
</file>

<file path=ppt/tags/tag77.xml><?xml version="1.0" encoding="utf-8"?>
<p:tagLst xmlns:a="http://schemas.openxmlformats.org/drawingml/2006/main" xmlns:r="http://schemas.openxmlformats.org/officeDocument/2006/relationships" xmlns:p="http://schemas.openxmlformats.org/presentationml/2006/main">
  <p:tag name="OUTPUTDPI" val="1200"/>
  <p:tag name="ORIGINALHEIGHT" val="1369.5"/>
  <p:tag name="ORIGINALWIDTH" val="3162.75"/>
  <p:tag name="LATEXADDIN" val="\input mathsymbols.tex&#10;&#10;\documentclass{slides}\pagestyle{empty}&#10;\usepackage{color}&#10;\begin{document}&#10;\color[rgb]{0.25,0.5,0.25}&#10;\scriptsize&#10;\begin{center}&#10;Nondeterministic amplification\\ &#10;over a phase-space\\&#10;region of radius $\sqrt N/g$,\\&#10;followed by quantum-limited,\\&#10;simultaneous measurement\\&#10;of $x$ and $p$&#10;\end{center}&#10;\end{document}&#10;&#10;"/>
  <p:tag name="IGUANATEXSIZE" val="20"/>
  <p:tag name="IGUANATEXCURSOR" val="0"/>
  <p:tag name="TRANSPARENCY" val="True"/>
  <p:tag name="FILENAME" val=""/>
  <p:tag name="LATEXENGINEID" val="0"/>
  <p:tag name="TEMPFOLDER" val="c:\temp\"/>
  <p:tag name="LATEXFORMHEIGHT" val="312"/>
  <p:tag name="LATEXFORMWIDTH" val="549"/>
  <p:tag name="LATEXFORMWRAP" val="True"/>
  <p:tag name="BITMAPVECTOR" val="0"/>
</p:tagLst>
</file>

<file path=ppt/tags/tag78.xml><?xml version="1.0" encoding="utf-8"?>
<p:tagLst xmlns:a="http://schemas.openxmlformats.org/drawingml/2006/main" xmlns:r="http://schemas.openxmlformats.org/officeDocument/2006/relationships" xmlns:p="http://schemas.openxmlformats.org/presentationml/2006/main">
  <p:tag name="OUTPUTDPI" val="1200"/>
  <p:tag name="ORIGINALHEIGHT" val="1124.25"/>
  <p:tag name="ORIGINALWIDTH" val="2453.25"/>
  <p:tag name="LATEXADDIN" val="\input mathsymbols.tex&#10;&#10;\documentclass{slides}\pagestyle{empty}&#10;\usepackage{color}&#10;\begin{document}&#10;\color[rgb]{1,0,0} \scriptsize&#10;\begin{eqnarray}&#10;\delta x\,=\,\delta p&#10;&amp;=&amp;{1\over g}{1\over\sqrt{\nu p(\surd)}}\nonumber\\&#10;&amp;\simeq&amp;{e^{|\alpha|^2/2}g^{N-1}\over\sqrt\nu}&#10;\nonumber&#10;\end{eqnarray}&#10;\end{document}"/>
  <p:tag name="IGUANATEXSIZE" val="20"/>
  <p:tag name="IGUANATEXCURSOR" val="161"/>
  <p:tag name="TRANSPARENCY" val="True"/>
  <p:tag name="FILENAME" val=""/>
  <p:tag name="LATEXENGINEID" val="0"/>
  <p:tag name="TEMPFOLDER" val="c:\temp\"/>
  <p:tag name="LATEXFORMHEIGHT" val="312"/>
  <p:tag name="LATEXFORMWIDTH" val="549"/>
  <p:tag name="LATEXFORMWRAP" val="True"/>
  <p:tag name="BITMAPVECTOR" val="0"/>
</p:tagLst>
</file>

<file path=ppt/tags/tag79.xml><?xml version="1.0" encoding="utf-8"?>
<p:tagLst xmlns:a="http://schemas.openxmlformats.org/drawingml/2006/main" xmlns:r="http://schemas.openxmlformats.org/officeDocument/2006/relationships" xmlns:p="http://schemas.openxmlformats.org/presentationml/2006/main">
  <p:tag name="OUTPUTDPI" val="1200"/>
  <p:tag name="ORIGINALHEIGHT" val="1356.75"/>
  <p:tag name="ORIGINALWIDTH" val="2837.25"/>
  <p:tag name="LATEXADDIN" val="\input mathsymbols.tex&#10;&#10;\documentclass{slides}\pagestyle{empty}&#10;\usepackage{color}&#10;\begin{document}&#10;\color[rgb]{0.25,0.5,0.25}&#10;\scriptsize&#10;\begin{center}&#10;Quantum-limited,\\ &#10;simultaneous measurement\\&#10;of $x$ and $p$\\ &#10;OR\\ &#10;ideal linear\\ &#10;amplification&#10;\end{center}&#10;\end{document}&#10;"/>
  <p:tag name="IGUANATEXSIZE" val="20"/>
  <p:tag name="IGUANATEXCURSOR" val="283"/>
  <p:tag name="TRANSPARENCY" val="True"/>
  <p:tag name="FILENAME" val=""/>
  <p:tag name="LATEXENGINEID" val="0"/>
  <p:tag name="TEMPFOLDER" val="c:\temp\"/>
  <p:tag name="LATEXFORMHEIGHT" val="312"/>
  <p:tag name="LATEXFORMWIDTH" val="549"/>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86"/>
  <p:tag name="ORIGINALWIDTH" val="3178.5"/>
  <p:tag name="LATEXADDIN" val="\input mathsymbols.tex&#10;&#10;\documentclass{slides}\pagestyle{empty}&#10;\usepackage{color}&#10;\color[rgb]{0.5,0,0.5}&#10;\begin{document}&#10;\scriptsize&#10;where $g$ is the {\it amplitude\/} gain.&#10;\end{document}&#10;"/>
  <p:tag name="IGUANATEXSIZE" val="20"/>
  <p:tag name="IGUANATEXCURSOR" val="191"/>
  <p:tag name="TRANSPARENCY" val="True"/>
  <p:tag name="FILENAME" val=""/>
  <p:tag name="LATEXENGINEID" val="0"/>
  <p:tag name="TEMPFOLDER" val="c:\temp\"/>
  <p:tag name="LATEXFORMHEIGHT" val="312"/>
  <p:tag name="LATEXFORMWIDTH" val="549"/>
  <p:tag name="LATEXFORMWRAP" val="True"/>
  <p:tag name="BITMAPVECTOR" val="0"/>
</p:tagLst>
</file>

<file path=ppt/tags/tag80.xml><?xml version="1.0" encoding="utf-8"?>
<p:tagLst xmlns:a="http://schemas.openxmlformats.org/drawingml/2006/main" xmlns:r="http://schemas.openxmlformats.org/officeDocument/2006/relationships" xmlns:p="http://schemas.openxmlformats.org/presentationml/2006/main">
  <p:tag name="OUTPUTDPI" val="1200"/>
  <p:tag name="ORIGINALHEIGHT" val="488.25"/>
  <p:tag name="ORIGINALWIDTH" val="1399.5"/>
  <p:tag name="LATEXADDIN" val="\input mathsymbols.tex&#10;&#10;\documentclass{slides}\pagestyle{empty}&#10;\usepackage{color}&#10;\begin{document}&#10;\color[rgb]{1,0,0}&#10;\scriptsize&#10;$$\delta x=\delta p={1\over\sqrt\nu}$$&#10;\end{document}&#10;"/>
  <p:tag name="IGUANATEXSIZE" val="20"/>
  <p:tag name="IGUANATEXCURSOR" val="185"/>
  <p:tag name="TRANSPARENCY" val="True"/>
  <p:tag name="FILENAME" val=""/>
  <p:tag name="LATEXENGINEID" val="0"/>
  <p:tag name="TEMPFOLDER" val="c:\temp\"/>
  <p:tag name="LATEXFORMHEIGHT" val="312"/>
  <p:tag name="LATEXFORMWIDTH" val="549"/>
  <p:tag name="LATEXFORMWRAP" val="True"/>
  <p:tag name="BITMAPVECTOR" val="0"/>
</p:tagLst>
</file>

<file path=ppt/tags/tag81.xml><?xml version="1.0" encoding="utf-8"?>
<p:tagLst xmlns:a="http://schemas.openxmlformats.org/drawingml/2006/main" xmlns:r="http://schemas.openxmlformats.org/officeDocument/2006/relationships" xmlns:p="http://schemas.openxmlformats.org/presentationml/2006/main">
  <p:tag name="OUTPUTDPI" val="1200"/>
  <p:tag name="ORIGINALHEIGHT" val="183.75"/>
  <p:tag name="ORIGINALWIDTH" val="1353"/>
  <p:tag name="LATEXADDIN" val="\documentclass{slides}\pagestyle{empty}&#10;\begin{document}&#10;\scriptsize&#10;$g=3$, $N=9$&#10;\end{document}&#10;"/>
  <p:tag name="IGUANATEXSIZE" val="20"/>
  <p:tag name="IGUANATEXCURSOR" val="97"/>
  <p:tag name="TRANSPARENCY" val="True"/>
  <p:tag name="FILENAME" val=""/>
  <p:tag name="LATEXENGINEID" val="0"/>
  <p:tag name="TEMPFOLDER" val="c:\temp\"/>
  <p:tag name="LATEXFORMHEIGHT" val="312"/>
  <p:tag name="LATEXFORMWIDTH" val="549"/>
  <p:tag name="LATEXFORMWRAP" val="True"/>
  <p:tag name="BITMAPVECTOR" val="0"/>
</p:tagLst>
</file>

<file path=ppt/tags/tag82.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211.5"/>
  <p:tag name="LATEXADDIN" val="\documentclass{slides}\pagestyle{empty}&#10;\begin{document}&#10;\scriptsize&#10;$|\alpha|$&#10;\end{document}"/>
  <p:tag name="IGUANATEXSIZE" val="20"/>
  <p:tag name="IGUANATEXCURSOR" val="94"/>
  <p:tag name="TRANSPARENCY" val="True"/>
  <p:tag name="FILENAME" val=""/>
  <p:tag name="LATEXENGINEID" val="0"/>
  <p:tag name="TEMPFOLDER" val="c:\temp\"/>
  <p:tag name="LATEXFORMHEIGHT" val="312"/>
  <p:tag name="LATEXFORMWIDTH" val="549"/>
  <p:tag name="LATEXFORMWRAP" val="True"/>
  <p:tag name="BITMAPVECTOR" val="0"/>
</p:tagLst>
</file>

<file path=ppt/tags/tag83.xml><?xml version="1.0" encoding="utf-8"?>
<p:tagLst xmlns:a="http://schemas.openxmlformats.org/drawingml/2006/main" xmlns:r="http://schemas.openxmlformats.org/officeDocument/2006/relationships" xmlns:p="http://schemas.openxmlformats.org/presentationml/2006/main">
  <p:tag name="OUTPUTDPI" val="1200"/>
  <p:tag name="ORIGINALHEIGHT" val="236.25"/>
  <p:tag name="ORIGINALWIDTH" val="577.5"/>
  <p:tag name="LATEXADDIN" val="\input mathsymbols.tex&#10;&#10;\documentclass{slides}\pagestyle{empty}&#10;\usepackage{color}&#10;\begin{document}&#10;\scriptsize&#10;$\sqrt N/g$&#10;\end{document}&#10;"/>
  <p:tag name="IGUANATEXSIZE" val="20"/>
  <p:tag name="IGUANATEXCURSOR" val="139"/>
  <p:tag name="TRANSPARENCY" val="True"/>
  <p:tag name="FILENAME" val=""/>
  <p:tag name="LATEXENGINEID" val="0"/>
  <p:tag name="TEMPFOLDER" val="c:\temp\"/>
  <p:tag name="LATEXFORMHEIGHT" val="312"/>
  <p:tag name="LATEXFORMWIDTH" val="549"/>
  <p:tag name="LATEXFORMWRAP" val="True"/>
  <p:tag name="BITMAPVECTOR" val="0"/>
</p:tagLst>
</file>

<file path=ppt/tags/tag84.xml><?xml version="1.0" encoding="utf-8"?>
<p:tagLst xmlns:a="http://schemas.openxmlformats.org/drawingml/2006/main" xmlns:r="http://schemas.openxmlformats.org/officeDocument/2006/relationships" xmlns:p="http://schemas.openxmlformats.org/presentationml/2006/main">
  <p:tag name="OUTPUTDPI" val="1200"/>
  <p:tag name="ORIGINALHEIGHT" val="207"/>
  <p:tag name="ORIGINALWIDTH" val="364.5"/>
  <p:tag name="LATEXADDIN" val="\input mathsymbols.tex&#10;&#10;\documentclass{slides}\pagestyle{empty}&#10;\usepackage{color}&#10;\begin{document}&#10;\scriptsize&#10;$\sqrt N$&#10;\end{document}&#10;"/>
  <p:tag name="IGUANATEXSIZE" val="20"/>
  <p:tag name="IGUANATEXCURSOR" val="137"/>
  <p:tag name="TRANSPARENCY" val="True"/>
  <p:tag name="FILENAME" val=""/>
  <p:tag name="LATEXENGINEID" val="0"/>
  <p:tag name="TEMPFOLDER" val="c:\temp\"/>
  <p:tag name="LATEXFORMHEIGHT" val="312"/>
  <p:tag name="LATEXFORMWIDTH" val="549"/>
  <p:tag name="LATEXFORMWRAP" val="True"/>
  <p:tag name="BITMAPVECTOR" val="0"/>
</p:tagLst>
</file>

<file path=ppt/tags/tag85.xml><?xml version="1.0" encoding="utf-8"?>
<p:tagLst xmlns:a="http://schemas.openxmlformats.org/drawingml/2006/main" xmlns:r="http://schemas.openxmlformats.org/officeDocument/2006/relationships" xmlns:p="http://schemas.openxmlformats.org/presentationml/2006/main">
  <p:tag name="OUTPUTDPI" val="1200"/>
  <p:tag name="ORIGINALHEIGHT" val="226.5"/>
  <p:tag name="ORIGINALWIDTH" val="806.25"/>
  <p:tag name="LATEXADDIN" val="\input mathsymbols.tex&#10;&#10;\documentclass{slides}\pagestyle{empty}&#10;\usepackage{color}&#10;\begin{document}&#10;\scriptsize&#10;\color[rgb]{0.25,0.5,0.25}&#10;$|\langle\alpha|g\alpha\rangle|^2$&#10;\end{document}&#10;"/>
  <p:tag name="IGUANATEXSIZE" val="20"/>
  <p:tag name="IGUANATEXCURSOR" val="189"/>
  <p:tag name="TRANSPARENCY" val="True"/>
  <p:tag name="FILENAME" val=""/>
  <p:tag name="LATEXENGINEID" val="0"/>
  <p:tag name="TEMPFOLDER" val="c:\temp\"/>
  <p:tag name="LATEXFORMHEIGHT" val="312"/>
  <p:tag name="LATEXFORMWIDTH" val="549"/>
  <p:tag name="LATEXFORMWRAP" val="True"/>
  <p:tag name="BITMAPVECTOR" val="0"/>
</p:tagLst>
</file>

<file path=ppt/tags/tag86.xml><?xml version="1.0" encoding="utf-8"?>
<p:tagLst xmlns:a="http://schemas.openxmlformats.org/drawingml/2006/main" xmlns:r="http://schemas.openxmlformats.org/officeDocument/2006/relationships" xmlns:p="http://schemas.openxmlformats.org/presentationml/2006/main">
  <p:tag name="OUTPUTDPI" val="1200"/>
  <p:tag name="ORIGINALHEIGHT" val="210.75"/>
  <p:tag name="ORIGINALWIDTH" val="2606.25"/>
  <p:tag name="LATEXADDIN" val="\input mathsymbols.tex&#10;&#10;\documentclass{slides}\pagestyle{empty}&#10;\usepackage{color}&#10;\begin{document}&#10;\scriptsize&#10;\color[rgb]{0,0,1}&#10;Working probability $p(\surd)$&#10;\end{document}&#10;"/>
  <p:tag name="IGUANATEXSIZE" val="20"/>
  <p:tag name="IGUANATEXCURSOR" val="177"/>
  <p:tag name="TRANSPARENCY" val="True"/>
  <p:tag name="FILENAME" val=""/>
  <p:tag name="LATEXENGINEID" val="0"/>
  <p:tag name="TEMPFOLDER" val="c:\temp\"/>
  <p:tag name="LATEXFORMHEIGHT" val="312"/>
  <p:tag name="LATEXFORMWIDTH" val="549"/>
  <p:tag name="LATEXFORMWRAP" val="True"/>
  <p:tag name="BITMAPVECTOR" val="0"/>
</p:tagLst>
</file>

<file path=ppt/tags/tag87.xml><?xml version="1.0" encoding="utf-8"?>
<p:tagLst xmlns:a="http://schemas.openxmlformats.org/drawingml/2006/main" xmlns:r="http://schemas.openxmlformats.org/officeDocument/2006/relationships" xmlns:p="http://schemas.openxmlformats.org/presentationml/2006/main">
  <p:tag name="OUTPUTDPI" val="1200"/>
  <p:tag name="ORIGINALHEIGHT" val="434.25"/>
  <p:tag name="ORIGINALWIDTH" val="2410.5"/>
  <p:tag name="LATEXADDIN" val="\input mathsymbols.tex&#10;&#10;\documentclass{slides}\pagestyle{empty}&#10;\usepackage{color}&#10;\begin{document}&#10;\scriptsize&#10;\color[rgb]{1,0,0}&#10;Fidelity $F$ of amplifier\\ output with target $|g\alpha\rangle$&#10;\end{document}&#10;"/>
  <p:tag name="IGUANATEXSIZE" val="20"/>
  <p:tag name="IGUANATEXCURSOR" val="211"/>
  <p:tag name="TRANSPARENCY" val="True"/>
  <p:tag name="FILENAME" val=""/>
  <p:tag name="LATEXENGINEID" val="0"/>
  <p:tag name="TEMPFOLDER" val="c:\temp\"/>
  <p:tag name="LATEXFORMHEIGHT" val="312"/>
  <p:tag name="LATEXFORMWIDTH" val="549"/>
  <p:tag name="LATEXFORMWRAP" val="True"/>
  <p:tag name="BITMAPVECTOR" val="0"/>
</p:tagLst>
</file>

<file path=ppt/tags/tag88.xml><?xml version="1.0" encoding="utf-8"?>
<p:tagLst xmlns:a="http://schemas.openxmlformats.org/drawingml/2006/main" xmlns:r="http://schemas.openxmlformats.org/officeDocument/2006/relationships" xmlns:p="http://schemas.openxmlformats.org/presentationml/2006/main">
  <p:tag name="OUTPUTDPI" val="1200"/>
  <p:tag name="ORIGINALHEIGHT" val="210.75"/>
  <p:tag name="ORIGINALWIDTH" val="662.25"/>
  <p:tag name="LATEXADDIN" val="\input mathsymbols.tex&#10;&#10;\documentclass{slides}\pagestyle{empty}&#10;\usepackage{color}&#10;\begin{document}&#10;\scriptsize&#10;$p(\surd)F$&#10;\end{document}&#10;"/>
  <p:tag name="IGUANATEXSIZE" val="20"/>
  <p:tag name="IGUANATEXCURSOR" val="139"/>
  <p:tag name="TRANSPARENCY" val="True"/>
  <p:tag name="FILENAME" val=""/>
  <p:tag name="LATEXENGINEID" val="0"/>
  <p:tag name="TEMPFOLDER" val="c:\temp\"/>
  <p:tag name="LATEXFORMHEIGHT" val="312"/>
  <p:tag name="LATEXFORMWIDTH" val="549"/>
  <p:tag name="LATEXFORMWRAP" val="True"/>
  <p:tag name="BITMAPVECTOR" val="0"/>
</p:tagLst>
</file>

<file path=ppt/tags/tag89.xml><?xml version="1.0" encoding="utf-8"?>
<p:tagLst xmlns:a="http://schemas.openxmlformats.org/drawingml/2006/main" xmlns:r="http://schemas.openxmlformats.org/officeDocument/2006/relationships" xmlns:p="http://schemas.openxmlformats.org/presentationml/2006/main">
  <p:tag name="OUTPUTDPI" val="1200"/>
  <p:tag name="ORIGINALHEIGHT" val="434.25"/>
  <p:tag name="ORIGINALWIDTH" val="3103.5"/>
  <p:tag name="LATEXADDIN" val="\input mathsymbols.tex&#10;&#10;\documentclass{slides}\pagestyle{empty}&#10;\usepackage{color}&#10;\begin{document}&#10;\scriptsize&#10;\color[rgb]{0.5,0,0.5}&#10;High-fidelity operating region:\\ &#10;$\hphantom{xxxx}|\alpha|\lsim\sqrt N/g$&#10;\end{document}&#10;"/>
  <p:tag name="IGUANATEXSIZE" val="20"/>
  <p:tag name="IGUANATEXCURSOR" val="225"/>
  <p:tag name="TRANSPARENCY" val="True"/>
  <p:tag name="FILENAME" val=""/>
  <p:tag name="LATEXENGINEID" val="0"/>
  <p:tag name="TEMPFOLDER" val="c:\temp\"/>
  <p:tag name="LATEXFORMHEIGHT" val="312"/>
  <p:tag name="LATEXFORMWIDTH" val="549"/>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886.5"/>
  <p:tag name="ORIGINALWIDTH" val="4296"/>
  <p:tag name="LATEXADDIN" val="\input mathsymbols.tex&#10;&#10;\documentclass{slides}\pagestyle{empty}&#10;\usepackage{color}&#10;\color[rgb]{0,0,1}&#10;\begin{document}&#10;\scriptsize&#10;Simultaneous measurements of $x$ and $p$\\&#10;at the input, repeated $\nu$ times, can \\&#10;determine the center of a coherent state \\&#10;with uncertainty&#10;\end{document}&#10;"/>
  <p:tag name="IGUANATEXSIZE" val="20"/>
  <p:tag name="IGUANATEXCURSOR" val="293"/>
  <p:tag name="TRANSPARENCY" val="True"/>
  <p:tag name="FILENAME" val=""/>
  <p:tag name="LATEXENGINEID" val="0"/>
  <p:tag name="TEMPFOLDER" val="c:\temp\"/>
  <p:tag name="LATEXFORMHEIGHT" val="312"/>
  <p:tag name="LATEXFORMWIDTH" val="549"/>
  <p:tag name="LATEXFORMWRAP" val="True"/>
  <p:tag name="BITMAPVECTOR" val="0"/>
</p:tagLst>
</file>

<file path=ppt/tags/tag90.xml><?xml version="1.0" encoding="utf-8"?>
<p:tagLst xmlns:a="http://schemas.openxmlformats.org/drawingml/2006/main" xmlns:r="http://schemas.openxmlformats.org/officeDocument/2006/relationships" xmlns:p="http://schemas.openxmlformats.org/presentationml/2006/main">
  <p:tag name="OUTPUTDPI" val="1200"/>
  <p:tag name="ORIGINALHEIGHT" val="174.75"/>
  <p:tag name="ORIGINALWIDTH" val="1505.25"/>
  <p:tag name="LATEXADDIN" val="\input mathsymbols.tex&#10;&#10;\documentclass{slides}\pagestyle{empty}&#10;\usepackage{color}&#10;\begin{document}&#10;\scriptsize&#10;\color[rgb]{1,0,0}&#10;Fidelity: $F\simeq1$&#10;\end{document}&#10;"/>
  <p:tag name="IGUANATEXSIZE" val="20"/>
  <p:tag name="IGUANATEXCURSOR" val="167"/>
  <p:tag name="TRANSPARENCY" val="True"/>
  <p:tag name="FILENAME" val=""/>
  <p:tag name="LATEXENGINEID" val="0"/>
  <p:tag name="TEMPFOLDER" val="c:\temp\"/>
  <p:tag name="LATEXFORMHEIGHT" val="312"/>
  <p:tag name="LATEXFORMWIDTH" val="549"/>
  <p:tag name="LATEXFORMWRAP" val="True"/>
  <p:tag name="BITMAPVECTOR" val="0"/>
</p:tagLst>
</file>

<file path=ppt/tags/tag91.xml><?xml version="1.0" encoding="utf-8"?>
<p:tagLst xmlns:a="http://schemas.openxmlformats.org/drawingml/2006/main" xmlns:r="http://schemas.openxmlformats.org/officeDocument/2006/relationships" xmlns:p="http://schemas.openxmlformats.org/presentationml/2006/main">
  <p:tag name="OUTPUTDPI" val="1200"/>
  <p:tag name="ORIGINALHEIGHT" val="525.75"/>
  <p:tag name="ORIGINALWIDTH" val="3519"/>
  <p:tag name="LATEXADDIN" val="\input mathsymbols.tex&#10;&#10;\documentclass{slides}\pagestyle{empty}&#10;\usepackage{color}&#10;\begin{document}&#10;\scriptsize&#10;\color[rgb]{0,0,1}&#10;Working probability: $p(\surd)\simeq\displaystyle{\frac{e^{-|\alpha|^2}}{g^{2N}}}$&#10;\end{document}&#10;"/>
  <p:tag name="IGUANATEXSIZE" val="20"/>
  <p:tag name="IGUANATEXCURSOR" val="229"/>
  <p:tag name="TRANSPARENCY" val="True"/>
  <p:tag name="FILENAME" val=""/>
  <p:tag name="LATEXENGINEID" val="0"/>
  <p:tag name="TEMPFOLDER" val="c:\temp\"/>
  <p:tag name="LATEXFORMHEIGHT" val="312"/>
  <p:tag name="LATEXFORMWIDTH" val="549"/>
  <p:tag name="LATEXFORMWRAP" val="True"/>
  <p:tag name="BITMAPVECTOR" val="0"/>
</p:tagLst>
</file>

<file path=ppt/tags/tag92.xml><?xml version="1.0" encoding="utf-8"?>
<p:tagLst xmlns:a="http://schemas.openxmlformats.org/drawingml/2006/main" xmlns:r="http://schemas.openxmlformats.org/officeDocument/2006/relationships" xmlns:p="http://schemas.openxmlformats.org/presentationml/2006/main">
  <p:tag name="OUTPUTDPI" val="1200"/>
  <p:tag name="ORIGINALHEIGHT" val="525.75"/>
  <p:tag name="ORIGINALWIDTH" val="2885.25"/>
  <p:tag name="LATEXADDIN" val="\input mathsymbols.tex&#10;&#10;\documentclass{slides}\pagestyle{empty}&#10;\usepackage{color}&#10;\begin{document}&#10;\scriptsize&#10;p-F product:&#10;$p(\surd)F\simeq\displaystyle{\frac{e^{-|\alpha|^2}}{g^{2N}}}$&#10;\end{document}&#10;"/>
  <p:tag name="IGUANATEXSIZE" val="20"/>
  <p:tag name="IGUANATEXCURSOR" val="203"/>
  <p:tag name="TRANSPARENCY" val="True"/>
  <p:tag name="FILENAME" val=""/>
  <p:tag name="LATEXENGINEID" val="0"/>
  <p:tag name="TEMPFOLDER" val="c:\temp\"/>
  <p:tag name="LATEXFORMHEIGHT" val="312"/>
  <p:tag name="LATEXFORMWIDTH" val="549"/>
  <p:tag name="LATEXFORMWRAP" val="True"/>
  <p:tag name="BITMAPVECTOR" val="0"/>
</p:tagLst>
</file>

<file path=ppt/tags/tag93.xml><?xml version="1.0" encoding="utf-8"?>
<p:tagLst xmlns:a="http://schemas.openxmlformats.org/drawingml/2006/main" xmlns:r="http://schemas.openxmlformats.org/officeDocument/2006/relationships" xmlns:p="http://schemas.openxmlformats.org/presentationml/2006/main">
  <p:tag name="OUTPUTDPI" val="1200"/>
  <p:tag name="ORIGINALHEIGHT" val="233.25"/>
  <p:tag name="ORIGINALWIDTH" val="5823"/>
  <p:tag name="LATEXADDIN" val="\input mathsymbols.tex&#10;&#10;\documentclass{slides}\pagestyle{empty}&#10;\begin{document}&#10;\scriptsize&#10;$$&#10;H=\TPhbar\omega(a^\dagger a+b^\dagger b)&#10;+i\TPhbar\kappa(abe^{2i\omega t}-a^\dagger b^\dagger e^{-2i\omega t})\;,&#10;\quad g=\cosh\kappa t&#10;$$&#10;\end{document}&#10;"/>
  <p:tag name="IGUANATEXSIZE" val="20"/>
  <p:tag name="IGUANATEXCURSOR" val="250"/>
  <p:tag name="TRANSPARENCY" val="True"/>
  <p:tag name="FILENAME" val=""/>
  <p:tag name="LATEXENGINEID" val="0"/>
  <p:tag name="TEMPFOLDER" val="c:\temp\"/>
  <p:tag name="LATEXFORMHEIGHT" val="312"/>
  <p:tag name="LATEXFORMWIDTH" val="549"/>
  <p:tag name="LATEXFORMWRAP" val="True"/>
  <p:tag name="BITMAPVECTOR" val="0"/>
</p:tagLst>
</file>

<file path=ppt/tags/tag94.xml><?xml version="1.0" encoding="utf-8"?>
<p:tagLst xmlns:a="http://schemas.openxmlformats.org/drawingml/2006/main" xmlns:r="http://schemas.openxmlformats.org/officeDocument/2006/relationships" xmlns:p="http://schemas.openxmlformats.org/presentationml/2006/main">
  <p:tag name="OUTPUTDPI" val="1200"/>
  <p:tag name="ORIGINALHEIGHT" val="233.25"/>
  <p:tag name="ORIGINALWIDTH" val="5052.75"/>
  <p:tag name="LATEXADDIN" val="\input mathsymbols.tex&#10;&#10;\documentclass{slides}\pagestyle{empty}&#10;\begin{document}&#10;\scriptsize&#10;$$&#10;H=\TPhbar\omega(a^\dagger a-b^\dagger b)&#10;+i\TPhbar\kappa(ab-a^\dagger b^\dagger)\;,&#10;\quad g=\cosh\kappa t&#10;$$&#10;\end{document}&#10;"/>
  <p:tag name="IGUANATEXSIZE" val="20"/>
  <p:tag name="IGUANATEXCURSOR" val="220"/>
  <p:tag name="TRANSPARENCY" val="True"/>
  <p:tag name="FILENAME" val=""/>
  <p:tag name="LATEXENGINEID" val="0"/>
  <p:tag name="TEMPFOLDER" val="c:\temp\"/>
  <p:tag name="LATEXFORMHEIGHT" val="312"/>
  <p:tag name="LATEXFORMWIDTH" val="549"/>
  <p:tag name="LATEXFORMWRAP" val="True"/>
  <p:tag name="BITMAPVECTOR" val="0"/>
</p:tagLst>
</file>

<file path=ppt/tags/tag95.xml><?xml version="1.0" encoding="utf-8"?>
<p:tagLst xmlns:a="http://schemas.openxmlformats.org/drawingml/2006/main" xmlns:r="http://schemas.openxmlformats.org/officeDocument/2006/relationships" xmlns:p="http://schemas.openxmlformats.org/presentationml/2006/main">
  <p:tag name="OUTPUTDPI" val="1200"/>
  <p:tag name="ORIGINALHEIGHT" val="444.75"/>
  <p:tag name="ORIGINALWIDTH" val="4119.75"/>
  <p:tag name="LATEXADDIN" val="\input mathsymbols.tex&#10;&#10;\documentclass{slides}\pagestyle{empty}&#10;\begin{document}&#10;\scriptsize&#10;$$&#10;{d\rho\over dt}={\gamma\over 2}(2a^\dagger\rho a-aa^\dagger\rho-\rho aa^\dagger)\;,&#10;\quad g=e^{\gamma t/2}&#10;$$&#10;\end{document}&#10;"/>
  <p:tag name="IGUANATEXSIZE" val="20"/>
  <p:tag name="IGUANATEXCURSOR" val="221"/>
  <p:tag name="TRANSPARENCY" val="True"/>
  <p:tag name="FILENAME" val=""/>
  <p:tag name="LATEXENGINEID" val="0"/>
  <p:tag name="TEMPFOLDER" val="c:\temp\"/>
  <p:tag name="LATEXFORMHEIGHT" val="312"/>
  <p:tag name="LATEXFORMWIDTH" val="549"/>
  <p:tag name="LATEXFORMWRAP" val="True"/>
  <p:tag name="BITMAPVECTOR" val="0"/>
</p:tagLst>
</file>

<file path=ppt/tags/tag96.xml><?xml version="1.0" encoding="utf-8"?>
<p:tagLst xmlns:a="http://schemas.openxmlformats.org/drawingml/2006/main" xmlns:r="http://schemas.openxmlformats.org/officeDocument/2006/relationships" xmlns:p="http://schemas.openxmlformats.org/presentationml/2006/main">
  <p:tag name="OUTPUTDPI" val="1200"/>
  <p:tag name="ORIGINALHEIGHT" val="1489.5"/>
  <p:tag name="ORIGINALWIDTH" val="6266.25"/>
  <p:tag name="LATEXADDIN" val="\input mathsymbols.tex&#10;&#10;\documentclass{slides}\pagestyle{empty}&#10;\usepackage{color}&#10;\begin{document}&#10;\color[rgb]{0,0,1.0}&#10;\scriptsize&#10;$$&#10;\mathcal{O}=\{\,\mbox{operators $O$ on $B$}\mid{\rm tr}_B(U^\dagger O)=0\,\}&#10;$$&#10;\vspace{-16pt}&#10;$$&#10;\mathcal{B}=&#10;\pmatrix{&#10;    \mbox{orthocomplement}\cr&#10;    \mbox{of $\mathcal{O}$}&#10;        }&#10;=&#10;\pmatrix{&#10;    \mbox{span of Schmidt}\cr&#10;    \mbox{operators $B_n$}&#10;        }&#10;$$&#10;\vspace{-12pt}&#10;$$&#10;\mathcal{C}_1=\{\,C=B^\dagger B\mid\mbox{$B\in\mathcal{B}$, ${\rm tr}_B(C)=1$}\,\}&#10;=&#10;\pmatrix{&#10;    \mbox{subset of density}\cr&#10;    \mbox{operators on $B$}&#10;        }&#10;$$&#10;\end{document}"/>
  <p:tag name="IGUANATEXSIZE" val="20"/>
  <p:tag name="IGUANATEXCURSOR" val="418"/>
  <p:tag name="TRANSPARENCY" val="True"/>
  <p:tag name="FILENAME" val=""/>
  <p:tag name="LATEXENGINEID" val="0"/>
  <p:tag name="TEMPFOLDER" val="c:\temp\"/>
  <p:tag name="LATEXFORMHEIGHT" val="312"/>
  <p:tag name="LATEXFORMWIDTH" val="549"/>
  <p:tag name="LATEXFORMWRAP" val="True"/>
  <p:tag name="BITMAPVECTOR" val="0"/>
</p:tagLst>
</file>

<file path=ppt/tags/tag97.xml><?xml version="1.0" encoding="utf-8"?>
<p:tagLst xmlns:a="http://schemas.openxmlformats.org/drawingml/2006/main" xmlns:r="http://schemas.openxmlformats.org/officeDocument/2006/relationships" xmlns:p="http://schemas.openxmlformats.org/presentationml/2006/main">
  <p:tag name="OUTPUTDPI" val="1200"/>
  <p:tag name="ORIGINALHEIGHT" val="226.5"/>
  <p:tag name="ORIGINALWIDTH" val="4271.25"/>
  <p:tag name="LATEXADDIN" val="\input mathsymbols.tex&#10;&#10;\documentclass{slides}\pagestyle{empty}&#10;\usepackage{color}&#10;\begin{document}&#10;\color[rgb]{0,0,1.0}&#10;\scriptsize&#10;Schmidt decomposition:~$U=\sum_n A_n\otimes B_n$&#10;\end{document}"/>
  <p:tag name="IGUANATEXSIZE" val="20"/>
  <p:tag name="IGUANATEXCURSOR" val="196"/>
  <p:tag name="TRANSPARENCY" val="True"/>
  <p:tag name="FILENAME" val=""/>
  <p:tag name="LATEXENGINEID" val="0"/>
  <p:tag name="TEMPFOLDER" val="c:\temp\"/>
  <p:tag name="LATEXFORMHEIGHT" val="312"/>
  <p:tag name="LATEXFORMWIDTH" val="549"/>
  <p:tag name="LATEXFORMWRAP" val="True"/>
  <p:tag name="BITMAPVECTOR" val="0"/>
</p:tagLst>
</file>

<file path=ppt/tags/tag98.xml><?xml version="1.0" encoding="utf-8"?>
<p:tagLst xmlns:a="http://schemas.openxmlformats.org/drawingml/2006/main" xmlns:r="http://schemas.openxmlformats.org/officeDocument/2006/relationships" xmlns:p="http://schemas.openxmlformats.org/presentationml/2006/main">
  <p:tag name="OUTPUTDPI" val="1200"/>
  <p:tag name="ORIGINALHEIGHT" val="737.25"/>
  <p:tag name="ORIGINALWIDTH" val="5820"/>
  <p:tag name="LATEXADDIN" val="\input mathsymbols.tex&#10;&#10;\documentclass{slides}\pagestyle{empty}&#10;\usepackage{color}&#10;\begin{document}&#10;\color[rgb]{0.5,0,0.5}&#10;\scriptsize&#10;\begin{center}&#10;THE GENERAL PROBLEM&#10;\end{center}&#10;\vspace{-8pt}&#10;What are the restrictions on $U$ such that $\mathcal{E}$ being &#10;completely positive implies $\sigma$ is a physical density operator?&#10;\end{document}&#10;"/>
  <p:tag name="IGUANATEXSIZE" val="20"/>
  <p:tag name="IGUANATEXCURSOR" val="345"/>
  <p:tag name="TRANSPARENCY" val="True"/>
  <p:tag name="FILENAME" val=""/>
  <p:tag name="LATEXENGINEID" val="0"/>
  <p:tag name="TEMPFOLDER" val="c:\temp\"/>
  <p:tag name="LATEXFORMHEIGHT" val="312"/>
  <p:tag name="LATEXFORMWIDTH" val="549"/>
  <p:tag name="LATEXFORMWRAP" val="True"/>
  <p:tag name="BITMAPVECTOR" val="0"/>
</p:tagLst>
</file>

<file path=ppt/tags/tag99.xml><?xml version="1.0" encoding="utf-8"?>
<p:tagLst xmlns:a="http://schemas.openxmlformats.org/drawingml/2006/main" xmlns:r="http://schemas.openxmlformats.org/officeDocument/2006/relationships" xmlns:p="http://schemas.openxmlformats.org/presentationml/2006/main">
  <p:tag name="OUTPUTDPI" val="1200"/>
  <p:tag name="ORIGINALHEIGHT" val="1489.5"/>
  <p:tag name="ORIGINALWIDTH" val="6266.25"/>
  <p:tag name="LATEXADDIN" val="\input mathsymbols.tex&#10;&#10;\documentclass{slides}\pagestyle{empty}&#10;\usepackage{color}&#10;\begin{document}&#10;\color[rgb]{0,0,1.0}&#10;\scriptsize&#10;$$&#10;\mathcal{O}=\{\,\mbox{operators $O$ on $B$}\mid{\rm tr}_B(U^\dagger O)=0\,\}&#10;$$&#10;\vspace{-16pt}&#10;$$&#10;\mathcal{B}=&#10;\pmatrix{&#10;    \mbox{orthocomplement}\cr&#10;    \mbox{of $\mathcal{O}$}&#10;        }&#10;=&#10;\pmatrix{&#10;    \mbox{span of Schmidt}\cr&#10;    \mbox{operators $B_n$}&#10;        }&#10;$$&#10;\vspace{-12pt}&#10;$$&#10;\mathcal{C}_1=\{\,C=B^\dagger B\mid\mbox{$B\in\mathcal{B}$, ${\rm tr}_B(C)=1$}\,\}&#10;=&#10;\pmatrix{&#10;    \mbox{subset of density}\cr&#10;    \mbox{operators on $B$}&#10;        }&#10;$$&#10;\end{document}"/>
  <p:tag name="IGUANATEXSIZE" val="20"/>
  <p:tag name="IGUANATEXCURSOR" val="418"/>
  <p:tag name="TRANSPARENCY" val="True"/>
  <p:tag name="FILENAME" val=""/>
  <p:tag name="LATEXENGINEID" val="0"/>
  <p:tag name="TEMPFOLDER" val="c:\temp\"/>
  <p:tag name="LATEXFORMHEIGHT" val="312"/>
  <p:tag name="LATEXFORMWIDTH" val="549"/>
  <p:tag name="LATEXFORMWRAP" val="True"/>
  <p:tag name="BITMAPVECTOR" val="0"/>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48566</TotalTime>
  <Words>1570</Words>
  <Application>Microsoft Office PowerPoint</Application>
  <PresentationFormat>On-screen Show (4:3)</PresentationFormat>
  <Paragraphs>216</Paragraphs>
  <Slides>37</Slides>
  <Notes>37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6" baseType="lpstr">
      <vt:lpstr>Calibri</vt:lpstr>
      <vt:lpstr>CMMI8</vt:lpstr>
      <vt:lpstr>LCMSS8</vt:lpstr>
      <vt:lpstr>Helvetica</vt:lpstr>
      <vt:lpstr>CMSY8</vt:lpstr>
      <vt:lpstr>Comic Sans MS</vt:lpstr>
      <vt:lpstr>Times New Roman</vt:lpstr>
      <vt:lpstr>Default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UNM Information Physics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Carlton M. Caves</dc:creator>
  <cp:lastModifiedBy>Carlton Caves</cp:lastModifiedBy>
  <cp:revision>1138</cp:revision>
  <cp:lastPrinted>2002-04-29T01:11:07Z</cp:lastPrinted>
  <dcterms:created xsi:type="dcterms:W3CDTF">2002-04-29T01:11:07Z</dcterms:created>
  <dcterms:modified xsi:type="dcterms:W3CDTF">2018-09-21T12:55:25Z</dcterms:modified>
</cp:coreProperties>
</file>