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10.xml" ContentType="application/vnd.openxmlformats-officedocument.presentationml.notesSlide+xml"/>
  <Override PartName="/ppt/tags/tag20.xml" ContentType="application/vnd.openxmlformats-officedocument.presentationml.tags+xml"/>
  <Override PartName="/ppt/tags/tag21.xml" ContentType="application/vnd.openxmlformats-officedocument.presentationml.tags+xml"/>
  <Override PartName="/ppt/notesSlides/notesSlide11.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28.xml" ContentType="application/vnd.openxmlformats-officedocument.presentationml.tags+xml"/>
  <Override PartName="/ppt/notesSlides/notesSlide2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22.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2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notesSlides/notesSlide24.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2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26.xml" ContentType="application/vnd.openxmlformats-officedocument.presentationml.notesSlide+xml"/>
  <Override PartName="/ppt/tags/tag47.xml" ContentType="application/vnd.openxmlformats-officedocument.presentationml.tags+xml"/>
  <Override PartName="/ppt/notesSlides/notesSlide2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34.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35.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36.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78.xml" ContentType="application/vnd.openxmlformats-officedocument.presentationml.tags+xml"/>
  <Override PartName="/ppt/notesSlides/notesSlide40.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41.xml" ContentType="application/vnd.openxmlformats-officedocument.presentationml.notesSlide+xml"/>
  <Override PartName="/ppt/tags/tag82.xml" ContentType="application/vnd.openxmlformats-officedocument.presentationml.tags+xml"/>
  <Override PartName="/ppt/notesSlides/notesSlide42.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notesSlides/notesSlide43.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4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48.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notesSlides/notesSlide49.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notesSlides/notesSlide55.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notesSlides/notesSlide56.xml" ContentType="application/vnd.openxmlformats-officedocument.presentationml.notesSlide+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ags/tag125.xml" ContentType="application/vnd.openxmlformats-officedocument.presentationml.tags+xml"/>
  <Override PartName="/ppt/notesSlides/notesSlide61.xml" ContentType="application/vnd.openxmlformats-officedocument.presentationml.notesSlide+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notesSlides/notesSlide62.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69.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70.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71.xml" ContentType="application/vnd.openxmlformats-officedocument.presentationml.notesSlid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7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notesSlides/notesSlide73.xml" ContentType="application/vnd.openxmlformats-officedocument.presentationml.notesSlide+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80.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notesSlides/notesSlide81.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84.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notesSlides/notesSlide85.xml" ContentType="application/vnd.openxmlformats-officedocument.presentationml.notesSlide+xml"/>
  <Override PartName="/ppt/tags/tag270.xml" ContentType="application/vnd.openxmlformats-officedocument.presentationml.tags+xml"/>
  <Override PartName="/ppt/tags/tag271.xml" ContentType="application/vnd.openxmlformats-officedocument.presentationml.tags+xml"/>
  <Override PartName="/ppt/notesSlides/notesSlide86.xml" ContentType="application/vnd.openxmlformats-officedocument.presentationml.notesSlide+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notesSlides/notesSlide87.xml" ContentType="application/vnd.openxmlformats-officedocument.presentationml.notesSlide+xml"/>
  <Override PartName="/ppt/tags/tag277.xml" ContentType="application/vnd.openxmlformats-officedocument.presentationml.tags+xml"/>
  <Override PartName="/ppt/tags/tag278.xml" ContentType="application/vnd.openxmlformats-officedocument.presentationml.tags+xml"/>
  <Override PartName="/ppt/notesSlides/notesSlide88.xml" ContentType="application/vnd.openxmlformats-officedocument.presentationml.notesSlide+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notesSlides/notesSlide89.xml" ContentType="application/vnd.openxmlformats-officedocument.presentationml.notesSlide+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notesSlides/notesSlide90.xml" ContentType="application/vnd.openxmlformats-officedocument.presentationml.notesSlide+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9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3"/>
  </p:notesMasterIdLst>
  <p:handoutMasterIdLst>
    <p:handoutMasterId r:id="rId94"/>
  </p:handoutMasterIdLst>
  <p:sldIdLst>
    <p:sldId id="491" r:id="rId2"/>
    <p:sldId id="543" r:id="rId3"/>
    <p:sldId id="474" r:id="rId4"/>
    <p:sldId id="380" r:id="rId5"/>
    <p:sldId id="439" r:id="rId6"/>
    <p:sldId id="492" r:id="rId7"/>
    <p:sldId id="428" r:id="rId8"/>
    <p:sldId id="493" r:id="rId9"/>
    <p:sldId id="494" r:id="rId10"/>
    <p:sldId id="495" r:id="rId11"/>
    <p:sldId id="444" r:id="rId12"/>
    <p:sldId id="445" r:id="rId13"/>
    <p:sldId id="447" r:id="rId14"/>
    <p:sldId id="548" r:id="rId15"/>
    <p:sldId id="497" r:id="rId16"/>
    <p:sldId id="496" r:id="rId17"/>
    <p:sldId id="546" r:id="rId18"/>
    <p:sldId id="547" r:id="rId19"/>
    <p:sldId id="446" r:id="rId20"/>
    <p:sldId id="429" r:id="rId21"/>
    <p:sldId id="448" r:id="rId22"/>
    <p:sldId id="449" r:id="rId23"/>
    <p:sldId id="450" r:id="rId24"/>
    <p:sldId id="462" r:id="rId25"/>
    <p:sldId id="498" r:id="rId26"/>
    <p:sldId id="503" r:id="rId27"/>
    <p:sldId id="504" r:id="rId28"/>
    <p:sldId id="499" r:id="rId29"/>
    <p:sldId id="502" r:id="rId30"/>
    <p:sldId id="549" r:id="rId31"/>
    <p:sldId id="501" r:id="rId32"/>
    <p:sldId id="550" r:id="rId33"/>
    <p:sldId id="427" r:id="rId34"/>
    <p:sldId id="453" r:id="rId35"/>
    <p:sldId id="454" r:id="rId36"/>
    <p:sldId id="455" r:id="rId37"/>
    <p:sldId id="456" r:id="rId38"/>
    <p:sldId id="475" r:id="rId39"/>
    <p:sldId id="438" r:id="rId40"/>
    <p:sldId id="483" r:id="rId41"/>
    <p:sldId id="485" r:id="rId42"/>
    <p:sldId id="505" r:id="rId43"/>
    <p:sldId id="551" r:id="rId44"/>
    <p:sldId id="552" r:id="rId45"/>
    <p:sldId id="430" r:id="rId46"/>
    <p:sldId id="461" r:id="rId47"/>
    <p:sldId id="459" r:id="rId48"/>
    <p:sldId id="473" r:id="rId49"/>
    <p:sldId id="470" r:id="rId50"/>
    <p:sldId id="471" r:id="rId51"/>
    <p:sldId id="544" r:id="rId52"/>
    <p:sldId id="514" r:id="rId53"/>
    <p:sldId id="476" r:id="rId54"/>
    <p:sldId id="518" r:id="rId55"/>
    <p:sldId id="515" r:id="rId56"/>
    <p:sldId id="516" r:id="rId57"/>
    <p:sldId id="517" r:id="rId58"/>
    <p:sldId id="519" r:id="rId59"/>
    <p:sldId id="520" r:id="rId60"/>
    <p:sldId id="521" r:id="rId61"/>
    <p:sldId id="522" r:id="rId62"/>
    <p:sldId id="523" r:id="rId63"/>
    <p:sldId id="524" r:id="rId64"/>
    <p:sldId id="482" r:id="rId65"/>
    <p:sldId id="525" r:id="rId66"/>
    <p:sldId id="526" r:id="rId67"/>
    <p:sldId id="527" r:id="rId68"/>
    <p:sldId id="528" r:id="rId69"/>
    <p:sldId id="529" r:id="rId70"/>
    <p:sldId id="530" r:id="rId71"/>
    <p:sldId id="531" r:id="rId72"/>
    <p:sldId id="532" r:id="rId73"/>
    <p:sldId id="533" r:id="rId74"/>
    <p:sldId id="534" r:id="rId75"/>
    <p:sldId id="535" r:id="rId76"/>
    <p:sldId id="536" r:id="rId77"/>
    <p:sldId id="537" r:id="rId78"/>
    <p:sldId id="538" r:id="rId79"/>
    <p:sldId id="539" r:id="rId80"/>
    <p:sldId id="540" r:id="rId81"/>
    <p:sldId id="541" r:id="rId82"/>
    <p:sldId id="542" r:id="rId83"/>
    <p:sldId id="545" r:id="rId84"/>
    <p:sldId id="472" r:id="rId85"/>
    <p:sldId id="506" r:id="rId86"/>
    <p:sldId id="508" r:id="rId87"/>
    <p:sldId id="509" r:id="rId88"/>
    <p:sldId id="510" r:id="rId89"/>
    <p:sldId id="513" r:id="rId90"/>
    <p:sldId id="512" r:id="rId91"/>
    <p:sldId id="507" r:id="rId92"/>
  </p:sldIdLst>
  <p:sldSz cx="9144000" cy="6858000" type="screen4x3"/>
  <p:notesSz cx="7315200" cy="9601200"/>
  <p:embeddedFontLst>
    <p:embeddedFont>
      <p:font typeface="Calibri" panose="020F0502020204030204" pitchFamily="34" charset="0"/>
      <p:regular r:id="rId95"/>
      <p:bold r:id="rId96"/>
      <p:italic r:id="rId97"/>
      <p:boldItalic r:id="rId98"/>
    </p:embeddedFont>
    <p:embeddedFont>
      <p:font typeface="Comic Sans MS" panose="030F0702030302020204" pitchFamily="66" charset="0"/>
      <p:regular r:id="rId99"/>
      <p:bold r:id="rId100"/>
      <p:italic r:id="rId101"/>
      <p:boldItalic r:id="rId102"/>
    </p:embeddedFont>
    <p:embeddedFont>
      <p:font typeface="Helvetica" panose="020B0604020202020204" pitchFamily="34" charset="0"/>
      <p:regular r:id="rId103"/>
      <p:bold r:id="rId104"/>
      <p:italic r:id="rId105"/>
      <p:boldItalic r:id="rId106"/>
    </p:embeddedFont>
  </p:embeddedFontLst>
  <p:custDataLst>
    <p:tags r:id="rId107"/>
  </p:custDataLst>
  <p:defaultTextStyle>
    <a:defPPr>
      <a:defRPr lang="en-US"/>
    </a:defPPr>
    <a:lvl1pPr algn="ctr" rtl="0" eaLnBrk="0" fontAlgn="base" hangingPunct="0">
      <a:spcBef>
        <a:spcPct val="0"/>
      </a:spcBef>
      <a:spcAft>
        <a:spcPct val="0"/>
      </a:spcAft>
      <a:defRPr sz="2000" kern="1200">
        <a:solidFill>
          <a:srgbClr val="0033CC"/>
        </a:solidFill>
        <a:latin typeface="Helvetica" pitchFamily="34" charset="0"/>
        <a:ea typeface="+mn-ea"/>
        <a:cs typeface="+mn-cs"/>
      </a:defRPr>
    </a:lvl1pPr>
    <a:lvl2pPr marL="457200" algn="ctr" rtl="0" eaLnBrk="0" fontAlgn="base" hangingPunct="0">
      <a:spcBef>
        <a:spcPct val="0"/>
      </a:spcBef>
      <a:spcAft>
        <a:spcPct val="0"/>
      </a:spcAft>
      <a:defRPr sz="2000" kern="1200">
        <a:solidFill>
          <a:srgbClr val="0033CC"/>
        </a:solidFill>
        <a:latin typeface="Helvetica" pitchFamily="34" charset="0"/>
        <a:ea typeface="+mn-ea"/>
        <a:cs typeface="+mn-cs"/>
      </a:defRPr>
    </a:lvl2pPr>
    <a:lvl3pPr marL="914400" algn="ctr" rtl="0" eaLnBrk="0" fontAlgn="base" hangingPunct="0">
      <a:spcBef>
        <a:spcPct val="0"/>
      </a:spcBef>
      <a:spcAft>
        <a:spcPct val="0"/>
      </a:spcAft>
      <a:defRPr sz="2000" kern="1200">
        <a:solidFill>
          <a:srgbClr val="0033CC"/>
        </a:solidFill>
        <a:latin typeface="Helvetica" pitchFamily="34" charset="0"/>
        <a:ea typeface="+mn-ea"/>
        <a:cs typeface="+mn-cs"/>
      </a:defRPr>
    </a:lvl3pPr>
    <a:lvl4pPr marL="1371600" algn="ctr" rtl="0" eaLnBrk="0" fontAlgn="base" hangingPunct="0">
      <a:spcBef>
        <a:spcPct val="0"/>
      </a:spcBef>
      <a:spcAft>
        <a:spcPct val="0"/>
      </a:spcAft>
      <a:defRPr sz="2000" kern="1200">
        <a:solidFill>
          <a:srgbClr val="0033CC"/>
        </a:solidFill>
        <a:latin typeface="Helvetica" pitchFamily="34" charset="0"/>
        <a:ea typeface="+mn-ea"/>
        <a:cs typeface="+mn-cs"/>
      </a:defRPr>
    </a:lvl4pPr>
    <a:lvl5pPr marL="1828800" algn="ctr" rtl="0" eaLnBrk="0" fontAlgn="base" hangingPunct="0">
      <a:spcBef>
        <a:spcPct val="0"/>
      </a:spcBef>
      <a:spcAft>
        <a:spcPct val="0"/>
      </a:spcAft>
      <a:defRPr sz="2000" kern="1200">
        <a:solidFill>
          <a:srgbClr val="0033CC"/>
        </a:solidFill>
        <a:latin typeface="Helvetica" pitchFamily="34" charset="0"/>
        <a:ea typeface="+mn-ea"/>
        <a:cs typeface="+mn-cs"/>
      </a:defRPr>
    </a:lvl5pPr>
    <a:lvl6pPr marL="2286000" algn="l" defTabSz="914400" rtl="0" eaLnBrk="1" latinLnBrk="0" hangingPunct="1">
      <a:defRPr sz="2000" kern="1200">
        <a:solidFill>
          <a:srgbClr val="0033CC"/>
        </a:solidFill>
        <a:latin typeface="Helvetica" pitchFamily="34" charset="0"/>
        <a:ea typeface="+mn-ea"/>
        <a:cs typeface="+mn-cs"/>
      </a:defRPr>
    </a:lvl6pPr>
    <a:lvl7pPr marL="2743200" algn="l" defTabSz="914400" rtl="0" eaLnBrk="1" latinLnBrk="0" hangingPunct="1">
      <a:defRPr sz="2000" kern="1200">
        <a:solidFill>
          <a:srgbClr val="0033CC"/>
        </a:solidFill>
        <a:latin typeface="Helvetica" pitchFamily="34" charset="0"/>
        <a:ea typeface="+mn-ea"/>
        <a:cs typeface="+mn-cs"/>
      </a:defRPr>
    </a:lvl7pPr>
    <a:lvl8pPr marL="3200400" algn="l" defTabSz="914400" rtl="0" eaLnBrk="1" latinLnBrk="0" hangingPunct="1">
      <a:defRPr sz="2000" kern="1200">
        <a:solidFill>
          <a:srgbClr val="0033CC"/>
        </a:solidFill>
        <a:latin typeface="Helvetica" pitchFamily="34" charset="0"/>
        <a:ea typeface="+mn-ea"/>
        <a:cs typeface="+mn-cs"/>
      </a:defRPr>
    </a:lvl8pPr>
    <a:lvl9pPr marL="3657600" algn="l" defTabSz="914400" rtl="0" eaLnBrk="1" latinLnBrk="0" hangingPunct="1">
      <a:defRPr sz="2000" kern="1200">
        <a:solidFill>
          <a:srgbClr val="0033CC"/>
        </a:solidFill>
        <a:latin typeface="Helvetica" pitchFamily="34" charset="0"/>
        <a:ea typeface="+mn-ea"/>
        <a:cs typeface="+mn-cs"/>
      </a:defRPr>
    </a:lvl9pPr>
  </p:defaultTextStyle>
  <p:extLst>
    <p:ext uri="{EFAFB233-063F-42B5-8137-9DF3F51BA10A}">
      <p15:sldGuideLst xmlns:p15="http://schemas.microsoft.com/office/powerpoint/2012/main">
        <p15:guide id="1" orient="horz" pos="2176">
          <p15:clr>
            <a:srgbClr val="A4A3A4"/>
          </p15:clr>
        </p15:guide>
        <p15:guide id="2" pos="2832">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99"/>
    <a:srgbClr val="33CC33"/>
    <a:srgbClr val="006600"/>
    <a:srgbClr val="008000"/>
    <a:srgbClr val="FF3300"/>
    <a:srgbClr val="996600"/>
    <a:srgbClr val="66FF66"/>
    <a:srgbClr val="CC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03" autoAdjust="0"/>
    <p:restoredTop sz="88908" autoAdjust="0"/>
  </p:normalViewPr>
  <p:slideViewPr>
    <p:cSldViewPr>
      <p:cViewPr varScale="1">
        <p:scale>
          <a:sx n="74" d="100"/>
          <a:sy n="74" d="100"/>
        </p:scale>
        <p:origin x="1140" y="72"/>
      </p:cViewPr>
      <p:guideLst>
        <p:guide orient="horz" pos="2176"/>
        <p:guide pos="2832"/>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66" d="100"/>
        <a:sy n="66" d="100"/>
      </p:scale>
      <p:origin x="0" y="3234"/>
    </p:cViewPr>
  </p:sorterViewPr>
  <p:notesViewPr>
    <p:cSldViewPr>
      <p:cViewPr varScale="1">
        <p:scale>
          <a:sx n="50" d="100"/>
          <a:sy n="50" d="100"/>
        </p:scale>
        <p:origin x="-1860"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ags" Target="tags/tag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8.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6.fntdata"/><Relationship Id="rId105"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98"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9.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2.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2.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handoutMaster" Target="handoutMasters/handoutMaster1.xml"/><Relationship Id="rId99" Type="http://schemas.openxmlformats.org/officeDocument/2006/relationships/font" Target="fonts/font5.fntdata"/><Relationship Id="rId10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3.fntdata"/><Relationship Id="rId104" Type="http://schemas.openxmlformats.org/officeDocument/2006/relationships/font" Target="fonts/font10.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0243" name="Rectangle 3"/>
          <p:cNvSpPr>
            <a:spLocks noGrp="1" noChangeArrowheads="1"/>
          </p:cNvSpPr>
          <p:nvPr>
            <p:ph type="dt" sz="quarter"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0244" name="Rectangle 4"/>
          <p:cNvSpPr>
            <a:spLocks noGrp="1" noChangeArrowheads="1"/>
          </p:cNvSpPr>
          <p:nvPr>
            <p:ph type="ftr" sz="quarter" idx="2"/>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0245" name="Rectangle 5"/>
          <p:cNvSpPr>
            <a:spLocks noGrp="1" noChangeArrowheads="1"/>
          </p:cNvSpPr>
          <p:nvPr>
            <p:ph type="sldNum" sz="quarter" idx="3"/>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A0056FBC-A479-49BF-827E-3859A7D3B4FE}" type="slidenum">
              <a:rPr lang="en-US"/>
              <a:pPr/>
              <a:t>‹#›</a:t>
            </a:fld>
            <a:endParaRPr lang="en-US"/>
          </a:p>
        </p:txBody>
      </p:sp>
    </p:spTree>
    <p:extLst>
      <p:ext uri="{BB962C8B-B14F-4D97-AF65-F5344CB8AC3E}">
        <p14:creationId xmlns:p14="http://schemas.microsoft.com/office/powerpoint/2010/main" val="340909356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9-11-20T16:59:39.908"/>
    </inkml:context>
    <inkml:brush xml:id="br0">
      <inkml:brushProperty name="width" value="0.05" units="cm"/>
      <inkml:brushProperty name="height" value="0.05" units="cm"/>
    </inkml:brush>
  </inkml:definitions>
  <inkml:trace contextRef="#ctx0" brushRef="#br0">34 7120 21716,'-7'-23'0,"2"-29"0,-6-36 0,4-45 0,4-52 129,8-67-258,9-81 258,19-98-129,24-99-129,20-121-1156,41-93-3084,16-107-128,28-66-1,-4-46-256,6-3 2569</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l" eaLnBrk="1" hangingPunct="1">
              <a:defRPr sz="1300" b="1">
                <a:solidFill>
                  <a:schemeClr val="tx1"/>
                </a:solidFill>
              </a:defRPr>
            </a:lvl1pPr>
          </a:lstStyle>
          <a:p>
            <a:endParaRPr lang="en-US"/>
          </a:p>
        </p:txBody>
      </p:sp>
      <p:sp>
        <p:nvSpPr>
          <p:cNvPr id="13315" name="Rectangle 3"/>
          <p:cNvSpPr>
            <a:spLocks noGrp="1" noChangeArrowheads="1"/>
          </p:cNvSpPr>
          <p:nvPr>
            <p:ph type="dt" idx="1"/>
          </p:nvPr>
        </p:nvSpPr>
        <p:spPr bwMode="auto">
          <a:xfrm>
            <a:off x="4145280" y="0"/>
            <a:ext cx="3169920" cy="48006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eaLnBrk="1" hangingPunct="1">
              <a:defRPr sz="1300" b="1">
                <a:solidFill>
                  <a:schemeClr val="tx1"/>
                </a:solidFill>
              </a:defRPr>
            </a:lvl1pPr>
          </a:lstStyle>
          <a:p>
            <a:endParaRPr lang="en-US"/>
          </a:p>
        </p:txBody>
      </p:sp>
      <p:sp>
        <p:nvSpPr>
          <p:cNvPr id="13316"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ffectLst/>
        </p:spPr>
      </p:sp>
      <p:sp>
        <p:nvSpPr>
          <p:cNvPr id="13317" name="Rectangle 5"/>
          <p:cNvSpPr>
            <a:spLocks noGrp="1" noChangeArrowheads="1"/>
          </p:cNvSpPr>
          <p:nvPr>
            <p:ph type="body" sz="quarter" idx="3"/>
          </p:nvPr>
        </p:nvSpPr>
        <p:spPr bwMode="auto">
          <a:xfrm>
            <a:off x="975360" y="4560570"/>
            <a:ext cx="5364480" cy="4320540"/>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318" name="Rectangle 6"/>
          <p:cNvSpPr>
            <a:spLocks noGrp="1" noChangeArrowheads="1"/>
          </p:cNvSpPr>
          <p:nvPr>
            <p:ph type="ftr" sz="quarter" idx="4"/>
          </p:nvPr>
        </p:nvSpPr>
        <p:spPr bwMode="auto">
          <a:xfrm>
            <a:off x="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l" eaLnBrk="1" hangingPunct="1">
              <a:defRPr sz="1300" b="1">
                <a:solidFill>
                  <a:schemeClr val="tx1"/>
                </a:solidFill>
              </a:defRPr>
            </a:lvl1pPr>
          </a:lstStyle>
          <a:p>
            <a:endParaRPr lang="en-US"/>
          </a:p>
        </p:txBody>
      </p:sp>
      <p:sp>
        <p:nvSpPr>
          <p:cNvPr id="13319" name="Rectangle 7"/>
          <p:cNvSpPr>
            <a:spLocks noGrp="1" noChangeArrowheads="1"/>
          </p:cNvSpPr>
          <p:nvPr>
            <p:ph type="sldNum" sz="quarter" idx="5"/>
          </p:nvPr>
        </p:nvSpPr>
        <p:spPr bwMode="auto">
          <a:xfrm>
            <a:off x="4145280" y="9121140"/>
            <a:ext cx="3169920" cy="480060"/>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eaLnBrk="1" hangingPunct="1">
              <a:defRPr sz="1300" b="1">
                <a:solidFill>
                  <a:schemeClr val="tx1"/>
                </a:solidFill>
              </a:defRPr>
            </a:lvl1pPr>
          </a:lstStyle>
          <a:p>
            <a:fld id="{F951492E-6876-4627-9715-A883ABC7C595}" type="slidenum">
              <a:rPr lang="en-US"/>
              <a:pPr/>
              <a:t>‹#›</a:t>
            </a:fld>
            <a:endParaRPr lang="en-US"/>
          </a:p>
        </p:txBody>
      </p:sp>
    </p:spTree>
    <p:extLst>
      <p:ext uri="{BB962C8B-B14F-4D97-AF65-F5344CB8AC3E}">
        <p14:creationId xmlns:p14="http://schemas.microsoft.com/office/powerpoint/2010/main" val="179849407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1</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10</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11</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33EB8AB-12B2-431B-9C87-A068D451897D}" type="slidenum">
              <a:rPr lang="en-US"/>
              <a:pPr/>
              <a:t>12</a:t>
            </a:fld>
            <a:endParaRPr lang="en-US"/>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3F9E308-9AC8-4AA8-9E72-DB6F08AD1CB7}" type="slidenum">
              <a:rPr lang="en-US"/>
              <a:pPr/>
              <a:t>13</a:t>
            </a:fld>
            <a:endParaRPr lang="en-US"/>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14</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51492E-6876-4627-9715-A883ABC7C595}"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51492E-6876-4627-9715-A883ABC7C595}"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51492E-6876-4627-9715-A883ABC7C595}"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CF90408-CB03-40FA-8A97-5086DBD6E660}" type="slidenum">
              <a:rPr lang="en-US"/>
              <a:pPr/>
              <a:t>18</a:t>
            </a:fld>
            <a:endParaRPr lang="en-US"/>
          </a:p>
        </p:txBody>
      </p:sp>
      <p:sp>
        <p:nvSpPr>
          <p:cNvPr id="408578" name="Rectangle 2"/>
          <p:cNvSpPr>
            <a:spLocks noGrp="1" noRot="1" noChangeAspect="1" noChangeArrowheads="1" noTextEdit="1"/>
          </p:cNvSpPr>
          <p:nvPr>
            <p:ph type="sldImg"/>
          </p:nvPr>
        </p:nvSpPr>
        <p:spPr>
          <a:ln/>
        </p:spPr>
      </p:sp>
      <p:sp>
        <p:nvSpPr>
          <p:cNvPr id="4085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45FB774-C6C3-4C70-8107-CBAEE22DE0D7}" type="slidenum">
              <a:rPr lang="en-US"/>
              <a:pPr/>
              <a:t>19</a:t>
            </a:fld>
            <a:endParaRPr lang="en-US"/>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2</a:t>
            </a:fld>
            <a:endParaRPr lang="en-US" dirty="0"/>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20</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C95F25-4C02-432C-820C-3C1715481291}" type="slidenum">
              <a:rPr lang="en-US"/>
              <a:pPr/>
              <a:t>21</a:t>
            </a:fld>
            <a:endParaRPr lang="en-US"/>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226A18-5EDE-4512-BD6F-C343CA7852EB}" type="slidenum">
              <a:rPr lang="en-US"/>
              <a:pPr/>
              <a:t>22</a:t>
            </a:fld>
            <a:endParaRPr lang="en-US"/>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8811D1-78D4-488A-A1F7-48DE5CE40361}" type="slidenum">
              <a:rPr lang="en-US"/>
              <a:pPr/>
              <a:t>23</a:t>
            </a:fld>
            <a:endParaRPr lang="en-US"/>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0FB2C-D3E0-4E07-810E-83710D04B8BC}" type="slidenum">
              <a:rPr lang="en-US"/>
              <a:pPr/>
              <a:t>24</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0FB2C-D3E0-4E07-810E-83710D04B8BC}" type="slidenum">
              <a:rPr lang="en-US"/>
              <a:pPr/>
              <a:t>25</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51492E-6876-4627-9715-A883ABC7C595}"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51492E-6876-4627-9715-A883ABC7C595}"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B0FB2C-D3E0-4E07-810E-83710D04B8BC}" type="slidenum">
              <a:rPr lang="en-US"/>
              <a:pPr/>
              <a:t>28</a:t>
            </a:fld>
            <a:endParaRPr lang="en-US"/>
          </a:p>
        </p:txBody>
      </p:sp>
      <p:sp>
        <p:nvSpPr>
          <p:cNvPr id="452610" name="Rectangle 2"/>
          <p:cNvSpPr>
            <a:spLocks noGrp="1" noRot="1" noChangeAspect="1" noChangeArrowheads="1" noTextEdit="1"/>
          </p:cNvSpPr>
          <p:nvPr>
            <p:ph type="sldImg"/>
          </p:nvPr>
        </p:nvSpPr>
        <p:spPr>
          <a:ln/>
        </p:spPr>
      </p:sp>
      <p:sp>
        <p:nvSpPr>
          <p:cNvPr id="452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29</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30</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31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32</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1B8A421-01E2-4E9B-A2F3-2B3EA2BA5F22}" type="slidenum">
              <a:rPr lang="en-US"/>
              <a:pPr/>
              <a:t>33</a:t>
            </a:fld>
            <a:endParaRPr lang="en-US"/>
          </a:p>
        </p:txBody>
      </p:sp>
      <p:sp>
        <p:nvSpPr>
          <p:cNvPr id="376834" name="Rectangle 2"/>
          <p:cNvSpPr>
            <a:spLocks noGrp="1" noRot="1" noChangeAspect="1" noChangeArrowheads="1" noTextEdit="1"/>
          </p:cNvSpPr>
          <p:nvPr>
            <p:ph type="sldImg"/>
          </p:nvPr>
        </p:nvSpPr>
        <p:spPr>
          <a:ln/>
        </p:spPr>
      </p:sp>
      <p:sp>
        <p:nvSpPr>
          <p:cNvPr id="37683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F75DB27-46DD-47DD-8BC8-2D5E201D97F3}" type="slidenum">
              <a:rPr lang="en-US"/>
              <a:pPr/>
              <a:t>34</a:t>
            </a:fld>
            <a:endParaRPr lang="en-US"/>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38100D8-31F1-4B1D-83B4-41CDEFA4BC90}" type="slidenum">
              <a:rPr lang="en-US"/>
              <a:pPr/>
              <a:t>35</a:t>
            </a:fld>
            <a:endParaRPr lang="en-US"/>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14438CB-406A-4D97-BBC4-61438F1CFCF4}" type="slidenum">
              <a:rPr lang="en-US"/>
              <a:pPr/>
              <a:t>36</a:t>
            </a:fld>
            <a:endParaRPr lang="en-US"/>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37</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D33BCB5-5C2F-4B1E-B30D-E9E826C38FDE}" type="slidenum">
              <a:rPr lang="en-US"/>
              <a:pPr/>
              <a:t>38</a:t>
            </a:fld>
            <a:endParaRPr lang="en-US"/>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F595C01-2B6B-4807-AAB4-28CB3E353AF9}" type="slidenum">
              <a:rPr lang="en-US"/>
              <a:pPr/>
              <a:t>39</a:t>
            </a:fld>
            <a:endParaRPr lang="en-US"/>
          </a:p>
        </p:txBody>
      </p:sp>
      <p:sp>
        <p:nvSpPr>
          <p:cNvPr id="384002" name="Rectangle 2"/>
          <p:cNvSpPr>
            <a:spLocks noGrp="1" noRot="1" noChangeAspect="1" noChangeArrowheads="1" noTextEdit="1"/>
          </p:cNvSpPr>
          <p:nvPr>
            <p:ph type="sldImg"/>
          </p:nvPr>
        </p:nvSpPr>
        <p:spPr>
          <a:ln/>
        </p:spPr>
      </p:sp>
      <p:sp>
        <p:nvSpPr>
          <p:cNvPr id="3840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EA0CFB9-E612-45B8-8640-813D8FBAA47F}" type="slidenum">
              <a:rPr lang="en-US"/>
              <a:pPr/>
              <a:t>4</a:t>
            </a:fld>
            <a:endParaRPr lang="en-US"/>
          </a:p>
        </p:txBody>
      </p:sp>
      <p:sp>
        <p:nvSpPr>
          <p:cNvPr id="339970" name="Rectangle 2"/>
          <p:cNvSpPr>
            <a:spLocks noGrp="1" noRot="1" noChangeAspect="1" noChangeArrowheads="1" noTextEdit="1"/>
          </p:cNvSpPr>
          <p:nvPr>
            <p:ph type="sldImg"/>
          </p:nvPr>
        </p:nvSpPr>
        <p:spPr>
          <a:ln/>
        </p:spPr>
      </p:sp>
      <p:sp>
        <p:nvSpPr>
          <p:cNvPr id="3399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FDB306-EC74-41EA-B294-48538F2BCB4D}" type="slidenum">
              <a:rPr lang="en-US"/>
              <a:pPr/>
              <a:t>40</a:t>
            </a:fld>
            <a:endParaRPr lang="en-US"/>
          </a:p>
        </p:txBody>
      </p:sp>
      <p:sp>
        <p:nvSpPr>
          <p:cNvPr id="464898" name="Rectangle 2"/>
          <p:cNvSpPr>
            <a:spLocks noGrp="1" noRot="1" noChangeAspect="1" noChangeArrowheads="1" noTextEdit="1"/>
          </p:cNvSpPr>
          <p:nvPr>
            <p:ph type="sldImg"/>
          </p:nvPr>
        </p:nvSpPr>
        <p:spPr>
          <a:ln/>
        </p:spPr>
      </p:sp>
      <p:sp>
        <p:nvSpPr>
          <p:cNvPr id="464899"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C52A4-18A9-4862-AC3F-4998EE63F6F2}" type="slidenum">
              <a:rPr lang="en-US"/>
              <a:pPr/>
              <a:t>41</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5C52A4-18A9-4862-AC3F-4998EE63F6F2}" type="slidenum">
              <a:rPr lang="en-US"/>
              <a:pPr/>
              <a:t>42</a:t>
            </a:fld>
            <a:endParaRPr lang="en-US"/>
          </a:p>
        </p:txBody>
      </p:sp>
      <p:sp>
        <p:nvSpPr>
          <p:cNvPr id="460802" name="Rectangle 2"/>
          <p:cNvSpPr>
            <a:spLocks noGrp="1" noRot="1" noChangeAspect="1" noChangeArrowheads="1" noTextEdit="1"/>
          </p:cNvSpPr>
          <p:nvPr>
            <p:ph type="sldImg"/>
          </p:nvPr>
        </p:nvSpPr>
        <p:spPr>
          <a:ln/>
        </p:spPr>
      </p:sp>
      <p:sp>
        <p:nvSpPr>
          <p:cNvPr id="46080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43</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79978C9-38DE-46C9-9C4A-EC35CE3321C5}" type="slidenum">
              <a:rPr lang="en-US"/>
              <a:pPr/>
              <a:t>44</a:t>
            </a:fld>
            <a:endParaRPr lang="en-US"/>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5E4BFCE-A90A-4DB3-9221-A2A83AC7853E}" type="slidenum">
              <a:rPr lang="en-US"/>
              <a:pPr/>
              <a:t>45</a:t>
            </a:fld>
            <a:endParaRPr lang="en-US"/>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6B1E9C-1447-4484-8B2A-1075C5ED8422}" type="slidenum">
              <a:rPr lang="en-US"/>
              <a:pPr/>
              <a:t>46</a:t>
            </a:fld>
            <a:endParaRPr lang="en-US"/>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DE73F-A204-47EA-892E-34C11E7D08DE}" type="slidenum">
              <a:rPr lang="en-US"/>
              <a:pPr/>
              <a:t>47</a:t>
            </a:fld>
            <a:endParaRPr lang="en-US"/>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E776F3-EAD7-4864-AC85-810415C8D870}" type="slidenum">
              <a:rPr lang="en-US"/>
              <a:pPr/>
              <a:t>48</a:t>
            </a:fld>
            <a:endParaRPr lang="en-US"/>
          </a:p>
        </p:txBody>
      </p:sp>
      <p:sp>
        <p:nvSpPr>
          <p:cNvPr id="454658" name="Rectangle 2"/>
          <p:cNvSpPr>
            <a:spLocks noGrp="1" noRot="1" noChangeAspect="1" noChangeArrowheads="1" noTextEdit="1"/>
          </p:cNvSpPr>
          <p:nvPr>
            <p:ph type="sldImg"/>
          </p:nvPr>
        </p:nvSpPr>
        <p:spPr>
          <a:ln/>
        </p:spPr>
      </p:sp>
      <p:sp>
        <p:nvSpPr>
          <p:cNvPr id="45465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AFE7C-619D-4438-9AF6-DFD14C898570}" type="slidenum">
              <a:rPr lang="en-US"/>
              <a:pPr/>
              <a:t>49</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072735-6119-4934-84F8-9AE4A724A2CC}" type="slidenum">
              <a:rPr lang="en-US"/>
              <a:pPr/>
              <a:t>5</a:t>
            </a:fld>
            <a:endParaRPr lang="en-US"/>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AFE7C-619D-4438-9AF6-DFD14C898570}" type="slidenum">
              <a:rPr lang="en-US"/>
              <a:pPr/>
              <a:t>50</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03AFE7C-619D-4438-9AF6-DFD14C898570}" type="slidenum">
              <a:rPr lang="en-US"/>
              <a:pPr/>
              <a:t>51</a:t>
            </a:fld>
            <a:endParaRPr lang="en-US"/>
          </a:p>
        </p:txBody>
      </p:sp>
      <p:sp>
        <p:nvSpPr>
          <p:cNvPr id="468994" name="Rectangle 2"/>
          <p:cNvSpPr>
            <a:spLocks noGrp="1" noRot="1" noChangeAspect="1" noChangeArrowheads="1" noTextEdit="1"/>
          </p:cNvSpPr>
          <p:nvPr>
            <p:ph type="sldImg"/>
          </p:nvPr>
        </p:nvSpPr>
        <p:spPr>
          <a:ln/>
        </p:spPr>
      </p:sp>
      <p:sp>
        <p:nvSpPr>
          <p:cNvPr id="468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55</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56</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57</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59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1494118" y="960726"/>
            <a:ext cx="4325471" cy="32913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6749" tIns="43375" rIns="86749" bIns="43375" anchor="ctr"/>
          <a:lstStyle>
            <a:lvl1pPr eaLnBrk="0">
              <a:defRPr sz="2400">
                <a:solidFill>
                  <a:schemeClr val="tx1"/>
                </a:solidFill>
                <a:latin typeface="Times New Roman" pitchFamily="16" charset="0"/>
                <a:ea typeface="msgothic" charset="0"/>
                <a:cs typeface="msgothic" charset="0"/>
              </a:defRPr>
            </a:lvl1pPr>
            <a:lvl2pPr marL="742950" indent="-285750" eaLnBrk="0">
              <a:defRPr sz="2400">
                <a:solidFill>
                  <a:schemeClr val="tx1"/>
                </a:solidFill>
                <a:latin typeface="Times New Roman" pitchFamily="16" charset="0"/>
                <a:ea typeface="msgothic" charset="0"/>
                <a:cs typeface="msgothic" charset="0"/>
              </a:defRPr>
            </a:lvl2pPr>
            <a:lvl3pPr marL="1143000" indent="-228600" eaLnBrk="0">
              <a:defRPr sz="2400">
                <a:solidFill>
                  <a:schemeClr val="tx1"/>
                </a:solidFill>
                <a:latin typeface="Times New Roman" pitchFamily="16" charset="0"/>
                <a:ea typeface="msgothic" charset="0"/>
                <a:cs typeface="msgothic" charset="0"/>
              </a:defRPr>
            </a:lvl3pPr>
            <a:lvl4pPr marL="1600200" indent="-228600" eaLnBrk="0">
              <a:defRPr sz="2400">
                <a:solidFill>
                  <a:schemeClr val="tx1"/>
                </a:solidFill>
                <a:latin typeface="Times New Roman" pitchFamily="16" charset="0"/>
                <a:ea typeface="msgothic" charset="0"/>
                <a:cs typeface="msgothic" charset="0"/>
              </a:defRPr>
            </a:lvl4pPr>
            <a:lvl5pPr marL="2057400" indent="-228600" eaLnBrk="0">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defRPr sz="2400">
                <a:solidFill>
                  <a:schemeClr val="tx1"/>
                </a:solidFill>
                <a:latin typeface="Times New Roman" pitchFamily="16" charset="0"/>
                <a:ea typeface="msgothic" charset="0"/>
                <a:cs typeface="msgothic" charset="0"/>
              </a:defRPr>
            </a:lvl9pPr>
          </a:lstStyle>
          <a:p>
            <a:pPr eaLnBrk="1"/>
            <a:endParaRPr lang="en-US"/>
          </a:p>
        </p:txBody>
      </p:sp>
      <p:sp>
        <p:nvSpPr>
          <p:cNvPr id="4099" name="Text Box 2"/>
          <p:cNvSpPr txBox="1">
            <a:spLocks noGrp="1" noChangeArrowheads="1"/>
          </p:cNvSpPr>
          <p:nvPr>
            <p:ph type="body"/>
          </p:nvPr>
        </p:nvSpPr>
        <p:spPr>
          <a:xfrm>
            <a:off x="1116107" y="4570268"/>
            <a:ext cx="5088965" cy="3651972"/>
          </a:xfrm>
          <a:noFill/>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5pPr>
            <a:lvl6pPr marL="25146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6pPr>
            <a:lvl7pPr marL="29718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7pPr>
            <a:lvl8pPr marL="34290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8pPr>
            <a:lvl9pPr marL="3886200" indent="-228600" defTabSz="457200" eaLnBrk="0" fontAlgn="base" hangingPunct="0">
              <a:spcBef>
                <a:spcPct val="3000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Lst>
              <a:defRPr sz="1200">
                <a:solidFill>
                  <a:srgbClr val="000000"/>
                </a:solidFill>
                <a:latin typeface="Times New Roman" pitchFamily="16" charset="0"/>
              </a:defRPr>
            </a:lvl9pPr>
          </a:lstStyle>
          <a:p>
            <a:pPr eaLnBrk="1">
              <a:lnSpc>
                <a:spcPct val="93000"/>
              </a:lnSpc>
              <a:spcBef>
                <a:spcPct val="0"/>
              </a:spcBef>
              <a:buSzPct val="45000"/>
              <a:buFont typeface="Wingdings" charset="2"/>
              <a:buNone/>
            </a:pPr>
            <a:r>
              <a:rPr lang="en-GB">
                <a:latin typeface="Arial" charset="0"/>
                <a:ea typeface="msgothic" charset="0"/>
                <a:cs typeface="msgothic" charset="0"/>
              </a:rPr>
              <a:t>Experimental cavity optomechanical systems. (Top to Bottom) Gravitational wave detectors [photo credit LIGO Laboratory], harmonically suspended gram-scale mirrors (28), coated atomic force microscopy cantilevers (29), coated micromirrors (14, 15), SiN3 membranes dispersively coupled to an optical cavity (31), optical microcavities (13, 16), and superconducting microwave resonators coupled to a nanomechanical beam (33). The masses range from kilograms to picograms, whereas frequencies range from tens of megahertz down to the hertz level. CPW, coplanar waveguide.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pPr eaLnBrk="1" hangingPunct="1"/>
            <a:endParaRPr lang="en-US"/>
          </a:p>
        </p:txBody>
      </p:sp>
      <p:sp>
        <p:nvSpPr>
          <p:cNvPr id="44036" name="Slide Number Placeholder 3"/>
          <p:cNvSpPr>
            <a:spLocks noGrp="1"/>
          </p:cNvSpPr>
          <p:nvPr>
            <p:ph type="sldNum" sz="quarter" idx="5"/>
          </p:nvPr>
        </p:nvSpPr>
        <p:spPr>
          <a:noFill/>
        </p:spPr>
        <p:txBody>
          <a:bodyPr/>
          <a:lstStyle/>
          <a:p>
            <a:fld id="{4607697D-3FCD-4487-AAF2-FD7758F9AAC8}" type="slidenum">
              <a:rPr lang="en-US" smtClean="0"/>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65</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r>
              <a:rPr lang="en-US" altLang="en-US" dirty="0"/>
              <a:t>Need a graph of the SQL.  Explain that this is not a graph one ever sees, because to achieve it requires xi and eta to have </a:t>
            </a:r>
            <a:r>
              <a:rPr lang="en-US" altLang="en-US" dirty="0" err="1"/>
              <a:t>nonflat</a:t>
            </a:r>
            <a:r>
              <a:rPr lang="en-US" altLang="en-US" baseline="0" dirty="0"/>
              <a:t> spectra, and typically they don’t.  So what one sees is graphs with shot noise dominating on one side, back action on the other, and one point where you achieve </a:t>
            </a:r>
            <a:r>
              <a:rPr lang="en-US" altLang="en-US" baseline="0"/>
              <a:t>the SQL.</a:t>
            </a:r>
            <a:endParaRPr lang="en-US" alt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67</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69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797EB6F-9C0C-4C74-830A-3169655E8B23}" type="slidenum">
              <a:rPr lang="en-US"/>
              <a:pPr/>
              <a:t>7</a:t>
            </a:fld>
            <a:endParaRPr lang="en-US"/>
          </a:p>
        </p:txBody>
      </p:sp>
      <p:sp>
        <p:nvSpPr>
          <p:cNvPr id="359426" name="Rectangle 2"/>
          <p:cNvSpPr>
            <a:spLocks noGrp="1" noRot="1" noChangeAspect="1" noChangeArrowheads="1" noTextEdit="1"/>
          </p:cNvSpPr>
          <p:nvPr>
            <p:ph type="sldImg"/>
          </p:nvPr>
        </p:nvSpPr>
        <p:spPr>
          <a:ln/>
        </p:spPr>
      </p:sp>
      <p:sp>
        <p:nvSpPr>
          <p:cNvPr id="35942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70</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r>
              <a:rPr lang="en-US" altLang="en-US" dirty="0"/>
              <a:t>Need a graph of the SQL.  Explain that this is not a graph one ever sees, because to achieve it requires xi and eta to have </a:t>
            </a:r>
            <a:r>
              <a:rPr lang="en-US" altLang="en-US" dirty="0" err="1"/>
              <a:t>nonflat</a:t>
            </a:r>
            <a:r>
              <a:rPr lang="en-US" altLang="en-US" baseline="0" dirty="0"/>
              <a:t> spectra, and typically they don’t.  So what one sees is graphs with shot noise dominating on one side, back action on the other, and one point where you achieve </a:t>
            </a:r>
            <a:r>
              <a:rPr lang="en-US" altLang="en-US" baseline="0"/>
              <a:t>the SQL.</a:t>
            </a:r>
            <a:endParaRPr lang="en-US" alt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73</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74</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r>
              <a:rPr lang="en-US" altLang="en-US" dirty="0"/>
              <a:t>Need a graph of the SQL.  Explain that this is not a graph one ever sees, because to achieve it requires xi and eta to have </a:t>
            </a:r>
            <a:r>
              <a:rPr lang="en-US" altLang="en-US" dirty="0" err="1"/>
              <a:t>nonflat</a:t>
            </a:r>
            <a:r>
              <a:rPr lang="en-US" altLang="en-US" baseline="0" dirty="0"/>
              <a:t> spectra, and typically they don’t.  So what one sees is graphs with shot noise dominating on one side, back action on the other, and one point where you achieve </a:t>
            </a:r>
            <a:r>
              <a:rPr lang="en-US" altLang="en-US" baseline="0"/>
              <a:t>the SQL.</a:t>
            </a:r>
            <a:endParaRPr lang="en-US" alt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BA88B2D-96F7-480C-9AEB-EF1A23FE82B6}" type="slidenum">
              <a:rPr lang="en-US"/>
              <a:pPr/>
              <a:t>75</a:t>
            </a:fld>
            <a:endParaRPr lang="en-US"/>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76</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77</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r>
              <a:rPr lang="en-US" altLang="en-US" dirty="0"/>
              <a:t>Need a graph of the SQL.  Explain that this is not a graph one ever sees, because to achieve it requires xi and eta to have </a:t>
            </a:r>
            <a:r>
              <a:rPr lang="en-US" altLang="en-US" dirty="0" err="1"/>
              <a:t>nonflat</a:t>
            </a:r>
            <a:r>
              <a:rPr lang="en-US" altLang="en-US" baseline="0" dirty="0"/>
              <a:t> spectra, and typically they don’t.  So what one sees is graphs with shot noise dominating on one side, back action on the other, and one point where you achieve </a:t>
            </a:r>
            <a:r>
              <a:rPr lang="en-US" altLang="en-US" baseline="0"/>
              <a:t>the SQL.</a:t>
            </a:r>
            <a:endParaRPr lang="en-US" alt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78</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79</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8</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80</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81</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2F3804D-7871-4B2B-8962-C86048D0259F}" type="slidenum">
              <a:rPr lang="en-US"/>
              <a:pPr/>
              <a:t>82</a:t>
            </a:fld>
            <a:endParaRPr lang="en-US"/>
          </a:p>
        </p:txBody>
      </p:sp>
      <p:sp>
        <p:nvSpPr>
          <p:cNvPr id="404482" name="Rectangle 2"/>
          <p:cNvSpPr>
            <a:spLocks noGrp="1" noRot="1" noChangeAspect="1" noChangeArrowheads="1" noTextEdit="1"/>
          </p:cNvSpPr>
          <p:nvPr>
            <p:ph type="sldImg"/>
          </p:nvPr>
        </p:nvSpPr>
        <p:spPr>
          <a:ln/>
        </p:spPr>
      </p:sp>
      <p:sp>
        <p:nvSpPr>
          <p:cNvPr id="404483" name="Rectangle 3"/>
          <p:cNvSpPr>
            <a:spLocks noGrp="1" noChangeArrowheads="1"/>
          </p:cNvSpPr>
          <p:nvPr>
            <p:ph type="body" idx="1"/>
          </p:nvPr>
        </p:nvSpPr>
        <p:spPr/>
        <p:txBody>
          <a:bodyPr/>
          <a:lstStyle/>
          <a:p>
            <a:pPr marL="241653" indent="-241653"/>
            <a:endParaRPr lang="en-US" alt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66F69EB-5AE2-46C2-B5AF-F92492039793}" type="slidenum">
              <a:rPr lang="en-US"/>
              <a:pPr/>
              <a:t>83</a:t>
            </a:fld>
            <a:endParaRPr lang="en-US"/>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84</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85</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86</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87</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88</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89</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4B28E8-8BAC-43CE-82F9-4AF9959AF7D8}" type="slidenum">
              <a:rPr lang="en-US"/>
              <a:pPr/>
              <a:t>9</a:t>
            </a:fld>
            <a:endParaRPr lang="en-US"/>
          </a:p>
        </p:txBody>
      </p:sp>
      <p:sp>
        <p:nvSpPr>
          <p:cNvPr id="398338" name="Rectangle 2"/>
          <p:cNvSpPr>
            <a:spLocks noGrp="1" noRot="1" noChangeAspect="1" noChangeArrowheads="1" noTextEdit="1"/>
          </p:cNvSpPr>
          <p:nvPr>
            <p:ph type="sldImg"/>
          </p:nvPr>
        </p:nvSpPr>
        <p:spPr>
          <a:ln/>
        </p:spPr>
      </p:sp>
      <p:sp>
        <p:nvSpPr>
          <p:cNvPr id="398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90</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26A09CC-2653-48BC-BF6B-EBB76044E9C2}" type="slidenum">
              <a:rPr lang="en-US"/>
              <a:pPr/>
              <a:t>91</a:t>
            </a:fld>
            <a:endParaRPr lang="en-US"/>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3EC3B67-E708-4B1A-A8A5-7C470E612C21}"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55618345-D756-419F-8BFC-F0F47AE1AFFF}"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4DD92462-1C40-4DD7-B4D2-40D50A149F38}"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81AD39D-88ED-4480-BF6A-5D74FCCDCA6C}"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352FEB4-FC42-4F11-8CA0-4DC01436974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19C9518-2BF6-4AEB-8F36-5EFD286A5B59}"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DF9E27E3-C050-47BF-A4C1-21F1FE4B41B6}"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AE9BAB4-D353-402A-92F4-A9208CDBFB49}"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F0EBCB77-2A50-4CCD-A22D-0CE3749AED92}"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E55176A9-8183-4384-9D71-590B45CA2324}"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CCD4882-2354-490F-9BB0-465DC9893CFD}"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chemeClr val="tx1"/>
                </a:solidFill>
                <a:latin typeface="+mn-lt"/>
              </a:defRPr>
            </a:lvl1pPr>
          </a:lstStyle>
          <a:p>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mn-lt"/>
              </a:defRPr>
            </a:lvl1pPr>
          </a:lstStyle>
          <a:p>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mn-lt"/>
              </a:defRPr>
            </a:lvl1pPr>
          </a:lstStyle>
          <a:p>
            <a:fld id="{310746E3-9C59-443F-8F84-23BB9601D035}"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0.emf"/><Relationship Id="rId3" Type="http://schemas.openxmlformats.org/officeDocument/2006/relationships/tags" Target="../tags/tag15.xml"/><Relationship Id="rId7" Type="http://schemas.openxmlformats.org/officeDocument/2006/relationships/tags" Target="../tags/tag19.xml"/><Relationship Id="rId12" Type="http://schemas.openxmlformats.org/officeDocument/2006/relationships/image" Target="../media/image9.emf"/><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tags" Target="../tags/tag18.xml"/><Relationship Id="rId11" Type="http://schemas.openxmlformats.org/officeDocument/2006/relationships/image" Target="../media/image8.png"/><Relationship Id="rId5" Type="http://schemas.openxmlformats.org/officeDocument/2006/relationships/tags" Target="../tags/tag17.xml"/><Relationship Id="rId10" Type="http://schemas.openxmlformats.org/officeDocument/2006/relationships/image" Target="../media/image7.jpeg"/><Relationship Id="rId4" Type="http://schemas.openxmlformats.org/officeDocument/2006/relationships/tags" Target="../tags/tag16.xml"/><Relationship Id="rId9" Type="http://schemas.openxmlformats.org/officeDocument/2006/relationships/notesSlide" Target="../notesSlides/notesSlide10.xml"/><Relationship Id="rId14" Type="http://schemas.openxmlformats.org/officeDocument/2006/relationships/image" Target="../media/image13.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tags" Target="../tags/tag24.xml"/><Relationship Id="rId7" Type="http://schemas.openxmlformats.org/officeDocument/2006/relationships/image" Target="../media/image19.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18.jpeg"/><Relationship Id="rId5" Type="http://schemas.openxmlformats.org/officeDocument/2006/relationships/notesSlide" Target="../notesSlides/notesSlide12.xml"/><Relationship Id="rId4" Type="http://schemas.openxmlformats.org/officeDocument/2006/relationships/slideLayout" Target="../slideLayouts/slideLayout7.xml"/><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emf"/></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tags" Target="../tags/tag27.xml"/><Relationship Id="rId7" Type="http://schemas.openxmlformats.org/officeDocument/2006/relationships/image" Target="../media/image35.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34.png"/><Relationship Id="rId5" Type="http://schemas.openxmlformats.org/officeDocument/2006/relationships/notesSlide" Target="../notesSlides/notesSlide19.xml"/><Relationship Id="rId4" Type="http://schemas.openxmlformats.org/officeDocument/2006/relationships/slideLayout" Target="../slideLayouts/slideLayout7.xml"/><Relationship Id="rId9" Type="http://schemas.openxmlformats.org/officeDocument/2006/relationships/image" Target="../media/image37.emf"/></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44.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tags" Target="../tags/tag33.xml"/><Relationship Id="rId7" Type="http://schemas.openxmlformats.org/officeDocument/2006/relationships/image" Target="../media/image45.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notesSlide" Target="../notesSlides/notesSlide23.xml"/><Relationship Id="rId11" Type="http://schemas.openxmlformats.org/officeDocument/2006/relationships/image" Target="../media/image49.png"/><Relationship Id="rId5" Type="http://schemas.openxmlformats.org/officeDocument/2006/relationships/slideLayout" Target="../slideLayouts/slideLayout7.xml"/><Relationship Id="rId10" Type="http://schemas.openxmlformats.org/officeDocument/2006/relationships/image" Target="../media/image48.png"/><Relationship Id="rId4" Type="http://schemas.openxmlformats.org/officeDocument/2006/relationships/tags" Target="../tags/tag34.xml"/><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37.xml"/><Relationship Id="rId7" Type="http://schemas.openxmlformats.org/officeDocument/2006/relationships/image" Target="../media/image50.png"/><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notesSlide" Target="../notesSlides/notesSlide24.xml"/><Relationship Id="rId5" Type="http://schemas.openxmlformats.org/officeDocument/2006/relationships/slideLayout" Target="../slideLayouts/slideLayout7.xml"/><Relationship Id="rId4" Type="http://schemas.openxmlformats.org/officeDocument/2006/relationships/tags" Target="../tags/tag38.xml"/><Relationship Id="rId9" Type="http://schemas.openxmlformats.org/officeDocument/2006/relationships/image" Target="../media/image51.gif"/></Relationships>
</file>

<file path=ppt/slides/_rels/slide25.xml.rels><?xml version="1.0" encoding="UTF-8" standalone="yes"?>
<Relationships xmlns="http://schemas.openxmlformats.org/package/2006/relationships"><Relationship Id="rId8" Type="http://schemas.openxmlformats.org/officeDocument/2006/relationships/image" Target="../media/image51.gif"/><Relationship Id="rId3" Type="http://schemas.openxmlformats.org/officeDocument/2006/relationships/tags" Target="../tags/tag41.xml"/><Relationship Id="rId7" Type="http://schemas.openxmlformats.org/officeDocument/2006/relationships/image" Target="../media/image48.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25.xml"/><Relationship Id="rId11" Type="http://schemas.openxmlformats.org/officeDocument/2006/relationships/image" Target="../media/image54.png"/><Relationship Id="rId5" Type="http://schemas.openxmlformats.org/officeDocument/2006/relationships/slideLayout" Target="../slideLayouts/slideLayout7.xml"/><Relationship Id="rId10" Type="http://schemas.openxmlformats.org/officeDocument/2006/relationships/image" Target="../media/image53.png"/><Relationship Id="rId4" Type="http://schemas.openxmlformats.org/officeDocument/2006/relationships/tags" Target="../tags/tag42.xml"/><Relationship Id="rId9" Type="http://schemas.openxmlformats.org/officeDocument/2006/relationships/image" Target="../media/image52.png"/></Relationships>
</file>

<file path=ppt/slides/_rels/slide2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tags" Target="../tags/tag45.xml"/><Relationship Id="rId7" Type="http://schemas.openxmlformats.org/officeDocument/2006/relationships/image" Target="../media/image55.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26.xml"/><Relationship Id="rId11" Type="http://schemas.openxmlformats.org/officeDocument/2006/relationships/image" Target="../media/image59.png"/><Relationship Id="rId5" Type="http://schemas.openxmlformats.org/officeDocument/2006/relationships/slideLayout" Target="../slideLayouts/slideLayout7.xml"/><Relationship Id="rId10" Type="http://schemas.openxmlformats.org/officeDocument/2006/relationships/image" Target="../media/image58.png"/><Relationship Id="rId4" Type="http://schemas.openxmlformats.org/officeDocument/2006/relationships/tags" Target="../tags/tag46.xml"/><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47.xml"/><Relationship Id="rId5" Type="http://schemas.openxmlformats.org/officeDocument/2006/relationships/image" Target="../media/image60.jpe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tags" Target="../tags/tag50.xml"/><Relationship Id="rId7" Type="http://schemas.openxmlformats.org/officeDocument/2006/relationships/image" Target="../media/image61.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notesSlide" Target="../notesSlides/notesSlide28.xml"/><Relationship Id="rId5" Type="http://schemas.openxmlformats.org/officeDocument/2006/relationships/slideLayout" Target="../slideLayouts/slideLayout7.xml"/><Relationship Id="rId10" Type="http://schemas.openxmlformats.org/officeDocument/2006/relationships/image" Target="../media/image63.png"/><Relationship Id="rId4" Type="http://schemas.openxmlformats.org/officeDocument/2006/relationships/tags" Target="../tags/tag51.xml"/><Relationship Id="rId9" Type="http://schemas.openxmlformats.org/officeDocument/2006/relationships/image" Target="../media/image5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tags" Target="../tags/tag59.xml"/><Relationship Id="rId13" Type="http://schemas.openxmlformats.org/officeDocument/2006/relationships/image" Target="../media/image66.png"/><Relationship Id="rId18" Type="http://schemas.openxmlformats.org/officeDocument/2006/relationships/image" Target="../media/image71.png"/><Relationship Id="rId3" Type="http://schemas.openxmlformats.org/officeDocument/2006/relationships/tags" Target="../tags/tag54.xml"/><Relationship Id="rId21" Type="http://schemas.openxmlformats.org/officeDocument/2006/relationships/slide" Target="slide84.xml"/><Relationship Id="rId7" Type="http://schemas.openxmlformats.org/officeDocument/2006/relationships/tags" Target="../tags/tag58.xml"/><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tags" Target="../tags/tag53.xml"/><Relationship Id="rId16" Type="http://schemas.openxmlformats.org/officeDocument/2006/relationships/image" Target="../media/image69.png"/><Relationship Id="rId20" Type="http://schemas.openxmlformats.org/officeDocument/2006/relationships/image" Target="../media/image73.png"/><Relationship Id="rId1" Type="http://schemas.openxmlformats.org/officeDocument/2006/relationships/tags" Target="../tags/tag52.xml"/><Relationship Id="rId6" Type="http://schemas.openxmlformats.org/officeDocument/2006/relationships/tags" Target="../tags/tag57.xml"/><Relationship Id="rId11" Type="http://schemas.openxmlformats.org/officeDocument/2006/relationships/notesSlide" Target="../notesSlides/notesSlide34.xml"/><Relationship Id="rId5" Type="http://schemas.openxmlformats.org/officeDocument/2006/relationships/tags" Target="../tags/tag56.xml"/><Relationship Id="rId15" Type="http://schemas.openxmlformats.org/officeDocument/2006/relationships/image" Target="../media/image68.png"/><Relationship Id="rId10" Type="http://schemas.openxmlformats.org/officeDocument/2006/relationships/slideLayout" Target="../slideLayouts/slideLayout7.xml"/><Relationship Id="rId19" Type="http://schemas.openxmlformats.org/officeDocument/2006/relationships/image" Target="../media/image72.png"/><Relationship Id="rId4" Type="http://schemas.openxmlformats.org/officeDocument/2006/relationships/tags" Target="../tags/tag55.xml"/><Relationship Id="rId9" Type="http://schemas.openxmlformats.org/officeDocument/2006/relationships/tags" Target="../tags/tag60.xml"/><Relationship Id="rId14" Type="http://schemas.openxmlformats.org/officeDocument/2006/relationships/image" Target="../media/image67.png"/></Relationships>
</file>

<file path=ppt/slides/_rels/slide35.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tags" Target="../tags/tag63.xml"/><Relationship Id="rId7" Type="http://schemas.openxmlformats.org/officeDocument/2006/relationships/image" Target="../media/image75.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74.png"/><Relationship Id="rId5" Type="http://schemas.openxmlformats.org/officeDocument/2006/relationships/notesSlide" Target="../notesSlides/notesSlide35.xml"/><Relationship Id="rId4"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80.png"/><Relationship Id="rId3" Type="http://schemas.openxmlformats.org/officeDocument/2006/relationships/tags" Target="../tags/tag66.xml"/><Relationship Id="rId7" Type="http://schemas.openxmlformats.org/officeDocument/2006/relationships/tags" Target="../tags/tag70.xml"/><Relationship Id="rId12" Type="http://schemas.openxmlformats.org/officeDocument/2006/relationships/image" Target="../media/image79.png"/><Relationship Id="rId2" Type="http://schemas.openxmlformats.org/officeDocument/2006/relationships/tags" Target="../tags/tag65.xml"/><Relationship Id="rId16" Type="http://schemas.openxmlformats.org/officeDocument/2006/relationships/image" Target="../media/image83.png"/><Relationship Id="rId1" Type="http://schemas.openxmlformats.org/officeDocument/2006/relationships/tags" Target="../tags/tag64.xml"/><Relationship Id="rId6" Type="http://schemas.openxmlformats.org/officeDocument/2006/relationships/tags" Target="../tags/tag69.xml"/><Relationship Id="rId11" Type="http://schemas.openxmlformats.org/officeDocument/2006/relationships/image" Target="../media/image78.png"/><Relationship Id="rId5" Type="http://schemas.openxmlformats.org/officeDocument/2006/relationships/tags" Target="../tags/tag68.xml"/><Relationship Id="rId15" Type="http://schemas.openxmlformats.org/officeDocument/2006/relationships/image" Target="../media/image82.png"/><Relationship Id="rId10" Type="http://schemas.openxmlformats.org/officeDocument/2006/relationships/image" Target="../media/image77.png"/><Relationship Id="rId4" Type="http://schemas.openxmlformats.org/officeDocument/2006/relationships/tags" Target="../tags/tag67.xml"/><Relationship Id="rId9" Type="http://schemas.openxmlformats.org/officeDocument/2006/relationships/notesSlide" Target="../notesSlides/notesSlide36.xml"/><Relationship Id="rId1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notesSlide" Target="../notesSlides/notesSlide37.xml"/><Relationship Id="rId13" Type="http://schemas.openxmlformats.org/officeDocument/2006/relationships/image" Target="../media/image88.png"/><Relationship Id="rId3" Type="http://schemas.openxmlformats.org/officeDocument/2006/relationships/tags" Target="../tags/tag73.xml"/><Relationship Id="rId7" Type="http://schemas.openxmlformats.org/officeDocument/2006/relationships/slideLayout" Target="../slideLayouts/slideLayout7.xml"/><Relationship Id="rId12" Type="http://schemas.openxmlformats.org/officeDocument/2006/relationships/image" Target="../media/image87.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image" Target="../media/image86.png"/><Relationship Id="rId5" Type="http://schemas.openxmlformats.org/officeDocument/2006/relationships/tags" Target="../tags/tag75.xml"/><Relationship Id="rId15" Type="http://schemas.openxmlformats.org/officeDocument/2006/relationships/slide" Target="slide85.xml"/><Relationship Id="rId10" Type="http://schemas.openxmlformats.org/officeDocument/2006/relationships/image" Target="../media/image85.png"/><Relationship Id="rId4" Type="http://schemas.openxmlformats.org/officeDocument/2006/relationships/tags" Target="../tags/tag74.xml"/><Relationship Id="rId9" Type="http://schemas.openxmlformats.org/officeDocument/2006/relationships/image" Target="../media/image84.png"/><Relationship Id="rId14" Type="http://schemas.openxmlformats.org/officeDocument/2006/relationships/image" Target="../media/image89.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77.xml"/><Relationship Id="rId4" Type="http://schemas.openxmlformats.org/officeDocument/2006/relationships/image" Target="../media/image90.png"/></Relationships>
</file>

<file path=ppt/slides/_rels/slide3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78.xml"/><Relationship Id="rId5" Type="http://schemas.openxmlformats.org/officeDocument/2006/relationships/slide" Target="slide84.xml"/><Relationship Id="rId4" Type="http://schemas.openxmlformats.org/officeDocument/2006/relationships/image" Target="../media/image92.pn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tags" Target="../tags/tag81.xml"/><Relationship Id="rId7" Type="http://schemas.openxmlformats.org/officeDocument/2006/relationships/image" Target="../media/image94.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93.png"/><Relationship Id="rId5" Type="http://schemas.openxmlformats.org/officeDocument/2006/relationships/notesSlide" Target="../notesSlides/notesSlide41.xml"/><Relationship Id="rId4"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82.xml"/><Relationship Id="rId4" Type="http://schemas.openxmlformats.org/officeDocument/2006/relationships/image" Target="../media/image96.png"/></Relationships>
</file>

<file path=ppt/slides/_rels/slide4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tags" Target="../tags/tag85.xml"/><Relationship Id="rId7" Type="http://schemas.openxmlformats.org/officeDocument/2006/relationships/image" Target="../media/image98.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97.jpeg"/><Relationship Id="rId5" Type="http://schemas.openxmlformats.org/officeDocument/2006/relationships/notesSlide" Target="../notesSlides/notesSlide43.xml"/><Relationship Id="rId4" Type="http://schemas.openxmlformats.org/officeDocument/2006/relationships/slideLayout" Target="../slideLayouts/slideLayout7.xml"/><Relationship Id="rId9" Type="http://schemas.openxmlformats.org/officeDocument/2006/relationships/image" Target="../media/image100.png"/></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44.xml"/><Relationship Id="rId13" Type="http://schemas.openxmlformats.org/officeDocument/2006/relationships/image" Target="../media/image105.png"/><Relationship Id="rId3" Type="http://schemas.openxmlformats.org/officeDocument/2006/relationships/tags" Target="../tags/tag88.xml"/><Relationship Id="rId7" Type="http://schemas.openxmlformats.org/officeDocument/2006/relationships/slideLayout" Target="../slideLayouts/slideLayout7.xml"/><Relationship Id="rId12" Type="http://schemas.openxmlformats.org/officeDocument/2006/relationships/image" Target="../media/image104.pn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tags" Target="../tags/tag91.xml"/><Relationship Id="rId11" Type="http://schemas.openxmlformats.org/officeDocument/2006/relationships/image" Target="../media/image103.png"/><Relationship Id="rId5" Type="http://schemas.openxmlformats.org/officeDocument/2006/relationships/tags" Target="../tags/tag90.xml"/><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tags" Target="../tags/tag89.xml"/><Relationship Id="rId9" Type="http://schemas.openxmlformats.org/officeDocument/2006/relationships/image" Target="../media/image101.jpeg"/><Relationship Id="rId1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tags" Target="../tags/tag94.xml"/><Relationship Id="rId7" Type="http://schemas.openxmlformats.org/officeDocument/2006/relationships/notesSlide" Target="../notesSlides/notesSlide47.xml"/><Relationship Id="rId12" Type="http://schemas.openxmlformats.org/officeDocument/2006/relationships/image" Target="../media/image113.png"/><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slideLayout" Target="../slideLayouts/slideLayout7.xml"/><Relationship Id="rId11" Type="http://schemas.openxmlformats.org/officeDocument/2006/relationships/image" Target="../media/image112.png"/><Relationship Id="rId5" Type="http://schemas.openxmlformats.org/officeDocument/2006/relationships/tags" Target="../tags/tag96.xml"/><Relationship Id="rId10" Type="http://schemas.openxmlformats.org/officeDocument/2006/relationships/image" Target="../media/image111.png"/><Relationship Id="rId4" Type="http://schemas.openxmlformats.org/officeDocument/2006/relationships/tags" Target="../tags/tag95.xml"/><Relationship Id="rId9" Type="http://schemas.openxmlformats.org/officeDocument/2006/relationships/image" Target="../media/image110.png"/></Relationships>
</file>

<file path=ppt/slides/_rels/slide48.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tags" Target="../tags/tag99.xml"/><Relationship Id="rId7" Type="http://schemas.openxmlformats.org/officeDocument/2006/relationships/image" Target="../media/image115.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14.png"/><Relationship Id="rId5" Type="http://schemas.openxmlformats.org/officeDocument/2006/relationships/notesSlide" Target="../notesSlides/notesSlide48.xml"/><Relationship Id="rId4"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117.gif"/><Relationship Id="rId13" Type="http://schemas.openxmlformats.org/officeDocument/2006/relationships/image" Target="../media/image122.png"/><Relationship Id="rId3" Type="http://schemas.openxmlformats.org/officeDocument/2006/relationships/tags" Target="../tags/tag102.xml"/><Relationship Id="rId7" Type="http://schemas.openxmlformats.org/officeDocument/2006/relationships/notesSlide" Target="../notesSlides/notesSlide49.xml"/><Relationship Id="rId12" Type="http://schemas.openxmlformats.org/officeDocument/2006/relationships/image" Target="../media/image121.png"/><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slideLayout" Target="../slideLayouts/slideLayout7.xml"/><Relationship Id="rId11" Type="http://schemas.openxmlformats.org/officeDocument/2006/relationships/image" Target="../media/image120.gif"/><Relationship Id="rId5" Type="http://schemas.openxmlformats.org/officeDocument/2006/relationships/tags" Target="../tags/tag104.xml"/><Relationship Id="rId10" Type="http://schemas.openxmlformats.org/officeDocument/2006/relationships/image" Target="../media/image119.png"/><Relationship Id="rId4" Type="http://schemas.openxmlformats.org/officeDocument/2006/relationships/tags" Target="../tags/tag103.xml"/><Relationship Id="rId9" Type="http://schemas.openxmlformats.org/officeDocument/2006/relationships/image" Target="../media/image118.png"/><Relationship Id="rId14" Type="http://schemas.openxmlformats.org/officeDocument/2006/relationships/image" Target="../media/image12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25.gif"/><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23.png"/><Relationship Id="rId5" Type="http://schemas.openxmlformats.org/officeDocument/2006/relationships/image" Target="../media/image124.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27.png"/></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109.xml"/><Relationship Id="rId7" Type="http://schemas.openxmlformats.org/officeDocument/2006/relationships/image" Target="../media/image7.jpe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notesSlide" Target="../notesSlides/notesSlide55.xml"/><Relationship Id="rId11" Type="http://schemas.openxmlformats.org/officeDocument/2006/relationships/image" Target="../media/image11.jpeg"/><Relationship Id="rId5" Type="http://schemas.openxmlformats.org/officeDocument/2006/relationships/slideLayout" Target="../slideLayouts/slideLayout7.xml"/><Relationship Id="rId10" Type="http://schemas.openxmlformats.org/officeDocument/2006/relationships/image" Target="../media/image10.emf"/><Relationship Id="rId4" Type="http://schemas.openxmlformats.org/officeDocument/2006/relationships/tags" Target="../tags/tag110.xml"/><Relationship Id="rId9" Type="http://schemas.openxmlformats.org/officeDocument/2006/relationships/image" Target="../media/image9.emf"/></Relationships>
</file>

<file path=ppt/slides/_rels/slide56.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0.emf"/><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9.emf"/><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image" Target="../media/image8.png"/><Relationship Id="rId5" Type="http://schemas.openxmlformats.org/officeDocument/2006/relationships/tags" Target="../tags/tag115.xml"/><Relationship Id="rId10" Type="http://schemas.openxmlformats.org/officeDocument/2006/relationships/image" Target="../media/image7.jpeg"/><Relationship Id="rId4" Type="http://schemas.openxmlformats.org/officeDocument/2006/relationships/tags" Target="../tags/tag114.xml"/><Relationship Id="rId9" Type="http://schemas.openxmlformats.org/officeDocument/2006/relationships/notesSlide" Target="../notesSlides/notesSlide56.xml"/><Relationship Id="rId14" Type="http://schemas.openxmlformats.org/officeDocument/2006/relationships/image" Target="../media/image129.png"/></Relationships>
</file>

<file path=ppt/slides/_rels/slide57.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0.emf"/><Relationship Id="rId3" Type="http://schemas.openxmlformats.org/officeDocument/2006/relationships/tags" Target="../tags/tag120.xml"/><Relationship Id="rId7" Type="http://schemas.openxmlformats.org/officeDocument/2006/relationships/tags" Target="../tags/tag124.xml"/><Relationship Id="rId12" Type="http://schemas.openxmlformats.org/officeDocument/2006/relationships/image" Target="../media/image9.emf"/><Relationship Id="rId2" Type="http://schemas.openxmlformats.org/officeDocument/2006/relationships/tags" Target="../tags/tag119.xml"/><Relationship Id="rId1" Type="http://schemas.openxmlformats.org/officeDocument/2006/relationships/tags" Target="../tags/tag118.xml"/><Relationship Id="rId6" Type="http://schemas.openxmlformats.org/officeDocument/2006/relationships/tags" Target="../tags/tag123.xml"/><Relationship Id="rId11" Type="http://schemas.openxmlformats.org/officeDocument/2006/relationships/image" Target="../media/image8.png"/><Relationship Id="rId5" Type="http://schemas.openxmlformats.org/officeDocument/2006/relationships/tags" Target="../tags/tag122.xml"/><Relationship Id="rId10" Type="http://schemas.openxmlformats.org/officeDocument/2006/relationships/image" Target="../media/image7.jpeg"/><Relationship Id="rId4" Type="http://schemas.openxmlformats.org/officeDocument/2006/relationships/tags" Target="../tags/tag121.xml"/><Relationship Id="rId9" Type="http://schemas.openxmlformats.org/officeDocument/2006/relationships/notesSlide" Target="../notesSlides/notesSlide57.xml"/><Relationship Id="rId14"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133.jpeg"/><Relationship Id="rId4" Type="http://schemas.openxmlformats.org/officeDocument/2006/relationships/image" Target="../media/image132.png"/></Relationships>
</file>

<file path=ppt/slides/_rels/slide5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136.jpeg"/><Relationship Id="rId4" Type="http://schemas.openxmlformats.org/officeDocument/2006/relationships/image" Target="../media/image135.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138.jpeg"/></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1.xml"/><Relationship Id="rId1" Type="http://schemas.openxmlformats.org/officeDocument/2006/relationships/tags" Target="../tags/tag125.xml"/><Relationship Id="rId4" Type="http://schemas.openxmlformats.org/officeDocument/2006/relationships/image" Target="../media/image139.png"/></Relationships>
</file>

<file path=ppt/slides/_rels/slide62.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tags" Target="../tags/tag128.xml"/><Relationship Id="rId7" Type="http://schemas.openxmlformats.org/officeDocument/2006/relationships/image" Target="../media/image141.png"/><Relationship Id="rId2" Type="http://schemas.openxmlformats.org/officeDocument/2006/relationships/tags" Target="../tags/tag127.xml"/><Relationship Id="rId1" Type="http://schemas.openxmlformats.org/officeDocument/2006/relationships/tags" Target="../tags/tag126.xml"/><Relationship Id="rId6" Type="http://schemas.openxmlformats.org/officeDocument/2006/relationships/image" Target="../media/image140.png"/><Relationship Id="rId5" Type="http://schemas.openxmlformats.org/officeDocument/2006/relationships/notesSlide" Target="../notesSlides/notesSlide62.xml"/><Relationship Id="rId4"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tags" Target="../tags/tag131.xml"/><Relationship Id="rId7" Type="http://schemas.openxmlformats.org/officeDocument/2006/relationships/image" Target="../media/image144.pn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43.png"/><Relationship Id="rId5" Type="http://schemas.openxmlformats.org/officeDocument/2006/relationships/notesSlide" Target="../notesSlides/notesSlide63.xml"/><Relationship Id="rId4"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8" Type="http://schemas.openxmlformats.org/officeDocument/2006/relationships/tags" Target="../tags/tag139.xml"/><Relationship Id="rId13" Type="http://schemas.openxmlformats.org/officeDocument/2006/relationships/image" Target="../media/image147.png"/><Relationship Id="rId18" Type="http://schemas.openxmlformats.org/officeDocument/2006/relationships/image" Target="../media/image152.png"/><Relationship Id="rId3" Type="http://schemas.openxmlformats.org/officeDocument/2006/relationships/tags" Target="../tags/tag134.xml"/><Relationship Id="rId21" Type="http://schemas.openxmlformats.org/officeDocument/2006/relationships/image" Target="../media/image155.png"/><Relationship Id="rId7" Type="http://schemas.openxmlformats.org/officeDocument/2006/relationships/tags" Target="../tags/tag138.xml"/><Relationship Id="rId12" Type="http://schemas.openxmlformats.org/officeDocument/2006/relationships/notesSlide" Target="../notesSlides/notesSlide65.xml"/><Relationship Id="rId17" Type="http://schemas.openxmlformats.org/officeDocument/2006/relationships/image" Target="../media/image151.png"/><Relationship Id="rId2" Type="http://schemas.openxmlformats.org/officeDocument/2006/relationships/tags" Target="../tags/tag133.xml"/><Relationship Id="rId16" Type="http://schemas.openxmlformats.org/officeDocument/2006/relationships/image" Target="../media/image150.png"/><Relationship Id="rId20" Type="http://schemas.openxmlformats.org/officeDocument/2006/relationships/image" Target="../media/image154.png"/><Relationship Id="rId1" Type="http://schemas.openxmlformats.org/officeDocument/2006/relationships/tags" Target="../tags/tag132.xml"/><Relationship Id="rId6" Type="http://schemas.openxmlformats.org/officeDocument/2006/relationships/tags" Target="../tags/tag137.xml"/><Relationship Id="rId11" Type="http://schemas.openxmlformats.org/officeDocument/2006/relationships/slideLayout" Target="../slideLayouts/slideLayout1.xml"/><Relationship Id="rId5" Type="http://schemas.openxmlformats.org/officeDocument/2006/relationships/tags" Target="../tags/tag136.xml"/><Relationship Id="rId15" Type="http://schemas.openxmlformats.org/officeDocument/2006/relationships/image" Target="../media/image149.png"/><Relationship Id="rId10" Type="http://schemas.openxmlformats.org/officeDocument/2006/relationships/tags" Target="../tags/tag141.xml"/><Relationship Id="rId19" Type="http://schemas.openxmlformats.org/officeDocument/2006/relationships/image" Target="../media/image153.png"/><Relationship Id="rId4" Type="http://schemas.openxmlformats.org/officeDocument/2006/relationships/tags" Target="../tags/tag135.xml"/><Relationship Id="rId9" Type="http://schemas.openxmlformats.org/officeDocument/2006/relationships/tags" Target="../tags/tag140.xml"/><Relationship Id="rId14" Type="http://schemas.openxmlformats.org/officeDocument/2006/relationships/image" Target="../media/image148.png"/><Relationship Id="rId22" Type="http://schemas.openxmlformats.org/officeDocument/2006/relationships/image" Target="../media/image156.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tags" Target="../tags/tag149.xml"/><Relationship Id="rId13" Type="http://schemas.openxmlformats.org/officeDocument/2006/relationships/notesSlide" Target="../notesSlides/notesSlide69.xml"/><Relationship Id="rId18" Type="http://schemas.openxmlformats.org/officeDocument/2006/relationships/image" Target="../media/image149.png"/><Relationship Id="rId3" Type="http://schemas.openxmlformats.org/officeDocument/2006/relationships/tags" Target="../tags/tag144.xml"/><Relationship Id="rId21" Type="http://schemas.openxmlformats.org/officeDocument/2006/relationships/image" Target="../media/image152.png"/><Relationship Id="rId7" Type="http://schemas.openxmlformats.org/officeDocument/2006/relationships/tags" Target="../tags/tag148.xml"/><Relationship Id="rId12" Type="http://schemas.openxmlformats.org/officeDocument/2006/relationships/slideLayout" Target="../slideLayouts/slideLayout1.xml"/><Relationship Id="rId17" Type="http://schemas.openxmlformats.org/officeDocument/2006/relationships/image" Target="../media/image148.png"/><Relationship Id="rId2" Type="http://schemas.openxmlformats.org/officeDocument/2006/relationships/tags" Target="../tags/tag143.xml"/><Relationship Id="rId16" Type="http://schemas.openxmlformats.org/officeDocument/2006/relationships/image" Target="../media/image147.png"/><Relationship Id="rId20" Type="http://schemas.openxmlformats.org/officeDocument/2006/relationships/image" Target="../media/image151.png"/><Relationship Id="rId1" Type="http://schemas.openxmlformats.org/officeDocument/2006/relationships/tags" Target="../tags/tag142.xml"/><Relationship Id="rId6" Type="http://schemas.openxmlformats.org/officeDocument/2006/relationships/tags" Target="../tags/tag147.xml"/><Relationship Id="rId11" Type="http://schemas.openxmlformats.org/officeDocument/2006/relationships/tags" Target="../tags/tag152.xml"/><Relationship Id="rId24" Type="http://schemas.openxmlformats.org/officeDocument/2006/relationships/image" Target="../media/image156.png"/><Relationship Id="rId5" Type="http://schemas.openxmlformats.org/officeDocument/2006/relationships/tags" Target="../tags/tag146.xml"/><Relationship Id="rId15" Type="http://schemas.openxmlformats.org/officeDocument/2006/relationships/image" Target="../media/image157.png"/><Relationship Id="rId23" Type="http://schemas.openxmlformats.org/officeDocument/2006/relationships/image" Target="../media/image155.png"/><Relationship Id="rId10" Type="http://schemas.openxmlformats.org/officeDocument/2006/relationships/tags" Target="../tags/tag151.xml"/><Relationship Id="rId19" Type="http://schemas.openxmlformats.org/officeDocument/2006/relationships/image" Target="../media/image150.png"/><Relationship Id="rId4" Type="http://schemas.openxmlformats.org/officeDocument/2006/relationships/tags" Target="../tags/tag145.xml"/><Relationship Id="rId9" Type="http://schemas.openxmlformats.org/officeDocument/2006/relationships/tags" Target="../tags/tag150.xml"/><Relationship Id="rId14" Type="http://schemas.openxmlformats.org/officeDocument/2006/relationships/image" Target="../media/image154.png"/><Relationship Id="rId22" Type="http://schemas.openxmlformats.org/officeDocument/2006/relationships/image" Target="../media/image15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8" Type="http://schemas.openxmlformats.org/officeDocument/2006/relationships/tags" Target="../tags/tag162.xml"/><Relationship Id="rId13" Type="http://schemas.openxmlformats.org/officeDocument/2006/relationships/tags" Target="../tags/tag167.xml"/><Relationship Id="rId18" Type="http://schemas.openxmlformats.org/officeDocument/2006/relationships/image" Target="../media/image162.png"/><Relationship Id="rId26" Type="http://schemas.openxmlformats.org/officeDocument/2006/relationships/image" Target="../media/image153.png"/><Relationship Id="rId3" Type="http://schemas.openxmlformats.org/officeDocument/2006/relationships/tags" Target="../tags/tag157.xml"/><Relationship Id="rId21" Type="http://schemas.openxmlformats.org/officeDocument/2006/relationships/image" Target="../media/image148.png"/><Relationship Id="rId7" Type="http://schemas.openxmlformats.org/officeDocument/2006/relationships/tags" Target="../tags/tag161.xml"/><Relationship Id="rId12" Type="http://schemas.openxmlformats.org/officeDocument/2006/relationships/tags" Target="../tags/tag166.xml"/><Relationship Id="rId17" Type="http://schemas.openxmlformats.org/officeDocument/2006/relationships/image" Target="../media/image161.png"/><Relationship Id="rId25" Type="http://schemas.openxmlformats.org/officeDocument/2006/relationships/image" Target="../media/image152.png"/><Relationship Id="rId2" Type="http://schemas.openxmlformats.org/officeDocument/2006/relationships/tags" Target="../tags/tag156.xml"/><Relationship Id="rId16" Type="http://schemas.openxmlformats.org/officeDocument/2006/relationships/image" Target="../media/image160.png"/><Relationship Id="rId20" Type="http://schemas.openxmlformats.org/officeDocument/2006/relationships/image" Target="../media/image147.png"/><Relationship Id="rId1" Type="http://schemas.openxmlformats.org/officeDocument/2006/relationships/tags" Target="../tags/tag155.xml"/><Relationship Id="rId6" Type="http://schemas.openxmlformats.org/officeDocument/2006/relationships/tags" Target="../tags/tag160.xml"/><Relationship Id="rId11" Type="http://schemas.openxmlformats.org/officeDocument/2006/relationships/tags" Target="../tags/tag165.xml"/><Relationship Id="rId24" Type="http://schemas.openxmlformats.org/officeDocument/2006/relationships/image" Target="../media/image151.png"/><Relationship Id="rId5" Type="http://schemas.openxmlformats.org/officeDocument/2006/relationships/tags" Target="../tags/tag159.xml"/><Relationship Id="rId15" Type="http://schemas.openxmlformats.org/officeDocument/2006/relationships/notesSlide" Target="../notesSlides/notesSlide71.xml"/><Relationship Id="rId23" Type="http://schemas.openxmlformats.org/officeDocument/2006/relationships/image" Target="../media/image150.png"/><Relationship Id="rId28" Type="http://schemas.openxmlformats.org/officeDocument/2006/relationships/image" Target="../media/image156.png"/><Relationship Id="rId10" Type="http://schemas.openxmlformats.org/officeDocument/2006/relationships/tags" Target="../tags/tag164.xml"/><Relationship Id="rId19" Type="http://schemas.openxmlformats.org/officeDocument/2006/relationships/image" Target="../media/image163.png"/><Relationship Id="rId4" Type="http://schemas.openxmlformats.org/officeDocument/2006/relationships/tags" Target="../tags/tag158.xml"/><Relationship Id="rId9" Type="http://schemas.openxmlformats.org/officeDocument/2006/relationships/tags" Target="../tags/tag163.xml"/><Relationship Id="rId14" Type="http://schemas.openxmlformats.org/officeDocument/2006/relationships/slideLayout" Target="../slideLayouts/slideLayout1.xml"/><Relationship Id="rId22" Type="http://schemas.openxmlformats.org/officeDocument/2006/relationships/image" Target="../media/image149.png"/><Relationship Id="rId27" Type="http://schemas.openxmlformats.org/officeDocument/2006/relationships/image" Target="../media/image155.png"/></Relationships>
</file>

<file path=ppt/slides/_rels/slide72.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tags" Target="../tags/tag180.xml"/><Relationship Id="rId18" Type="http://schemas.openxmlformats.org/officeDocument/2006/relationships/tags" Target="../tags/tag185.xml"/><Relationship Id="rId26" Type="http://schemas.openxmlformats.org/officeDocument/2006/relationships/image" Target="../media/image167.png"/><Relationship Id="rId39" Type="http://schemas.openxmlformats.org/officeDocument/2006/relationships/image" Target="../media/image171.png"/><Relationship Id="rId3" Type="http://schemas.openxmlformats.org/officeDocument/2006/relationships/tags" Target="../tags/tag170.xml"/><Relationship Id="rId21" Type="http://schemas.openxmlformats.org/officeDocument/2006/relationships/slideLayout" Target="../slideLayouts/slideLayout1.xml"/><Relationship Id="rId34" Type="http://schemas.openxmlformats.org/officeDocument/2006/relationships/image" Target="../media/image155.png"/><Relationship Id="rId42" Type="http://schemas.openxmlformats.org/officeDocument/2006/relationships/image" Target="../media/image174.png"/><Relationship Id="rId7" Type="http://schemas.openxmlformats.org/officeDocument/2006/relationships/tags" Target="../tags/tag174.xml"/><Relationship Id="rId12" Type="http://schemas.openxmlformats.org/officeDocument/2006/relationships/tags" Target="../tags/tag179.xml"/><Relationship Id="rId17" Type="http://schemas.openxmlformats.org/officeDocument/2006/relationships/tags" Target="../tags/tag184.xml"/><Relationship Id="rId25" Type="http://schemas.openxmlformats.org/officeDocument/2006/relationships/image" Target="../media/image166.png"/><Relationship Id="rId33" Type="http://schemas.openxmlformats.org/officeDocument/2006/relationships/image" Target="../media/image153.png"/><Relationship Id="rId38" Type="http://schemas.openxmlformats.org/officeDocument/2006/relationships/image" Target="../media/image170.png"/><Relationship Id="rId2" Type="http://schemas.openxmlformats.org/officeDocument/2006/relationships/tags" Target="../tags/tag169.xml"/><Relationship Id="rId16" Type="http://schemas.openxmlformats.org/officeDocument/2006/relationships/tags" Target="../tags/tag183.xml"/><Relationship Id="rId20" Type="http://schemas.openxmlformats.org/officeDocument/2006/relationships/tags" Target="../tags/tag187.xml"/><Relationship Id="rId29" Type="http://schemas.openxmlformats.org/officeDocument/2006/relationships/image" Target="../media/image149.png"/><Relationship Id="rId41" Type="http://schemas.openxmlformats.org/officeDocument/2006/relationships/image" Target="../media/image173.png"/><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tags" Target="../tags/tag178.xml"/><Relationship Id="rId24" Type="http://schemas.openxmlformats.org/officeDocument/2006/relationships/image" Target="../media/image165.png"/><Relationship Id="rId32" Type="http://schemas.openxmlformats.org/officeDocument/2006/relationships/image" Target="../media/image152.png"/><Relationship Id="rId37" Type="http://schemas.openxmlformats.org/officeDocument/2006/relationships/image" Target="../media/image169.jpeg"/><Relationship Id="rId40" Type="http://schemas.openxmlformats.org/officeDocument/2006/relationships/image" Target="../media/image172.png"/><Relationship Id="rId5" Type="http://schemas.openxmlformats.org/officeDocument/2006/relationships/tags" Target="../tags/tag172.xml"/><Relationship Id="rId15" Type="http://schemas.openxmlformats.org/officeDocument/2006/relationships/tags" Target="../tags/tag182.xml"/><Relationship Id="rId23" Type="http://schemas.openxmlformats.org/officeDocument/2006/relationships/image" Target="../media/image164.png"/><Relationship Id="rId28" Type="http://schemas.openxmlformats.org/officeDocument/2006/relationships/image" Target="../media/image148.png"/><Relationship Id="rId36" Type="http://schemas.openxmlformats.org/officeDocument/2006/relationships/image" Target="../media/image168.png"/><Relationship Id="rId10" Type="http://schemas.openxmlformats.org/officeDocument/2006/relationships/tags" Target="../tags/tag177.xml"/><Relationship Id="rId19" Type="http://schemas.openxmlformats.org/officeDocument/2006/relationships/tags" Target="../tags/tag186.xml"/><Relationship Id="rId31" Type="http://schemas.openxmlformats.org/officeDocument/2006/relationships/image" Target="../media/image151.png"/><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tags" Target="../tags/tag181.xml"/><Relationship Id="rId22" Type="http://schemas.openxmlformats.org/officeDocument/2006/relationships/notesSlide" Target="../notesSlides/notesSlide72.xml"/><Relationship Id="rId27" Type="http://schemas.openxmlformats.org/officeDocument/2006/relationships/image" Target="../media/image147.png"/><Relationship Id="rId30" Type="http://schemas.openxmlformats.org/officeDocument/2006/relationships/image" Target="../media/image150.png"/><Relationship Id="rId35" Type="http://schemas.openxmlformats.org/officeDocument/2006/relationships/image" Target="../media/image156.png"/><Relationship Id="rId43" Type="http://schemas.openxmlformats.org/officeDocument/2006/relationships/image" Target="../media/image175.png"/></Relationships>
</file>

<file path=ppt/slides/_rels/slide73.xml.rels><?xml version="1.0" encoding="UTF-8" standalone="yes"?>
<Relationships xmlns="http://schemas.openxmlformats.org/package/2006/relationships"><Relationship Id="rId8" Type="http://schemas.openxmlformats.org/officeDocument/2006/relationships/tags" Target="../tags/tag195.xml"/><Relationship Id="rId13" Type="http://schemas.openxmlformats.org/officeDocument/2006/relationships/tags" Target="../tags/tag200.xml"/><Relationship Id="rId18" Type="http://schemas.openxmlformats.org/officeDocument/2006/relationships/tags" Target="../tags/tag205.xml"/><Relationship Id="rId26" Type="http://schemas.openxmlformats.org/officeDocument/2006/relationships/image" Target="../media/image150.png"/><Relationship Id="rId39" Type="http://schemas.openxmlformats.org/officeDocument/2006/relationships/image" Target="../media/image182.png"/><Relationship Id="rId3" Type="http://schemas.openxmlformats.org/officeDocument/2006/relationships/tags" Target="../tags/tag190.xml"/><Relationship Id="rId21" Type="http://schemas.openxmlformats.org/officeDocument/2006/relationships/image" Target="../media/image176.png"/><Relationship Id="rId34" Type="http://schemas.openxmlformats.org/officeDocument/2006/relationships/image" Target="../media/image175.png"/><Relationship Id="rId7" Type="http://schemas.openxmlformats.org/officeDocument/2006/relationships/tags" Target="../tags/tag194.xml"/><Relationship Id="rId12" Type="http://schemas.openxmlformats.org/officeDocument/2006/relationships/tags" Target="../tags/tag199.xml"/><Relationship Id="rId17" Type="http://schemas.openxmlformats.org/officeDocument/2006/relationships/tags" Target="../tags/tag204.xml"/><Relationship Id="rId25" Type="http://schemas.openxmlformats.org/officeDocument/2006/relationships/image" Target="../media/image149.png"/><Relationship Id="rId33" Type="http://schemas.openxmlformats.org/officeDocument/2006/relationships/image" Target="../media/image178.jpeg"/><Relationship Id="rId38" Type="http://schemas.openxmlformats.org/officeDocument/2006/relationships/image" Target="../media/image181.png"/><Relationship Id="rId2" Type="http://schemas.openxmlformats.org/officeDocument/2006/relationships/tags" Target="../tags/tag189.xml"/><Relationship Id="rId16" Type="http://schemas.openxmlformats.org/officeDocument/2006/relationships/tags" Target="../tags/tag203.xml"/><Relationship Id="rId20" Type="http://schemas.openxmlformats.org/officeDocument/2006/relationships/notesSlide" Target="../notesSlides/notesSlide73.xml"/><Relationship Id="rId29" Type="http://schemas.openxmlformats.org/officeDocument/2006/relationships/image" Target="../media/image153.png"/><Relationship Id="rId1" Type="http://schemas.openxmlformats.org/officeDocument/2006/relationships/tags" Target="../tags/tag188.xml"/><Relationship Id="rId6" Type="http://schemas.openxmlformats.org/officeDocument/2006/relationships/tags" Target="../tags/tag193.xml"/><Relationship Id="rId11" Type="http://schemas.openxmlformats.org/officeDocument/2006/relationships/tags" Target="../tags/tag198.xml"/><Relationship Id="rId24" Type="http://schemas.openxmlformats.org/officeDocument/2006/relationships/image" Target="../media/image148.png"/><Relationship Id="rId32" Type="http://schemas.openxmlformats.org/officeDocument/2006/relationships/image" Target="../media/image177.png"/><Relationship Id="rId37" Type="http://schemas.openxmlformats.org/officeDocument/2006/relationships/image" Target="../media/image180.png"/><Relationship Id="rId5" Type="http://schemas.openxmlformats.org/officeDocument/2006/relationships/tags" Target="../tags/tag192.xml"/><Relationship Id="rId15" Type="http://schemas.openxmlformats.org/officeDocument/2006/relationships/tags" Target="../tags/tag202.xml"/><Relationship Id="rId23" Type="http://schemas.openxmlformats.org/officeDocument/2006/relationships/image" Target="../media/image147.png"/><Relationship Id="rId28" Type="http://schemas.openxmlformats.org/officeDocument/2006/relationships/image" Target="../media/image152.png"/><Relationship Id="rId36" Type="http://schemas.openxmlformats.org/officeDocument/2006/relationships/image" Target="../media/image179.png"/><Relationship Id="rId10" Type="http://schemas.openxmlformats.org/officeDocument/2006/relationships/tags" Target="../tags/tag197.xml"/><Relationship Id="rId19" Type="http://schemas.openxmlformats.org/officeDocument/2006/relationships/slideLayout" Target="../slideLayouts/slideLayout1.xml"/><Relationship Id="rId31" Type="http://schemas.openxmlformats.org/officeDocument/2006/relationships/image" Target="../media/image156.png"/><Relationship Id="rId4" Type="http://schemas.openxmlformats.org/officeDocument/2006/relationships/tags" Target="../tags/tag191.xml"/><Relationship Id="rId9" Type="http://schemas.openxmlformats.org/officeDocument/2006/relationships/tags" Target="../tags/tag196.xml"/><Relationship Id="rId14" Type="http://schemas.openxmlformats.org/officeDocument/2006/relationships/tags" Target="../tags/tag201.xml"/><Relationship Id="rId22" Type="http://schemas.openxmlformats.org/officeDocument/2006/relationships/image" Target="../media/image145.png"/><Relationship Id="rId27" Type="http://schemas.openxmlformats.org/officeDocument/2006/relationships/image" Target="../media/image151.png"/><Relationship Id="rId30" Type="http://schemas.openxmlformats.org/officeDocument/2006/relationships/image" Target="../media/image155.png"/><Relationship Id="rId35" Type="http://schemas.openxmlformats.org/officeDocument/2006/relationships/image" Target="../media/image170.png"/></Relationships>
</file>

<file path=ppt/slides/_rels/slide74.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tags" Target="../tags/tag208.xml"/><Relationship Id="rId7" Type="http://schemas.openxmlformats.org/officeDocument/2006/relationships/image" Target="../media/image183.png"/><Relationship Id="rId2" Type="http://schemas.openxmlformats.org/officeDocument/2006/relationships/tags" Target="../tags/tag207.xml"/><Relationship Id="rId1" Type="http://schemas.openxmlformats.org/officeDocument/2006/relationships/tags" Target="../tags/tag206.xml"/><Relationship Id="rId6" Type="http://schemas.openxmlformats.org/officeDocument/2006/relationships/image" Target="../media/image145.png"/><Relationship Id="rId5" Type="http://schemas.openxmlformats.org/officeDocument/2006/relationships/notesSlide" Target="../notesSlides/notesSlide74.xml"/><Relationship Id="rId4"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8" Type="http://schemas.openxmlformats.org/officeDocument/2006/relationships/tags" Target="../tags/tag216.xml"/><Relationship Id="rId13" Type="http://schemas.openxmlformats.org/officeDocument/2006/relationships/image" Target="../media/image185.png"/><Relationship Id="rId18" Type="http://schemas.openxmlformats.org/officeDocument/2006/relationships/image" Target="../media/image151.png"/><Relationship Id="rId3" Type="http://schemas.openxmlformats.org/officeDocument/2006/relationships/tags" Target="../tags/tag211.xml"/><Relationship Id="rId21" Type="http://schemas.openxmlformats.org/officeDocument/2006/relationships/image" Target="../media/image155.png"/><Relationship Id="rId7" Type="http://schemas.openxmlformats.org/officeDocument/2006/relationships/tags" Target="../tags/tag215.xml"/><Relationship Id="rId12" Type="http://schemas.openxmlformats.org/officeDocument/2006/relationships/notesSlide" Target="../notesSlides/notesSlide76.xml"/><Relationship Id="rId17" Type="http://schemas.openxmlformats.org/officeDocument/2006/relationships/image" Target="../media/image150.png"/><Relationship Id="rId2" Type="http://schemas.openxmlformats.org/officeDocument/2006/relationships/tags" Target="../tags/tag210.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slideLayout" Target="../slideLayouts/slideLayout1.xml"/><Relationship Id="rId5" Type="http://schemas.openxmlformats.org/officeDocument/2006/relationships/tags" Target="../tags/tag213.xml"/><Relationship Id="rId15" Type="http://schemas.openxmlformats.org/officeDocument/2006/relationships/image" Target="../media/image148.png"/><Relationship Id="rId10" Type="http://schemas.openxmlformats.org/officeDocument/2006/relationships/tags" Target="../tags/tag218.xml"/><Relationship Id="rId19" Type="http://schemas.openxmlformats.org/officeDocument/2006/relationships/image" Target="../media/image152.png"/><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image" Target="../media/image147.png"/><Relationship Id="rId22" Type="http://schemas.openxmlformats.org/officeDocument/2006/relationships/image" Target="../media/image156.pn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tags" Target="../tags/tag226.xml"/><Relationship Id="rId13" Type="http://schemas.openxmlformats.org/officeDocument/2006/relationships/notesSlide" Target="../notesSlides/notesSlide78.xml"/><Relationship Id="rId18" Type="http://schemas.openxmlformats.org/officeDocument/2006/relationships/image" Target="../media/image151.png"/><Relationship Id="rId3" Type="http://schemas.openxmlformats.org/officeDocument/2006/relationships/tags" Target="../tags/tag221.xml"/><Relationship Id="rId21" Type="http://schemas.openxmlformats.org/officeDocument/2006/relationships/image" Target="../media/image155.png"/><Relationship Id="rId7" Type="http://schemas.openxmlformats.org/officeDocument/2006/relationships/tags" Target="../tags/tag225.xml"/><Relationship Id="rId12" Type="http://schemas.openxmlformats.org/officeDocument/2006/relationships/slideLayout" Target="../slideLayouts/slideLayout1.xml"/><Relationship Id="rId17" Type="http://schemas.openxmlformats.org/officeDocument/2006/relationships/image" Target="../media/image150.png"/><Relationship Id="rId2" Type="http://schemas.openxmlformats.org/officeDocument/2006/relationships/tags" Target="../tags/tag220.xml"/><Relationship Id="rId16" Type="http://schemas.openxmlformats.org/officeDocument/2006/relationships/image" Target="../media/image149.png"/><Relationship Id="rId20" Type="http://schemas.openxmlformats.org/officeDocument/2006/relationships/image" Target="../media/image153.png"/><Relationship Id="rId1" Type="http://schemas.openxmlformats.org/officeDocument/2006/relationships/tags" Target="../tags/tag219.xml"/><Relationship Id="rId6" Type="http://schemas.openxmlformats.org/officeDocument/2006/relationships/tags" Target="../tags/tag224.xml"/><Relationship Id="rId11" Type="http://schemas.openxmlformats.org/officeDocument/2006/relationships/tags" Target="../tags/tag229.xml"/><Relationship Id="rId24" Type="http://schemas.openxmlformats.org/officeDocument/2006/relationships/image" Target="../media/image187.png"/><Relationship Id="rId5" Type="http://schemas.openxmlformats.org/officeDocument/2006/relationships/tags" Target="../tags/tag223.xml"/><Relationship Id="rId15" Type="http://schemas.openxmlformats.org/officeDocument/2006/relationships/image" Target="../media/image148.png"/><Relationship Id="rId23" Type="http://schemas.openxmlformats.org/officeDocument/2006/relationships/image" Target="../media/image186.png"/><Relationship Id="rId10" Type="http://schemas.openxmlformats.org/officeDocument/2006/relationships/tags" Target="../tags/tag228.xml"/><Relationship Id="rId19" Type="http://schemas.openxmlformats.org/officeDocument/2006/relationships/image" Target="../media/image152.png"/><Relationship Id="rId4" Type="http://schemas.openxmlformats.org/officeDocument/2006/relationships/tags" Target="../tags/tag222.xml"/><Relationship Id="rId9" Type="http://schemas.openxmlformats.org/officeDocument/2006/relationships/tags" Target="../tags/tag227.xml"/><Relationship Id="rId14" Type="http://schemas.openxmlformats.org/officeDocument/2006/relationships/image" Target="../media/image147.png"/><Relationship Id="rId22" Type="http://schemas.openxmlformats.org/officeDocument/2006/relationships/image" Target="../media/image156.pn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4.xml"/><Relationship Id="rId7" Type="http://schemas.openxmlformats.org/officeDocument/2006/relationships/image" Target="../media/image7.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notesSlide" Target="../notesSlides/notesSlide8.xml"/><Relationship Id="rId11" Type="http://schemas.openxmlformats.org/officeDocument/2006/relationships/image" Target="../media/image11.jpeg"/><Relationship Id="rId5" Type="http://schemas.openxmlformats.org/officeDocument/2006/relationships/slideLayout" Target="../slideLayouts/slideLayout7.xml"/><Relationship Id="rId10" Type="http://schemas.openxmlformats.org/officeDocument/2006/relationships/image" Target="../media/image10.emf"/><Relationship Id="rId4" Type="http://schemas.openxmlformats.org/officeDocument/2006/relationships/tags" Target="../tags/tag5.xml"/><Relationship Id="rId9" Type="http://schemas.openxmlformats.org/officeDocument/2006/relationships/image" Target="../media/image9.emf"/></Relationships>
</file>

<file path=ppt/slides/_rels/slide80.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tags" Target="../tags/tag232.xml"/><Relationship Id="rId7" Type="http://schemas.openxmlformats.org/officeDocument/2006/relationships/image" Target="../media/image189.png"/><Relationship Id="rId2" Type="http://schemas.openxmlformats.org/officeDocument/2006/relationships/tags" Target="../tags/tag231.xml"/><Relationship Id="rId1" Type="http://schemas.openxmlformats.org/officeDocument/2006/relationships/tags" Target="../tags/tag230.xml"/><Relationship Id="rId6" Type="http://schemas.openxmlformats.org/officeDocument/2006/relationships/image" Target="../media/image188.png"/><Relationship Id="rId5" Type="http://schemas.openxmlformats.org/officeDocument/2006/relationships/notesSlide" Target="../notesSlides/notesSlide80.xml"/><Relationship Id="rId4"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8" Type="http://schemas.openxmlformats.org/officeDocument/2006/relationships/tags" Target="../tags/tag240.xml"/><Relationship Id="rId13" Type="http://schemas.openxmlformats.org/officeDocument/2006/relationships/tags" Target="../tags/tag245.xml"/><Relationship Id="rId18" Type="http://schemas.openxmlformats.org/officeDocument/2006/relationships/image" Target="../media/image156.png"/><Relationship Id="rId26" Type="http://schemas.openxmlformats.org/officeDocument/2006/relationships/image" Target="../media/image196.png"/><Relationship Id="rId3" Type="http://schemas.openxmlformats.org/officeDocument/2006/relationships/tags" Target="../tags/tag235.xml"/><Relationship Id="rId21" Type="http://schemas.openxmlformats.org/officeDocument/2006/relationships/image" Target="../media/image152.png"/><Relationship Id="rId7" Type="http://schemas.openxmlformats.org/officeDocument/2006/relationships/tags" Target="../tags/tag239.xml"/><Relationship Id="rId12" Type="http://schemas.openxmlformats.org/officeDocument/2006/relationships/tags" Target="../tags/tag244.xml"/><Relationship Id="rId17" Type="http://schemas.openxmlformats.org/officeDocument/2006/relationships/image" Target="../media/image191.png"/><Relationship Id="rId25" Type="http://schemas.openxmlformats.org/officeDocument/2006/relationships/image" Target="../media/image195.png"/><Relationship Id="rId2" Type="http://schemas.openxmlformats.org/officeDocument/2006/relationships/tags" Target="../tags/tag234.xml"/><Relationship Id="rId16" Type="http://schemas.openxmlformats.org/officeDocument/2006/relationships/notesSlide" Target="../notesSlides/notesSlide81.xml"/><Relationship Id="rId20" Type="http://schemas.openxmlformats.org/officeDocument/2006/relationships/image" Target="../media/image150.png"/><Relationship Id="rId29" Type="http://schemas.openxmlformats.org/officeDocument/2006/relationships/image" Target="../media/image199.png"/><Relationship Id="rId1" Type="http://schemas.openxmlformats.org/officeDocument/2006/relationships/tags" Target="../tags/tag233.xml"/><Relationship Id="rId6" Type="http://schemas.openxmlformats.org/officeDocument/2006/relationships/tags" Target="../tags/tag238.xml"/><Relationship Id="rId11" Type="http://schemas.openxmlformats.org/officeDocument/2006/relationships/tags" Target="../tags/tag243.xml"/><Relationship Id="rId24" Type="http://schemas.openxmlformats.org/officeDocument/2006/relationships/image" Target="../media/image194.png"/><Relationship Id="rId5" Type="http://schemas.openxmlformats.org/officeDocument/2006/relationships/tags" Target="../tags/tag237.xml"/><Relationship Id="rId15" Type="http://schemas.openxmlformats.org/officeDocument/2006/relationships/slideLayout" Target="../slideLayouts/slideLayout1.xml"/><Relationship Id="rId23" Type="http://schemas.openxmlformats.org/officeDocument/2006/relationships/image" Target="../media/image193.png"/><Relationship Id="rId28" Type="http://schemas.openxmlformats.org/officeDocument/2006/relationships/image" Target="../media/image198.png"/><Relationship Id="rId10" Type="http://schemas.openxmlformats.org/officeDocument/2006/relationships/tags" Target="../tags/tag242.xml"/><Relationship Id="rId19" Type="http://schemas.openxmlformats.org/officeDocument/2006/relationships/image" Target="../media/image192.png"/><Relationship Id="rId4" Type="http://schemas.openxmlformats.org/officeDocument/2006/relationships/tags" Target="../tags/tag236.xml"/><Relationship Id="rId9" Type="http://schemas.openxmlformats.org/officeDocument/2006/relationships/tags" Target="../tags/tag241.xml"/><Relationship Id="rId14" Type="http://schemas.openxmlformats.org/officeDocument/2006/relationships/tags" Target="../tags/tag246.xml"/><Relationship Id="rId22" Type="http://schemas.openxmlformats.org/officeDocument/2006/relationships/image" Target="../media/image153.png"/><Relationship Id="rId27" Type="http://schemas.openxmlformats.org/officeDocument/2006/relationships/image" Target="../media/image197.png"/></Relationships>
</file>

<file path=ppt/slides/_rels/slide82.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tags" Target="../tags/tag249.xml"/><Relationship Id="rId7" Type="http://schemas.openxmlformats.org/officeDocument/2006/relationships/image" Target="../media/image197.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notesSlide" Target="../notesSlides/notesSlide82.xml"/><Relationship Id="rId5" Type="http://schemas.openxmlformats.org/officeDocument/2006/relationships/slideLayout" Target="../slideLayouts/slideLayout1.xml"/><Relationship Id="rId10" Type="http://schemas.openxmlformats.org/officeDocument/2006/relationships/image" Target="../media/image201.png"/><Relationship Id="rId4" Type="http://schemas.openxmlformats.org/officeDocument/2006/relationships/tags" Target="../tags/tag250.xml"/><Relationship Id="rId9" Type="http://schemas.openxmlformats.org/officeDocument/2006/relationships/image" Target="../media/image200.png"/></Relationships>
</file>

<file path=ppt/slides/_rels/slide83.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8" Type="http://schemas.openxmlformats.org/officeDocument/2006/relationships/tags" Target="../tags/tag258.xml"/><Relationship Id="rId13" Type="http://schemas.openxmlformats.org/officeDocument/2006/relationships/tags" Target="../tags/tag263.xml"/><Relationship Id="rId18" Type="http://schemas.openxmlformats.org/officeDocument/2006/relationships/image" Target="../media/image203.png"/><Relationship Id="rId26" Type="http://schemas.openxmlformats.org/officeDocument/2006/relationships/image" Target="../media/image211.png"/><Relationship Id="rId3" Type="http://schemas.openxmlformats.org/officeDocument/2006/relationships/tags" Target="../tags/tag253.xml"/><Relationship Id="rId21" Type="http://schemas.openxmlformats.org/officeDocument/2006/relationships/image" Target="../media/image206.png"/><Relationship Id="rId7" Type="http://schemas.openxmlformats.org/officeDocument/2006/relationships/tags" Target="../tags/tag257.xml"/><Relationship Id="rId12" Type="http://schemas.openxmlformats.org/officeDocument/2006/relationships/tags" Target="../tags/tag262.xml"/><Relationship Id="rId17" Type="http://schemas.openxmlformats.org/officeDocument/2006/relationships/notesSlide" Target="../notesSlides/notesSlide84.xml"/><Relationship Id="rId25" Type="http://schemas.openxmlformats.org/officeDocument/2006/relationships/image" Target="../media/image210.png"/><Relationship Id="rId2" Type="http://schemas.openxmlformats.org/officeDocument/2006/relationships/tags" Target="../tags/tag252.xml"/><Relationship Id="rId16" Type="http://schemas.openxmlformats.org/officeDocument/2006/relationships/slideLayout" Target="../slideLayouts/slideLayout7.xml"/><Relationship Id="rId20" Type="http://schemas.openxmlformats.org/officeDocument/2006/relationships/image" Target="../media/image205.png"/><Relationship Id="rId29" Type="http://schemas.openxmlformats.org/officeDocument/2006/relationships/slide" Target="slide40.xml"/><Relationship Id="rId1" Type="http://schemas.openxmlformats.org/officeDocument/2006/relationships/tags" Target="../tags/tag251.xml"/><Relationship Id="rId6" Type="http://schemas.openxmlformats.org/officeDocument/2006/relationships/tags" Target="../tags/tag256.xml"/><Relationship Id="rId11" Type="http://schemas.openxmlformats.org/officeDocument/2006/relationships/tags" Target="../tags/tag261.xml"/><Relationship Id="rId24" Type="http://schemas.openxmlformats.org/officeDocument/2006/relationships/image" Target="../media/image209.png"/><Relationship Id="rId5" Type="http://schemas.openxmlformats.org/officeDocument/2006/relationships/tags" Target="../tags/tag255.xml"/><Relationship Id="rId15" Type="http://schemas.openxmlformats.org/officeDocument/2006/relationships/tags" Target="../tags/tag265.xml"/><Relationship Id="rId23" Type="http://schemas.openxmlformats.org/officeDocument/2006/relationships/image" Target="../media/image208.png"/><Relationship Id="rId28" Type="http://schemas.openxmlformats.org/officeDocument/2006/relationships/slide" Target="slide35.xml"/><Relationship Id="rId10" Type="http://schemas.openxmlformats.org/officeDocument/2006/relationships/tags" Target="../tags/tag260.xml"/><Relationship Id="rId19" Type="http://schemas.openxmlformats.org/officeDocument/2006/relationships/image" Target="../media/image204.png"/><Relationship Id="rId4" Type="http://schemas.openxmlformats.org/officeDocument/2006/relationships/tags" Target="../tags/tag254.xml"/><Relationship Id="rId9" Type="http://schemas.openxmlformats.org/officeDocument/2006/relationships/tags" Target="../tags/tag259.xml"/><Relationship Id="rId14" Type="http://schemas.openxmlformats.org/officeDocument/2006/relationships/tags" Target="../tags/tag264.xml"/><Relationship Id="rId22" Type="http://schemas.openxmlformats.org/officeDocument/2006/relationships/image" Target="../media/image207.png"/><Relationship Id="rId27" Type="http://schemas.openxmlformats.org/officeDocument/2006/relationships/image" Target="../media/image212.png"/></Relationships>
</file>

<file path=ppt/slides/_rels/slide85.xml.rels><?xml version="1.0" encoding="UTF-8" standalone="yes"?>
<Relationships xmlns="http://schemas.openxmlformats.org/package/2006/relationships"><Relationship Id="rId8" Type="http://schemas.openxmlformats.org/officeDocument/2006/relationships/image" Target="../media/image214.png"/><Relationship Id="rId3" Type="http://schemas.openxmlformats.org/officeDocument/2006/relationships/tags" Target="../tags/tag268.xml"/><Relationship Id="rId7" Type="http://schemas.openxmlformats.org/officeDocument/2006/relationships/image" Target="../media/image213.png"/><Relationship Id="rId2" Type="http://schemas.openxmlformats.org/officeDocument/2006/relationships/tags" Target="../tags/tag267.xml"/><Relationship Id="rId1" Type="http://schemas.openxmlformats.org/officeDocument/2006/relationships/tags" Target="../tags/tag266.xml"/><Relationship Id="rId6" Type="http://schemas.openxmlformats.org/officeDocument/2006/relationships/notesSlide" Target="../notesSlides/notesSlide85.xml"/><Relationship Id="rId11" Type="http://schemas.openxmlformats.org/officeDocument/2006/relationships/image" Target="../media/image217.png"/><Relationship Id="rId5" Type="http://schemas.openxmlformats.org/officeDocument/2006/relationships/slideLayout" Target="../slideLayouts/slideLayout7.xml"/><Relationship Id="rId10" Type="http://schemas.openxmlformats.org/officeDocument/2006/relationships/image" Target="../media/image216.png"/><Relationship Id="rId4" Type="http://schemas.openxmlformats.org/officeDocument/2006/relationships/tags" Target="../tags/tag269.xml"/><Relationship Id="rId9" Type="http://schemas.openxmlformats.org/officeDocument/2006/relationships/image" Target="../media/image215.png"/></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1.xml"/><Relationship Id="rId1" Type="http://schemas.openxmlformats.org/officeDocument/2006/relationships/tags" Target="../tags/tag270.xml"/><Relationship Id="rId6" Type="http://schemas.openxmlformats.org/officeDocument/2006/relationships/image" Target="../media/image219.png"/><Relationship Id="rId5" Type="http://schemas.openxmlformats.org/officeDocument/2006/relationships/image" Target="../media/image218.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8" Type="http://schemas.openxmlformats.org/officeDocument/2006/relationships/image" Target="../media/image220.png"/><Relationship Id="rId3" Type="http://schemas.openxmlformats.org/officeDocument/2006/relationships/tags" Target="../tags/tag274.xml"/><Relationship Id="rId7" Type="http://schemas.openxmlformats.org/officeDocument/2006/relationships/notesSlide" Target="../notesSlides/notesSlide87.xml"/><Relationship Id="rId12" Type="http://schemas.openxmlformats.org/officeDocument/2006/relationships/image" Target="../media/image224.png"/><Relationship Id="rId2" Type="http://schemas.openxmlformats.org/officeDocument/2006/relationships/tags" Target="../tags/tag273.xml"/><Relationship Id="rId1" Type="http://schemas.openxmlformats.org/officeDocument/2006/relationships/tags" Target="../tags/tag272.xml"/><Relationship Id="rId6" Type="http://schemas.openxmlformats.org/officeDocument/2006/relationships/slideLayout" Target="../slideLayouts/slideLayout7.xml"/><Relationship Id="rId11" Type="http://schemas.openxmlformats.org/officeDocument/2006/relationships/image" Target="../media/image223.png"/><Relationship Id="rId5" Type="http://schemas.openxmlformats.org/officeDocument/2006/relationships/tags" Target="../tags/tag276.xml"/><Relationship Id="rId10" Type="http://schemas.openxmlformats.org/officeDocument/2006/relationships/image" Target="../media/image222.png"/><Relationship Id="rId4" Type="http://schemas.openxmlformats.org/officeDocument/2006/relationships/tags" Target="../tags/tag275.xml"/><Relationship Id="rId9" Type="http://schemas.openxmlformats.org/officeDocument/2006/relationships/image" Target="../media/image221.png"/></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8" Type="http://schemas.openxmlformats.org/officeDocument/2006/relationships/image" Target="../media/image227.png"/><Relationship Id="rId3" Type="http://schemas.openxmlformats.org/officeDocument/2006/relationships/tags" Target="../tags/tag281.xml"/><Relationship Id="rId7" Type="http://schemas.openxmlformats.org/officeDocument/2006/relationships/notesSlide" Target="../notesSlides/notesSlide89.xml"/><Relationship Id="rId12" Type="http://schemas.openxmlformats.org/officeDocument/2006/relationships/image" Target="../media/image231.png"/><Relationship Id="rId2" Type="http://schemas.openxmlformats.org/officeDocument/2006/relationships/tags" Target="../tags/tag280.xml"/><Relationship Id="rId1" Type="http://schemas.openxmlformats.org/officeDocument/2006/relationships/tags" Target="../tags/tag279.xml"/><Relationship Id="rId6" Type="http://schemas.openxmlformats.org/officeDocument/2006/relationships/slideLayout" Target="../slideLayouts/slideLayout7.xml"/><Relationship Id="rId11" Type="http://schemas.openxmlformats.org/officeDocument/2006/relationships/image" Target="../media/image230.png"/><Relationship Id="rId5" Type="http://schemas.openxmlformats.org/officeDocument/2006/relationships/tags" Target="../tags/tag283.xml"/><Relationship Id="rId10" Type="http://schemas.openxmlformats.org/officeDocument/2006/relationships/image" Target="../media/image229.png"/><Relationship Id="rId4" Type="http://schemas.openxmlformats.org/officeDocument/2006/relationships/tags" Target="../tags/tag282.xml"/><Relationship Id="rId9" Type="http://schemas.openxmlformats.org/officeDocument/2006/relationships/image" Target="../media/image228.png"/></Relationships>
</file>

<file path=ppt/slides/_rels/slide9.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10.emf"/><Relationship Id="rId3" Type="http://schemas.openxmlformats.org/officeDocument/2006/relationships/tags" Target="../tags/tag8.xml"/><Relationship Id="rId7" Type="http://schemas.openxmlformats.org/officeDocument/2006/relationships/tags" Target="../tags/tag12.xml"/><Relationship Id="rId12" Type="http://schemas.openxmlformats.org/officeDocument/2006/relationships/image" Target="../media/image9.emf"/><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8.png"/><Relationship Id="rId5" Type="http://schemas.openxmlformats.org/officeDocument/2006/relationships/tags" Target="../tags/tag10.xml"/><Relationship Id="rId10" Type="http://schemas.openxmlformats.org/officeDocument/2006/relationships/image" Target="../media/image7.jpeg"/><Relationship Id="rId4" Type="http://schemas.openxmlformats.org/officeDocument/2006/relationships/tags" Target="../tags/tag9.xml"/><Relationship Id="rId9" Type="http://schemas.openxmlformats.org/officeDocument/2006/relationships/notesSlide" Target="../notesSlides/notesSlide9.xml"/><Relationship Id="rId14" Type="http://schemas.openxmlformats.org/officeDocument/2006/relationships/image" Target="../media/image12.png"/></Relationships>
</file>

<file path=ppt/slides/_rels/slide90.xml.rels><?xml version="1.0" encoding="UTF-8" standalone="yes"?>
<Relationships xmlns="http://schemas.openxmlformats.org/package/2006/relationships"><Relationship Id="rId8" Type="http://schemas.openxmlformats.org/officeDocument/2006/relationships/notesSlide" Target="../notesSlides/notesSlide90.xml"/><Relationship Id="rId13" Type="http://schemas.openxmlformats.org/officeDocument/2006/relationships/image" Target="../media/image234.png"/><Relationship Id="rId3" Type="http://schemas.openxmlformats.org/officeDocument/2006/relationships/tags" Target="../tags/tag286.xml"/><Relationship Id="rId7" Type="http://schemas.openxmlformats.org/officeDocument/2006/relationships/slideLayout" Target="../slideLayouts/slideLayout7.xml"/><Relationship Id="rId12" Type="http://schemas.openxmlformats.org/officeDocument/2006/relationships/image" Target="../media/image222.png"/><Relationship Id="rId2" Type="http://schemas.openxmlformats.org/officeDocument/2006/relationships/tags" Target="../tags/tag285.xml"/><Relationship Id="rId1" Type="http://schemas.openxmlformats.org/officeDocument/2006/relationships/tags" Target="../tags/tag284.xml"/><Relationship Id="rId6" Type="http://schemas.openxmlformats.org/officeDocument/2006/relationships/tags" Target="../tags/tag289.xml"/><Relationship Id="rId11" Type="http://schemas.openxmlformats.org/officeDocument/2006/relationships/image" Target="../media/image233.png"/><Relationship Id="rId5" Type="http://schemas.openxmlformats.org/officeDocument/2006/relationships/tags" Target="../tags/tag288.xml"/><Relationship Id="rId10" Type="http://schemas.openxmlformats.org/officeDocument/2006/relationships/image" Target="../media/image232.png"/><Relationship Id="rId4" Type="http://schemas.openxmlformats.org/officeDocument/2006/relationships/tags" Target="../tags/tag287.xml"/><Relationship Id="rId9" Type="http://schemas.openxmlformats.org/officeDocument/2006/relationships/image" Target="../media/image227.png"/><Relationship Id="rId14" Type="http://schemas.openxmlformats.org/officeDocument/2006/relationships/image" Target="../media/image235.png"/></Relationships>
</file>

<file path=ppt/slides/_rels/slide91.xml.rels><?xml version="1.0" encoding="UTF-8" standalone="yes"?>
<Relationships xmlns="http://schemas.openxmlformats.org/package/2006/relationships"><Relationship Id="rId8" Type="http://schemas.openxmlformats.org/officeDocument/2006/relationships/slideLayout" Target="../slideLayouts/slideLayout7.xml"/><Relationship Id="rId13" Type="http://schemas.openxmlformats.org/officeDocument/2006/relationships/image" Target="../media/image238.png"/><Relationship Id="rId3" Type="http://schemas.openxmlformats.org/officeDocument/2006/relationships/tags" Target="../tags/tag292.xml"/><Relationship Id="rId7" Type="http://schemas.openxmlformats.org/officeDocument/2006/relationships/tags" Target="../tags/tag296.xml"/><Relationship Id="rId12" Type="http://schemas.openxmlformats.org/officeDocument/2006/relationships/image" Target="../media/image237.png"/><Relationship Id="rId17" Type="http://schemas.openxmlformats.org/officeDocument/2006/relationships/image" Target="../media/image242.png"/><Relationship Id="rId2" Type="http://schemas.openxmlformats.org/officeDocument/2006/relationships/tags" Target="../tags/tag291.xml"/><Relationship Id="rId16" Type="http://schemas.openxmlformats.org/officeDocument/2006/relationships/image" Target="../media/image241.png"/><Relationship Id="rId1" Type="http://schemas.openxmlformats.org/officeDocument/2006/relationships/tags" Target="../tags/tag290.xml"/><Relationship Id="rId6" Type="http://schemas.openxmlformats.org/officeDocument/2006/relationships/tags" Target="../tags/tag295.xml"/><Relationship Id="rId11" Type="http://schemas.openxmlformats.org/officeDocument/2006/relationships/image" Target="../media/image236.png"/><Relationship Id="rId5" Type="http://schemas.openxmlformats.org/officeDocument/2006/relationships/tags" Target="../tags/tag294.xml"/><Relationship Id="rId15" Type="http://schemas.openxmlformats.org/officeDocument/2006/relationships/image" Target="../media/image240.png"/><Relationship Id="rId10" Type="http://schemas.openxmlformats.org/officeDocument/2006/relationships/slide" Target="slide38.xml"/><Relationship Id="rId4" Type="http://schemas.openxmlformats.org/officeDocument/2006/relationships/tags" Target="../tags/tag293.xml"/><Relationship Id="rId9" Type="http://schemas.openxmlformats.org/officeDocument/2006/relationships/notesSlide" Target="../notesSlides/notesSlide91.xml"/><Relationship Id="rId14" Type="http://schemas.openxmlformats.org/officeDocument/2006/relationships/image" Target="../media/image23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28600"/>
            <a:ext cx="9144000" cy="3662541"/>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Quantum metrology: </a:t>
            </a:r>
          </a:p>
          <a:p>
            <a:pPr marL="609600" indent="-609600"/>
            <a:r>
              <a:rPr lang="en-US" sz="3600" b="1" dirty="0">
                <a:solidFill>
                  <a:srgbClr val="996600"/>
                </a:solidFill>
                <a:latin typeface="Comic Sans MS" pitchFamily="66" charset="0"/>
              </a:rPr>
              <a:t>An information-theoretic perspective</a:t>
            </a:r>
          </a:p>
          <a:p>
            <a:pPr marL="609600" indent="-609600"/>
            <a:endParaRPr lang="en-US" sz="2400" b="1" dirty="0">
              <a:solidFill>
                <a:srgbClr val="996600"/>
              </a:solidFill>
              <a:latin typeface="Comic Sans MS" pitchFamily="66" charset="0"/>
            </a:endParaRPr>
          </a:p>
          <a:p>
            <a:pPr marL="609600" indent="-609600"/>
            <a:r>
              <a:rPr lang="en-US" sz="2800" b="1" dirty="0">
                <a:solidFill>
                  <a:srgbClr val="006600"/>
                </a:solidFill>
                <a:cs typeface="Helvetica" pitchFamily="34" charset="0"/>
              </a:rPr>
              <a:t>in </a:t>
            </a:r>
            <a:r>
              <a:rPr lang="en-US" sz="2800" b="1" strike="sngStrike" dirty="0">
                <a:solidFill>
                  <a:srgbClr val="006600"/>
                </a:solidFill>
                <a:cs typeface="Helvetica" pitchFamily="34" charset="0"/>
              </a:rPr>
              <a:t>three</a:t>
            </a:r>
            <a:r>
              <a:rPr lang="en-US" sz="2800" b="1" dirty="0">
                <a:solidFill>
                  <a:srgbClr val="006600"/>
                </a:solidFill>
                <a:cs typeface="Helvetica" pitchFamily="34" charset="0"/>
              </a:rPr>
              <a:t> two lectures</a:t>
            </a:r>
            <a:endParaRPr lang="en-US" sz="3600" b="1" dirty="0">
              <a:solidFill>
                <a:srgbClr val="006600"/>
              </a:solidFill>
              <a:latin typeface="Comic Sans MS" pitchFamily="66" charset="0"/>
            </a:endParaRPr>
          </a:p>
          <a:p>
            <a:pPr eaLnBrk="1" hangingPunct="1"/>
            <a:endParaRPr lang="en-US" sz="2400" b="1" dirty="0">
              <a:solidFill>
                <a:schemeClr val="accent2"/>
              </a:solidFill>
            </a:endParaRPr>
          </a:p>
          <a:p>
            <a:pPr marL="609600" indent="-609600" eaLnBrk="1" hangingPunct="1"/>
            <a:r>
              <a:rPr lang="en-US" sz="2400" b="1" i="1" dirty="0">
                <a:solidFill>
                  <a:schemeClr val="tx1"/>
                </a:solidFill>
              </a:rPr>
              <a:t>Carlton M. Caves</a:t>
            </a:r>
          </a:p>
          <a:p>
            <a:pPr marL="609600" indent="-609600" eaLnBrk="1" hangingPunct="1"/>
            <a:r>
              <a:rPr lang="en-US" b="1" i="1" dirty="0">
                <a:solidFill>
                  <a:schemeClr val="tx1"/>
                </a:solidFill>
              </a:rPr>
              <a:t>Center for Quantum Information and Control, University of New Mexico</a:t>
            </a:r>
          </a:p>
          <a:p>
            <a:pPr marL="609600" indent="-609600" eaLnBrk="1" hangingPunct="1"/>
            <a:endParaRPr lang="en-US" b="1" i="1" dirty="0">
              <a:solidFill>
                <a:schemeClr val="tx1"/>
              </a:solidFill>
            </a:endParaRPr>
          </a:p>
          <a:p>
            <a:pPr marL="609600" indent="-609600" eaLnBrk="1" hangingPunct="1"/>
            <a:r>
              <a:rPr lang="en-US" b="1" i="1" dirty="0">
                <a:solidFill>
                  <a:schemeClr val="accent6"/>
                </a:solidFill>
              </a:rPr>
              <a:t>http://info.phys.unm.edu/~caves</a:t>
            </a:r>
          </a:p>
        </p:txBody>
      </p:sp>
      <p:grpSp>
        <p:nvGrpSpPr>
          <p:cNvPr id="7" name="Group 6"/>
          <p:cNvGrpSpPr/>
          <p:nvPr/>
        </p:nvGrpSpPr>
        <p:grpSpPr>
          <a:xfrm>
            <a:off x="428625" y="5105400"/>
            <a:ext cx="8286750" cy="1409700"/>
            <a:chOff x="428625" y="5448300"/>
            <a:chExt cx="8286750" cy="1409700"/>
          </a:xfrm>
        </p:grpSpPr>
        <p:pic>
          <p:nvPicPr>
            <p:cNvPr id="1026" name="Picture 2" descr="C:\Documents and Settings\Carlton Caves\My Documents\My Stuff 2\talks\graphics\cquicsandias.jpg"/>
            <p:cNvPicPr>
              <a:picLocks noChangeAspect="1" noChangeArrowheads="1"/>
            </p:cNvPicPr>
            <p:nvPr/>
          </p:nvPicPr>
          <p:blipFill>
            <a:blip r:embed="rId3" cstate="print"/>
            <a:srcRect/>
            <a:stretch>
              <a:fillRect/>
            </a:stretch>
          </p:blipFill>
          <p:spPr bwMode="auto">
            <a:xfrm>
              <a:off x="428625" y="5448300"/>
              <a:ext cx="8286750" cy="1409700"/>
            </a:xfrm>
            <a:prstGeom prst="rect">
              <a:avLst/>
            </a:prstGeom>
            <a:noFill/>
          </p:spPr>
        </p:pic>
        <p:pic>
          <p:nvPicPr>
            <p:cNvPr id="1027" name="Picture 3" descr="C:\Documents and Settings\Carlton Caves\My Documents\My Stuff 2\talks\graphics\cquiclogo.png"/>
            <p:cNvPicPr>
              <a:picLocks noChangeAspect="1" noChangeArrowheads="1"/>
            </p:cNvPicPr>
            <p:nvPr/>
          </p:nvPicPr>
          <p:blipFill>
            <a:blip r:embed="rId4" cstate="print"/>
            <a:srcRect/>
            <a:stretch>
              <a:fillRect/>
            </a:stretch>
          </p:blipFill>
          <p:spPr bwMode="auto">
            <a:xfrm>
              <a:off x="457200" y="5468256"/>
              <a:ext cx="914400" cy="1358900"/>
            </a:xfrm>
            <a:prstGeom prst="rect">
              <a:avLst/>
            </a:prstGeom>
            <a:noFill/>
          </p:spPr>
        </p:pic>
        <p:pic>
          <p:nvPicPr>
            <p:cNvPr id="1028" name="Picture 4" descr="C:\Documents and Settings\Carlton Caves\My Documents\My Stuff 2\talks\graphics\cquicletters.png"/>
            <p:cNvPicPr>
              <a:picLocks noChangeAspect="1" noChangeArrowheads="1"/>
            </p:cNvPicPr>
            <p:nvPr/>
          </p:nvPicPr>
          <p:blipFill>
            <a:blip r:embed="rId5" cstate="print"/>
            <a:srcRect/>
            <a:stretch>
              <a:fillRect/>
            </a:stretch>
          </p:blipFill>
          <p:spPr bwMode="auto">
            <a:xfrm>
              <a:off x="1600200" y="5486400"/>
              <a:ext cx="2378869" cy="714375"/>
            </a:xfrm>
            <a:prstGeom prst="rect">
              <a:avLst/>
            </a:prstGeom>
            <a:noFill/>
          </p:spPr>
        </p:pic>
        <p:sp>
          <p:nvSpPr>
            <p:cNvPr id="6" name="TextBox 5"/>
            <p:cNvSpPr txBox="1"/>
            <p:nvPr/>
          </p:nvSpPr>
          <p:spPr>
            <a:xfrm>
              <a:off x="3352800" y="5619690"/>
              <a:ext cx="4959114" cy="400110"/>
            </a:xfrm>
            <a:prstGeom prst="rect">
              <a:avLst/>
            </a:prstGeom>
            <a:noFill/>
          </p:spPr>
          <p:txBody>
            <a:bodyPr wrap="none" rtlCol="0">
              <a:spAutoFit/>
            </a:bodyPr>
            <a:lstStyle/>
            <a:p>
              <a:r>
                <a:rPr lang="en-US" b="1" dirty="0">
                  <a:solidFill>
                    <a:srgbClr val="000099"/>
                  </a:solidFill>
                  <a:latin typeface="Calibri" pitchFamily="34" charset="0"/>
                </a:rPr>
                <a:t>Center for Quantum Information and Control</a:t>
              </a:r>
            </a:p>
          </p:txBody>
        </p:sp>
      </p:grpSp>
      <mc:AlternateContent xmlns:mc="http://schemas.openxmlformats.org/markup-compatibility/2006">
        <mc:Choice xmlns:p14="http://schemas.microsoft.com/office/powerpoint/2010/main" Requires="p14">
          <p:contentPart p14:bwMode="auto" r:id="rId6">
            <p14:nvContentPartPr>
              <p14:cNvPr id="2" name="Ink 1">
                <a:extLst>
                  <a:ext uri="{FF2B5EF4-FFF2-40B4-BE49-F238E27FC236}">
                    <a16:creationId xmlns:a16="http://schemas.microsoft.com/office/drawing/2014/main" id="{9439244F-AD58-48CD-9045-6A10B48B8FF0}"/>
                  </a:ext>
                </a:extLst>
              </p14:cNvPr>
              <p14:cNvContentPartPr/>
              <p14:nvPr/>
            </p14:nvContentPartPr>
            <p14:xfrm>
              <a:off x="9863574" y="3621134"/>
              <a:ext cx="332280" cy="2563560"/>
            </p14:xfrm>
          </p:contentPart>
        </mc:Choice>
        <mc:Fallback>
          <p:pic>
            <p:nvPicPr>
              <p:cNvPr id="2" name="Ink 1">
                <a:extLst>
                  <a:ext uri="{FF2B5EF4-FFF2-40B4-BE49-F238E27FC236}">
                    <a16:creationId xmlns:a16="http://schemas.microsoft.com/office/drawing/2014/main" id="{9439244F-AD58-48CD-9045-6A10B48B8FF0}"/>
                  </a:ext>
                </a:extLst>
              </p:cNvPr>
              <p:cNvPicPr/>
              <p:nvPr/>
            </p:nvPicPr>
            <p:blipFill>
              <a:blip r:embed="rId7"/>
              <a:stretch>
                <a:fillRect/>
              </a:stretch>
            </p:blipFill>
            <p:spPr>
              <a:xfrm>
                <a:off x="9854934" y="3612494"/>
                <a:ext cx="349920" cy="2581200"/>
              </a:xfrm>
              <a:prstGeom prst="rect">
                <a:avLst/>
              </a:prstGeom>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10"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1"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5"/>
              </p:custDataLst>
            </p:nvPr>
          </p:nvPicPr>
          <p:blipFill>
            <a:blip r:embed="rId13"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7"/>
              </p:custDataLst>
            </p:nvPr>
          </p:nvPicPr>
          <p:blipFill>
            <a:blip r:embed="rId13"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7" name="Group 6"/>
          <p:cNvGrpSpPr/>
          <p:nvPr/>
        </p:nvGrpSpPr>
        <p:grpSpPr bwMode="auto">
          <a:xfrm>
            <a:off x="4558538" y="685800"/>
            <a:ext cx="4124268" cy="3306634"/>
            <a:chOff x="4558538" y="685800"/>
            <a:chExt cx="4124268" cy="3306634"/>
          </a:xfrm>
        </p:grpSpPr>
        <p:pic>
          <p:nvPicPr>
            <p:cNvPr id="397338" name="Picture 26" descr="TP_tmp"/>
            <p:cNvPicPr>
              <a:picLocks noChangeAspect="1" noChangeArrowheads="1"/>
            </p:cNvPicPr>
            <p:nvPr>
              <p:custDataLst>
                <p:tags r:id="rId1"/>
              </p:custDataLst>
            </p:nvPr>
          </p:nvPicPr>
          <p:blipFill>
            <a:blip r:embed="rId12" cstate="print"/>
            <a:srcRect/>
            <a:stretch>
              <a:fillRect/>
            </a:stretch>
          </p:blipFill>
          <p:spPr bwMode="auto">
            <a:xfrm>
              <a:off x="4700593" y="2581275"/>
              <a:ext cx="23812" cy="20638"/>
            </a:xfrm>
            <a:prstGeom prst="rect">
              <a:avLst/>
            </a:prstGeom>
            <a:noFill/>
            <a:ln w="19050" algn="ctr">
              <a:noFill/>
              <a:miter lim="800000"/>
              <a:headEnd/>
              <a:tailEnd/>
            </a:ln>
            <a:effectLst/>
          </p:spPr>
        </p:pic>
        <p:pic>
          <p:nvPicPr>
            <p:cNvPr id="397339" name="Picture 27" descr="TP_tmp"/>
            <p:cNvPicPr>
              <a:picLocks noChangeAspect="1" noChangeArrowheads="1"/>
            </p:cNvPicPr>
            <p:nvPr>
              <p:custDataLst>
                <p:tags r:id="rId2"/>
              </p:custDataLst>
            </p:nvPr>
          </p:nvPicPr>
          <p:blipFill>
            <a:blip r:embed="rId13" cstate="print"/>
            <a:srcRect/>
            <a:stretch>
              <a:fillRect/>
            </a:stretch>
          </p:blipFill>
          <p:spPr bwMode="auto">
            <a:xfrm>
              <a:off x="4700593" y="2581275"/>
              <a:ext cx="23812" cy="20638"/>
            </a:xfrm>
            <a:prstGeom prst="rect">
              <a:avLst/>
            </a:prstGeom>
            <a:noFill/>
            <a:ln w="19050" algn="ctr">
              <a:noFill/>
              <a:miter lim="800000"/>
              <a:headEnd/>
              <a:tailEnd/>
            </a:ln>
            <a:effectLst/>
          </p:spPr>
        </p:pic>
        <p:pic>
          <p:nvPicPr>
            <p:cNvPr id="5" name="Picture 4" descr="TP_tmp"/>
            <p:cNvPicPr>
              <a:picLocks noChangeAspect="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58538" y="1219200"/>
              <a:ext cx="4124268" cy="277323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97341" name="Text Box 29"/>
            <p:cNvSpPr txBox="1">
              <a:spLocks noChangeArrowheads="1"/>
            </p:cNvSpPr>
            <p:nvPr/>
          </p:nvSpPr>
          <p:spPr bwMode="auto">
            <a:xfrm>
              <a:off x="5326068" y="6858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Advanced LIGO</a:t>
              </a:r>
            </a:p>
          </p:txBody>
        </p:sp>
      </p:grpSp>
      <p:sp>
        <p:nvSpPr>
          <p:cNvPr id="397343" name="Text Box 31"/>
          <p:cNvSpPr txBox="1">
            <a:spLocks noChangeArrowheads="1"/>
          </p:cNvSpPr>
          <p:nvPr/>
        </p:nvSpPr>
        <p:spPr bwMode="auto">
          <a:xfrm>
            <a:off x="6172200" y="4766608"/>
            <a:ext cx="2667000" cy="1938992"/>
          </a:xfrm>
          <a:prstGeom prst="rect">
            <a:avLst/>
          </a:prstGeom>
          <a:noFill/>
          <a:ln w="28575" algn="ctr">
            <a:solidFill>
              <a:schemeClr val="accent2"/>
            </a:solidFill>
            <a:miter lim="800000"/>
            <a:headEnd/>
            <a:tailEnd/>
          </a:ln>
          <a:effectLst/>
        </p:spPr>
        <p:txBody>
          <a:bodyPr wrap="square">
            <a:spAutoFit/>
          </a:bodyPr>
          <a:lstStyle/>
          <a:p>
            <a:r>
              <a:rPr lang="en-US" b="1" dirty="0"/>
              <a:t>High-power, </a:t>
            </a:r>
            <a:r>
              <a:rPr lang="en-US" b="1" dirty="0" err="1"/>
              <a:t>Fabry</a:t>
            </a:r>
            <a:r>
              <a:rPr lang="en-US" b="1" dirty="0"/>
              <a:t>-Perot-cavity (</a:t>
            </a:r>
            <a:r>
              <a:rPr lang="en-US" b="1" dirty="0" err="1"/>
              <a:t>multipass</a:t>
            </a:r>
            <a:r>
              <a:rPr lang="en-US" b="1" dirty="0"/>
              <a:t>), power-and signal-recycled, squeezed-light interferometers</a:t>
            </a:r>
          </a:p>
        </p:txBody>
      </p:sp>
      <p:sp>
        <p:nvSpPr>
          <p:cNvPr id="21" name="Text Box 17"/>
          <p:cNvSpPr txBox="1">
            <a:spLocks noChangeArrowheads="1"/>
          </p:cNvSpPr>
          <p:nvPr/>
        </p:nvSpPr>
        <p:spPr bwMode="auto">
          <a:xfrm>
            <a:off x="152400" y="36493"/>
            <a:ext cx="7315200" cy="523220"/>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interferometry </a:t>
            </a:r>
            <a:endParaRPr lang="en-US" sz="2800" dirty="0">
              <a:solidFill>
                <a:schemeClr val="tx1"/>
              </a:solidFill>
            </a:endParaRPr>
          </a:p>
        </p:txBody>
      </p:sp>
      <p:sp>
        <p:nvSpPr>
          <p:cNvPr id="22" name="Text Box 31"/>
          <p:cNvSpPr txBox="1">
            <a:spLocks noChangeArrowheads="1"/>
          </p:cNvSpPr>
          <p:nvPr/>
        </p:nvSpPr>
        <p:spPr bwMode="auto">
          <a:xfrm>
            <a:off x="6477000" y="1905000"/>
            <a:ext cx="2667000" cy="584775"/>
          </a:xfrm>
          <a:prstGeom prst="rect">
            <a:avLst/>
          </a:prstGeom>
          <a:noFill/>
          <a:ln w="28575" algn="ctr">
            <a:noFill/>
            <a:miter lim="800000"/>
            <a:headEnd/>
            <a:tailEnd/>
          </a:ln>
          <a:effectLst/>
        </p:spPr>
        <p:txBody>
          <a:bodyPr wrap="square">
            <a:spAutoFit/>
          </a:bodyPr>
          <a:lstStyle/>
          <a:p>
            <a:r>
              <a:rPr lang="en-US" sz="1600" b="1" dirty="0"/>
              <a:t>Currently a factor of 3 short of this design goal.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anim calcmode="lin" valueType="num">
                                      <p:cBhvr additive="base">
                                        <p:cTn id="13" dur="500" fill="hold"/>
                                        <p:tgtEl>
                                          <p:spTgt spid="22"/>
                                        </p:tgtEl>
                                        <p:attrNameLst>
                                          <p:attrName>ppt_x</p:attrName>
                                        </p:attrNameLst>
                                      </p:cBhvr>
                                      <p:tavLst>
                                        <p:tav tm="0">
                                          <p:val>
                                            <p:strVal val="1+#ppt_w/2"/>
                                          </p:val>
                                        </p:tav>
                                        <p:tav tm="100000">
                                          <p:val>
                                            <p:strVal val="#ppt_x"/>
                                          </p:val>
                                        </p:tav>
                                      </p:tavLst>
                                    </p:anim>
                                    <p:anim calcmode="lin" valueType="num">
                                      <p:cBhvr additive="base">
                                        <p:cTn id="14"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07559" name="Picture 7" descr="CAQI01ZC"/>
          <p:cNvPicPr>
            <a:picLocks noChangeAspect="1" noChangeArrowheads="1"/>
          </p:cNvPicPr>
          <p:nvPr/>
        </p:nvPicPr>
        <p:blipFill>
          <a:blip r:embed="rId5" cstate="print"/>
          <a:srcRect/>
          <a:stretch>
            <a:fillRect/>
          </a:stretch>
        </p:blipFill>
        <p:spPr bwMode="auto">
          <a:xfrm>
            <a:off x="152400" y="762000"/>
            <a:ext cx="8763000" cy="5106988"/>
          </a:xfrm>
          <a:prstGeom prst="rect">
            <a:avLst/>
          </a:prstGeom>
          <a:noFill/>
        </p:spPr>
      </p:pic>
      <p:grpSp>
        <p:nvGrpSpPr>
          <p:cNvPr id="407654" name="Group 102"/>
          <p:cNvGrpSpPr>
            <a:grpSpLocks/>
          </p:cNvGrpSpPr>
          <p:nvPr/>
        </p:nvGrpSpPr>
        <p:grpSpPr bwMode="auto">
          <a:xfrm>
            <a:off x="609600" y="4878388"/>
            <a:ext cx="1295400" cy="685800"/>
            <a:chOff x="384" y="3408"/>
            <a:chExt cx="816" cy="432"/>
          </a:xfrm>
        </p:grpSpPr>
        <p:sp>
          <p:nvSpPr>
            <p:cNvPr id="407568" name="Line 16"/>
            <p:cNvSpPr>
              <a:spLocks noChangeShapeType="1"/>
            </p:cNvSpPr>
            <p:nvPr/>
          </p:nvSpPr>
          <p:spPr bwMode="auto">
            <a:xfrm>
              <a:off x="384" y="3408"/>
              <a:ext cx="576" cy="0"/>
            </a:xfrm>
            <a:prstGeom prst="line">
              <a:avLst/>
            </a:prstGeom>
            <a:noFill/>
            <a:ln w="19050">
              <a:solidFill>
                <a:schemeClr val="tx1"/>
              </a:solidFill>
              <a:round/>
              <a:headEnd/>
              <a:tailEnd type="triangle" w="med" len="med"/>
            </a:ln>
            <a:effectLst/>
          </p:spPr>
          <p:txBody>
            <a:bodyPr/>
            <a:lstStyle/>
            <a:p>
              <a:endParaRPr lang="en-US"/>
            </a:p>
          </p:txBody>
        </p:sp>
        <p:grpSp>
          <p:nvGrpSpPr>
            <p:cNvPr id="407609" name="Group 57"/>
            <p:cNvGrpSpPr>
              <a:grpSpLocks/>
            </p:cNvGrpSpPr>
            <p:nvPr/>
          </p:nvGrpSpPr>
          <p:grpSpPr bwMode="auto">
            <a:xfrm>
              <a:off x="912" y="3552"/>
              <a:ext cx="288" cy="288"/>
              <a:chOff x="384" y="3888"/>
              <a:chExt cx="288" cy="288"/>
            </a:xfrm>
          </p:grpSpPr>
          <p:sp>
            <p:nvSpPr>
              <p:cNvPr id="407571" name="Line 19"/>
              <p:cNvSpPr>
                <a:spLocks noChangeShapeType="1"/>
              </p:cNvSpPr>
              <p:nvPr/>
            </p:nvSpPr>
            <p:spPr bwMode="auto">
              <a:xfrm rot="16200000">
                <a:off x="240" y="4032"/>
                <a:ext cx="288" cy="0"/>
              </a:xfrm>
              <a:prstGeom prst="line">
                <a:avLst/>
              </a:prstGeom>
              <a:noFill/>
              <a:ln w="19050">
                <a:solidFill>
                  <a:srgbClr val="006600"/>
                </a:solidFill>
                <a:round/>
                <a:headEnd/>
                <a:tailEnd type="triangle" w="med" len="med"/>
              </a:ln>
              <a:effectLst/>
            </p:spPr>
            <p:txBody>
              <a:bodyPr/>
              <a:lstStyle/>
              <a:p>
                <a:endParaRPr lang="en-US"/>
              </a:p>
            </p:txBody>
          </p:sp>
          <p:sp>
            <p:nvSpPr>
              <p:cNvPr id="407572" name="Line 20"/>
              <p:cNvSpPr>
                <a:spLocks noChangeShapeType="1"/>
              </p:cNvSpPr>
              <p:nvPr/>
            </p:nvSpPr>
            <p:spPr bwMode="auto">
              <a:xfrm>
                <a:off x="384" y="4176"/>
                <a:ext cx="288"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9" name="Group 107"/>
          <p:cNvGrpSpPr>
            <a:grpSpLocks/>
          </p:cNvGrpSpPr>
          <p:nvPr/>
        </p:nvGrpSpPr>
        <p:grpSpPr bwMode="auto">
          <a:xfrm>
            <a:off x="2590800" y="1982788"/>
            <a:ext cx="2620963" cy="1905000"/>
            <a:chOff x="1632" y="1536"/>
            <a:chExt cx="1651" cy="1200"/>
          </a:xfrm>
        </p:grpSpPr>
        <p:grpSp>
          <p:nvGrpSpPr>
            <p:cNvPr id="407631" name="Group 79"/>
            <p:cNvGrpSpPr>
              <a:grpSpLocks/>
            </p:cNvGrpSpPr>
            <p:nvPr/>
          </p:nvGrpSpPr>
          <p:grpSpPr bwMode="auto">
            <a:xfrm rot="2700000">
              <a:off x="1527" y="1641"/>
              <a:ext cx="411" cy="202"/>
              <a:chOff x="1872" y="3574"/>
              <a:chExt cx="411" cy="202"/>
            </a:xfrm>
          </p:grpSpPr>
          <p:sp>
            <p:nvSpPr>
              <p:cNvPr id="407632" name="Line 80"/>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3" name="Group 81"/>
              <p:cNvGrpSpPr>
                <a:grpSpLocks/>
              </p:cNvGrpSpPr>
              <p:nvPr/>
            </p:nvGrpSpPr>
            <p:grpSpPr bwMode="auto">
              <a:xfrm rot="10800000">
                <a:off x="2080" y="3574"/>
                <a:ext cx="203" cy="202"/>
                <a:chOff x="1151" y="3880"/>
                <a:chExt cx="203" cy="202"/>
              </a:xfrm>
            </p:grpSpPr>
            <p:sp>
              <p:nvSpPr>
                <p:cNvPr id="407634" name="Line 8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35" name="Line 8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36" name="Group 84"/>
            <p:cNvGrpSpPr>
              <a:grpSpLocks/>
            </p:cNvGrpSpPr>
            <p:nvPr/>
          </p:nvGrpSpPr>
          <p:grpSpPr bwMode="auto">
            <a:xfrm rot="18900000">
              <a:off x="2688" y="2534"/>
              <a:ext cx="595" cy="202"/>
              <a:chOff x="1901" y="3936"/>
              <a:chExt cx="595" cy="202"/>
            </a:xfrm>
          </p:grpSpPr>
          <p:sp>
            <p:nvSpPr>
              <p:cNvPr id="407637" name="Line 85"/>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38" name="Group 86"/>
              <p:cNvGrpSpPr>
                <a:grpSpLocks/>
              </p:cNvGrpSpPr>
              <p:nvPr/>
            </p:nvGrpSpPr>
            <p:grpSpPr bwMode="auto">
              <a:xfrm>
                <a:off x="2293" y="3936"/>
                <a:ext cx="203" cy="202"/>
                <a:chOff x="1151" y="3880"/>
                <a:chExt cx="203" cy="202"/>
              </a:xfrm>
            </p:grpSpPr>
            <p:sp>
              <p:nvSpPr>
                <p:cNvPr id="407639" name="Line 87"/>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0" name="Line 88"/>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grpSp>
        <p:nvGrpSpPr>
          <p:cNvPr id="407660" name="Group 108"/>
          <p:cNvGrpSpPr>
            <a:grpSpLocks/>
          </p:cNvGrpSpPr>
          <p:nvPr/>
        </p:nvGrpSpPr>
        <p:grpSpPr bwMode="auto">
          <a:xfrm>
            <a:off x="3868738" y="1647825"/>
            <a:ext cx="1693862" cy="944563"/>
            <a:chOff x="2437" y="1325"/>
            <a:chExt cx="1067" cy="595"/>
          </a:xfrm>
        </p:grpSpPr>
        <p:grpSp>
          <p:nvGrpSpPr>
            <p:cNvPr id="407646" name="Group 94"/>
            <p:cNvGrpSpPr>
              <a:grpSpLocks/>
            </p:cNvGrpSpPr>
            <p:nvPr/>
          </p:nvGrpSpPr>
          <p:grpSpPr bwMode="auto">
            <a:xfrm>
              <a:off x="3101" y="1717"/>
              <a:ext cx="403" cy="203"/>
              <a:chOff x="3773" y="3808"/>
              <a:chExt cx="403" cy="203"/>
            </a:xfrm>
          </p:grpSpPr>
          <p:sp>
            <p:nvSpPr>
              <p:cNvPr id="407642" name="Line 90"/>
              <p:cNvSpPr>
                <a:spLocks noChangeShapeType="1"/>
              </p:cNvSpPr>
              <p:nvPr/>
            </p:nvSpPr>
            <p:spPr bwMode="auto">
              <a:xfrm>
                <a:off x="3773" y="3984"/>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3" name="Group 91"/>
              <p:cNvGrpSpPr>
                <a:grpSpLocks/>
              </p:cNvGrpSpPr>
              <p:nvPr/>
            </p:nvGrpSpPr>
            <p:grpSpPr bwMode="auto">
              <a:xfrm rot="16200000">
                <a:off x="3973" y="3809"/>
                <a:ext cx="203" cy="202"/>
                <a:chOff x="1151" y="3880"/>
                <a:chExt cx="203" cy="202"/>
              </a:xfrm>
            </p:grpSpPr>
            <p:sp>
              <p:nvSpPr>
                <p:cNvPr id="407644" name="Line 9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45" name="Line 9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52" name="Group 100"/>
            <p:cNvGrpSpPr>
              <a:grpSpLocks/>
            </p:cNvGrpSpPr>
            <p:nvPr/>
          </p:nvGrpSpPr>
          <p:grpSpPr bwMode="auto">
            <a:xfrm rot="5400000">
              <a:off x="2241" y="1521"/>
              <a:ext cx="595" cy="203"/>
              <a:chOff x="4109" y="3600"/>
              <a:chExt cx="595" cy="203"/>
            </a:xfrm>
          </p:grpSpPr>
          <p:sp>
            <p:nvSpPr>
              <p:cNvPr id="407648" name="Line 96"/>
              <p:cNvSpPr>
                <a:spLocks noChangeShapeType="1"/>
              </p:cNvSpPr>
              <p:nvPr/>
            </p:nvSpPr>
            <p:spPr bwMode="auto">
              <a:xfrm>
                <a:off x="4109"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49" name="Group 97"/>
              <p:cNvGrpSpPr>
                <a:grpSpLocks/>
              </p:cNvGrpSpPr>
              <p:nvPr/>
            </p:nvGrpSpPr>
            <p:grpSpPr bwMode="auto">
              <a:xfrm rot="5400000">
                <a:off x="4501" y="3601"/>
                <a:ext cx="203" cy="202"/>
                <a:chOff x="1151" y="3880"/>
                <a:chExt cx="203" cy="202"/>
              </a:xfrm>
            </p:grpSpPr>
            <p:sp>
              <p:nvSpPr>
                <p:cNvPr id="407650" name="Line 98"/>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51" name="Line 99"/>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53" name="Text Box 101"/>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Mach-Zender interferometer</a:t>
            </a:r>
            <a:r>
              <a:rPr lang="en-US" sz="2800">
                <a:solidFill>
                  <a:schemeClr val="tx1"/>
                </a:solidFill>
              </a:rPr>
              <a:t> </a:t>
            </a:r>
          </a:p>
        </p:txBody>
      </p:sp>
      <p:grpSp>
        <p:nvGrpSpPr>
          <p:cNvPr id="407655" name="Group 103"/>
          <p:cNvGrpSpPr>
            <a:grpSpLocks/>
          </p:cNvGrpSpPr>
          <p:nvPr/>
        </p:nvGrpSpPr>
        <p:grpSpPr bwMode="auto">
          <a:xfrm>
            <a:off x="2286000" y="3735388"/>
            <a:ext cx="1096963" cy="625475"/>
            <a:chOff x="1440" y="2640"/>
            <a:chExt cx="691" cy="394"/>
          </a:xfrm>
        </p:grpSpPr>
        <p:grpSp>
          <p:nvGrpSpPr>
            <p:cNvPr id="407630" name="Group 78"/>
            <p:cNvGrpSpPr>
              <a:grpSpLocks/>
            </p:cNvGrpSpPr>
            <p:nvPr/>
          </p:nvGrpSpPr>
          <p:grpSpPr bwMode="auto">
            <a:xfrm>
              <a:off x="1440" y="2640"/>
              <a:ext cx="411" cy="202"/>
              <a:chOff x="1872" y="3574"/>
              <a:chExt cx="411" cy="202"/>
            </a:xfrm>
          </p:grpSpPr>
          <p:sp>
            <p:nvSpPr>
              <p:cNvPr id="407618" name="Line 66"/>
              <p:cNvSpPr>
                <a:spLocks noChangeShapeType="1"/>
              </p:cNvSpPr>
              <p:nvPr/>
            </p:nvSpPr>
            <p:spPr bwMode="auto">
              <a:xfrm>
                <a:off x="1872" y="3600"/>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7" name="Group 75"/>
              <p:cNvGrpSpPr>
                <a:grpSpLocks/>
              </p:cNvGrpSpPr>
              <p:nvPr/>
            </p:nvGrpSpPr>
            <p:grpSpPr bwMode="auto">
              <a:xfrm rot="10800000">
                <a:off x="2080" y="3574"/>
                <a:ext cx="203" cy="202"/>
                <a:chOff x="1151" y="3880"/>
                <a:chExt cx="203" cy="202"/>
              </a:xfrm>
            </p:grpSpPr>
            <p:sp>
              <p:nvSpPr>
                <p:cNvPr id="407628" name="Line 76"/>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9" name="Line 77"/>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nvGrpSpPr>
            <p:cNvPr id="407626" name="Group 74"/>
            <p:cNvGrpSpPr>
              <a:grpSpLocks/>
            </p:cNvGrpSpPr>
            <p:nvPr/>
          </p:nvGrpSpPr>
          <p:grpSpPr bwMode="auto">
            <a:xfrm>
              <a:off x="1536" y="2832"/>
              <a:ext cx="595" cy="202"/>
              <a:chOff x="1901" y="3936"/>
              <a:chExt cx="595" cy="202"/>
            </a:xfrm>
          </p:grpSpPr>
          <p:sp>
            <p:nvSpPr>
              <p:cNvPr id="407614" name="Line 62"/>
              <p:cNvSpPr>
                <a:spLocks noChangeShapeType="1"/>
              </p:cNvSpPr>
              <p:nvPr/>
            </p:nvSpPr>
            <p:spPr bwMode="auto">
              <a:xfrm>
                <a:off x="1901" y="4128"/>
                <a:ext cx="403" cy="0"/>
              </a:xfrm>
              <a:prstGeom prst="line">
                <a:avLst/>
              </a:prstGeom>
              <a:noFill/>
              <a:ln w="19050">
                <a:solidFill>
                  <a:schemeClr val="tx1"/>
                </a:solidFill>
                <a:round/>
                <a:headEnd/>
                <a:tailEnd type="triangle" w="med" len="med"/>
              </a:ln>
              <a:effectLst/>
            </p:spPr>
            <p:txBody>
              <a:bodyPr/>
              <a:lstStyle/>
              <a:p>
                <a:endParaRPr lang="en-US"/>
              </a:p>
            </p:txBody>
          </p:sp>
          <p:grpSp>
            <p:nvGrpSpPr>
              <p:cNvPr id="407623" name="Group 71"/>
              <p:cNvGrpSpPr>
                <a:grpSpLocks/>
              </p:cNvGrpSpPr>
              <p:nvPr/>
            </p:nvGrpSpPr>
            <p:grpSpPr bwMode="auto">
              <a:xfrm>
                <a:off x="2293" y="3936"/>
                <a:ext cx="203" cy="202"/>
                <a:chOff x="1151" y="3880"/>
                <a:chExt cx="203" cy="202"/>
              </a:xfrm>
            </p:grpSpPr>
            <p:sp>
              <p:nvSpPr>
                <p:cNvPr id="407624" name="Line 72"/>
                <p:cNvSpPr>
                  <a:spLocks noChangeShapeType="1"/>
                </p:cNvSpPr>
                <p:nvPr/>
              </p:nvSpPr>
              <p:spPr bwMode="auto">
                <a:xfrm rot="16200000">
                  <a:off x="1050" y="3981"/>
                  <a:ext cx="202" cy="0"/>
                </a:xfrm>
                <a:prstGeom prst="line">
                  <a:avLst/>
                </a:prstGeom>
                <a:noFill/>
                <a:ln w="19050">
                  <a:solidFill>
                    <a:srgbClr val="006600"/>
                  </a:solidFill>
                  <a:round/>
                  <a:headEnd/>
                  <a:tailEnd type="triangle" w="med" len="med"/>
                </a:ln>
                <a:effectLst/>
              </p:spPr>
              <p:txBody>
                <a:bodyPr/>
                <a:lstStyle/>
                <a:p>
                  <a:endParaRPr lang="en-US"/>
                </a:p>
              </p:txBody>
            </p:sp>
            <p:sp>
              <p:nvSpPr>
                <p:cNvPr id="407625" name="Line 73"/>
                <p:cNvSpPr>
                  <a:spLocks noChangeShapeType="1"/>
                </p:cNvSpPr>
                <p:nvPr/>
              </p:nvSpPr>
              <p:spPr bwMode="auto">
                <a:xfrm>
                  <a:off x="1152" y="4080"/>
                  <a:ext cx="202" cy="0"/>
                </a:xfrm>
                <a:prstGeom prst="line">
                  <a:avLst/>
                </a:prstGeom>
                <a:noFill/>
                <a:ln w="19050">
                  <a:solidFill>
                    <a:schemeClr val="accent2"/>
                  </a:solidFill>
                  <a:round/>
                  <a:headEnd/>
                  <a:tailEnd type="triangle" w="med" len="med"/>
                </a:ln>
                <a:effectLst/>
              </p:spPr>
              <p:txBody>
                <a:bodyPr/>
                <a:lstStyle/>
                <a:p>
                  <a:endParaRPr lang="en-US"/>
                </a:p>
              </p:txBody>
            </p:sp>
          </p:grpSp>
        </p:grpSp>
      </p:grpSp>
      <p:sp>
        <p:nvSpPr>
          <p:cNvPr id="407669" name="Text Box 117"/>
          <p:cNvSpPr txBox="1">
            <a:spLocks noChangeArrowheads="1"/>
          </p:cNvSpPr>
          <p:nvPr/>
        </p:nvSpPr>
        <p:spPr bwMode="auto">
          <a:xfrm>
            <a:off x="349755" y="1066800"/>
            <a:ext cx="3060453" cy="307777"/>
          </a:xfrm>
          <a:prstGeom prst="rect">
            <a:avLst/>
          </a:prstGeom>
          <a:noFill/>
          <a:ln w="19050" algn="ctr">
            <a:noFill/>
            <a:miter lim="800000"/>
            <a:headEnd/>
            <a:tailEnd/>
          </a:ln>
          <a:effectLst/>
        </p:spPr>
        <p:txBody>
          <a:bodyPr wrap="none">
            <a:spAutoFit/>
          </a:bodyPr>
          <a:lstStyle/>
          <a:p>
            <a:pPr algn="l"/>
            <a:r>
              <a:rPr lang="en-US" sz="1400" b="1" dirty="0">
                <a:solidFill>
                  <a:schemeClr val="tx1"/>
                </a:solidFill>
                <a:cs typeface="Helvetica" pitchFamily="34" charset="0"/>
              </a:rPr>
              <a:t>C. M. Caves, PRD 23, 1693 (1981). </a:t>
            </a:r>
          </a:p>
        </p:txBody>
      </p:sp>
      <p:grpSp>
        <p:nvGrpSpPr>
          <p:cNvPr id="407676" name="Group 124"/>
          <p:cNvGrpSpPr>
            <a:grpSpLocks/>
          </p:cNvGrpSpPr>
          <p:nvPr/>
        </p:nvGrpSpPr>
        <p:grpSpPr bwMode="auto">
          <a:xfrm>
            <a:off x="3276600" y="3736975"/>
            <a:ext cx="5630863" cy="2892425"/>
            <a:chOff x="2064" y="2256"/>
            <a:chExt cx="3547" cy="1822"/>
          </a:xfrm>
        </p:grpSpPr>
        <p:pic>
          <p:nvPicPr>
            <p:cNvPr id="407668" name="Picture 116" descr="TP_tmp"/>
            <p:cNvPicPr>
              <a:picLocks noChangeAspect="1" noChangeArrowheads="1"/>
            </p:cNvPicPr>
            <p:nvPr>
              <p:custDataLst>
                <p:tags r:id="rId2"/>
              </p:custDataLst>
            </p:nvPr>
          </p:nvPicPr>
          <p:blipFill>
            <a:blip r:embed="rId6" cstate="print">
              <a:clrChange>
                <a:clrFrom>
                  <a:srgbClr val="FFFFFF"/>
                </a:clrFrom>
                <a:clrTo>
                  <a:srgbClr val="FFFFFF">
                    <a:alpha val="0"/>
                  </a:srgbClr>
                </a:clrTo>
              </a:clrChange>
            </a:blip>
            <a:srcRect/>
            <a:stretch>
              <a:fillRect/>
            </a:stretch>
          </p:blipFill>
          <p:spPr bwMode="auto">
            <a:xfrm>
              <a:off x="2064" y="3120"/>
              <a:ext cx="3547" cy="958"/>
            </a:xfrm>
            <a:prstGeom prst="rect">
              <a:avLst/>
            </a:prstGeom>
            <a:noFill/>
            <a:ln w="19050" algn="ctr">
              <a:noFill/>
              <a:miter lim="800000"/>
              <a:headEnd/>
              <a:tailEnd/>
            </a:ln>
            <a:effectLst/>
          </p:spPr>
        </p:pic>
        <p:pic>
          <p:nvPicPr>
            <p:cNvPr id="407675" name="Picture 123" descr="CA477VEZ"/>
            <p:cNvPicPr>
              <a:picLocks noChangeAspect="1" noChangeArrowheads="1"/>
            </p:cNvPicPr>
            <p:nvPr/>
          </p:nvPicPr>
          <p:blipFill>
            <a:blip r:embed="rId7" cstate="print"/>
            <a:srcRect/>
            <a:stretch>
              <a:fillRect/>
            </a:stretch>
          </p:blipFill>
          <p:spPr bwMode="auto">
            <a:xfrm>
              <a:off x="4279" y="2256"/>
              <a:ext cx="1289" cy="720"/>
            </a:xfrm>
            <a:prstGeom prst="rect">
              <a:avLst/>
            </a:prstGeom>
            <a:noFill/>
          </p:spPr>
        </p:pic>
      </p:grpSp>
      <p:pic>
        <p:nvPicPr>
          <p:cNvPr id="52" name="Picture 51" descr="TP_tmp"/>
          <p:cNvPicPr>
            <a:picLocks noChangeAspect="1"/>
          </p:cNvPicPr>
          <p:nvPr>
            <p:custDataLst>
              <p:tags r:id="rId1"/>
            </p:custDataLst>
          </p:nvPr>
        </p:nvPicPr>
        <p:blipFill>
          <a:blip r:embed="rId8" cstate="print"/>
          <a:stretch>
            <a:fillRect/>
          </a:stretch>
        </p:blipFill>
        <p:spPr bwMode="auto">
          <a:xfrm>
            <a:off x="279651" y="5829299"/>
            <a:ext cx="1549149" cy="495301"/>
          </a:xfrm>
          <a:prstGeom prst="rect">
            <a:avLst/>
          </a:prstGeom>
          <a:noFill/>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765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76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76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76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07676"/>
                                        </p:tgtEl>
                                        <p:attrNameLst>
                                          <p:attrName>style.visibility</p:attrName>
                                        </p:attrNameLst>
                                      </p:cBhvr>
                                      <p:to>
                                        <p:strVal val="visible"/>
                                      </p:to>
                                    </p:set>
                                    <p:anim calcmode="lin" valueType="num">
                                      <p:cBhvr additive="base">
                                        <p:cTn id="23" dur="500" fill="hold"/>
                                        <p:tgtEl>
                                          <p:spTgt spid="407676"/>
                                        </p:tgtEl>
                                        <p:attrNameLst>
                                          <p:attrName>ppt_x</p:attrName>
                                        </p:attrNameLst>
                                      </p:cBhvr>
                                      <p:tavLst>
                                        <p:tav tm="0">
                                          <p:val>
                                            <p:strVal val="#ppt_x"/>
                                          </p:val>
                                        </p:tav>
                                        <p:tav tm="100000">
                                          <p:val>
                                            <p:strVal val="#ppt_x"/>
                                          </p:val>
                                        </p:tav>
                                      </p:tavLst>
                                    </p:anim>
                                    <p:anim calcmode="lin" valueType="num">
                                      <p:cBhvr additive="base">
                                        <p:cTn id="24" dur="500" fill="hold"/>
                                        <p:tgtEl>
                                          <p:spTgt spid="40767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11655" name="Text Box 7"/>
          <p:cNvSpPr txBox="1">
            <a:spLocks noChangeArrowheads="1"/>
          </p:cNvSpPr>
          <p:nvPr/>
        </p:nvSpPr>
        <p:spPr bwMode="auto">
          <a:xfrm>
            <a:off x="685800" y="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Squeezed states of light</a:t>
            </a:r>
            <a:r>
              <a:rPr lang="en-US" sz="2800">
                <a:solidFill>
                  <a:schemeClr val="tx1"/>
                </a:solidFill>
              </a:rPr>
              <a:t> </a:t>
            </a:r>
          </a:p>
        </p:txBody>
      </p:sp>
      <p:pic>
        <p:nvPicPr>
          <p:cNvPr id="411675" name="Picture 27" descr="squeezedstateE"/>
          <p:cNvPicPr>
            <a:picLocks noChangeAspect="1" noChangeArrowheads="1"/>
          </p:cNvPicPr>
          <p:nvPr/>
        </p:nvPicPr>
        <p:blipFill>
          <a:blip r:embed="rId6" cstate="print"/>
          <a:srcRect/>
          <a:stretch>
            <a:fillRect/>
          </a:stretch>
        </p:blipFill>
        <p:spPr bwMode="auto">
          <a:xfrm rot="60000">
            <a:off x="76200" y="1447800"/>
            <a:ext cx="3730625" cy="5181600"/>
          </a:xfrm>
          <a:prstGeom prst="rect">
            <a:avLst/>
          </a:prstGeom>
          <a:noFill/>
        </p:spPr>
      </p:pic>
      <p:pic>
        <p:nvPicPr>
          <p:cNvPr id="2" name="Picture 1" descr="TP_tmp"/>
          <p:cNvPicPr>
            <a:picLocks noChangeAspect="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571997" y="685800"/>
            <a:ext cx="3108332" cy="80816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86195" y="2035175"/>
            <a:ext cx="5008573" cy="70773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 name="Picture 3" descr="TP_tmp"/>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86195" y="5181600"/>
            <a:ext cx="4518034" cy="103424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15747" name="Picture 3" descr="squeezedstateE"/>
          <p:cNvPicPr>
            <a:picLocks noChangeAspect="1" noChangeArrowheads="1"/>
          </p:cNvPicPr>
          <p:nvPr/>
        </p:nvPicPr>
        <p:blipFill>
          <a:blip r:embed="rId3" cstate="print"/>
          <a:srcRect/>
          <a:stretch>
            <a:fillRect/>
          </a:stretch>
        </p:blipFill>
        <p:spPr bwMode="auto">
          <a:xfrm rot="60000">
            <a:off x="457200" y="491728"/>
            <a:ext cx="4005263" cy="5562600"/>
          </a:xfrm>
          <a:prstGeom prst="rect">
            <a:avLst/>
          </a:prstGeom>
          <a:noFill/>
        </p:spPr>
      </p:pic>
      <p:pic>
        <p:nvPicPr>
          <p:cNvPr id="415751" name="Picture 7" descr="Breitenbach1997a"/>
          <p:cNvPicPr>
            <a:picLocks noChangeAspect="1" noChangeArrowheads="1"/>
          </p:cNvPicPr>
          <p:nvPr/>
        </p:nvPicPr>
        <p:blipFill>
          <a:blip r:embed="rId4" cstate="print"/>
          <a:srcRect/>
          <a:stretch>
            <a:fillRect/>
          </a:stretch>
        </p:blipFill>
        <p:spPr bwMode="auto">
          <a:xfrm>
            <a:off x="5410200" y="228600"/>
            <a:ext cx="3276600" cy="5499190"/>
          </a:xfrm>
          <a:prstGeom prst="rect">
            <a:avLst/>
          </a:prstGeom>
          <a:noFill/>
        </p:spPr>
      </p:pic>
      <p:sp>
        <p:nvSpPr>
          <p:cNvPr id="415752" name="Text Box 8"/>
          <p:cNvSpPr txBox="1">
            <a:spLocks noChangeArrowheads="1"/>
          </p:cNvSpPr>
          <p:nvPr/>
        </p:nvSpPr>
        <p:spPr bwMode="auto">
          <a:xfrm>
            <a:off x="5166285" y="6291238"/>
            <a:ext cx="3901515"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G. </a:t>
            </a:r>
            <a:r>
              <a:rPr lang="en-US" sz="1400" b="1" dirty="0" err="1">
                <a:solidFill>
                  <a:schemeClr val="tx1"/>
                </a:solidFill>
              </a:rPr>
              <a:t>Breitenbach</a:t>
            </a:r>
            <a:r>
              <a:rPr lang="en-US" sz="1400" b="1" dirty="0">
                <a:solidFill>
                  <a:schemeClr val="tx1"/>
                </a:solidFill>
              </a:rPr>
              <a:t>, S. Schiller, and  J. </a:t>
            </a:r>
            <a:r>
              <a:rPr lang="en-US" sz="1400" b="1" dirty="0" err="1">
                <a:solidFill>
                  <a:schemeClr val="tx1"/>
                </a:solidFill>
              </a:rPr>
              <a:t>Mlynek</a:t>
            </a:r>
            <a:r>
              <a:rPr lang="en-US" sz="1400" b="1" dirty="0">
                <a:solidFill>
                  <a:schemeClr val="tx1"/>
                </a:solidFill>
              </a:rPr>
              <a:t>, Nature 387, 471 (1997).</a:t>
            </a:r>
          </a:p>
        </p:txBody>
      </p:sp>
      <p:sp>
        <p:nvSpPr>
          <p:cNvPr id="415753" name="Text Box 9"/>
          <p:cNvSpPr txBox="1">
            <a:spLocks noChangeArrowheads="1"/>
          </p:cNvSpPr>
          <p:nvPr/>
        </p:nvSpPr>
        <p:spPr bwMode="auto">
          <a:xfrm>
            <a:off x="76321" y="6019800"/>
            <a:ext cx="5029079" cy="738664"/>
          </a:xfrm>
          <a:prstGeom prst="rect">
            <a:avLst/>
          </a:prstGeom>
          <a:noFill/>
          <a:ln w="28575" algn="ctr">
            <a:solidFill>
              <a:schemeClr val="accent6"/>
            </a:solidFill>
            <a:miter lim="800000"/>
            <a:headEnd/>
            <a:tailEnd/>
          </a:ln>
          <a:effectLst/>
        </p:spPr>
        <p:txBody>
          <a:bodyPr wrap="square">
            <a:spAutoFit/>
          </a:bodyPr>
          <a:lstStyle/>
          <a:p>
            <a:pPr algn="l"/>
            <a:r>
              <a:rPr lang="en-US" sz="1400" dirty="0">
                <a:solidFill>
                  <a:schemeClr val="accent6"/>
                </a:solidFill>
              </a:rPr>
              <a:t>Groups at Australian National  University, Hannover, and Tokyo have achieved up to 15 dB of squeezing at audio frequencies for use in Advanced LIGO, VIRGO, and GEO.</a:t>
            </a:r>
          </a:p>
        </p:txBody>
      </p:sp>
      <p:sp>
        <p:nvSpPr>
          <p:cNvPr id="415746" name="Text Box 2"/>
          <p:cNvSpPr txBox="1">
            <a:spLocks noChangeArrowheads="1"/>
          </p:cNvSpPr>
          <p:nvPr/>
        </p:nvSpPr>
        <p:spPr bwMode="auto">
          <a:xfrm>
            <a:off x="76200" y="0"/>
            <a:ext cx="5257800" cy="57943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of light</a:t>
            </a:r>
            <a:r>
              <a:rPr lang="en-US" sz="2800" dirty="0">
                <a:solidFill>
                  <a:schemeClr val="tx1"/>
                </a:solidFill>
              </a:rPr>
              <a:t> </a:t>
            </a:r>
          </a:p>
        </p:txBody>
      </p:sp>
      <p:sp>
        <p:nvSpPr>
          <p:cNvPr id="8" name="TextBox 7"/>
          <p:cNvSpPr txBox="1"/>
          <p:nvPr/>
        </p:nvSpPr>
        <p:spPr>
          <a:xfrm>
            <a:off x="5242485" y="5879068"/>
            <a:ext cx="3698449" cy="369332"/>
          </a:xfrm>
          <a:prstGeom prst="rect">
            <a:avLst/>
          </a:prstGeom>
          <a:noFill/>
          <a:ln w="28575">
            <a:solidFill>
              <a:srgbClr val="006600"/>
            </a:solidFill>
          </a:ln>
        </p:spPr>
        <p:txBody>
          <a:bodyPr wrap="none" rtlCol="0">
            <a:spAutoFit/>
          </a:bodyPr>
          <a:lstStyle/>
          <a:p>
            <a:r>
              <a:rPr lang="en-US" sz="1800" dirty="0">
                <a:solidFill>
                  <a:srgbClr val="006600"/>
                </a:solidFill>
              </a:rPr>
              <a:t>Squeezing by a factor of about 3.5</a:t>
            </a:r>
            <a:endParaRPr lang="en-US" dirty="0">
              <a:solidFill>
                <a:srgbClr val="0066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5753"/>
                                        </p:tgtEl>
                                        <p:attrNameLst>
                                          <p:attrName>style.visibility</p:attrName>
                                        </p:attrNameLst>
                                      </p:cBhvr>
                                      <p:to>
                                        <p:strVal val="visible"/>
                                      </p:to>
                                    </p:set>
                                    <p:anim calcmode="lin" valueType="num">
                                      <p:cBhvr additive="base">
                                        <p:cTn id="7" dur="500" fill="hold"/>
                                        <p:tgtEl>
                                          <p:spTgt spid="415753"/>
                                        </p:tgtEl>
                                        <p:attrNameLst>
                                          <p:attrName>ppt_x</p:attrName>
                                        </p:attrNameLst>
                                      </p:cBhvr>
                                      <p:tavLst>
                                        <p:tav tm="0">
                                          <p:val>
                                            <p:strVal val="#ppt_x"/>
                                          </p:val>
                                        </p:tav>
                                        <p:tav tm="100000">
                                          <p:val>
                                            <p:strVal val="#ppt_x"/>
                                          </p:val>
                                        </p:tav>
                                      </p:tavLst>
                                    </p:anim>
                                    <p:anim calcmode="lin" valueType="num">
                                      <p:cBhvr additive="base">
                                        <p:cTn id="8" dur="500" fill="hold"/>
                                        <p:tgtEl>
                                          <p:spTgt spid="41575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5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07653" name="Text Box 101"/>
          <p:cNvSpPr txBox="1">
            <a:spLocks noChangeArrowheads="1"/>
          </p:cNvSpPr>
          <p:nvPr/>
        </p:nvSpPr>
        <p:spPr bwMode="auto">
          <a:xfrm>
            <a:off x="0" y="253425"/>
            <a:ext cx="9144000" cy="584775"/>
          </a:xfrm>
          <a:prstGeom prst="rect">
            <a:avLst/>
          </a:prstGeom>
          <a:noFill/>
          <a:ln w="9525">
            <a:noFill/>
            <a:miter lim="800000"/>
            <a:headEnd/>
            <a:tailEnd/>
          </a:ln>
          <a:effectLst/>
        </p:spPr>
        <p:txBody>
          <a:bodyPr wrap="square">
            <a:spAutoFit/>
          </a:bodyPr>
          <a:lstStyle/>
          <a:p>
            <a:pPr eaLnBrk="1" hangingPunct="1"/>
            <a:r>
              <a:rPr lang="en-US" sz="3200" b="1" dirty="0" err="1">
                <a:solidFill>
                  <a:srgbClr val="996633"/>
                </a:solidFill>
                <a:latin typeface="Comic Sans MS" pitchFamily="66" charset="0"/>
              </a:rPr>
              <a:t>Fabry</a:t>
            </a:r>
            <a:r>
              <a:rPr lang="en-US" sz="3200" b="1" dirty="0">
                <a:solidFill>
                  <a:srgbClr val="996633"/>
                </a:solidFill>
                <a:latin typeface="Comic Sans MS" pitchFamily="66" charset="0"/>
              </a:rPr>
              <a:t>-Perot Michelson interferometer</a:t>
            </a:r>
            <a:endParaRPr lang="en-US" sz="3200" dirty="0">
              <a:solidFill>
                <a:schemeClr val="tx1"/>
              </a:solidFill>
            </a:endParaRP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897" y="1143000"/>
            <a:ext cx="4470109" cy="2846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7574" y="1145929"/>
            <a:ext cx="3315426" cy="35784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600200" y="4848761"/>
            <a:ext cx="5867400" cy="1631216"/>
          </a:xfrm>
          <a:prstGeom prst="rect">
            <a:avLst/>
          </a:prstGeom>
          <a:noFill/>
        </p:spPr>
        <p:txBody>
          <a:bodyPr wrap="square" rtlCol="0">
            <a:spAutoFit/>
          </a:bodyPr>
          <a:lstStyle/>
          <a:p>
            <a:pPr algn="l"/>
            <a:r>
              <a:rPr lang="en-US" dirty="0"/>
              <a:t>Motion of the mirrors produced by a gravitational wave induces a transition from the symmetric mode to the antisymmetric mode; the resulting tiny signal at the vacuum port is contaminated by quantum noise that entered the vacuum port.</a:t>
            </a:r>
          </a:p>
        </p:txBody>
      </p:sp>
    </p:spTree>
    <p:extLst>
      <p:ext uri="{BB962C8B-B14F-4D97-AF65-F5344CB8AC3E}">
        <p14:creationId xmlns:p14="http://schemas.microsoft.com/office/powerpoint/2010/main" val="3262729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1030" name="Picture 6" descr="C:\Users\caves\Documents\My Stuff 2\talks\qmetrology\Goda2008aFi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0000" y="36977"/>
            <a:ext cx="6604000" cy="4535477"/>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6200" y="335340"/>
            <a:ext cx="3581400" cy="1569660"/>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and optical interferometry</a:t>
            </a:r>
            <a:r>
              <a:rPr lang="en-US" sz="2800" dirty="0">
                <a:solidFill>
                  <a:schemeClr val="tx1"/>
                </a:solidFill>
              </a:rPr>
              <a:t> </a:t>
            </a:r>
          </a:p>
        </p:txBody>
      </p:sp>
      <p:pic>
        <p:nvPicPr>
          <p:cNvPr id="1029" name="Picture 5" descr="C:\Users\caves\Documents\My Stuff 2\talks\qmetrology\Goda2008aFig2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962400"/>
            <a:ext cx="4724400" cy="2937108"/>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p:cNvSpPr txBox="1">
            <a:spLocks noChangeArrowheads="1"/>
          </p:cNvSpPr>
          <p:nvPr/>
        </p:nvSpPr>
        <p:spPr bwMode="auto">
          <a:xfrm>
            <a:off x="4724400" y="4572000"/>
            <a:ext cx="4267200" cy="954107"/>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K. </a:t>
            </a:r>
            <a:r>
              <a:rPr lang="en-US" sz="1400" b="1" dirty="0" err="1">
                <a:solidFill>
                  <a:schemeClr val="tx1"/>
                </a:solidFill>
              </a:rPr>
              <a:t>Goda</a:t>
            </a:r>
            <a:r>
              <a:rPr lang="en-US" sz="1400" b="1" dirty="0">
                <a:solidFill>
                  <a:schemeClr val="tx1"/>
                </a:solidFill>
              </a:rPr>
              <a:t>, O. </a:t>
            </a:r>
            <a:r>
              <a:rPr lang="en-US" sz="1400" b="1" dirty="0" err="1">
                <a:solidFill>
                  <a:schemeClr val="tx1"/>
                </a:solidFill>
              </a:rPr>
              <a:t>Miyakawa</a:t>
            </a:r>
            <a:r>
              <a:rPr lang="en-US" sz="1400" b="1" dirty="0">
                <a:solidFill>
                  <a:schemeClr val="tx1"/>
                </a:solidFill>
              </a:rPr>
              <a:t>, E. E. </a:t>
            </a:r>
            <a:r>
              <a:rPr lang="en-US" sz="1400" b="1" dirty="0" err="1">
                <a:solidFill>
                  <a:schemeClr val="tx1"/>
                </a:solidFill>
              </a:rPr>
              <a:t>Mikhailov</a:t>
            </a:r>
            <a:r>
              <a:rPr lang="en-US" sz="1400" b="1" dirty="0">
                <a:solidFill>
                  <a:schemeClr val="tx1"/>
                </a:solidFill>
              </a:rPr>
              <a:t>, S. </a:t>
            </a:r>
            <a:r>
              <a:rPr lang="en-US" sz="1400" b="1" dirty="0" err="1">
                <a:solidFill>
                  <a:schemeClr val="tx1"/>
                </a:solidFill>
              </a:rPr>
              <a:t>Saraf</a:t>
            </a:r>
            <a:r>
              <a:rPr lang="en-US" sz="1400" b="1" dirty="0">
                <a:solidFill>
                  <a:schemeClr val="tx1"/>
                </a:solidFill>
              </a:rPr>
              <a:t>.  R. </a:t>
            </a:r>
            <a:r>
              <a:rPr lang="en-US" sz="1400" b="1" dirty="0" err="1">
                <a:solidFill>
                  <a:schemeClr val="tx1"/>
                </a:solidFill>
              </a:rPr>
              <a:t>Adhikari</a:t>
            </a:r>
            <a:r>
              <a:rPr lang="en-US" sz="1400" b="1" dirty="0">
                <a:solidFill>
                  <a:schemeClr val="tx1"/>
                </a:solidFill>
              </a:rPr>
              <a:t>, K. McKenzie, R. Ward, S. Vass, A. J. Weinstein, and N. </a:t>
            </a:r>
            <a:r>
              <a:rPr lang="en-US" sz="1400" b="1" dirty="0" err="1">
                <a:solidFill>
                  <a:schemeClr val="tx1"/>
                </a:solidFill>
              </a:rPr>
              <a:t>Mavalvala</a:t>
            </a:r>
            <a:r>
              <a:rPr lang="en-US" sz="1400" b="1" dirty="0">
                <a:solidFill>
                  <a:schemeClr val="tx1"/>
                </a:solidFill>
              </a:rPr>
              <a:t>, Nature Physics 4, 472 (2008).</a:t>
            </a:r>
          </a:p>
        </p:txBody>
      </p:sp>
      <p:sp>
        <p:nvSpPr>
          <p:cNvPr id="11" name="Text Box 8"/>
          <p:cNvSpPr txBox="1">
            <a:spLocks noChangeArrowheads="1"/>
          </p:cNvSpPr>
          <p:nvPr/>
        </p:nvSpPr>
        <p:spPr bwMode="auto">
          <a:xfrm>
            <a:off x="4800600" y="5791200"/>
            <a:ext cx="3124200" cy="707886"/>
          </a:xfrm>
          <a:prstGeom prst="rect">
            <a:avLst/>
          </a:prstGeom>
          <a:noFill/>
          <a:ln w="19050" algn="ctr">
            <a:noFill/>
            <a:miter lim="800000"/>
            <a:headEnd/>
            <a:tailEnd/>
          </a:ln>
          <a:effectLst/>
        </p:spPr>
        <p:txBody>
          <a:bodyPr wrap="square">
            <a:spAutoFit/>
          </a:bodyPr>
          <a:lstStyle/>
          <a:p>
            <a:pPr algn="l"/>
            <a:r>
              <a:rPr lang="en-US" b="1" dirty="0">
                <a:solidFill>
                  <a:schemeClr val="tx1"/>
                </a:solidFill>
              </a:rPr>
              <a:t>44% improvement in displacement sensitivity</a:t>
            </a:r>
          </a:p>
        </p:txBody>
      </p:sp>
    </p:spTree>
    <p:extLst>
      <p:ext uri="{BB962C8B-B14F-4D97-AF65-F5344CB8AC3E}">
        <p14:creationId xmlns:p14="http://schemas.microsoft.com/office/powerpoint/2010/main" val="24430181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4876800" y="5562600"/>
            <a:ext cx="3581400" cy="707886"/>
          </a:xfrm>
          <a:prstGeom prst="rect">
            <a:avLst/>
          </a:prstGeom>
          <a:noFill/>
          <a:ln w="19050" algn="ctr">
            <a:noFill/>
            <a:miter lim="800000"/>
            <a:headEnd/>
            <a:tailEnd/>
          </a:ln>
          <a:effectLst/>
        </p:spPr>
        <p:txBody>
          <a:bodyPr wrap="square">
            <a:spAutoFit/>
          </a:bodyPr>
          <a:lstStyle/>
          <a:p>
            <a:pPr algn="l"/>
            <a:r>
              <a:rPr lang="en-US" b="1" dirty="0">
                <a:solidFill>
                  <a:schemeClr val="tx1"/>
                </a:solidFill>
              </a:rPr>
              <a:t>9dB below shot noise from 10 Hz to 10 kHz</a:t>
            </a:r>
          </a:p>
        </p:txBody>
      </p:sp>
      <p:pic>
        <p:nvPicPr>
          <p:cNvPr id="1031" name="Picture 7" descr="C:\Users\caves\Documents\My Stuff 2\talks\qmetrology\Vahlbruch2010aFig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152400"/>
            <a:ext cx="5898166" cy="3938514"/>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6200" y="106740"/>
            <a:ext cx="3581400" cy="1569660"/>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for optical interferometry</a:t>
            </a:r>
            <a:r>
              <a:rPr lang="en-US" sz="2800" dirty="0">
                <a:solidFill>
                  <a:schemeClr val="tx1"/>
                </a:solidFill>
              </a:rPr>
              <a:t> </a:t>
            </a:r>
          </a:p>
        </p:txBody>
      </p:sp>
      <p:pic>
        <p:nvPicPr>
          <p:cNvPr id="1032" name="Picture 8" descr="C:\Users\caves\Documents\My Stuff 2\talks\qmetrology\Vahlbruch2010aFig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689184"/>
            <a:ext cx="4876800" cy="3172445"/>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8"/>
          <p:cNvSpPr txBox="1">
            <a:spLocks noChangeArrowheads="1"/>
          </p:cNvSpPr>
          <p:nvPr/>
        </p:nvSpPr>
        <p:spPr bwMode="auto">
          <a:xfrm>
            <a:off x="4648200" y="4366736"/>
            <a:ext cx="449580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H. </a:t>
            </a:r>
            <a:r>
              <a:rPr lang="en-US" sz="1400" b="1" dirty="0" err="1">
                <a:solidFill>
                  <a:schemeClr val="tx1"/>
                </a:solidFill>
              </a:rPr>
              <a:t>Vahlbruch</a:t>
            </a:r>
            <a:r>
              <a:rPr lang="en-US" sz="1400" b="1" dirty="0">
                <a:solidFill>
                  <a:schemeClr val="tx1"/>
                </a:solidFill>
              </a:rPr>
              <a:t>, A. </a:t>
            </a:r>
            <a:r>
              <a:rPr lang="en-US" sz="1400" b="1" dirty="0" err="1">
                <a:solidFill>
                  <a:schemeClr val="tx1"/>
                </a:solidFill>
              </a:rPr>
              <a:t>Khalaidovski</a:t>
            </a:r>
            <a:r>
              <a:rPr lang="en-US" sz="1400" b="1" dirty="0">
                <a:solidFill>
                  <a:schemeClr val="tx1"/>
                </a:solidFill>
              </a:rPr>
              <a:t>, N. </a:t>
            </a:r>
            <a:r>
              <a:rPr lang="en-US" sz="1400" b="1" dirty="0" err="1">
                <a:solidFill>
                  <a:schemeClr val="tx1"/>
                </a:solidFill>
              </a:rPr>
              <a:t>Lastzka</a:t>
            </a:r>
            <a:r>
              <a:rPr lang="en-US" sz="1400" b="1" dirty="0">
                <a:solidFill>
                  <a:schemeClr val="tx1"/>
                </a:solidFill>
              </a:rPr>
              <a:t>, </a:t>
            </a:r>
          </a:p>
          <a:p>
            <a:pPr algn="l"/>
            <a:r>
              <a:rPr lang="en-US" sz="1400" b="1" dirty="0">
                <a:solidFill>
                  <a:schemeClr val="tx1"/>
                </a:solidFill>
              </a:rPr>
              <a:t>C. </a:t>
            </a:r>
            <a:r>
              <a:rPr lang="en-US" sz="1400" b="1" dirty="0" err="1">
                <a:solidFill>
                  <a:schemeClr val="tx1"/>
                </a:solidFill>
              </a:rPr>
              <a:t>Graef</a:t>
            </a:r>
            <a:r>
              <a:rPr lang="en-US" sz="1400" b="1" dirty="0">
                <a:solidFill>
                  <a:schemeClr val="tx1"/>
                </a:solidFill>
              </a:rPr>
              <a:t>, K. </a:t>
            </a:r>
            <a:r>
              <a:rPr lang="en-US" sz="1400" b="1" dirty="0" err="1">
                <a:solidFill>
                  <a:schemeClr val="tx1"/>
                </a:solidFill>
              </a:rPr>
              <a:t>Danzmann</a:t>
            </a:r>
            <a:r>
              <a:rPr lang="en-US" sz="1400" b="1" dirty="0">
                <a:solidFill>
                  <a:schemeClr val="tx1"/>
                </a:solidFill>
              </a:rPr>
              <a:t>, and R. Schnabel, Classical and Quantum Gravity 27, 084027 (2010).</a:t>
            </a:r>
          </a:p>
        </p:txBody>
      </p:sp>
    </p:spTree>
    <p:extLst>
      <p:ext uri="{BB962C8B-B14F-4D97-AF65-F5344CB8AC3E}">
        <p14:creationId xmlns:p14="http://schemas.microsoft.com/office/powerpoint/2010/main" val="3988017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5105400" y="5257800"/>
            <a:ext cx="3886200" cy="1015663"/>
          </a:xfrm>
          <a:prstGeom prst="rect">
            <a:avLst/>
          </a:prstGeom>
          <a:noFill/>
          <a:ln w="19050" algn="ctr">
            <a:noFill/>
            <a:miter lim="800000"/>
            <a:headEnd/>
            <a:tailEnd/>
          </a:ln>
          <a:effectLst/>
        </p:spPr>
        <p:txBody>
          <a:bodyPr wrap="square">
            <a:spAutoFit/>
          </a:bodyPr>
          <a:lstStyle/>
          <a:p>
            <a:pPr algn="l"/>
            <a:r>
              <a:rPr lang="en-US" b="1" dirty="0">
                <a:solidFill>
                  <a:schemeClr val="tx1"/>
                </a:solidFill>
              </a:rPr>
              <a:t>Up to 3.5dB improvement in sensitivity in the shot-noise-limited frequency band</a:t>
            </a:r>
          </a:p>
        </p:txBody>
      </p:sp>
      <p:sp>
        <p:nvSpPr>
          <p:cNvPr id="10" name="Text Box 8"/>
          <p:cNvSpPr txBox="1">
            <a:spLocks noChangeArrowheads="1"/>
          </p:cNvSpPr>
          <p:nvPr/>
        </p:nvSpPr>
        <p:spPr bwMode="auto">
          <a:xfrm>
            <a:off x="5105400" y="4505980"/>
            <a:ext cx="3124200"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rPr>
              <a:t>The LIGO Scientific Collaboration, Nature Physics 7, 962 (2011).</a:t>
            </a:r>
          </a:p>
        </p:txBody>
      </p:sp>
      <p:pic>
        <p:nvPicPr>
          <p:cNvPr id="1029" name="Picture 5" descr="C:\Users\caves\Documents\My Stuff 2\talks\qmetrology\GEO600interferome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52400"/>
            <a:ext cx="6324600" cy="4242188"/>
          </a:xfrm>
          <a:prstGeom prst="rect">
            <a:avLst/>
          </a:prstGeom>
          <a:noFill/>
          <a:extLst>
            <a:ext uri="{909E8E84-426E-40DD-AFC4-6F175D3DCCD1}">
              <a14:hiddenFill xmlns:a14="http://schemas.microsoft.com/office/drawing/2010/main">
                <a:solidFill>
                  <a:srgbClr val="FFFFFF"/>
                </a:solidFill>
              </a14:hiddenFill>
            </a:ext>
          </a:extLst>
        </p:spPr>
      </p:pic>
      <p:sp>
        <p:nvSpPr>
          <p:cNvPr id="3" name="Text Box 2"/>
          <p:cNvSpPr txBox="1">
            <a:spLocks noChangeArrowheads="1"/>
          </p:cNvSpPr>
          <p:nvPr/>
        </p:nvSpPr>
        <p:spPr bwMode="auto">
          <a:xfrm>
            <a:off x="-76200" y="182940"/>
            <a:ext cx="3581400" cy="1569660"/>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and optical interferometry</a:t>
            </a:r>
            <a:r>
              <a:rPr lang="en-US" sz="2800" dirty="0">
                <a:solidFill>
                  <a:schemeClr val="tx1"/>
                </a:solidFill>
              </a:rPr>
              <a:t> </a:t>
            </a:r>
          </a:p>
        </p:txBody>
      </p:sp>
      <p:pic>
        <p:nvPicPr>
          <p:cNvPr id="1030" name="Picture 6" descr="C:\Users\caves\Documents\My Stuff 2\talks\qmetrology\GEO600dat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199" y="4159250"/>
            <a:ext cx="4965607" cy="26987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57200" y="2057400"/>
            <a:ext cx="2209800" cy="707886"/>
          </a:xfrm>
          <a:prstGeom prst="rect">
            <a:avLst/>
          </a:prstGeom>
          <a:noFill/>
          <a:ln w="28575">
            <a:solidFill>
              <a:schemeClr val="accent2"/>
            </a:solidFill>
          </a:ln>
        </p:spPr>
        <p:txBody>
          <a:bodyPr wrap="square" rtlCol="0">
            <a:spAutoFit/>
          </a:bodyPr>
          <a:lstStyle/>
          <a:p>
            <a:r>
              <a:rPr lang="en-US" b="1" dirty="0"/>
              <a:t>GEO 600 laser interferometer</a:t>
            </a:r>
          </a:p>
        </p:txBody>
      </p:sp>
    </p:spTree>
    <p:extLst>
      <p:ext uri="{BB962C8B-B14F-4D97-AF65-F5344CB8AC3E}">
        <p14:creationId xmlns:p14="http://schemas.microsoft.com/office/powerpoint/2010/main" val="23536205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050" name="Picture 2" descr="C:\Users\caves\Documents\My Stuff\My Stuff 2\talks\qmetrology\LIGO2013a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43086" y="2756272"/>
            <a:ext cx="5424714" cy="402552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caves\Documents\My Stuff\My Stuff 2\talks\qmetrology\LIGO2013aFig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604283"/>
            <a:ext cx="4343400" cy="343431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962400" y="1752600"/>
            <a:ext cx="2743200" cy="707886"/>
          </a:xfrm>
          <a:prstGeom prst="rect">
            <a:avLst/>
          </a:prstGeom>
          <a:solidFill>
            <a:schemeClr val="bg1"/>
          </a:solidFill>
          <a:ln w="28575">
            <a:solidFill>
              <a:srgbClr val="FF0000"/>
            </a:solidFill>
          </a:ln>
        </p:spPr>
        <p:txBody>
          <a:bodyPr wrap="square" rtlCol="0">
            <a:spAutoFit/>
          </a:bodyPr>
          <a:lstStyle/>
          <a:p>
            <a:r>
              <a:rPr lang="en-US" dirty="0">
                <a:solidFill>
                  <a:srgbClr val="FF0000"/>
                </a:solidFill>
              </a:rPr>
              <a:t>~ 2 dB of shot-noise reduction</a:t>
            </a:r>
          </a:p>
        </p:txBody>
      </p:sp>
      <p:sp>
        <p:nvSpPr>
          <p:cNvPr id="11" name="Text Box 117"/>
          <p:cNvSpPr txBox="1">
            <a:spLocks noChangeArrowheads="1"/>
          </p:cNvSpPr>
          <p:nvPr/>
        </p:nvSpPr>
        <p:spPr bwMode="auto">
          <a:xfrm>
            <a:off x="304800" y="5115580"/>
            <a:ext cx="3327661"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The LIGO Scientific Collaboration,  Nat. </a:t>
            </a:r>
            <a:r>
              <a:rPr lang="en-US" sz="1400" b="1" dirty="0" err="1">
                <a:solidFill>
                  <a:schemeClr val="tx1"/>
                </a:solidFill>
                <a:cs typeface="Helvetica" pitchFamily="34" charset="0"/>
              </a:rPr>
              <a:t>Phot</a:t>
            </a:r>
            <a:r>
              <a:rPr lang="en-US" sz="1400" b="1" dirty="0">
                <a:solidFill>
                  <a:schemeClr val="tx1"/>
                </a:solidFill>
                <a:cs typeface="Helvetica" pitchFamily="34" charset="0"/>
              </a:rPr>
              <a:t>. 7, 613 (2013). </a:t>
            </a:r>
          </a:p>
        </p:txBody>
      </p:sp>
      <p:sp>
        <p:nvSpPr>
          <p:cNvPr id="12" name="TextBox 11"/>
          <p:cNvSpPr txBox="1"/>
          <p:nvPr/>
        </p:nvSpPr>
        <p:spPr>
          <a:xfrm>
            <a:off x="342392" y="4212104"/>
            <a:ext cx="3086608" cy="707886"/>
          </a:xfrm>
          <a:prstGeom prst="rect">
            <a:avLst/>
          </a:prstGeom>
          <a:noFill/>
        </p:spPr>
        <p:txBody>
          <a:bodyPr wrap="square" rtlCol="0">
            <a:spAutoFit/>
          </a:bodyPr>
          <a:lstStyle/>
          <a:p>
            <a:r>
              <a:rPr lang="en-US" b="1" dirty="0"/>
              <a:t>Squeezed light in the </a:t>
            </a:r>
          </a:p>
          <a:p>
            <a:r>
              <a:rPr lang="en-US" b="1" dirty="0"/>
              <a:t>LIGO Hanford detector</a:t>
            </a:r>
          </a:p>
        </p:txBody>
      </p:sp>
      <p:sp>
        <p:nvSpPr>
          <p:cNvPr id="13" name="Text Box 2"/>
          <p:cNvSpPr txBox="1">
            <a:spLocks noChangeArrowheads="1"/>
          </p:cNvSpPr>
          <p:nvPr/>
        </p:nvSpPr>
        <p:spPr bwMode="auto">
          <a:xfrm>
            <a:off x="4876800" y="76200"/>
            <a:ext cx="3581400" cy="1569660"/>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Squeezed states and optical interferometry</a:t>
            </a:r>
            <a:r>
              <a:rPr lang="en-US" sz="2800" dirty="0">
                <a:solidFill>
                  <a:schemeClr val="tx1"/>
                </a:solidFill>
              </a:rPr>
              <a:t> </a:t>
            </a:r>
          </a:p>
        </p:txBody>
      </p:sp>
    </p:spTree>
    <p:extLst>
      <p:ext uri="{BB962C8B-B14F-4D97-AF65-F5344CB8AC3E}">
        <p14:creationId xmlns:p14="http://schemas.microsoft.com/office/powerpoint/2010/main" val="16189523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13700" name="Text Box 4"/>
          <p:cNvSpPr txBox="1">
            <a:spLocks noChangeArrowheads="1"/>
          </p:cNvSpPr>
          <p:nvPr/>
        </p:nvSpPr>
        <p:spPr bwMode="auto">
          <a:xfrm>
            <a:off x="76200" y="86380"/>
            <a:ext cx="89916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Quantum limits on optical interferometry</a:t>
            </a:r>
            <a:r>
              <a:rPr lang="en-US" sz="3200" dirty="0">
                <a:solidFill>
                  <a:schemeClr val="tx1"/>
                </a:solidFill>
              </a:rPr>
              <a:t> </a:t>
            </a:r>
          </a:p>
        </p:txBody>
      </p:sp>
      <p:pic>
        <p:nvPicPr>
          <p:cNvPr id="2" name="Picture 1"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54398" y="762000"/>
            <a:ext cx="2184404" cy="82432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5" name="Group 4"/>
          <p:cNvGrpSpPr/>
          <p:nvPr/>
        </p:nvGrpSpPr>
        <p:grpSpPr bwMode="auto">
          <a:xfrm>
            <a:off x="1066800" y="1676400"/>
            <a:ext cx="6992938" cy="1752600"/>
            <a:chOff x="1066800" y="1676400"/>
            <a:chExt cx="6992938" cy="1752600"/>
          </a:xfrm>
        </p:grpSpPr>
        <p:pic>
          <p:nvPicPr>
            <p:cNvPr id="3" name="Picture 2" descr="TP_tmp"/>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76179" y="2435225"/>
              <a:ext cx="5777355" cy="84067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3710" name="Text Box 14"/>
            <p:cNvSpPr txBox="1">
              <a:spLocks noChangeArrowheads="1"/>
            </p:cNvSpPr>
            <p:nvPr/>
          </p:nvSpPr>
          <p:spPr bwMode="auto">
            <a:xfrm>
              <a:off x="1066800" y="1676400"/>
              <a:ext cx="6992938" cy="523875"/>
            </a:xfrm>
            <a:prstGeom prst="rect">
              <a:avLst/>
            </a:prstGeom>
            <a:noFill/>
            <a:ln w="19050" algn="ctr">
              <a:noFill/>
              <a:miter lim="800000"/>
              <a:headEnd/>
              <a:tailEnd/>
            </a:ln>
            <a:effectLst/>
          </p:spPr>
          <p:txBody>
            <a:bodyPr wrap="none">
              <a:spAutoFit/>
            </a:bodyPr>
            <a:lstStyle/>
            <a:p>
              <a:r>
                <a:rPr lang="en-US" sz="2800" b="1" dirty="0">
                  <a:solidFill>
                    <a:schemeClr val="accent2"/>
                  </a:solidFill>
                </a:rPr>
                <a:t>Quantum Noise Limit (Shot-Noise Limit)</a:t>
              </a:r>
            </a:p>
          </p:txBody>
        </p:sp>
        <p:sp>
          <p:nvSpPr>
            <p:cNvPr id="413712" name="Rectangle 16"/>
            <p:cNvSpPr>
              <a:spLocks noChangeArrowheads="1"/>
            </p:cNvSpPr>
            <p:nvPr/>
          </p:nvSpPr>
          <p:spPr bwMode="auto">
            <a:xfrm>
              <a:off x="5334000" y="2362200"/>
              <a:ext cx="2438400" cy="1066800"/>
            </a:xfrm>
            <a:prstGeom prst="rect">
              <a:avLst/>
            </a:prstGeom>
            <a:noFill/>
            <a:ln w="38100" algn="ctr">
              <a:solidFill>
                <a:schemeClr val="accent2"/>
              </a:solidFill>
              <a:miter lim="800000"/>
              <a:headEnd/>
              <a:tailEnd/>
            </a:ln>
            <a:effectLst/>
          </p:spPr>
          <p:txBody>
            <a:bodyPr wrap="none" anchor="ctr"/>
            <a:lstStyle/>
            <a:p>
              <a:endParaRPr lang="en-US"/>
            </a:p>
          </p:txBody>
        </p:sp>
      </p:grpSp>
      <p:grpSp>
        <p:nvGrpSpPr>
          <p:cNvPr id="4" name="Group 3"/>
          <p:cNvGrpSpPr/>
          <p:nvPr/>
        </p:nvGrpSpPr>
        <p:grpSpPr>
          <a:xfrm>
            <a:off x="214538" y="3657600"/>
            <a:ext cx="8548462" cy="3039330"/>
            <a:chOff x="214538" y="3657600"/>
            <a:chExt cx="8548462" cy="3039330"/>
          </a:xfrm>
        </p:grpSpPr>
        <p:grpSp>
          <p:nvGrpSpPr>
            <p:cNvPr id="8" name="Group 7"/>
            <p:cNvGrpSpPr/>
            <p:nvPr/>
          </p:nvGrpSpPr>
          <p:grpSpPr bwMode="auto">
            <a:xfrm>
              <a:off x="214538" y="3657600"/>
              <a:ext cx="8548462" cy="3039330"/>
              <a:chOff x="214538" y="3679499"/>
              <a:chExt cx="8548462" cy="3039330"/>
            </a:xfrm>
          </p:grpSpPr>
          <p:pic>
            <p:nvPicPr>
              <p:cNvPr id="6" name="Picture 5"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93987" y="4898699"/>
                <a:ext cx="6500464" cy="182013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3711" name="Text Box 15"/>
              <p:cNvSpPr txBox="1">
                <a:spLocks noChangeArrowheads="1"/>
              </p:cNvSpPr>
              <p:nvPr/>
            </p:nvSpPr>
            <p:spPr bwMode="auto">
              <a:xfrm>
                <a:off x="214538" y="4052887"/>
                <a:ext cx="3071813" cy="519113"/>
              </a:xfrm>
              <a:prstGeom prst="rect">
                <a:avLst/>
              </a:prstGeom>
              <a:noFill/>
              <a:ln w="19050" algn="ctr">
                <a:noFill/>
                <a:miter lim="800000"/>
                <a:headEnd/>
                <a:tailEnd/>
              </a:ln>
              <a:effectLst/>
            </p:spPr>
            <p:txBody>
              <a:bodyPr wrap="none">
                <a:spAutoFit/>
              </a:bodyPr>
              <a:lstStyle/>
              <a:p>
                <a:r>
                  <a:rPr lang="en-US" sz="2800" b="1" dirty="0">
                    <a:solidFill>
                      <a:srgbClr val="006600"/>
                    </a:solidFill>
                  </a:rPr>
                  <a:t>Heisenberg Limit</a:t>
                </a:r>
              </a:p>
            </p:txBody>
          </p:sp>
          <p:sp>
            <p:nvSpPr>
              <p:cNvPr id="413713" name="Rectangle 17"/>
              <p:cNvSpPr>
                <a:spLocks noChangeArrowheads="1"/>
              </p:cNvSpPr>
              <p:nvPr/>
            </p:nvSpPr>
            <p:spPr bwMode="auto">
              <a:xfrm>
                <a:off x="5867400" y="5181600"/>
                <a:ext cx="2209800" cy="1295400"/>
              </a:xfrm>
              <a:prstGeom prst="rect">
                <a:avLst/>
              </a:prstGeom>
              <a:noFill/>
              <a:ln w="38100" algn="ctr">
                <a:solidFill>
                  <a:srgbClr val="006600"/>
                </a:solidFill>
                <a:miter lim="800000"/>
                <a:headEnd/>
                <a:tailEnd/>
              </a:ln>
              <a:effectLst/>
            </p:spPr>
            <p:txBody>
              <a:bodyPr wrap="none" anchor="ctr"/>
              <a:lstStyle/>
              <a:p>
                <a:endParaRPr lang="en-US">
                  <a:solidFill>
                    <a:srgbClr val="006600"/>
                  </a:solidFill>
                </a:endParaRPr>
              </a:p>
            </p:txBody>
          </p:sp>
          <p:sp>
            <p:nvSpPr>
              <p:cNvPr id="413716" name="Text Box 20"/>
              <p:cNvSpPr txBox="1">
                <a:spLocks noChangeArrowheads="1"/>
              </p:cNvSpPr>
              <p:nvPr/>
            </p:nvSpPr>
            <p:spPr bwMode="auto">
              <a:xfrm>
                <a:off x="6629400" y="3679499"/>
                <a:ext cx="2133600" cy="1311275"/>
              </a:xfrm>
              <a:prstGeom prst="rect">
                <a:avLst/>
              </a:prstGeom>
              <a:noFill/>
              <a:ln w="19050" algn="ctr">
                <a:noFill/>
                <a:miter lim="800000"/>
                <a:headEnd/>
                <a:tailEnd/>
              </a:ln>
              <a:effectLst/>
            </p:spPr>
            <p:txBody>
              <a:bodyPr>
                <a:spAutoFit/>
              </a:bodyPr>
              <a:lstStyle/>
              <a:p>
                <a:r>
                  <a:rPr lang="en-US" b="1" dirty="0">
                    <a:solidFill>
                      <a:srgbClr val="990099"/>
                    </a:solidFill>
                  </a:rPr>
                  <a:t>As much power in the squeezed light as in the main beam</a:t>
                </a:r>
              </a:p>
            </p:txBody>
          </p:sp>
        </p:grpSp>
        <p:pic>
          <p:nvPicPr>
            <p:cNvPr id="1026"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4938" y="3657600"/>
              <a:ext cx="3067050" cy="1301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28600"/>
            <a:ext cx="9144000" cy="4770537"/>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Quantum metrology: </a:t>
            </a:r>
          </a:p>
          <a:p>
            <a:pPr marL="609600" indent="-609600"/>
            <a:r>
              <a:rPr lang="en-US" sz="3600" b="1" dirty="0">
                <a:solidFill>
                  <a:srgbClr val="996600"/>
                </a:solidFill>
                <a:latin typeface="Comic Sans MS" pitchFamily="66" charset="0"/>
              </a:rPr>
              <a:t>An information-theoretic perspective</a:t>
            </a:r>
          </a:p>
          <a:p>
            <a:pPr marL="609600" indent="-609600"/>
            <a:endParaRPr lang="en-US" sz="2400" b="1" dirty="0">
              <a:solidFill>
                <a:srgbClr val="996600"/>
              </a:solidFill>
              <a:latin typeface="Comic Sans MS" pitchFamily="66" charset="0"/>
            </a:endParaRPr>
          </a:p>
          <a:p>
            <a:pPr marL="609600" indent="-609600"/>
            <a:r>
              <a:rPr lang="en-US" sz="2800" b="1" dirty="0">
                <a:solidFill>
                  <a:srgbClr val="006600"/>
                </a:solidFill>
                <a:cs typeface="Helvetica" pitchFamily="34" charset="0"/>
              </a:rPr>
              <a:t>Lecture 1</a:t>
            </a:r>
            <a:endParaRPr lang="en-US" sz="3600" b="1" dirty="0">
              <a:solidFill>
                <a:srgbClr val="006600"/>
              </a:solidFill>
              <a:latin typeface="Comic Sans MS" pitchFamily="66" charset="0"/>
            </a:endParaRPr>
          </a:p>
          <a:p>
            <a:pPr marL="609600" indent="-609600" eaLnBrk="1" hangingPunct="1">
              <a:buFontTx/>
              <a:buAutoNum type="romanUcPeriod"/>
            </a:pPr>
            <a:r>
              <a:rPr lang="en-US" sz="2400" b="1" dirty="0">
                <a:solidFill>
                  <a:schemeClr val="accent2"/>
                </a:solidFill>
              </a:rPr>
              <a:t>Introduction.  What’s the problem? </a:t>
            </a:r>
          </a:p>
          <a:p>
            <a:pPr marL="609600" indent="-609600" eaLnBrk="1" hangingPunct="1">
              <a:buFontTx/>
              <a:buAutoNum type="romanUcPeriod"/>
            </a:pPr>
            <a:r>
              <a:rPr lang="en-US" sz="2400" b="1" dirty="0">
                <a:solidFill>
                  <a:schemeClr val="accent2"/>
                </a:solidFill>
              </a:rPr>
              <a:t>Squeezed states and optical interferometry</a:t>
            </a:r>
          </a:p>
          <a:p>
            <a:pPr marL="609600" indent="-609600" eaLnBrk="1" hangingPunct="1">
              <a:buFontTx/>
              <a:buAutoNum type="romanUcPeriod"/>
            </a:pPr>
            <a:r>
              <a:rPr lang="en-US" sz="2400" b="1" dirty="0">
                <a:solidFill>
                  <a:schemeClr val="accent2"/>
                </a:solidFill>
              </a:rPr>
              <a:t>Ramsey interferometry, cat states, and spin squeezing</a:t>
            </a:r>
          </a:p>
          <a:p>
            <a:pPr eaLnBrk="1" hangingPunct="1"/>
            <a:endParaRPr lang="en-US" sz="2400" b="1" dirty="0">
              <a:solidFill>
                <a:schemeClr val="accent2"/>
              </a:solidFill>
            </a:endParaRPr>
          </a:p>
          <a:p>
            <a:pPr marL="609600" indent="-609600" eaLnBrk="1" hangingPunct="1"/>
            <a:r>
              <a:rPr lang="en-US" sz="2400" b="1" i="1" dirty="0">
                <a:solidFill>
                  <a:schemeClr val="tx1"/>
                </a:solidFill>
              </a:rPr>
              <a:t>Carlton M. Caves</a:t>
            </a:r>
          </a:p>
          <a:p>
            <a:pPr marL="609600" indent="-609600" eaLnBrk="1" hangingPunct="1"/>
            <a:r>
              <a:rPr lang="en-US" b="1" i="1" dirty="0">
                <a:solidFill>
                  <a:schemeClr val="tx1"/>
                </a:solidFill>
              </a:rPr>
              <a:t>Center for Quantum Information and Control, University of New Mexico</a:t>
            </a:r>
          </a:p>
          <a:p>
            <a:pPr marL="609600" indent="-609600" eaLnBrk="1" hangingPunct="1"/>
            <a:endParaRPr lang="en-US" b="1" i="1" dirty="0">
              <a:solidFill>
                <a:schemeClr val="tx1"/>
              </a:solidFill>
            </a:endParaRPr>
          </a:p>
          <a:p>
            <a:pPr marL="609600" indent="-609600" eaLnBrk="1" hangingPunct="1"/>
            <a:r>
              <a:rPr lang="en-US" b="1" i="1" dirty="0">
                <a:solidFill>
                  <a:schemeClr val="accent6"/>
                </a:solidFill>
              </a:rPr>
              <a:t>http://info.phys.unm.edu/~caves</a:t>
            </a:r>
          </a:p>
        </p:txBody>
      </p:sp>
      <p:grpSp>
        <p:nvGrpSpPr>
          <p:cNvPr id="7" name="Group 6"/>
          <p:cNvGrpSpPr/>
          <p:nvPr/>
        </p:nvGrpSpPr>
        <p:grpSpPr>
          <a:xfrm>
            <a:off x="428625" y="5295900"/>
            <a:ext cx="8286750" cy="1409700"/>
            <a:chOff x="428625" y="5448300"/>
            <a:chExt cx="8286750" cy="1409700"/>
          </a:xfrm>
        </p:grpSpPr>
        <p:pic>
          <p:nvPicPr>
            <p:cNvPr id="1026" name="Picture 2" descr="C:\Documents and Settings\Carlton Caves\My Documents\My Stuff 2\talks\graphics\cquicsandias.jpg"/>
            <p:cNvPicPr>
              <a:picLocks noChangeAspect="1" noChangeArrowheads="1"/>
            </p:cNvPicPr>
            <p:nvPr/>
          </p:nvPicPr>
          <p:blipFill>
            <a:blip r:embed="rId3" cstate="print"/>
            <a:srcRect/>
            <a:stretch>
              <a:fillRect/>
            </a:stretch>
          </p:blipFill>
          <p:spPr bwMode="auto">
            <a:xfrm>
              <a:off x="428625" y="5448300"/>
              <a:ext cx="8286750" cy="1409700"/>
            </a:xfrm>
            <a:prstGeom prst="rect">
              <a:avLst/>
            </a:prstGeom>
            <a:noFill/>
          </p:spPr>
        </p:pic>
        <p:pic>
          <p:nvPicPr>
            <p:cNvPr id="1027" name="Picture 3" descr="C:\Documents and Settings\Carlton Caves\My Documents\My Stuff 2\talks\graphics\cquiclogo.png"/>
            <p:cNvPicPr>
              <a:picLocks noChangeAspect="1" noChangeArrowheads="1"/>
            </p:cNvPicPr>
            <p:nvPr/>
          </p:nvPicPr>
          <p:blipFill>
            <a:blip r:embed="rId4" cstate="print"/>
            <a:srcRect/>
            <a:stretch>
              <a:fillRect/>
            </a:stretch>
          </p:blipFill>
          <p:spPr bwMode="auto">
            <a:xfrm>
              <a:off x="457200" y="5468256"/>
              <a:ext cx="914400" cy="1358900"/>
            </a:xfrm>
            <a:prstGeom prst="rect">
              <a:avLst/>
            </a:prstGeom>
            <a:noFill/>
          </p:spPr>
        </p:pic>
        <p:pic>
          <p:nvPicPr>
            <p:cNvPr id="1028" name="Picture 4" descr="C:\Documents and Settings\Carlton Caves\My Documents\My Stuff 2\talks\graphics\cquicletters.png"/>
            <p:cNvPicPr>
              <a:picLocks noChangeAspect="1" noChangeArrowheads="1"/>
            </p:cNvPicPr>
            <p:nvPr/>
          </p:nvPicPr>
          <p:blipFill>
            <a:blip r:embed="rId5" cstate="print"/>
            <a:srcRect/>
            <a:stretch>
              <a:fillRect/>
            </a:stretch>
          </p:blipFill>
          <p:spPr bwMode="auto">
            <a:xfrm>
              <a:off x="1600200" y="5486400"/>
              <a:ext cx="2378869" cy="714375"/>
            </a:xfrm>
            <a:prstGeom prst="rect">
              <a:avLst/>
            </a:prstGeom>
            <a:noFill/>
          </p:spPr>
        </p:pic>
        <p:sp>
          <p:nvSpPr>
            <p:cNvPr id="6" name="TextBox 5"/>
            <p:cNvSpPr txBox="1"/>
            <p:nvPr/>
          </p:nvSpPr>
          <p:spPr>
            <a:xfrm>
              <a:off x="3352800" y="5619690"/>
              <a:ext cx="4959114" cy="400110"/>
            </a:xfrm>
            <a:prstGeom prst="rect">
              <a:avLst/>
            </a:prstGeom>
            <a:noFill/>
          </p:spPr>
          <p:txBody>
            <a:bodyPr wrap="none" rtlCol="0">
              <a:spAutoFit/>
            </a:bodyPr>
            <a:lstStyle/>
            <a:p>
              <a:r>
                <a:rPr lang="en-US" b="1" dirty="0">
                  <a:solidFill>
                    <a:srgbClr val="000099"/>
                  </a:solidFill>
                  <a:latin typeface="Calibri" pitchFamily="34" charset="0"/>
                </a:rPr>
                <a:t>Center for Quantum Information and Control</a:t>
              </a:r>
            </a:p>
          </p:txBody>
        </p:sp>
      </p:grpSp>
    </p:spTree>
    <p:extLst>
      <p:ext uri="{BB962C8B-B14F-4D97-AF65-F5344CB8AC3E}">
        <p14:creationId xmlns:p14="http://schemas.microsoft.com/office/powerpoint/2010/main" val="26797553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1540" name="Text Box 4"/>
          <p:cNvSpPr txBox="1">
            <a:spLocks noChangeArrowheads="1"/>
          </p:cNvSpPr>
          <p:nvPr/>
        </p:nvSpPr>
        <p:spPr bwMode="auto">
          <a:xfrm>
            <a:off x="3106738" y="6172200"/>
            <a:ext cx="2894012" cy="730250"/>
          </a:xfrm>
          <a:prstGeom prst="rect">
            <a:avLst/>
          </a:prstGeom>
          <a:noFill/>
          <a:ln w="19050" algn="ctr">
            <a:noFill/>
            <a:miter lim="800000"/>
            <a:headEnd/>
            <a:tailEnd/>
          </a:ln>
          <a:effectLst/>
        </p:spPr>
        <p:txBody>
          <a:bodyPr wrap="none">
            <a:spAutoFit/>
          </a:bodyPr>
          <a:lstStyle/>
          <a:p>
            <a:r>
              <a:rPr lang="en-US" sz="1400" b="1" dirty="0">
                <a:solidFill>
                  <a:schemeClr val="tx1"/>
                </a:solidFill>
              </a:rPr>
              <a:t>Truchas from East Pecos Baldy </a:t>
            </a:r>
          </a:p>
          <a:p>
            <a:r>
              <a:rPr lang="en-US" sz="1400" b="1" dirty="0">
                <a:solidFill>
                  <a:schemeClr val="tx1"/>
                </a:solidFill>
              </a:rPr>
              <a:t>Sangre de Cristo Range</a:t>
            </a:r>
          </a:p>
          <a:p>
            <a:r>
              <a:rPr lang="en-US" sz="1400" b="1" dirty="0">
                <a:solidFill>
                  <a:schemeClr val="tx1"/>
                </a:solidFill>
              </a:rPr>
              <a:t>Northern New Mexico</a:t>
            </a:r>
          </a:p>
        </p:txBody>
      </p:sp>
      <p:pic>
        <p:nvPicPr>
          <p:cNvPr id="321541" name="Picture 5" descr="DSCN0002edit"/>
          <p:cNvPicPr>
            <a:picLocks noChangeAspect="1" noChangeArrowheads="1"/>
          </p:cNvPicPr>
          <p:nvPr/>
        </p:nvPicPr>
        <p:blipFill>
          <a:blip r:embed="rId3" cstate="print"/>
          <a:srcRect/>
          <a:stretch>
            <a:fillRect/>
          </a:stretch>
        </p:blipFill>
        <p:spPr bwMode="auto">
          <a:xfrm>
            <a:off x="1219200" y="1174750"/>
            <a:ext cx="6662738" cy="4997450"/>
          </a:xfrm>
          <a:prstGeom prst="rect">
            <a:avLst/>
          </a:prstGeom>
          <a:noFill/>
        </p:spPr>
      </p:pic>
      <p:sp>
        <p:nvSpPr>
          <p:cNvPr id="321539" name="Text Box 3"/>
          <p:cNvSpPr txBox="1">
            <a:spLocks noChangeArrowheads="1"/>
          </p:cNvSpPr>
          <p:nvPr/>
        </p:nvSpPr>
        <p:spPr bwMode="auto">
          <a:xfrm>
            <a:off x="180255" y="0"/>
            <a:ext cx="8811345" cy="1200329"/>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III. Ramsey interferometry, cat states, and spin squeezing</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17796" name="Text Box 4"/>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Ramsey interferometry</a:t>
            </a:r>
            <a:endParaRPr lang="en-US" sz="2800">
              <a:solidFill>
                <a:schemeClr val="tx1"/>
              </a:solidFill>
            </a:endParaRPr>
          </a:p>
        </p:txBody>
      </p:sp>
      <p:pic>
        <p:nvPicPr>
          <p:cNvPr id="417800" name="Picture 8" descr="CAA4E60R"/>
          <p:cNvPicPr>
            <a:picLocks noChangeAspect="1" noChangeArrowheads="1"/>
          </p:cNvPicPr>
          <p:nvPr/>
        </p:nvPicPr>
        <p:blipFill>
          <a:blip r:embed="rId4" cstate="print"/>
          <a:srcRect/>
          <a:stretch>
            <a:fillRect/>
          </a:stretch>
        </p:blipFill>
        <p:spPr bwMode="auto">
          <a:xfrm>
            <a:off x="304800" y="2614613"/>
            <a:ext cx="6705600" cy="1236662"/>
          </a:xfrm>
          <a:prstGeom prst="rect">
            <a:avLst/>
          </a:prstGeom>
          <a:noFill/>
        </p:spPr>
      </p:pic>
      <p:pic>
        <p:nvPicPr>
          <p:cNvPr id="417808" name="Picture 16" descr="CAQYIOL8"/>
          <p:cNvPicPr>
            <a:picLocks noChangeAspect="1" noChangeArrowheads="1"/>
          </p:cNvPicPr>
          <p:nvPr/>
        </p:nvPicPr>
        <p:blipFill>
          <a:blip r:embed="rId5" cstate="print"/>
          <a:srcRect/>
          <a:stretch>
            <a:fillRect/>
          </a:stretch>
        </p:blipFill>
        <p:spPr bwMode="auto">
          <a:xfrm>
            <a:off x="228600" y="960438"/>
            <a:ext cx="8610600" cy="1430337"/>
          </a:xfrm>
          <a:prstGeom prst="rect">
            <a:avLst/>
          </a:prstGeom>
          <a:noFill/>
        </p:spPr>
      </p:pic>
      <p:pic>
        <p:nvPicPr>
          <p:cNvPr id="417817" name="Picture 25" descr="TP_tmp"/>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52400" y="4495800"/>
            <a:ext cx="8802688" cy="1433513"/>
          </a:xfrm>
          <a:prstGeom prst="rect">
            <a:avLst/>
          </a:prstGeom>
          <a:noFill/>
          <a:ln w="19050" algn="ctr">
            <a:noFill/>
            <a:miter lim="800000"/>
            <a:headEnd/>
            <a:tailEnd/>
          </a:ln>
          <a:effectLst/>
        </p:spPr>
      </p:pic>
      <p:grpSp>
        <p:nvGrpSpPr>
          <p:cNvPr id="417826" name="Group 34"/>
          <p:cNvGrpSpPr>
            <a:grpSpLocks/>
          </p:cNvGrpSpPr>
          <p:nvPr/>
        </p:nvGrpSpPr>
        <p:grpSpPr bwMode="auto">
          <a:xfrm>
            <a:off x="819150" y="4327525"/>
            <a:ext cx="2057400" cy="1616075"/>
            <a:chOff x="432" y="2726"/>
            <a:chExt cx="1296" cy="1018"/>
          </a:xfrm>
        </p:grpSpPr>
        <p:grpSp>
          <p:nvGrpSpPr>
            <p:cNvPr id="417827" name="Group 35"/>
            <p:cNvGrpSpPr>
              <a:grpSpLocks/>
            </p:cNvGrpSpPr>
            <p:nvPr/>
          </p:nvGrpSpPr>
          <p:grpSpPr bwMode="auto">
            <a:xfrm>
              <a:off x="432" y="2726"/>
              <a:ext cx="1296" cy="1018"/>
              <a:chOff x="432" y="2726"/>
              <a:chExt cx="1296" cy="1018"/>
            </a:xfrm>
          </p:grpSpPr>
          <p:sp>
            <p:nvSpPr>
              <p:cNvPr id="417828" name="Text Box 36"/>
              <p:cNvSpPr txBox="1">
                <a:spLocks noChangeArrowheads="1"/>
              </p:cNvSpPr>
              <p:nvPr/>
            </p:nvSpPr>
            <p:spPr bwMode="auto">
              <a:xfrm>
                <a:off x="432" y="2726"/>
                <a:ext cx="1296" cy="460"/>
              </a:xfrm>
              <a:prstGeom prst="rect">
                <a:avLst/>
              </a:prstGeom>
              <a:noFill/>
              <a:ln w="28575" algn="ctr">
                <a:solidFill>
                  <a:srgbClr val="990099"/>
                </a:solidFill>
                <a:miter lim="800000"/>
                <a:headEnd/>
                <a:tailEnd/>
              </a:ln>
              <a:effectLst/>
            </p:spPr>
            <p:txBody>
              <a:bodyPr>
                <a:spAutoFit/>
              </a:bodyPr>
              <a:lstStyle/>
              <a:p>
                <a:r>
                  <a:rPr lang="en-US" b="1" i="1">
                    <a:solidFill>
                      <a:srgbClr val="990099"/>
                    </a:solidFill>
                  </a:rPr>
                  <a:t>N </a:t>
                </a:r>
                <a:r>
                  <a:rPr lang="en-US" b="1">
                    <a:solidFill>
                      <a:srgbClr val="990099"/>
                    </a:solidFill>
                  </a:rPr>
                  <a:t>independent “atoms”</a:t>
                </a:r>
                <a:endParaRPr lang="en-US" b="1" i="1">
                  <a:solidFill>
                    <a:srgbClr val="990099"/>
                  </a:solidFill>
                </a:endParaRPr>
              </a:p>
            </p:txBody>
          </p:sp>
          <p:sp>
            <p:nvSpPr>
              <p:cNvPr id="417829" name="Rectangle 37"/>
              <p:cNvSpPr>
                <a:spLocks noChangeArrowheads="1"/>
              </p:cNvSpPr>
              <p:nvPr/>
            </p:nvSpPr>
            <p:spPr bwMode="auto">
              <a:xfrm>
                <a:off x="825" y="3312"/>
                <a:ext cx="345" cy="432"/>
              </a:xfrm>
              <a:prstGeom prst="rect">
                <a:avLst/>
              </a:prstGeom>
              <a:noFill/>
              <a:ln w="28575" algn="ctr">
                <a:solidFill>
                  <a:srgbClr val="990099"/>
                </a:solidFill>
                <a:miter lim="800000"/>
                <a:headEnd/>
                <a:tailEnd/>
              </a:ln>
              <a:effectLst/>
            </p:spPr>
            <p:txBody>
              <a:bodyPr wrap="none" anchor="ctr"/>
              <a:lstStyle/>
              <a:p>
                <a:endParaRPr lang="en-US"/>
              </a:p>
            </p:txBody>
          </p:sp>
        </p:grpSp>
        <p:sp>
          <p:nvSpPr>
            <p:cNvPr id="417830" name="Line 38"/>
            <p:cNvSpPr>
              <a:spLocks noChangeShapeType="1"/>
            </p:cNvSpPr>
            <p:nvPr/>
          </p:nvSpPr>
          <p:spPr bwMode="auto">
            <a:xfrm flipH="1">
              <a:off x="1008" y="3182"/>
              <a:ext cx="0" cy="121"/>
            </a:xfrm>
            <a:prstGeom prst="line">
              <a:avLst/>
            </a:prstGeom>
            <a:noFill/>
            <a:ln w="28575">
              <a:solidFill>
                <a:srgbClr val="990099"/>
              </a:solidFill>
              <a:round/>
              <a:headEnd/>
              <a:tailEnd/>
            </a:ln>
            <a:effectLst/>
          </p:spPr>
          <p:txBody>
            <a:bodyPr/>
            <a:lstStyle/>
            <a:p>
              <a:endParaRPr lang="en-US"/>
            </a:p>
          </p:txBody>
        </p:sp>
      </p:grpSp>
      <p:sp>
        <p:nvSpPr>
          <p:cNvPr id="417831" name="Text Box 39"/>
          <p:cNvSpPr txBox="1">
            <a:spLocks noChangeArrowheads="1"/>
          </p:cNvSpPr>
          <p:nvPr/>
        </p:nvSpPr>
        <p:spPr bwMode="auto">
          <a:xfrm>
            <a:off x="5715000" y="5670550"/>
            <a:ext cx="3219450" cy="1035050"/>
          </a:xfrm>
          <a:prstGeom prst="rect">
            <a:avLst/>
          </a:prstGeom>
          <a:noFill/>
          <a:ln w="28575" algn="ctr">
            <a:solidFill>
              <a:schemeClr val="accent2"/>
            </a:solidFill>
            <a:miter lim="800000"/>
            <a:headEnd/>
            <a:tailEnd/>
          </a:ln>
          <a:effectLst/>
        </p:spPr>
        <p:txBody>
          <a:bodyPr wrap="none">
            <a:spAutoFit/>
          </a:bodyPr>
          <a:lstStyle/>
          <a:p>
            <a:pPr algn="l"/>
            <a:r>
              <a:rPr lang="en-US" b="1"/>
              <a:t>Frequency measurement</a:t>
            </a:r>
          </a:p>
          <a:p>
            <a:pPr algn="l"/>
            <a:r>
              <a:rPr lang="en-US" b="1"/>
              <a:t>Time measurement</a:t>
            </a:r>
          </a:p>
          <a:p>
            <a:pPr algn="l"/>
            <a:r>
              <a:rPr lang="en-US" b="1"/>
              <a:t>Clock synchronization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78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17817"/>
                                        </p:tgtEl>
                                        <p:attrNameLst>
                                          <p:attrName>style.visibility</p:attrName>
                                        </p:attrNameLst>
                                      </p:cBhvr>
                                      <p:to>
                                        <p:strVal val="visible"/>
                                      </p:to>
                                    </p:set>
                                    <p:anim calcmode="lin" valueType="num">
                                      <p:cBhvr additive="base">
                                        <p:cTn id="11" dur="500" fill="hold"/>
                                        <p:tgtEl>
                                          <p:spTgt spid="417817"/>
                                        </p:tgtEl>
                                        <p:attrNameLst>
                                          <p:attrName>ppt_x</p:attrName>
                                        </p:attrNameLst>
                                      </p:cBhvr>
                                      <p:tavLst>
                                        <p:tav tm="0">
                                          <p:val>
                                            <p:strVal val="#ppt_x"/>
                                          </p:val>
                                        </p:tav>
                                        <p:tav tm="100000">
                                          <p:val>
                                            <p:strVal val="#ppt_x"/>
                                          </p:val>
                                        </p:tav>
                                      </p:tavLst>
                                    </p:anim>
                                    <p:anim calcmode="lin" valueType="num">
                                      <p:cBhvr additive="base">
                                        <p:cTn id="12" dur="500" fill="hold"/>
                                        <p:tgtEl>
                                          <p:spTgt spid="4178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1782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1" nodeType="clickEffect">
                                  <p:stCondLst>
                                    <p:cond delay="0"/>
                                  </p:stCondLst>
                                  <p:childTnLst>
                                    <p:set>
                                      <p:cBhvr>
                                        <p:cTn id="20" dur="1" fill="hold">
                                          <p:stCondLst>
                                            <p:cond delay="0"/>
                                          </p:stCondLst>
                                        </p:cTn>
                                        <p:tgtEl>
                                          <p:spTgt spid="417831"/>
                                        </p:tgtEl>
                                        <p:attrNameLst>
                                          <p:attrName>style.visibility</p:attrName>
                                        </p:attrNameLst>
                                      </p:cBhvr>
                                      <p:to>
                                        <p:strVal val="visible"/>
                                      </p:to>
                                    </p:set>
                                    <p:anim calcmode="lin" valueType="num">
                                      <p:cBhvr additive="base">
                                        <p:cTn id="21" dur="500" fill="hold"/>
                                        <p:tgtEl>
                                          <p:spTgt spid="417831"/>
                                        </p:tgtEl>
                                        <p:attrNameLst>
                                          <p:attrName>ppt_x</p:attrName>
                                        </p:attrNameLst>
                                      </p:cBhvr>
                                      <p:tavLst>
                                        <p:tav tm="0">
                                          <p:val>
                                            <p:strVal val="#ppt_x"/>
                                          </p:val>
                                        </p:tav>
                                        <p:tav tm="100000">
                                          <p:val>
                                            <p:strVal val="#ppt_x"/>
                                          </p:val>
                                        </p:tav>
                                      </p:tavLst>
                                    </p:anim>
                                    <p:anim calcmode="lin" valueType="num">
                                      <p:cBhvr additive="base">
                                        <p:cTn id="22" dur="500" fill="hold"/>
                                        <p:tgtEl>
                                          <p:spTgt spid="4178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831"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19883" name="Picture 43" descr="CABKVNG5"/>
          <p:cNvPicPr>
            <a:picLocks noChangeAspect="1" noChangeArrowheads="1"/>
          </p:cNvPicPr>
          <p:nvPr/>
        </p:nvPicPr>
        <p:blipFill>
          <a:blip r:embed="rId5" cstate="print"/>
          <a:srcRect/>
          <a:stretch>
            <a:fillRect/>
          </a:stretch>
        </p:blipFill>
        <p:spPr bwMode="auto">
          <a:xfrm>
            <a:off x="228600" y="990600"/>
            <a:ext cx="8610600" cy="2187575"/>
          </a:xfrm>
          <a:prstGeom prst="rect">
            <a:avLst/>
          </a:prstGeom>
          <a:noFill/>
        </p:spPr>
      </p:pic>
      <p:sp>
        <p:nvSpPr>
          <p:cNvPr id="419842" name="Text Box 2"/>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Cat-state Ramsey interferometry</a:t>
            </a:r>
            <a:endParaRPr lang="en-US" sz="2800" dirty="0">
              <a:solidFill>
                <a:schemeClr val="tx1"/>
              </a:solidFill>
            </a:endParaRPr>
          </a:p>
        </p:txBody>
      </p:sp>
      <p:sp>
        <p:nvSpPr>
          <p:cNvPr id="419849" name="Text Box 9"/>
          <p:cNvSpPr txBox="1">
            <a:spLocks noChangeArrowheads="1"/>
          </p:cNvSpPr>
          <p:nvPr/>
        </p:nvSpPr>
        <p:spPr bwMode="auto">
          <a:xfrm>
            <a:off x="609600" y="639762"/>
            <a:ext cx="7981737" cy="307777"/>
          </a:xfrm>
          <a:prstGeom prst="rect">
            <a:avLst/>
          </a:prstGeom>
          <a:noFill/>
          <a:ln w="19050" algn="ctr">
            <a:noFill/>
            <a:miter lim="800000"/>
            <a:headEnd/>
            <a:tailEnd/>
          </a:ln>
          <a:effectLst/>
        </p:spPr>
        <p:txBody>
          <a:bodyPr wrap="none">
            <a:spAutoFit/>
          </a:bodyPr>
          <a:lstStyle/>
          <a:p>
            <a:pPr algn="l"/>
            <a:r>
              <a:rPr lang="en-US" sz="1400" b="1" dirty="0">
                <a:solidFill>
                  <a:schemeClr val="tx1"/>
                </a:solidFill>
                <a:cs typeface="Helvetica" pitchFamily="34" charset="0"/>
              </a:rPr>
              <a:t>J. J. Bollinger, W. M. </a:t>
            </a:r>
            <a:r>
              <a:rPr lang="en-US" sz="1400" b="1" dirty="0" err="1">
                <a:solidFill>
                  <a:schemeClr val="tx1"/>
                </a:solidFill>
                <a:cs typeface="Helvetica" pitchFamily="34" charset="0"/>
              </a:rPr>
              <a:t>Itano</a:t>
            </a:r>
            <a:r>
              <a:rPr lang="en-US" sz="1400" b="1" dirty="0">
                <a:solidFill>
                  <a:schemeClr val="tx1"/>
                </a:solidFill>
                <a:cs typeface="Helvetica" pitchFamily="34" charset="0"/>
              </a:rPr>
              <a:t>, D. J. </a:t>
            </a:r>
            <a:r>
              <a:rPr lang="en-US" sz="1400" b="1" dirty="0" err="1">
                <a:solidFill>
                  <a:schemeClr val="tx1"/>
                </a:solidFill>
                <a:cs typeface="Helvetica" pitchFamily="34" charset="0"/>
              </a:rPr>
              <a:t>Wineland</a:t>
            </a:r>
            <a:r>
              <a:rPr lang="en-US" sz="1400" b="1" dirty="0">
                <a:solidFill>
                  <a:schemeClr val="tx1"/>
                </a:solidFill>
                <a:cs typeface="Helvetica" pitchFamily="34" charset="0"/>
              </a:rPr>
              <a:t>, and D. J. </a:t>
            </a:r>
            <a:r>
              <a:rPr lang="en-US" sz="1400" b="1" dirty="0" err="1">
                <a:solidFill>
                  <a:schemeClr val="tx1"/>
                </a:solidFill>
                <a:cs typeface="Helvetica" pitchFamily="34" charset="0"/>
              </a:rPr>
              <a:t>Heinzen</a:t>
            </a:r>
            <a:r>
              <a:rPr lang="en-US" sz="1400" b="1" dirty="0">
                <a:solidFill>
                  <a:schemeClr val="tx1"/>
                </a:solidFill>
                <a:cs typeface="Helvetica" pitchFamily="34" charset="0"/>
              </a:rPr>
              <a:t>, Phys. Rev. A  54, R4649 (1996).</a:t>
            </a:r>
          </a:p>
        </p:txBody>
      </p:sp>
      <p:pic>
        <p:nvPicPr>
          <p:cNvPr id="419875" name="Picture 35" descr="TP_tmp"/>
          <p:cNvPicPr>
            <a:picLocks noChangeAspect="1" noChangeArrowheads="1"/>
          </p:cNvPicPr>
          <p:nvPr>
            <p:custDataLst>
              <p:tags r:id="rId1"/>
            </p:custDataLst>
          </p:nvPr>
        </p:nvPicPr>
        <p:blipFill>
          <a:blip r:embed="rId6" cstate="print">
            <a:clrChange>
              <a:clrFrom>
                <a:srgbClr val="FFFFFF"/>
              </a:clrFrom>
              <a:clrTo>
                <a:srgbClr val="FFFFFF">
                  <a:alpha val="0"/>
                </a:srgbClr>
              </a:clrTo>
            </a:clrChange>
          </a:blip>
          <a:srcRect/>
          <a:stretch>
            <a:fillRect/>
          </a:stretch>
        </p:blipFill>
        <p:spPr bwMode="auto">
          <a:xfrm>
            <a:off x="163513" y="4246563"/>
            <a:ext cx="8751887" cy="1365250"/>
          </a:xfrm>
          <a:prstGeom prst="rect">
            <a:avLst/>
          </a:prstGeom>
          <a:noFill/>
          <a:ln w="19050" algn="ctr">
            <a:noFill/>
            <a:miter lim="800000"/>
            <a:headEnd/>
            <a:tailEnd/>
          </a:ln>
          <a:effectLst/>
        </p:spPr>
      </p:pic>
      <p:sp>
        <p:nvSpPr>
          <p:cNvPr id="419864" name="Text Box 24"/>
          <p:cNvSpPr txBox="1">
            <a:spLocks noChangeArrowheads="1"/>
          </p:cNvSpPr>
          <p:nvPr/>
        </p:nvSpPr>
        <p:spPr bwMode="auto">
          <a:xfrm>
            <a:off x="6616700" y="3232150"/>
            <a:ext cx="2451100" cy="730250"/>
          </a:xfrm>
          <a:prstGeom prst="rect">
            <a:avLst/>
          </a:prstGeom>
          <a:noFill/>
          <a:ln w="28575" algn="ctr">
            <a:solidFill>
              <a:srgbClr val="990099"/>
            </a:solidFill>
            <a:miter lim="800000"/>
            <a:headEnd/>
            <a:tailEnd/>
          </a:ln>
          <a:effectLst/>
        </p:spPr>
        <p:txBody>
          <a:bodyPr>
            <a:spAutoFit/>
          </a:bodyPr>
          <a:lstStyle/>
          <a:p>
            <a:r>
              <a:rPr lang="en-US" b="1">
                <a:solidFill>
                  <a:srgbClr val="990099"/>
                </a:solidFill>
              </a:rPr>
              <a:t>Fringe pattern with period 2</a:t>
            </a:r>
            <a:r>
              <a:rPr lang="el-GR" b="1">
                <a:solidFill>
                  <a:srgbClr val="990099"/>
                </a:solidFill>
              </a:rPr>
              <a:t>π</a:t>
            </a:r>
            <a:r>
              <a:rPr lang="en-US" b="1">
                <a:solidFill>
                  <a:srgbClr val="990099"/>
                </a:solidFill>
              </a:rPr>
              <a:t>/</a:t>
            </a:r>
            <a:r>
              <a:rPr lang="en-US" b="1" i="1">
                <a:solidFill>
                  <a:srgbClr val="990099"/>
                </a:solidFill>
              </a:rPr>
              <a:t>N</a:t>
            </a:r>
            <a:endParaRPr lang="el-GR" b="1">
              <a:solidFill>
                <a:srgbClr val="990099"/>
              </a:solidFill>
            </a:endParaRPr>
          </a:p>
        </p:txBody>
      </p:sp>
      <p:grpSp>
        <p:nvGrpSpPr>
          <p:cNvPr id="4" name="Group 3"/>
          <p:cNvGrpSpPr/>
          <p:nvPr/>
        </p:nvGrpSpPr>
        <p:grpSpPr bwMode="auto">
          <a:xfrm>
            <a:off x="68263" y="4953000"/>
            <a:ext cx="3429000" cy="1447800"/>
            <a:chOff x="68263" y="4953000"/>
            <a:chExt cx="3429000" cy="1447800"/>
          </a:xfrm>
        </p:grpSpPr>
        <p:pic>
          <p:nvPicPr>
            <p:cNvPr id="2" name="Picture 1" descr="TP_tmp"/>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0829" y="6019800"/>
              <a:ext cx="3123869" cy="30397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19873" name="Rectangle 33"/>
            <p:cNvSpPr>
              <a:spLocks noChangeArrowheads="1"/>
            </p:cNvSpPr>
            <p:nvPr/>
          </p:nvSpPr>
          <p:spPr bwMode="auto">
            <a:xfrm>
              <a:off x="68263" y="5943600"/>
              <a:ext cx="3429000" cy="457200"/>
            </a:xfrm>
            <a:prstGeom prst="rect">
              <a:avLst/>
            </a:prstGeom>
            <a:noFill/>
            <a:ln w="28575" algn="ctr">
              <a:solidFill>
                <a:srgbClr val="990099"/>
              </a:solidFill>
              <a:miter lim="800000"/>
              <a:headEnd/>
              <a:tailEnd/>
            </a:ln>
            <a:effectLst/>
          </p:spPr>
          <p:txBody>
            <a:bodyPr wrap="none" anchor="ctr"/>
            <a:lstStyle/>
            <a:p>
              <a:endParaRPr lang="en-US"/>
            </a:p>
          </p:txBody>
        </p:sp>
        <p:sp>
          <p:nvSpPr>
            <p:cNvPr id="419874" name="Rectangle 34"/>
            <p:cNvSpPr>
              <a:spLocks noChangeArrowheads="1"/>
            </p:cNvSpPr>
            <p:nvPr/>
          </p:nvSpPr>
          <p:spPr bwMode="auto">
            <a:xfrm>
              <a:off x="1363663" y="4953000"/>
              <a:ext cx="457200" cy="762000"/>
            </a:xfrm>
            <a:prstGeom prst="rect">
              <a:avLst/>
            </a:prstGeom>
            <a:noFill/>
            <a:ln w="28575" algn="ctr">
              <a:solidFill>
                <a:srgbClr val="990099"/>
              </a:solidFill>
              <a:miter lim="800000"/>
              <a:headEnd/>
              <a:tailEnd/>
            </a:ln>
            <a:effectLst/>
          </p:spPr>
          <p:txBody>
            <a:bodyPr wrap="none" anchor="ctr"/>
            <a:lstStyle/>
            <a:p>
              <a:endParaRPr lang="en-US"/>
            </a:p>
          </p:txBody>
        </p:sp>
        <p:sp>
          <p:nvSpPr>
            <p:cNvPr id="419876" name="Line 36"/>
            <p:cNvSpPr>
              <a:spLocks noChangeShapeType="1"/>
            </p:cNvSpPr>
            <p:nvPr/>
          </p:nvSpPr>
          <p:spPr bwMode="auto">
            <a:xfrm>
              <a:off x="1592263" y="5715000"/>
              <a:ext cx="0" cy="228600"/>
            </a:xfrm>
            <a:prstGeom prst="line">
              <a:avLst/>
            </a:prstGeom>
            <a:noFill/>
            <a:ln w="28575">
              <a:solidFill>
                <a:srgbClr val="990099"/>
              </a:solidFill>
              <a:round/>
              <a:headEnd/>
              <a:tailEnd/>
            </a:ln>
            <a:effectLst/>
          </p:spPr>
          <p:txBody>
            <a:bodyPr/>
            <a:lstStyle/>
            <a:p>
              <a:endParaRPr lang="en-US"/>
            </a:p>
          </p:txBody>
        </p:sp>
      </p:grpSp>
      <p:grpSp>
        <p:nvGrpSpPr>
          <p:cNvPr id="419881" name="Group 41"/>
          <p:cNvGrpSpPr>
            <a:grpSpLocks/>
          </p:cNvGrpSpPr>
          <p:nvPr/>
        </p:nvGrpSpPr>
        <p:grpSpPr bwMode="auto">
          <a:xfrm>
            <a:off x="4127500" y="3962400"/>
            <a:ext cx="5016500" cy="2514600"/>
            <a:chOff x="2600" y="2544"/>
            <a:chExt cx="3160" cy="1584"/>
          </a:xfrm>
        </p:grpSpPr>
        <p:grpSp>
          <p:nvGrpSpPr>
            <p:cNvPr id="419867" name="Group 27"/>
            <p:cNvGrpSpPr>
              <a:grpSpLocks/>
            </p:cNvGrpSpPr>
            <p:nvPr/>
          </p:nvGrpSpPr>
          <p:grpSpPr bwMode="auto">
            <a:xfrm>
              <a:off x="2600" y="3151"/>
              <a:ext cx="1466" cy="977"/>
              <a:chOff x="2592" y="3151"/>
              <a:chExt cx="1466" cy="977"/>
            </a:xfrm>
          </p:grpSpPr>
          <p:sp>
            <p:nvSpPr>
              <p:cNvPr id="419856" name="Text Box 16"/>
              <p:cNvSpPr txBox="1">
                <a:spLocks noChangeArrowheads="1"/>
              </p:cNvSpPr>
              <p:nvPr/>
            </p:nvSpPr>
            <p:spPr bwMode="auto">
              <a:xfrm>
                <a:off x="3184" y="3878"/>
                <a:ext cx="116" cy="250"/>
              </a:xfrm>
              <a:prstGeom prst="rect">
                <a:avLst/>
              </a:prstGeom>
              <a:noFill/>
              <a:ln w="19050" algn="ctr">
                <a:noFill/>
                <a:miter lim="800000"/>
                <a:headEnd/>
                <a:tailEnd/>
              </a:ln>
              <a:effectLst/>
            </p:spPr>
            <p:txBody>
              <a:bodyPr wrap="none">
                <a:spAutoFit/>
              </a:bodyPr>
              <a:lstStyle/>
              <a:p>
                <a:endParaRPr lang="en-US"/>
              </a:p>
            </p:txBody>
          </p:sp>
          <p:sp>
            <p:nvSpPr>
              <p:cNvPr id="419857" name="Text Box 17"/>
              <p:cNvSpPr txBox="1">
                <a:spLocks noChangeArrowheads="1"/>
              </p:cNvSpPr>
              <p:nvPr/>
            </p:nvSpPr>
            <p:spPr bwMode="auto">
              <a:xfrm>
                <a:off x="2592" y="3795"/>
                <a:ext cx="1466" cy="268"/>
              </a:xfrm>
              <a:prstGeom prst="rect">
                <a:avLst/>
              </a:prstGeom>
              <a:noFill/>
              <a:ln w="28575" algn="ctr">
                <a:solidFill>
                  <a:srgbClr val="990099"/>
                </a:solidFill>
                <a:miter lim="800000"/>
                <a:headEnd/>
                <a:tailEnd/>
              </a:ln>
              <a:effectLst/>
            </p:spPr>
            <p:txBody>
              <a:bodyPr wrap="none">
                <a:spAutoFit/>
              </a:bodyPr>
              <a:lstStyle/>
              <a:p>
                <a:r>
                  <a:rPr lang="en-US" b="1" i="1">
                    <a:solidFill>
                      <a:srgbClr val="990099"/>
                    </a:solidFill>
                  </a:rPr>
                  <a:t>N </a:t>
                </a:r>
                <a:r>
                  <a:rPr lang="en-US" b="1">
                    <a:solidFill>
                      <a:srgbClr val="990099"/>
                    </a:solidFill>
                  </a:rPr>
                  <a:t>cat-state atoms</a:t>
                </a:r>
                <a:endParaRPr lang="en-US" b="1" i="1">
                  <a:solidFill>
                    <a:srgbClr val="990099"/>
                  </a:solidFill>
                </a:endParaRPr>
              </a:p>
            </p:txBody>
          </p:sp>
          <p:sp>
            <p:nvSpPr>
              <p:cNvPr id="419858" name="Rectangle 18"/>
              <p:cNvSpPr>
                <a:spLocks noChangeArrowheads="1"/>
              </p:cNvSpPr>
              <p:nvPr/>
            </p:nvSpPr>
            <p:spPr bwMode="auto">
              <a:xfrm>
                <a:off x="3194" y="3151"/>
                <a:ext cx="214" cy="480"/>
              </a:xfrm>
              <a:prstGeom prst="rect">
                <a:avLst/>
              </a:prstGeom>
              <a:noFill/>
              <a:ln w="28575" algn="ctr">
                <a:solidFill>
                  <a:srgbClr val="990099"/>
                </a:solidFill>
                <a:miter lim="800000"/>
                <a:headEnd/>
                <a:tailEnd/>
              </a:ln>
              <a:effectLst/>
            </p:spPr>
            <p:txBody>
              <a:bodyPr wrap="none" anchor="ctr"/>
              <a:lstStyle/>
              <a:p>
                <a:endParaRPr lang="en-US"/>
              </a:p>
            </p:txBody>
          </p:sp>
          <p:sp>
            <p:nvSpPr>
              <p:cNvPr id="419861" name="Line 21"/>
              <p:cNvSpPr>
                <a:spLocks noChangeShapeType="1"/>
              </p:cNvSpPr>
              <p:nvPr/>
            </p:nvSpPr>
            <p:spPr bwMode="auto">
              <a:xfrm>
                <a:off x="3312" y="3640"/>
                <a:ext cx="0" cy="144"/>
              </a:xfrm>
              <a:prstGeom prst="line">
                <a:avLst/>
              </a:prstGeom>
              <a:noFill/>
              <a:ln w="28575">
                <a:solidFill>
                  <a:srgbClr val="990099"/>
                </a:solidFill>
                <a:round/>
                <a:headEnd/>
                <a:tailEnd/>
              </a:ln>
              <a:effectLst/>
            </p:spPr>
            <p:txBody>
              <a:bodyPr/>
              <a:lstStyle/>
              <a:p>
                <a:endParaRPr lang="en-US"/>
              </a:p>
            </p:txBody>
          </p:sp>
        </p:grpSp>
        <p:sp>
          <p:nvSpPr>
            <p:cNvPr id="419878" name="Line 38"/>
            <p:cNvSpPr>
              <a:spLocks noChangeShapeType="1"/>
            </p:cNvSpPr>
            <p:nvPr/>
          </p:nvSpPr>
          <p:spPr bwMode="auto">
            <a:xfrm>
              <a:off x="4080" y="3936"/>
              <a:ext cx="1584" cy="0"/>
            </a:xfrm>
            <a:prstGeom prst="line">
              <a:avLst/>
            </a:prstGeom>
            <a:noFill/>
            <a:ln w="28575">
              <a:solidFill>
                <a:srgbClr val="990099"/>
              </a:solidFill>
              <a:round/>
              <a:headEnd/>
              <a:tailEnd/>
            </a:ln>
            <a:effectLst/>
          </p:spPr>
          <p:txBody>
            <a:bodyPr/>
            <a:lstStyle/>
            <a:p>
              <a:endParaRPr lang="en-US"/>
            </a:p>
          </p:txBody>
        </p:sp>
        <p:sp>
          <p:nvSpPr>
            <p:cNvPr id="419879" name="Line 39"/>
            <p:cNvSpPr>
              <a:spLocks noChangeShapeType="1"/>
            </p:cNvSpPr>
            <p:nvPr/>
          </p:nvSpPr>
          <p:spPr bwMode="auto">
            <a:xfrm flipV="1">
              <a:off x="5760" y="3216"/>
              <a:ext cx="0" cy="720"/>
            </a:xfrm>
            <a:prstGeom prst="line">
              <a:avLst/>
            </a:prstGeom>
            <a:noFill/>
            <a:ln w="19050">
              <a:solidFill>
                <a:schemeClr val="tx1"/>
              </a:solidFill>
              <a:round/>
              <a:headEnd/>
              <a:tailEnd/>
            </a:ln>
            <a:effectLst/>
          </p:spPr>
          <p:txBody>
            <a:bodyPr/>
            <a:lstStyle/>
            <a:p>
              <a:endParaRPr lang="en-US"/>
            </a:p>
          </p:txBody>
        </p:sp>
        <p:sp>
          <p:nvSpPr>
            <p:cNvPr id="419880" name="Line 40"/>
            <p:cNvSpPr>
              <a:spLocks noChangeShapeType="1"/>
            </p:cNvSpPr>
            <p:nvPr/>
          </p:nvSpPr>
          <p:spPr bwMode="auto">
            <a:xfrm flipV="1">
              <a:off x="5664" y="2544"/>
              <a:ext cx="0" cy="1392"/>
            </a:xfrm>
            <a:prstGeom prst="line">
              <a:avLst/>
            </a:prstGeom>
            <a:noFill/>
            <a:ln w="28575">
              <a:solidFill>
                <a:srgbClr val="990099"/>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19864"/>
                                        </p:tgtEl>
                                        <p:attrNameLst>
                                          <p:attrName>style.visibility</p:attrName>
                                        </p:attrNameLst>
                                      </p:cBhvr>
                                      <p:to>
                                        <p:strVal val="visible"/>
                                      </p:to>
                                    </p:set>
                                    <p:anim calcmode="lin" valueType="num">
                                      <p:cBhvr additive="base">
                                        <p:cTn id="7" dur="500" fill="hold"/>
                                        <p:tgtEl>
                                          <p:spTgt spid="419864"/>
                                        </p:tgtEl>
                                        <p:attrNameLst>
                                          <p:attrName>ppt_x</p:attrName>
                                        </p:attrNameLst>
                                      </p:cBhvr>
                                      <p:tavLst>
                                        <p:tav tm="0">
                                          <p:val>
                                            <p:strVal val="1+#ppt_w/2"/>
                                          </p:val>
                                        </p:tav>
                                        <p:tav tm="100000">
                                          <p:val>
                                            <p:strVal val="#ppt_x"/>
                                          </p:val>
                                        </p:tav>
                                      </p:tavLst>
                                    </p:anim>
                                    <p:anim calcmode="lin" valueType="num">
                                      <p:cBhvr additive="base">
                                        <p:cTn id="8" dur="500" fill="hold"/>
                                        <p:tgtEl>
                                          <p:spTgt spid="4198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9875"/>
                                        </p:tgtEl>
                                        <p:attrNameLst>
                                          <p:attrName>style.visibility</p:attrName>
                                        </p:attrNameLst>
                                      </p:cBhvr>
                                      <p:to>
                                        <p:strVal val="visible"/>
                                      </p:to>
                                    </p:set>
                                    <p:anim calcmode="lin" valueType="num">
                                      <p:cBhvr additive="base">
                                        <p:cTn id="13" dur="500" fill="hold"/>
                                        <p:tgtEl>
                                          <p:spTgt spid="419875"/>
                                        </p:tgtEl>
                                        <p:attrNameLst>
                                          <p:attrName>ppt_x</p:attrName>
                                        </p:attrNameLst>
                                      </p:cBhvr>
                                      <p:tavLst>
                                        <p:tav tm="0">
                                          <p:val>
                                            <p:strVal val="#ppt_x"/>
                                          </p:val>
                                        </p:tav>
                                        <p:tav tm="100000">
                                          <p:val>
                                            <p:strVal val="#ppt_x"/>
                                          </p:val>
                                        </p:tav>
                                      </p:tavLst>
                                    </p:anim>
                                    <p:anim calcmode="lin" valueType="num">
                                      <p:cBhvr additive="base">
                                        <p:cTn id="14" dur="500" fill="hold"/>
                                        <p:tgtEl>
                                          <p:spTgt spid="41987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19881"/>
                                        </p:tgtEl>
                                        <p:attrNameLst>
                                          <p:attrName>style.visibility</p:attrName>
                                        </p:attrNameLst>
                                      </p:cBhvr>
                                      <p:to>
                                        <p:strVal val="visible"/>
                                      </p:to>
                                    </p:set>
                                    <p:anim calcmode="lin" valueType="num">
                                      <p:cBhvr additive="base">
                                        <p:cTn id="23" dur="500" fill="hold"/>
                                        <p:tgtEl>
                                          <p:spTgt spid="419881"/>
                                        </p:tgtEl>
                                        <p:attrNameLst>
                                          <p:attrName>ppt_x</p:attrName>
                                        </p:attrNameLst>
                                      </p:cBhvr>
                                      <p:tavLst>
                                        <p:tav tm="0">
                                          <p:val>
                                            <p:strVal val="#ppt_x"/>
                                          </p:val>
                                        </p:tav>
                                        <p:tav tm="100000">
                                          <p:val>
                                            <p:strVal val="#ppt_x"/>
                                          </p:val>
                                        </p:tav>
                                      </p:tavLst>
                                    </p:anim>
                                    <p:anim calcmode="lin" valueType="num">
                                      <p:cBhvr additive="base">
                                        <p:cTn id="24" dur="500" fill="hold"/>
                                        <p:tgtEl>
                                          <p:spTgt spid="41988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21892" name="Text Box 4"/>
          <p:cNvSpPr txBox="1">
            <a:spLocks noChangeArrowheads="1"/>
          </p:cNvSpPr>
          <p:nvPr/>
        </p:nvSpPr>
        <p:spPr bwMode="auto">
          <a:xfrm>
            <a:off x="-76200" y="76200"/>
            <a:ext cx="4495800" cy="519113"/>
          </a:xfrm>
          <a:prstGeom prst="rect">
            <a:avLst/>
          </a:prstGeom>
          <a:noFill/>
          <a:ln w="9525">
            <a:noFill/>
            <a:miter lim="800000"/>
            <a:headEnd/>
            <a:tailEnd/>
          </a:ln>
          <a:effectLst/>
        </p:spPr>
        <p:txBody>
          <a:bodyPr>
            <a:spAutoFit/>
          </a:bodyPr>
          <a:lstStyle/>
          <a:p>
            <a:pPr eaLnBrk="1" hangingPunct="1"/>
            <a:r>
              <a:rPr lang="en-US" sz="2800" b="1">
                <a:solidFill>
                  <a:srgbClr val="996633"/>
                </a:solidFill>
                <a:latin typeface="Comic Sans MS" pitchFamily="66" charset="0"/>
              </a:rPr>
              <a:t>Optical interferometry</a:t>
            </a:r>
            <a:endParaRPr lang="en-US" sz="2800">
              <a:solidFill>
                <a:schemeClr val="tx1"/>
              </a:solidFill>
            </a:endParaRPr>
          </a:p>
        </p:txBody>
      </p:sp>
      <p:sp>
        <p:nvSpPr>
          <p:cNvPr id="421893" name="Text Box 5"/>
          <p:cNvSpPr txBox="1">
            <a:spLocks noChangeArrowheads="1"/>
          </p:cNvSpPr>
          <p:nvPr/>
        </p:nvSpPr>
        <p:spPr bwMode="auto">
          <a:xfrm>
            <a:off x="4876800" y="76200"/>
            <a:ext cx="4191000" cy="519113"/>
          </a:xfrm>
          <a:prstGeom prst="rect">
            <a:avLst/>
          </a:prstGeom>
          <a:noFill/>
          <a:ln w="9525">
            <a:noFill/>
            <a:miter lim="800000"/>
            <a:headEnd/>
            <a:tailEnd/>
          </a:ln>
          <a:effectLst/>
        </p:spPr>
        <p:txBody>
          <a:bodyPr>
            <a:spAutoFit/>
          </a:bodyPr>
          <a:lstStyle/>
          <a:p>
            <a:pPr eaLnBrk="1" hangingPunct="1"/>
            <a:r>
              <a:rPr lang="en-US" sz="2800" b="1">
                <a:solidFill>
                  <a:srgbClr val="996633"/>
                </a:solidFill>
                <a:latin typeface="Comic Sans MS" pitchFamily="66" charset="0"/>
              </a:rPr>
              <a:t>Ramsey interferometry</a:t>
            </a:r>
            <a:endParaRPr lang="en-US" sz="2800">
              <a:solidFill>
                <a:schemeClr val="tx1"/>
              </a:solidFill>
            </a:endParaRPr>
          </a:p>
        </p:txBody>
      </p:sp>
      <p:grpSp>
        <p:nvGrpSpPr>
          <p:cNvPr id="13" name="Group 12"/>
          <p:cNvGrpSpPr/>
          <p:nvPr/>
        </p:nvGrpSpPr>
        <p:grpSpPr bwMode="auto">
          <a:xfrm>
            <a:off x="431544" y="609600"/>
            <a:ext cx="8103112" cy="2844802"/>
            <a:chOff x="431544" y="609600"/>
            <a:chExt cx="8103112" cy="2844802"/>
          </a:xfrm>
        </p:grpSpPr>
        <p:sp>
          <p:nvSpPr>
            <p:cNvPr id="421894" name="Text Box 6"/>
            <p:cNvSpPr txBox="1">
              <a:spLocks noChangeArrowheads="1"/>
            </p:cNvSpPr>
            <p:nvPr/>
          </p:nvSpPr>
          <p:spPr bwMode="auto">
            <a:xfrm>
              <a:off x="3124200" y="1117600"/>
              <a:ext cx="2895600" cy="730250"/>
            </a:xfrm>
            <a:prstGeom prst="rect">
              <a:avLst/>
            </a:prstGeom>
            <a:noFill/>
            <a:ln w="28575">
              <a:solidFill>
                <a:schemeClr val="accent2"/>
              </a:solidFill>
              <a:miter lim="800000"/>
              <a:headEnd/>
              <a:tailEnd/>
            </a:ln>
            <a:effectLst/>
          </p:spPr>
          <p:txBody>
            <a:bodyPr wrap="square">
              <a:spAutoFit/>
            </a:bodyPr>
            <a:lstStyle/>
            <a:p>
              <a:pPr eaLnBrk="1" hangingPunct="1"/>
              <a:r>
                <a:rPr lang="en-US" b="1" dirty="0">
                  <a:solidFill>
                    <a:schemeClr val="accent2"/>
                  </a:solidFill>
                </a:rPr>
                <a:t> Quantum Noise Limit</a:t>
              </a:r>
            </a:p>
            <a:p>
              <a:pPr eaLnBrk="1" hangingPunct="1"/>
              <a:r>
                <a:rPr lang="en-US" b="1" dirty="0">
                  <a:solidFill>
                    <a:schemeClr val="accent2"/>
                  </a:solidFill>
                </a:rPr>
                <a:t>(Shot-Noise Limit)</a:t>
              </a:r>
            </a:p>
          </p:txBody>
        </p:sp>
        <p:sp>
          <p:nvSpPr>
            <p:cNvPr id="421895" name="Text Box 7"/>
            <p:cNvSpPr txBox="1">
              <a:spLocks noChangeArrowheads="1"/>
            </p:cNvSpPr>
            <p:nvPr/>
          </p:nvSpPr>
          <p:spPr bwMode="auto">
            <a:xfrm>
              <a:off x="3276600" y="2800350"/>
              <a:ext cx="2590800" cy="425450"/>
            </a:xfrm>
            <a:prstGeom prst="rect">
              <a:avLst/>
            </a:prstGeom>
            <a:noFill/>
            <a:ln w="28575">
              <a:solidFill>
                <a:schemeClr val="accent2"/>
              </a:solidFill>
              <a:miter lim="800000"/>
              <a:headEnd/>
              <a:tailEnd/>
            </a:ln>
            <a:effectLst/>
          </p:spPr>
          <p:txBody>
            <a:bodyPr>
              <a:spAutoFit/>
            </a:bodyPr>
            <a:lstStyle/>
            <a:p>
              <a:pPr eaLnBrk="1" hangingPunct="1"/>
              <a:r>
                <a:rPr lang="en-US" b="1" dirty="0">
                  <a:solidFill>
                    <a:schemeClr val="accent2"/>
                  </a:solidFill>
                </a:rPr>
                <a:t>Heisenberg Limit</a:t>
              </a:r>
            </a:p>
          </p:txBody>
        </p:sp>
        <p:pic>
          <p:nvPicPr>
            <p:cNvPr id="2" name="Picture 1" descr="TP_tmp"/>
            <p:cNvPicPr>
              <a:picLocks noChangeAspect="1"/>
            </p:cNvPicPr>
            <p:nvPr>
              <p:custDataLst>
                <p:tags r:id="rId1"/>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31544" y="1117600"/>
              <a:ext cx="2083312"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8" name="Picture 7"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51344" y="609600"/>
              <a:ext cx="2083312" cy="172669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9852" y="2540000"/>
              <a:ext cx="1726696" cy="9144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1" name="Picture 10" descr="TP_tmp"/>
            <p:cNvPicPr>
              <a:picLocks noChangeAspect="1"/>
            </p:cNvPicPr>
            <p:nvPr>
              <p:custDataLst>
                <p:tags r:id="rId4"/>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629652" y="2540000"/>
              <a:ext cx="1726696" cy="9144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421930" name="Picture 42"/>
          <p:cNvPicPr>
            <a:picLocks noChangeAspect="1" noChangeArrowheads="1"/>
          </p:cNvPicPr>
          <p:nvPr/>
        </p:nvPicPr>
        <p:blipFill>
          <a:blip r:embed="rId10" cstate="print"/>
          <a:srcRect/>
          <a:stretch>
            <a:fillRect/>
          </a:stretch>
        </p:blipFill>
        <p:spPr bwMode="auto">
          <a:xfrm>
            <a:off x="381000" y="3803650"/>
            <a:ext cx="3276600" cy="2368550"/>
          </a:xfrm>
          <a:prstGeom prst="rect">
            <a:avLst/>
          </a:prstGeom>
          <a:noFill/>
          <a:ln w="19050" algn="ctr">
            <a:noFill/>
            <a:miter lim="800000"/>
            <a:headEnd/>
            <a:tailEnd/>
          </a:ln>
          <a:effectLst/>
        </p:spPr>
      </p:pic>
      <p:pic>
        <p:nvPicPr>
          <p:cNvPr id="421931" name="Picture 43"/>
          <p:cNvPicPr>
            <a:picLocks noChangeAspect="1" noChangeArrowheads="1"/>
          </p:cNvPicPr>
          <p:nvPr/>
        </p:nvPicPr>
        <p:blipFill>
          <a:blip r:embed="rId11" cstate="print"/>
          <a:srcRect/>
          <a:stretch>
            <a:fillRect/>
          </a:stretch>
        </p:blipFill>
        <p:spPr bwMode="auto">
          <a:xfrm>
            <a:off x="5867400" y="3581400"/>
            <a:ext cx="2819400" cy="2707264"/>
          </a:xfrm>
          <a:prstGeom prst="rect">
            <a:avLst/>
          </a:prstGeom>
          <a:noFill/>
          <a:ln w="19050" algn="ctr">
            <a:noFill/>
            <a:miter lim="800000"/>
            <a:headEnd/>
            <a:tailEnd/>
          </a:ln>
          <a:effectLst/>
        </p:spPr>
      </p:pic>
      <p:sp>
        <p:nvSpPr>
          <p:cNvPr id="421928" name="Text Box 40"/>
          <p:cNvSpPr txBox="1">
            <a:spLocks noChangeArrowheads="1"/>
          </p:cNvSpPr>
          <p:nvPr/>
        </p:nvSpPr>
        <p:spPr bwMode="auto">
          <a:xfrm>
            <a:off x="2133600" y="6186488"/>
            <a:ext cx="4806950" cy="519112"/>
          </a:xfrm>
          <a:prstGeom prst="rect">
            <a:avLst/>
          </a:prstGeom>
          <a:noFill/>
          <a:ln w="19050" algn="ctr">
            <a:noFill/>
            <a:miter lim="800000"/>
            <a:headEnd/>
            <a:tailEnd/>
          </a:ln>
          <a:effectLst/>
        </p:spPr>
        <p:txBody>
          <a:bodyPr wrap="none">
            <a:spAutoFit/>
          </a:bodyPr>
          <a:lstStyle/>
          <a:p>
            <a:r>
              <a:rPr lang="en-US" sz="2800" b="1" dirty="0">
                <a:solidFill>
                  <a:srgbClr val="FF3300"/>
                </a:solidFill>
                <a:latin typeface="Comic Sans MS" pitchFamily="66" charset="0"/>
              </a:rPr>
              <a:t>Something’s going on here.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1928"/>
                                        </p:tgtEl>
                                        <p:attrNameLst>
                                          <p:attrName>style.visibility</p:attrName>
                                        </p:attrNameLst>
                                      </p:cBhvr>
                                      <p:to>
                                        <p:strVal val="visible"/>
                                      </p:to>
                                    </p:set>
                                    <p:anim calcmode="lin" valueType="num">
                                      <p:cBhvr additive="base">
                                        <p:cTn id="7" dur="500" fill="hold"/>
                                        <p:tgtEl>
                                          <p:spTgt spid="421928"/>
                                        </p:tgtEl>
                                        <p:attrNameLst>
                                          <p:attrName>ppt_x</p:attrName>
                                        </p:attrNameLst>
                                      </p:cBhvr>
                                      <p:tavLst>
                                        <p:tav tm="0">
                                          <p:val>
                                            <p:strVal val="#ppt_x"/>
                                          </p:val>
                                        </p:tav>
                                        <p:tav tm="100000">
                                          <p:val>
                                            <p:strVal val="#ppt_x"/>
                                          </p:val>
                                        </p:tav>
                                      </p:tavLst>
                                    </p:anim>
                                    <p:anim calcmode="lin" valueType="num">
                                      <p:cBhvr additive="base">
                                        <p:cTn id="8" dur="500" fill="hold"/>
                                        <p:tgtEl>
                                          <p:spTgt spid="4219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192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31" name="Group 30"/>
          <p:cNvGrpSpPr/>
          <p:nvPr/>
        </p:nvGrpSpPr>
        <p:grpSpPr>
          <a:xfrm>
            <a:off x="-76200" y="7203"/>
            <a:ext cx="9067800" cy="830997"/>
            <a:chOff x="-76200" y="7203"/>
            <a:chExt cx="9067800" cy="830997"/>
          </a:xfrm>
        </p:grpSpPr>
        <p:sp>
          <p:nvSpPr>
            <p:cNvPr id="451586" name="Text Box 2"/>
            <p:cNvSpPr txBox="1">
              <a:spLocks noChangeArrowheads="1"/>
            </p:cNvSpPr>
            <p:nvPr/>
          </p:nvSpPr>
          <p:spPr bwMode="auto">
            <a:xfrm>
              <a:off x="-76200" y="7203"/>
              <a:ext cx="44958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Squeezed-state optical </a:t>
              </a:r>
              <a:r>
                <a:rPr lang="en-US" sz="2400" b="1" dirty="0" err="1">
                  <a:solidFill>
                    <a:srgbClr val="996633"/>
                  </a:solidFill>
                  <a:latin typeface="Comic Sans MS" pitchFamily="66" charset="0"/>
                </a:rPr>
                <a:t>interferometry</a:t>
              </a:r>
              <a:endParaRPr lang="en-US" sz="2400" dirty="0">
                <a:solidFill>
                  <a:schemeClr val="tx1"/>
                </a:solidFill>
              </a:endParaRPr>
            </a:p>
          </p:txBody>
        </p:sp>
        <p:sp>
          <p:nvSpPr>
            <p:cNvPr id="451587" name="Text Box 3"/>
            <p:cNvSpPr txBox="1">
              <a:spLocks noChangeArrowheads="1"/>
            </p:cNvSpPr>
            <p:nvPr/>
          </p:nvSpPr>
          <p:spPr bwMode="auto">
            <a:xfrm>
              <a:off x="4800600" y="7203"/>
              <a:ext cx="41910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Cat-state Ramsey </a:t>
              </a:r>
              <a:r>
                <a:rPr lang="en-US" sz="2400" b="1" dirty="0" err="1">
                  <a:solidFill>
                    <a:srgbClr val="996633"/>
                  </a:solidFill>
                  <a:latin typeface="Comic Sans MS" pitchFamily="66" charset="0"/>
                </a:rPr>
                <a:t>interferometry</a:t>
              </a:r>
              <a:endParaRPr lang="en-US" sz="2400" dirty="0">
                <a:solidFill>
                  <a:schemeClr val="tx1"/>
                </a:solidFill>
              </a:endParaRPr>
            </a:p>
          </p:txBody>
        </p:sp>
      </p:grpSp>
      <p:grpSp>
        <p:nvGrpSpPr>
          <p:cNvPr id="29" name="Group 28"/>
          <p:cNvGrpSpPr/>
          <p:nvPr/>
        </p:nvGrpSpPr>
        <p:grpSpPr>
          <a:xfrm>
            <a:off x="152400" y="863600"/>
            <a:ext cx="8763000" cy="1490472"/>
            <a:chOff x="152400" y="635000"/>
            <a:chExt cx="8763000" cy="1490472"/>
          </a:xfrm>
        </p:grpSpPr>
        <p:sp>
          <p:nvSpPr>
            <p:cNvPr id="451599" name="Text Box 15"/>
            <p:cNvSpPr txBox="1">
              <a:spLocks noChangeArrowheads="1"/>
            </p:cNvSpPr>
            <p:nvPr/>
          </p:nvSpPr>
          <p:spPr bwMode="auto">
            <a:xfrm>
              <a:off x="152400" y="635000"/>
              <a:ext cx="8763000" cy="1231106"/>
            </a:xfrm>
            <a:prstGeom prst="rect">
              <a:avLst/>
            </a:prstGeom>
            <a:noFill/>
            <a:ln w="19050" algn="ctr">
              <a:noFill/>
              <a:miter lim="800000"/>
              <a:headEnd/>
              <a:tailEnd/>
            </a:ln>
            <a:effectLst/>
          </p:spPr>
          <p:txBody>
            <a:bodyPr wrap="square">
              <a:spAutoFit/>
            </a:bodyPr>
            <a:lstStyle/>
            <a:p>
              <a:r>
                <a:rPr lang="en-US" sz="2400" b="1" dirty="0">
                  <a:solidFill>
                    <a:srgbClr val="990099"/>
                  </a:solidFill>
                  <a:latin typeface="Comic Sans MS" pitchFamily="66" charset="0"/>
                </a:rPr>
                <a:t>Entanglement before “</a:t>
              </a:r>
              <a:r>
                <a:rPr lang="en-US" sz="2400" b="1" dirty="0" err="1">
                  <a:solidFill>
                    <a:srgbClr val="990099"/>
                  </a:solidFill>
                  <a:latin typeface="Comic Sans MS" pitchFamily="66" charset="0"/>
                </a:rPr>
                <a:t>beamsplitter</a:t>
              </a:r>
              <a:r>
                <a:rPr lang="en-US" sz="2400" b="1" dirty="0">
                  <a:solidFill>
                    <a:srgbClr val="990099"/>
                  </a:solidFill>
                  <a:latin typeface="Comic Sans MS" pitchFamily="66" charset="0"/>
                </a:rPr>
                <a:t>”</a:t>
              </a:r>
            </a:p>
            <a:p>
              <a:endParaRPr lang="en-US" sz="1000" b="1" dirty="0">
                <a:solidFill>
                  <a:srgbClr val="990099"/>
                </a:solidFill>
                <a:latin typeface="Comic Sans MS" pitchFamily="66" charset="0"/>
              </a:endParaRPr>
            </a:p>
            <a:p>
              <a:pPr algn="l"/>
              <a:r>
                <a:rPr lang="en-US" b="1" dirty="0">
                  <a:solidFill>
                    <a:srgbClr val="990099"/>
                  </a:solidFill>
                  <a:latin typeface="Comic Sans MS" pitchFamily="66" charset="0"/>
                </a:rPr>
                <a:t>Between arms                       		Between atoms</a:t>
              </a:r>
            </a:p>
            <a:p>
              <a:pPr algn="l"/>
              <a:r>
                <a:rPr lang="en-US" b="1" dirty="0">
                  <a:solidFill>
                    <a:srgbClr val="990099"/>
                  </a:solidFill>
                  <a:latin typeface="Comic Sans MS" pitchFamily="66" charset="0"/>
                </a:rPr>
                <a:t>(wave or modal entanglement)    		(particle entanglement)</a:t>
              </a:r>
            </a:p>
          </p:txBody>
        </p:sp>
        <p:pic>
          <p:nvPicPr>
            <p:cNvPr id="22" name="Picture 21" descr="TP_tmp"/>
            <p:cNvPicPr>
              <a:picLocks noChangeAspect="1"/>
            </p:cNvPicPr>
            <p:nvPr>
              <p:custDataLst>
                <p:tags r:id="rId3"/>
              </p:custDataLst>
            </p:nvPr>
          </p:nvPicPr>
          <p:blipFill>
            <a:blip r:embed="rId7" cstate="print">
              <a:clrChange>
                <a:clrFrom>
                  <a:srgbClr val="FFFFFF"/>
                </a:clrFrom>
                <a:clrTo>
                  <a:srgbClr val="FFFFFF">
                    <a:alpha val="0"/>
                  </a:srgbClr>
                </a:clrTo>
              </a:clrChange>
            </a:blip>
            <a:stretch>
              <a:fillRect/>
            </a:stretch>
          </p:blipFill>
          <p:spPr bwMode="auto">
            <a:xfrm>
              <a:off x="1786179" y="1905000"/>
              <a:ext cx="931609" cy="220457"/>
            </a:xfrm>
            <a:prstGeom prst="rect">
              <a:avLst/>
            </a:prstGeom>
            <a:noFill/>
            <a:ln/>
            <a:effectLst/>
          </p:spPr>
        </p:pic>
        <p:pic>
          <p:nvPicPr>
            <p:cNvPr id="23" name="Picture 22" descr="TP_tmp"/>
            <p:cNvPicPr>
              <a:picLocks noChangeAspect="1"/>
            </p:cNvPicPr>
            <p:nvPr>
              <p:custDataLst>
                <p:tags r:id="rId4"/>
              </p:custDataLst>
            </p:nvPr>
          </p:nvPicPr>
          <p:blipFill>
            <a:blip r:embed="rId7" cstate="print">
              <a:clrChange>
                <a:clrFrom>
                  <a:srgbClr val="FFFFFF"/>
                </a:clrFrom>
                <a:clrTo>
                  <a:srgbClr val="FFFFFF">
                    <a:alpha val="0"/>
                  </a:srgbClr>
                </a:clrTo>
              </a:clrChange>
            </a:blip>
            <a:stretch>
              <a:fillRect/>
            </a:stretch>
          </p:blipFill>
          <p:spPr bwMode="auto">
            <a:xfrm>
              <a:off x="6324600" y="1905000"/>
              <a:ext cx="931675" cy="220472"/>
            </a:xfrm>
            <a:prstGeom prst="rect">
              <a:avLst/>
            </a:prstGeom>
            <a:noFill/>
            <a:ln/>
            <a:effectLst/>
          </p:spPr>
        </p:pic>
      </p:grpSp>
      <p:grpSp>
        <p:nvGrpSpPr>
          <p:cNvPr id="32" name="Group 31"/>
          <p:cNvGrpSpPr/>
          <p:nvPr/>
        </p:nvGrpSpPr>
        <p:grpSpPr>
          <a:xfrm>
            <a:off x="557506" y="3708400"/>
            <a:ext cx="7824494" cy="3124200"/>
            <a:chOff x="557506" y="3708400"/>
            <a:chExt cx="7824494" cy="3124200"/>
          </a:xfrm>
        </p:grpSpPr>
        <p:pic>
          <p:nvPicPr>
            <p:cNvPr id="451595" name="Picture 11"/>
            <p:cNvPicPr>
              <a:picLocks noChangeAspect="1" noChangeArrowheads="1"/>
            </p:cNvPicPr>
            <p:nvPr/>
          </p:nvPicPr>
          <p:blipFill>
            <a:blip r:embed="rId8" cstate="print"/>
            <a:srcRect/>
            <a:stretch>
              <a:fillRect/>
            </a:stretch>
          </p:blipFill>
          <p:spPr bwMode="auto">
            <a:xfrm>
              <a:off x="557506" y="3778250"/>
              <a:ext cx="4014494" cy="2901950"/>
            </a:xfrm>
            <a:prstGeom prst="rect">
              <a:avLst/>
            </a:prstGeom>
            <a:noFill/>
            <a:ln w="19050" algn="ctr">
              <a:noFill/>
              <a:miter lim="800000"/>
              <a:headEnd/>
              <a:tailEnd/>
            </a:ln>
            <a:effectLst/>
          </p:spPr>
        </p:pic>
        <p:pic>
          <p:nvPicPr>
            <p:cNvPr id="51202" name="Picture 2" descr="C:\Documents and Settings\Carlton Caves\Local Settings\Temporary Internet Files\Content.IE5\SWJZ92OS\CALEPE6W.gif"/>
            <p:cNvPicPr>
              <a:picLocks noChangeAspect="1" noChangeArrowheads="1"/>
            </p:cNvPicPr>
            <p:nvPr/>
          </p:nvPicPr>
          <p:blipFill>
            <a:blip r:embed="rId9" cstate="print"/>
            <a:srcRect/>
            <a:stretch>
              <a:fillRect/>
            </a:stretch>
          </p:blipFill>
          <p:spPr bwMode="auto">
            <a:xfrm>
              <a:off x="5640608" y="3708400"/>
              <a:ext cx="2741392" cy="3124200"/>
            </a:xfrm>
            <a:prstGeom prst="rect">
              <a:avLst/>
            </a:prstGeom>
            <a:noFill/>
          </p:spPr>
        </p:pic>
      </p:grpSp>
      <p:grpSp>
        <p:nvGrpSpPr>
          <p:cNvPr id="2" name="Group 1"/>
          <p:cNvGrpSpPr/>
          <p:nvPr/>
        </p:nvGrpSpPr>
        <p:grpSpPr>
          <a:xfrm>
            <a:off x="152400" y="2568714"/>
            <a:ext cx="8763000" cy="1012686"/>
            <a:chOff x="152400" y="2644914"/>
            <a:chExt cx="8763000" cy="1012686"/>
          </a:xfrm>
        </p:grpSpPr>
        <p:grpSp>
          <p:nvGrpSpPr>
            <p:cNvPr id="30" name="Group 29"/>
            <p:cNvGrpSpPr/>
            <p:nvPr/>
          </p:nvGrpSpPr>
          <p:grpSpPr>
            <a:xfrm>
              <a:off x="152400" y="2644914"/>
              <a:ext cx="8763000" cy="1012686"/>
              <a:chOff x="152400" y="2416314"/>
              <a:chExt cx="8763000" cy="1012686"/>
            </a:xfrm>
          </p:grpSpPr>
          <p:pic>
            <p:nvPicPr>
              <p:cNvPr id="28" name="Picture 27" descr="TP_tmp"/>
              <p:cNvPicPr>
                <a:picLocks noChangeAspect="1"/>
              </p:cNvPicPr>
              <p:nvPr>
                <p:custDataLst>
                  <p:tags r:id="rId2"/>
                </p:custDataLst>
              </p:nvPr>
            </p:nvPicPr>
            <p:blipFill>
              <a:blip r:embed="rId7" cstate="print">
                <a:clrChange>
                  <a:clrFrom>
                    <a:srgbClr val="FFFFFF"/>
                  </a:clrFrom>
                  <a:clrTo>
                    <a:srgbClr val="FFFFFF">
                      <a:alpha val="0"/>
                    </a:srgbClr>
                  </a:clrTo>
                </a:clrChange>
              </a:blip>
              <a:stretch>
                <a:fillRect/>
              </a:stretch>
            </p:blipFill>
            <p:spPr bwMode="auto">
              <a:xfrm>
                <a:off x="6315961" y="3208528"/>
                <a:ext cx="931675" cy="220472"/>
              </a:xfrm>
              <a:prstGeom prst="rect">
                <a:avLst/>
              </a:prstGeom>
              <a:noFill/>
              <a:ln/>
              <a:effectLst/>
            </p:spPr>
          </p:pic>
          <p:sp>
            <p:nvSpPr>
              <p:cNvPr id="27" name="Text Box 15"/>
              <p:cNvSpPr txBox="1">
                <a:spLocks noChangeArrowheads="1"/>
              </p:cNvSpPr>
              <p:nvPr/>
            </p:nvSpPr>
            <p:spPr bwMode="auto">
              <a:xfrm>
                <a:off x="152400" y="2416314"/>
                <a:ext cx="8763000" cy="707886"/>
              </a:xfrm>
              <a:prstGeom prst="rect">
                <a:avLst/>
              </a:prstGeom>
              <a:noFill/>
              <a:ln w="19050" algn="ctr">
                <a:noFill/>
                <a:miter lim="800000"/>
                <a:headEnd/>
                <a:tailEnd/>
              </a:ln>
              <a:effectLst/>
            </p:spPr>
            <p:txBody>
              <a:bodyPr wrap="square">
                <a:spAutoFit/>
              </a:bodyPr>
              <a:lstStyle/>
              <a:p>
                <a:pPr algn="l"/>
                <a:r>
                  <a:rPr lang="en-US" b="1" dirty="0">
                    <a:solidFill>
                      <a:srgbClr val="990099"/>
                    </a:solidFill>
                    <a:latin typeface="Comic Sans MS" pitchFamily="66" charset="0"/>
                  </a:rPr>
                  <a:t>Between photons                       		Between arms</a:t>
                </a:r>
              </a:p>
              <a:p>
                <a:pPr algn="l"/>
                <a:r>
                  <a:rPr lang="en-US" b="1" dirty="0">
                    <a:solidFill>
                      <a:srgbClr val="990099"/>
                    </a:solidFill>
                    <a:latin typeface="Comic Sans MS" pitchFamily="66" charset="0"/>
                  </a:rPr>
                  <a:t>(particle entanglement)    			(modal entanglement)</a:t>
                </a:r>
              </a:p>
            </p:txBody>
          </p:sp>
        </p:grpSp>
        <p:pic>
          <p:nvPicPr>
            <p:cNvPr id="16" name="Picture 15" descr="TP_tmp"/>
            <p:cNvPicPr>
              <a:picLocks noChangeAspect="1"/>
            </p:cNvPicPr>
            <p:nvPr>
              <p:custDataLst>
                <p:tags r:id="rId1"/>
              </p:custDataLst>
            </p:nvPr>
          </p:nvPicPr>
          <p:blipFill>
            <a:blip r:embed="rId7" cstate="print">
              <a:clrChange>
                <a:clrFrom>
                  <a:srgbClr val="FFFFFF"/>
                </a:clrFrom>
                <a:clrTo>
                  <a:srgbClr val="FFFFFF">
                    <a:alpha val="0"/>
                  </a:srgbClr>
                </a:clrTo>
              </a:clrChange>
            </a:blip>
            <a:stretch>
              <a:fillRect/>
            </a:stretch>
          </p:blipFill>
          <p:spPr bwMode="auto">
            <a:xfrm>
              <a:off x="1811525" y="3429000"/>
              <a:ext cx="931675" cy="220472"/>
            </a:xfrm>
            <a:prstGeom prst="rect">
              <a:avLst/>
            </a:prstGeom>
            <a:noFill/>
            <a:ln/>
            <a:effectLst/>
          </p:spPr>
        </p:pic>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6" name="Group 25"/>
          <p:cNvGrpSpPr/>
          <p:nvPr/>
        </p:nvGrpSpPr>
        <p:grpSpPr>
          <a:xfrm>
            <a:off x="557506" y="3690258"/>
            <a:ext cx="7824494" cy="3124200"/>
            <a:chOff x="557506" y="3690258"/>
            <a:chExt cx="7824494" cy="3124200"/>
          </a:xfrm>
        </p:grpSpPr>
        <p:pic>
          <p:nvPicPr>
            <p:cNvPr id="451595" name="Picture 11"/>
            <p:cNvPicPr>
              <a:picLocks noChangeAspect="1" noChangeArrowheads="1"/>
            </p:cNvPicPr>
            <p:nvPr/>
          </p:nvPicPr>
          <p:blipFill>
            <a:blip r:embed="rId7" cstate="print"/>
            <a:srcRect/>
            <a:stretch>
              <a:fillRect/>
            </a:stretch>
          </p:blipFill>
          <p:spPr bwMode="auto">
            <a:xfrm>
              <a:off x="557506" y="3760108"/>
              <a:ext cx="4014494" cy="2901950"/>
            </a:xfrm>
            <a:prstGeom prst="rect">
              <a:avLst/>
            </a:prstGeom>
            <a:noFill/>
            <a:ln w="19050" algn="ctr">
              <a:noFill/>
              <a:miter lim="800000"/>
              <a:headEnd/>
              <a:tailEnd/>
            </a:ln>
            <a:effectLst/>
          </p:spPr>
        </p:pic>
        <p:pic>
          <p:nvPicPr>
            <p:cNvPr id="51202" name="Picture 2" descr="C:\Documents and Settings\Carlton Caves\Local Settings\Temporary Internet Files\Content.IE5\SWJZ92OS\CALEPE6W.gif"/>
            <p:cNvPicPr>
              <a:picLocks noChangeAspect="1" noChangeArrowheads="1"/>
            </p:cNvPicPr>
            <p:nvPr/>
          </p:nvPicPr>
          <p:blipFill>
            <a:blip r:embed="rId8" cstate="print"/>
            <a:srcRect/>
            <a:stretch>
              <a:fillRect/>
            </a:stretch>
          </p:blipFill>
          <p:spPr bwMode="auto">
            <a:xfrm>
              <a:off x="5640608" y="3690258"/>
              <a:ext cx="2741392" cy="3124200"/>
            </a:xfrm>
            <a:prstGeom prst="rect">
              <a:avLst/>
            </a:prstGeom>
            <a:noFill/>
          </p:spPr>
        </p:pic>
      </p:grpSp>
      <p:grpSp>
        <p:nvGrpSpPr>
          <p:cNvPr id="28" name="Group 27"/>
          <p:cNvGrpSpPr/>
          <p:nvPr/>
        </p:nvGrpSpPr>
        <p:grpSpPr bwMode="auto">
          <a:xfrm>
            <a:off x="152400" y="863600"/>
            <a:ext cx="8763000" cy="1574779"/>
            <a:chOff x="152400" y="863600"/>
            <a:chExt cx="8763000" cy="1574779"/>
          </a:xfrm>
        </p:grpSpPr>
        <p:pic>
          <p:nvPicPr>
            <p:cNvPr id="17" name="Picture 16" descr="TP_tmp"/>
            <p:cNvPicPr>
              <a:picLocks noChangeAspect="1"/>
            </p:cNvPicPr>
            <p:nvPr>
              <p:custDataLst>
                <p:tags r:id="rId3"/>
              </p:custDataLst>
            </p:nvPr>
          </p:nvPicPr>
          <p:blipFill>
            <a:blip r:embed="rId9" cstate="print">
              <a:clrChange>
                <a:clrFrom>
                  <a:srgbClr val="FFFFFF"/>
                </a:clrFrom>
                <a:clrTo>
                  <a:srgbClr val="FFFFFF">
                    <a:alpha val="0"/>
                  </a:srgbClr>
                </a:clrTo>
              </a:clrChange>
            </a:blip>
            <a:stretch>
              <a:fillRect/>
            </a:stretch>
          </p:blipFill>
          <p:spPr bwMode="auto">
            <a:xfrm>
              <a:off x="363872" y="2133600"/>
              <a:ext cx="4131796" cy="304779"/>
            </a:xfrm>
            <a:prstGeom prst="rect">
              <a:avLst/>
            </a:prstGeom>
            <a:noFill/>
            <a:ln/>
            <a:effectLst/>
          </p:spPr>
        </p:pic>
        <p:pic>
          <p:nvPicPr>
            <p:cNvPr id="13" name="Picture 12" descr="TP_tmp"/>
            <p:cNvPicPr>
              <a:picLocks noChangeAspect="1"/>
            </p:cNvPicPr>
            <p:nvPr>
              <p:custDataLst>
                <p:tags r:id="rId4"/>
              </p:custDataLst>
            </p:nvPr>
          </p:nvPicPr>
          <p:blipFill>
            <a:blip r:embed="rId10" cstate="print">
              <a:clrChange>
                <a:clrFrom>
                  <a:srgbClr val="FFFFFF"/>
                </a:clrFrom>
                <a:clrTo>
                  <a:srgbClr val="FFFFFF">
                    <a:alpha val="0"/>
                  </a:srgbClr>
                </a:clrTo>
              </a:clrChange>
            </a:blip>
            <a:stretch>
              <a:fillRect/>
            </a:stretch>
          </p:blipFill>
          <p:spPr bwMode="auto">
            <a:xfrm>
              <a:off x="6324600" y="2209778"/>
              <a:ext cx="914402" cy="203200"/>
            </a:xfrm>
            <a:prstGeom prst="rect">
              <a:avLst/>
            </a:prstGeom>
            <a:noFill/>
            <a:ln/>
            <a:effectLst/>
          </p:spPr>
        </p:pic>
        <p:sp>
          <p:nvSpPr>
            <p:cNvPr id="15" name="Text Box 15"/>
            <p:cNvSpPr txBox="1">
              <a:spLocks noChangeArrowheads="1"/>
            </p:cNvSpPr>
            <p:nvPr/>
          </p:nvSpPr>
          <p:spPr bwMode="auto">
            <a:xfrm>
              <a:off x="152400" y="863600"/>
              <a:ext cx="8763000" cy="1231106"/>
            </a:xfrm>
            <a:prstGeom prst="rect">
              <a:avLst/>
            </a:prstGeom>
            <a:noFill/>
            <a:ln w="19050" algn="ctr">
              <a:noFill/>
              <a:miter lim="800000"/>
              <a:headEnd/>
              <a:tailEnd/>
            </a:ln>
            <a:effectLst/>
          </p:spPr>
          <p:txBody>
            <a:bodyPr wrap="square">
              <a:spAutoFit/>
            </a:bodyPr>
            <a:lstStyle/>
            <a:p>
              <a:r>
                <a:rPr lang="en-US" sz="2400" b="1" dirty="0">
                  <a:solidFill>
                    <a:srgbClr val="990099"/>
                  </a:solidFill>
                  <a:latin typeface="Comic Sans MS" pitchFamily="66" charset="0"/>
                </a:rPr>
                <a:t>Entanglement after “</a:t>
              </a:r>
              <a:r>
                <a:rPr lang="en-US" sz="2400" b="1" dirty="0" err="1">
                  <a:solidFill>
                    <a:srgbClr val="990099"/>
                  </a:solidFill>
                  <a:latin typeface="Comic Sans MS" pitchFamily="66" charset="0"/>
                </a:rPr>
                <a:t>beamsplitter</a:t>
              </a:r>
              <a:r>
                <a:rPr lang="en-US" sz="2400" b="1" dirty="0">
                  <a:solidFill>
                    <a:srgbClr val="990099"/>
                  </a:solidFill>
                  <a:latin typeface="Comic Sans MS" pitchFamily="66" charset="0"/>
                </a:rPr>
                <a:t>”</a:t>
              </a:r>
            </a:p>
            <a:p>
              <a:endParaRPr lang="en-US" sz="1000" b="1" dirty="0">
                <a:solidFill>
                  <a:srgbClr val="990099"/>
                </a:solidFill>
                <a:latin typeface="Comic Sans MS" pitchFamily="66" charset="0"/>
              </a:endParaRPr>
            </a:p>
            <a:p>
              <a:pPr algn="l"/>
              <a:r>
                <a:rPr lang="en-US" b="1" dirty="0">
                  <a:solidFill>
                    <a:srgbClr val="990099"/>
                  </a:solidFill>
                  <a:latin typeface="Comic Sans MS" pitchFamily="66" charset="0"/>
                </a:rPr>
                <a:t>Between arms                       		Between atoms</a:t>
              </a:r>
            </a:p>
            <a:p>
              <a:pPr algn="l"/>
              <a:r>
                <a:rPr lang="en-US" b="1" dirty="0">
                  <a:solidFill>
                    <a:srgbClr val="990099"/>
                  </a:solidFill>
                  <a:latin typeface="Comic Sans MS" pitchFamily="66" charset="0"/>
                </a:rPr>
                <a:t>(wave or modal entanglement)    		(particle entanglement)</a:t>
              </a:r>
            </a:p>
          </p:txBody>
        </p:sp>
      </p:grpSp>
      <p:grpSp>
        <p:nvGrpSpPr>
          <p:cNvPr id="25" name="Group 24"/>
          <p:cNvGrpSpPr/>
          <p:nvPr/>
        </p:nvGrpSpPr>
        <p:grpSpPr>
          <a:xfrm>
            <a:off x="152400" y="2568714"/>
            <a:ext cx="8763000" cy="1012686"/>
            <a:chOff x="152400" y="2644914"/>
            <a:chExt cx="8763000" cy="1012686"/>
          </a:xfrm>
        </p:grpSpPr>
        <p:pic>
          <p:nvPicPr>
            <p:cNvPr id="19" name="Picture 18" descr="TP_tmp"/>
            <p:cNvPicPr>
              <a:picLocks noChangeAspect="1"/>
            </p:cNvPicPr>
            <p:nvPr>
              <p:custDataLst>
                <p:tags r:id="rId1"/>
              </p:custDataLst>
            </p:nvPr>
          </p:nvPicPr>
          <p:blipFill>
            <a:blip r:embed="rId11" cstate="print">
              <a:clrChange>
                <a:clrFrom>
                  <a:srgbClr val="FFFFFF"/>
                </a:clrFrom>
                <a:clrTo>
                  <a:srgbClr val="FFFFFF">
                    <a:alpha val="0"/>
                  </a:srgbClr>
                </a:clrTo>
              </a:clrChange>
            </a:blip>
            <a:stretch>
              <a:fillRect/>
            </a:stretch>
          </p:blipFill>
          <p:spPr bwMode="auto">
            <a:xfrm>
              <a:off x="1828800" y="3454415"/>
              <a:ext cx="135118" cy="203185"/>
            </a:xfrm>
            <a:prstGeom prst="rect">
              <a:avLst/>
            </a:prstGeom>
            <a:noFill/>
            <a:ln/>
            <a:effectLst/>
          </p:spPr>
        </p:pic>
        <p:pic>
          <p:nvPicPr>
            <p:cNvPr id="20" name="Picture 19" descr="TP_tmp"/>
            <p:cNvPicPr>
              <a:picLocks noChangeAspect="1"/>
            </p:cNvPicPr>
            <p:nvPr>
              <p:custDataLst>
                <p:tags r:id="rId2"/>
              </p:custDataLst>
            </p:nvPr>
          </p:nvPicPr>
          <p:blipFill>
            <a:blip r:embed="rId10" cstate="print">
              <a:clrChange>
                <a:clrFrom>
                  <a:srgbClr val="FFFFFF"/>
                </a:clrFrom>
                <a:clrTo>
                  <a:srgbClr val="FFFFFF">
                    <a:alpha val="0"/>
                  </a:srgbClr>
                </a:clrTo>
              </a:clrChange>
            </a:blip>
            <a:stretch>
              <a:fillRect/>
            </a:stretch>
          </p:blipFill>
          <p:spPr bwMode="auto">
            <a:xfrm>
              <a:off x="6324598" y="3454400"/>
              <a:ext cx="914402" cy="203200"/>
            </a:xfrm>
            <a:prstGeom prst="rect">
              <a:avLst/>
            </a:prstGeom>
            <a:noFill/>
            <a:ln/>
            <a:effectLst/>
          </p:spPr>
        </p:pic>
        <p:sp>
          <p:nvSpPr>
            <p:cNvPr id="18" name="Text Box 15"/>
            <p:cNvSpPr txBox="1">
              <a:spLocks noChangeArrowheads="1"/>
            </p:cNvSpPr>
            <p:nvPr/>
          </p:nvSpPr>
          <p:spPr bwMode="auto">
            <a:xfrm>
              <a:off x="152400" y="2644914"/>
              <a:ext cx="8763000" cy="707886"/>
            </a:xfrm>
            <a:prstGeom prst="rect">
              <a:avLst/>
            </a:prstGeom>
            <a:noFill/>
            <a:ln w="19050" algn="ctr">
              <a:noFill/>
              <a:miter lim="800000"/>
              <a:headEnd/>
              <a:tailEnd/>
            </a:ln>
            <a:effectLst/>
          </p:spPr>
          <p:txBody>
            <a:bodyPr wrap="square">
              <a:spAutoFit/>
            </a:bodyPr>
            <a:lstStyle/>
            <a:p>
              <a:pPr algn="l"/>
              <a:r>
                <a:rPr lang="en-US" b="1" dirty="0">
                  <a:solidFill>
                    <a:srgbClr val="990099"/>
                  </a:solidFill>
                  <a:latin typeface="Comic Sans MS" pitchFamily="66" charset="0"/>
                </a:rPr>
                <a:t>Between photons                       		Between arms</a:t>
              </a:r>
            </a:p>
            <a:p>
              <a:pPr algn="l"/>
              <a:r>
                <a:rPr lang="en-US" b="1" dirty="0">
                  <a:solidFill>
                    <a:srgbClr val="990099"/>
                  </a:solidFill>
                  <a:latin typeface="Comic Sans MS" pitchFamily="66" charset="0"/>
                </a:rPr>
                <a:t>(particle entanglement)    			(modal entanglement)</a:t>
              </a:r>
            </a:p>
          </p:txBody>
        </p:sp>
      </p:grpSp>
      <p:grpSp>
        <p:nvGrpSpPr>
          <p:cNvPr id="21" name="Group 20"/>
          <p:cNvGrpSpPr/>
          <p:nvPr/>
        </p:nvGrpSpPr>
        <p:grpSpPr>
          <a:xfrm>
            <a:off x="-76200" y="7203"/>
            <a:ext cx="9067800" cy="830997"/>
            <a:chOff x="-76200" y="7203"/>
            <a:chExt cx="9067800" cy="830997"/>
          </a:xfrm>
        </p:grpSpPr>
        <p:sp>
          <p:nvSpPr>
            <p:cNvPr id="22" name="Text Box 2"/>
            <p:cNvSpPr txBox="1">
              <a:spLocks noChangeArrowheads="1"/>
            </p:cNvSpPr>
            <p:nvPr/>
          </p:nvSpPr>
          <p:spPr bwMode="auto">
            <a:xfrm>
              <a:off x="-76200" y="7203"/>
              <a:ext cx="44958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Squeezed-state optical </a:t>
              </a:r>
              <a:r>
                <a:rPr lang="en-US" sz="2400" b="1" dirty="0" err="1">
                  <a:solidFill>
                    <a:srgbClr val="996633"/>
                  </a:solidFill>
                  <a:latin typeface="Comic Sans MS" pitchFamily="66" charset="0"/>
                </a:rPr>
                <a:t>interferometry</a:t>
              </a:r>
              <a:endParaRPr lang="en-US" sz="2400" dirty="0">
                <a:solidFill>
                  <a:schemeClr val="tx1"/>
                </a:solidFill>
              </a:endParaRPr>
            </a:p>
          </p:txBody>
        </p:sp>
        <p:sp>
          <p:nvSpPr>
            <p:cNvPr id="23" name="Text Box 3"/>
            <p:cNvSpPr txBox="1">
              <a:spLocks noChangeArrowheads="1"/>
            </p:cNvSpPr>
            <p:nvPr/>
          </p:nvSpPr>
          <p:spPr bwMode="auto">
            <a:xfrm>
              <a:off x="4800600" y="7203"/>
              <a:ext cx="41910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Cat-state Ramsey </a:t>
              </a:r>
              <a:r>
                <a:rPr lang="en-US" sz="2400" b="1" dirty="0" err="1">
                  <a:solidFill>
                    <a:srgbClr val="996633"/>
                  </a:solidFill>
                  <a:latin typeface="Comic Sans MS" pitchFamily="66" charset="0"/>
                </a:rPr>
                <a:t>interferometry</a:t>
              </a:r>
              <a:endParaRPr lang="en-US" sz="2400" dirty="0">
                <a:solidFill>
                  <a:schemeClr val="tx1"/>
                </a:solidFill>
              </a:endParaRP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3400" y="17754"/>
            <a:ext cx="80772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Spin-squeezing Ramsey interferometry</a:t>
            </a:r>
            <a:endParaRPr lang="en-US" sz="2800" dirty="0">
              <a:solidFill>
                <a:schemeClr val="tx1"/>
              </a:solidFill>
            </a:endParaRPr>
          </a:p>
        </p:txBody>
      </p:sp>
      <p:pic>
        <p:nvPicPr>
          <p:cNvPr id="1026" name="Picture 2" descr="C:\Users\caves\Documents\My Stuff 2\talks\qmetrology\JMa2011au 70.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2672" y="1236954"/>
            <a:ext cx="7316928" cy="24206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TP_tmp"/>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249671" y="723854"/>
            <a:ext cx="3017532" cy="27432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 name="Picture 3" descr="TP_tmp"/>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54920" y="3672868"/>
            <a:ext cx="6064934" cy="59433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9" name="Text Box 9"/>
          <p:cNvSpPr txBox="1">
            <a:spLocks noChangeArrowheads="1"/>
          </p:cNvSpPr>
          <p:nvPr/>
        </p:nvSpPr>
        <p:spPr bwMode="auto">
          <a:xfrm>
            <a:off x="5029200" y="627354"/>
            <a:ext cx="3454760" cy="523220"/>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J. Ma, X. Wang, C. P. Sun, and F. Nori, Phys. Rep. 509, 89‒165 (2011). </a:t>
            </a:r>
          </a:p>
        </p:txBody>
      </p:sp>
      <p:pic>
        <p:nvPicPr>
          <p:cNvPr id="16" name="Picture 15" descr="TP_tmp"/>
          <p:cNvPicPr>
            <a:picLocks noChangeAspect="1"/>
          </p:cNvPicPr>
          <p:nvPr>
            <p:custDataLst>
              <p:tags r:id="rId3"/>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7870" y="4404137"/>
            <a:ext cx="5623360" cy="23014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9" name="Group 18"/>
          <p:cNvGrpSpPr/>
          <p:nvPr/>
        </p:nvGrpSpPr>
        <p:grpSpPr bwMode="auto">
          <a:xfrm>
            <a:off x="6248400" y="4419600"/>
            <a:ext cx="2590800" cy="1907197"/>
            <a:chOff x="6248400" y="4572000"/>
            <a:chExt cx="2590800" cy="1907197"/>
          </a:xfrm>
        </p:grpSpPr>
        <p:pic>
          <p:nvPicPr>
            <p:cNvPr id="17" name="Picture 16" descr="TP_tmp"/>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05240" y="5073650"/>
              <a:ext cx="1779080" cy="140554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2" name="Text Box 7"/>
            <p:cNvSpPr txBox="1">
              <a:spLocks noChangeArrowheads="1"/>
            </p:cNvSpPr>
            <p:nvPr/>
          </p:nvSpPr>
          <p:spPr bwMode="auto">
            <a:xfrm>
              <a:off x="6248400" y="4572000"/>
              <a:ext cx="2590800" cy="425450"/>
            </a:xfrm>
            <a:prstGeom prst="rect">
              <a:avLst/>
            </a:prstGeom>
            <a:noFill/>
            <a:ln w="28575">
              <a:solidFill>
                <a:schemeClr val="accent2"/>
              </a:solidFill>
              <a:miter lim="800000"/>
              <a:headEnd/>
              <a:tailEnd/>
            </a:ln>
            <a:effectLst/>
          </p:spPr>
          <p:txBody>
            <a:bodyPr>
              <a:spAutoFit/>
            </a:bodyPr>
            <a:lstStyle/>
            <a:p>
              <a:pPr eaLnBrk="1" hangingPunct="1"/>
              <a:r>
                <a:rPr lang="en-US" b="1" dirty="0">
                  <a:solidFill>
                    <a:schemeClr val="accent2"/>
                  </a:solidFill>
                </a:rPr>
                <a:t>Heisenberg Limit</a:t>
              </a:r>
            </a:p>
          </p:txBody>
        </p:sp>
      </p:grpSp>
      <p:sp>
        <p:nvSpPr>
          <p:cNvPr id="24" name="Text Box 7"/>
          <p:cNvSpPr txBox="1">
            <a:spLocks noChangeArrowheads="1"/>
          </p:cNvSpPr>
          <p:nvPr/>
        </p:nvSpPr>
        <p:spPr bwMode="auto">
          <a:xfrm>
            <a:off x="6248400" y="6356350"/>
            <a:ext cx="2590800" cy="338554"/>
          </a:xfrm>
          <a:prstGeom prst="rect">
            <a:avLst/>
          </a:prstGeom>
          <a:noFill/>
          <a:ln w="28575">
            <a:solidFill>
              <a:srgbClr val="990099"/>
            </a:solidFill>
            <a:miter lim="800000"/>
            <a:headEnd/>
            <a:tailEnd/>
          </a:ln>
          <a:effectLst/>
        </p:spPr>
        <p:txBody>
          <a:bodyPr>
            <a:spAutoFit/>
          </a:bodyPr>
          <a:lstStyle/>
          <a:p>
            <a:pPr eaLnBrk="1" hangingPunct="1"/>
            <a:r>
              <a:rPr lang="en-US" sz="1600" b="1" dirty="0">
                <a:solidFill>
                  <a:srgbClr val="990099"/>
                </a:solidFill>
              </a:rPr>
              <a:t>This is really a cat state.</a:t>
            </a:r>
          </a:p>
        </p:txBody>
      </p:sp>
    </p:spTree>
    <p:extLst>
      <p:ext uri="{BB962C8B-B14F-4D97-AF65-F5344CB8AC3E}">
        <p14:creationId xmlns:p14="http://schemas.microsoft.com/office/powerpoint/2010/main" val="9179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1+#ppt_w/2"/>
                                          </p:val>
                                        </p:tav>
                                        <p:tav tm="100000">
                                          <p:val>
                                            <p:strVal val="#ppt_x"/>
                                          </p:val>
                                        </p:tav>
                                      </p:tavLst>
                                    </p:anim>
                                    <p:anim calcmode="lin" valueType="num">
                                      <p:cBhvr additive="base">
                                        <p:cTn id="12" dur="500" fill="hold"/>
                                        <p:tgtEl>
                                          <p:spTgt spid="1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500" fill="hold"/>
                                        <p:tgtEl>
                                          <p:spTgt spid="24"/>
                                        </p:tgtEl>
                                        <p:attrNameLst>
                                          <p:attrName>ppt_x</p:attrName>
                                        </p:attrNameLst>
                                      </p:cBhvr>
                                      <p:tavLst>
                                        <p:tav tm="0">
                                          <p:val>
                                            <p:strVal val="#ppt_x"/>
                                          </p:val>
                                        </p:tav>
                                        <p:tav tm="100000">
                                          <p:val>
                                            <p:strVal val="#ppt_x"/>
                                          </p:val>
                                        </p:tav>
                                      </p:tavLst>
                                    </p:anim>
                                    <p:anim calcmode="lin" valueType="num">
                                      <p:cBhvr additive="base">
                                        <p:cTn id="1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Text Box 2"/>
          <p:cNvSpPr txBox="1">
            <a:spLocks noChangeArrowheads="1"/>
          </p:cNvSpPr>
          <p:nvPr/>
        </p:nvSpPr>
        <p:spPr bwMode="auto">
          <a:xfrm>
            <a:off x="533400" y="152400"/>
            <a:ext cx="80772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Spin-squeezing Ramsey interferometry</a:t>
            </a:r>
            <a:endParaRPr lang="en-US" sz="2800" dirty="0">
              <a:solidFill>
                <a:schemeClr val="tx1"/>
              </a:solidFill>
            </a:endParaRPr>
          </a:p>
        </p:txBody>
      </p:sp>
      <p:pic>
        <p:nvPicPr>
          <p:cNvPr id="3" name="Picture 2" descr="TP_tmp"/>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86200" y="1295400"/>
            <a:ext cx="3017532" cy="27432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1" name="TextBox 10"/>
          <p:cNvSpPr txBox="1"/>
          <p:nvPr/>
        </p:nvSpPr>
        <p:spPr>
          <a:xfrm>
            <a:off x="279654" y="3657600"/>
            <a:ext cx="2311146" cy="3170099"/>
          </a:xfrm>
          <a:prstGeom prst="rect">
            <a:avLst/>
          </a:prstGeom>
          <a:noFill/>
          <a:ln w="28575">
            <a:solidFill>
              <a:srgbClr val="006600"/>
            </a:solidFill>
          </a:ln>
        </p:spPr>
        <p:txBody>
          <a:bodyPr wrap="none" rtlCol="0">
            <a:spAutoFit/>
          </a:bodyPr>
          <a:lstStyle/>
          <a:p>
            <a:r>
              <a:rPr lang="en-US" dirty="0">
                <a:solidFill>
                  <a:srgbClr val="006600"/>
                </a:solidFill>
              </a:rPr>
              <a:t>What’s squeezed?</a:t>
            </a:r>
          </a:p>
          <a:p>
            <a:pPr algn="l"/>
            <a:endParaRPr lang="en-US" dirty="0">
              <a:solidFill>
                <a:srgbClr val="006600"/>
              </a:solidFill>
            </a:endParaRPr>
          </a:p>
          <a:p>
            <a:pPr algn="l"/>
            <a:endParaRPr lang="en-US" dirty="0">
              <a:solidFill>
                <a:srgbClr val="006600"/>
              </a:solidFill>
            </a:endParaRPr>
          </a:p>
          <a:p>
            <a:pPr algn="l"/>
            <a:endParaRPr lang="en-US" dirty="0">
              <a:solidFill>
                <a:srgbClr val="006600"/>
              </a:solidFill>
            </a:endParaRPr>
          </a:p>
          <a:p>
            <a:pPr algn="l"/>
            <a:endParaRPr lang="en-US" dirty="0">
              <a:solidFill>
                <a:srgbClr val="006600"/>
              </a:solidFill>
            </a:endParaRPr>
          </a:p>
          <a:p>
            <a:pPr algn="l"/>
            <a:endParaRPr lang="en-US" dirty="0">
              <a:solidFill>
                <a:srgbClr val="006600"/>
              </a:solidFill>
            </a:endParaRPr>
          </a:p>
          <a:p>
            <a:pPr algn="l"/>
            <a:endParaRPr lang="en-US" dirty="0">
              <a:solidFill>
                <a:srgbClr val="006600"/>
              </a:solidFill>
            </a:endParaRPr>
          </a:p>
          <a:p>
            <a:pPr algn="l"/>
            <a:r>
              <a:rPr lang="en-US" dirty="0">
                <a:solidFill>
                  <a:srgbClr val="006600"/>
                </a:solidFill>
              </a:rPr>
              <a:t>What’s entangled?</a:t>
            </a:r>
          </a:p>
          <a:p>
            <a:pPr algn="l"/>
            <a:endParaRPr lang="en-US" dirty="0">
              <a:solidFill>
                <a:srgbClr val="006600"/>
              </a:solidFill>
            </a:endParaRPr>
          </a:p>
          <a:p>
            <a:pPr algn="l"/>
            <a:endParaRPr lang="en-US" dirty="0">
              <a:solidFill>
                <a:srgbClr val="006600"/>
              </a:solidFill>
            </a:endParaRPr>
          </a:p>
        </p:txBody>
      </p:sp>
      <p:sp>
        <p:nvSpPr>
          <p:cNvPr id="12" name="TextBox 11"/>
          <p:cNvSpPr txBox="1"/>
          <p:nvPr/>
        </p:nvSpPr>
        <p:spPr>
          <a:xfrm>
            <a:off x="2819400" y="3657600"/>
            <a:ext cx="6096000" cy="3170099"/>
          </a:xfrm>
          <a:prstGeom prst="rect">
            <a:avLst/>
          </a:prstGeom>
          <a:noFill/>
          <a:ln w="28575">
            <a:solidFill>
              <a:srgbClr val="990099"/>
            </a:solidFill>
          </a:ln>
        </p:spPr>
        <p:txBody>
          <a:bodyPr wrap="square" rtlCol="0">
            <a:spAutoFit/>
          </a:bodyPr>
          <a:lstStyle/>
          <a:p>
            <a:pPr algn="l"/>
            <a:r>
              <a:rPr lang="en-US" dirty="0">
                <a:solidFill>
                  <a:srgbClr val="990099"/>
                </a:solidFill>
              </a:rPr>
              <a:t>The +</a:t>
            </a:r>
            <a:r>
              <a:rPr lang="en-US" i="1" dirty="0">
                <a:solidFill>
                  <a:srgbClr val="990099"/>
                </a:solidFill>
              </a:rPr>
              <a:t>y</a:t>
            </a:r>
            <a:r>
              <a:rPr lang="en-US" dirty="0">
                <a:solidFill>
                  <a:srgbClr val="990099"/>
                </a:solidFill>
              </a:rPr>
              <a:t> spin state has </a:t>
            </a:r>
            <a:r>
              <a:rPr lang="en-US" i="1" dirty="0">
                <a:solidFill>
                  <a:srgbClr val="990099"/>
                </a:solidFill>
              </a:rPr>
              <a:t>N</a:t>
            </a:r>
            <a:r>
              <a:rPr lang="en-US" dirty="0">
                <a:solidFill>
                  <a:srgbClr val="990099"/>
                </a:solidFill>
              </a:rPr>
              <a:t> particles; the –</a:t>
            </a:r>
            <a:r>
              <a:rPr lang="en-US" i="1" dirty="0">
                <a:solidFill>
                  <a:srgbClr val="990099"/>
                </a:solidFill>
              </a:rPr>
              <a:t>y</a:t>
            </a:r>
            <a:r>
              <a:rPr lang="en-US" dirty="0">
                <a:solidFill>
                  <a:srgbClr val="990099"/>
                </a:solidFill>
              </a:rPr>
              <a:t> spin state has single-mode squeezing.  This is like the state of the two arms prior to the </a:t>
            </a:r>
            <a:r>
              <a:rPr lang="en-US" dirty="0" err="1">
                <a:solidFill>
                  <a:srgbClr val="990099"/>
                </a:solidFill>
              </a:rPr>
              <a:t>beamsplitter</a:t>
            </a:r>
            <a:r>
              <a:rPr lang="en-US" dirty="0">
                <a:solidFill>
                  <a:srgbClr val="990099"/>
                </a:solidFill>
              </a:rPr>
              <a:t> in an optical interferometer.  The up and down spin states have correlated squeezing like that in the arms of a squeezed-state optical interferometer.</a:t>
            </a:r>
          </a:p>
          <a:p>
            <a:pPr algn="l"/>
            <a:endParaRPr lang="en-US" dirty="0">
              <a:solidFill>
                <a:srgbClr val="990099"/>
              </a:solidFill>
            </a:endParaRPr>
          </a:p>
          <a:p>
            <a:pPr algn="l"/>
            <a:r>
              <a:rPr lang="en-US" dirty="0">
                <a:solidFill>
                  <a:srgbClr val="990099"/>
                </a:solidFill>
              </a:rPr>
              <a:t>No entanglement of +y and –y spin states.</a:t>
            </a:r>
          </a:p>
          <a:p>
            <a:pPr algn="l"/>
            <a:r>
              <a:rPr lang="en-US" dirty="0">
                <a:solidFill>
                  <a:srgbClr val="990099"/>
                </a:solidFill>
              </a:rPr>
              <a:t>Modal entanglement of up and down spin states.</a:t>
            </a:r>
          </a:p>
          <a:p>
            <a:pPr algn="l"/>
            <a:r>
              <a:rPr lang="en-US" dirty="0">
                <a:solidFill>
                  <a:srgbClr val="990099"/>
                </a:solidFill>
              </a:rPr>
              <a:t>Particle entanglement.</a:t>
            </a:r>
          </a:p>
        </p:txBody>
      </p:sp>
      <p:pic>
        <p:nvPicPr>
          <p:cNvPr id="4" name="Picture 2" descr="C:\Users\caves\Documents\My Stuff\My Stuff 2\talks\qmetrology\JMa2011aCollectiveSpinSqueezi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422" y="894079"/>
            <a:ext cx="2991407" cy="2512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950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4" name="Group 23"/>
          <p:cNvGrpSpPr/>
          <p:nvPr/>
        </p:nvGrpSpPr>
        <p:grpSpPr bwMode="auto">
          <a:xfrm>
            <a:off x="152400" y="1447836"/>
            <a:ext cx="8763000" cy="1828718"/>
            <a:chOff x="152400" y="1447836"/>
            <a:chExt cx="8763000" cy="1828718"/>
          </a:xfrm>
        </p:grpSpPr>
        <p:pic>
          <p:nvPicPr>
            <p:cNvPr id="13" name="Picture 12" descr="TP_tmp"/>
            <p:cNvPicPr>
              <a:picLocks noChangeAspect="1"/>
            </p:cNvPicPr>
            <p:nvPr>
              <p:custDataLst>
                <p:tags r:id="rId3"/>
              </p:custDataLst>
            </p:nvPr>
          </p:nvPicPr>
          <p:blipFill>
            <a:blip r:embed="rId7" cstate="print">
              <a:clrChange>
                <a:clrFrom>
                  <a:srgbClr val="FFFFFF"/>
                </a:clrFrom>
                <a:clrTo>
                  <a:srgbClr val="FFFFFF">
                    <a:alpha val="0"/>
                  </a:srgbClr>
                </a:clrTo>
              </a:clrChange>
            </a:blip>
            <a:stretch>
              <a:fillRect/>
            </a:stretch>
          </p:blipFill>
          <p:spPr bwMode="auto">
            <a:xfrm>
              <a:off x="516413" y="2717836"/>
              <a:ext cx="3826712" cy="558718"/>
            </a:xfrm>
            <a:prstGeom prst="rect">
              <a:avLst/>
            </a:prstGeom>
            <a:noFill/>
            <a:ln/>
            <a:effectLst/>
          </p:spPr>
        </p:pic>
        <p:pic>
          <p:nvPicPr>
            <p:cNvPr id="20" name="Picture 19" descr="TP_tmp"/>
            <p:cNvPicPr>
              <a:picLocks noChangeAspect="1"/>
            </p:cNvPicPr>
            <p:nvPr>
              <p:custDataLst>
                <p:tags r:id="rId4"/>
              </p:custDataLst>
            </p:nvPr>
          </p:nvPicPr>
          <p:blipFill>
            <a:blip r:embed="rId8" cstate="print">
              <a:clrChange>
                <a:clrFrom>
                  <a:srgbClr val="FFFFFF"/>
                </a:clrFrom>
                <a:clrTo>
                  <a:srgbClr val="FFFFFF">
                    <a:alpha val="0"/>
                  </a:srgbClr>
                </a:clrTo>
              </a:clrChange>
            </a:blip>
            <a:stretch>
              <a:fillRect/>
            </a:stretch>
          </p:blipFill>
          <p:spPr bwMode="auto">
            <a:xfrm>
              <a:off x="5791200" y="2794012"/>
              <a:ext cx="2405574" cy="220536"/>
            </a:xfrm>
            <a:prstGeom prst="rect">
              <a:avLst/>
            </a:prstGeom>
            <a:noFill/>
            <a:ln/>
            <a:effectLst/>
          </p:spPr>
        </p:pic>
        <p:sp>
          <p:nvSpPr>
            <p:cNvPr id="15" name="Text Box 15"/>
            <p:cNvSpPr txBox="1">
              <a:spLocks noChangeArrowheads="1"/>
            </p:cNvSpPr>
            <p:nvPr/>
          </p:nvSpPr>
          <p:spPr bwMode="auto">
            <a:xfrm>
              <a:off x="152400" y="1447836"/>
              <a:ext cx="8763000" cy="1231106"/>
            </a:xfrm>
            <a:prstGeom prst="rect">
              <a:avLst/>
            </a:prstGeom>
            <a:noFill/>
            <a:ln w="19050" algn="ctr">
              <a:noFill/>
              <a:miter lim="800000"/>
              <a:headEnd/>
              <a:tailEnd/>
            </a:ln>
            <a:effectLst/>
          </p:spPr>
          <p:txBody>
            <a:bodyPr wrap="square">
              <a:spAutoFit/>
            </a:bodyPr>
            <a:lstStyle/>
            <a:p>
              <a:r>
                <a:rPr lang="en-US" sz="2400" b="1" dirty="0">
                  <a:solidFill>
                    <a:srgbClr val="990099"/>
                  </a:solidFill>
                  <a:latin typeface="Comic Sans MS" pitchFamily="66" charset="0"/>
                </a:rPr>
                <a:t>Entanglement </a:t>
              </a:r>
            </a:p>
            <a:p>
              <a:endParaRPr lang="en-US" sz="1000" b="1" dirty="0">
                <a:solidFill>
                  <a:srgbClr val="990099"/>
                </a:solidFill>
                <a:latin typeface="Comic Sans MS" pitchFamily="66" charset="0"/>
              </a:endParaRPr>
            </a:p>
            <a:p>
              <a:pPr algn="l"/>
              <a:r>
                <a:rPr lang="en-US" b="1" dirty="0">
                  <a:solidFill>
                    <a:srgbClr val="990099"/>
                  </a:solidFill>
                  <a:latin typeface="Comic Sans MS" pitchFamily="66" charset="0"/>
                </a:rPr>
                <a:t>Between arms                       		Between atoms</a:t>
              </a:r>
            </a:p>
            <a:p>
              <a:pPr algn="l"/>
              <a:r>
                <a:rPr lang="en-US" b="1" dirty="0">
                  <a:solidFill>
                    <a:srgbClr val="990099"/>
                  </a:solidFill>
                  <a:latin typeface="Comic Sans MS" pitchFamily="66" charset="0"/>
                </a:rPr>
                <a:t>(wave or modal entanglement)    		(particle entanglement)</a:t>
              </a:r>
            </a:p>
          </p:txBody>
        </p:sp>
      </p:grpSp>
      <p:grpSp>
        <p:nvGrpSpPr>
          <p:cNvPr id="2" name="Group 20"/>
          <p:cNvGrpSpPr/>
          <p:nvPr/>
        </p:nvGrpSpPr>
        <p:grpSpPr>
          <a:xfrm>
            <a:off x="-76200" y="235803"/>
            <a:ext cx="9067800" cy="830997"/>
            <a:chOff x="-76200" y="7203"/>
            <a:chExt cx="9067800" cy="830997"/>
          </a:xfrm>
        </p:grpSpPr>
        <p:sp>
          <p:nvSpPr>
            <p:cNvPr id="22" name="Text Box 2"/>
            <p:cNvSpPr txBox="1">
              <a:spLocks noChangeArrowheads="1"/>
            </p:cNvSpPr>
            <p:nvPr/>
          </p:nvSpPr>
          <p:spPr bwMode="auto">
            <a:xfrm>
              <a:off x="-76200" y="7203"/>
              <a:ext cx="44958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Squeezed-state optical </a:t>
              </a:r>
              <a:r>
                <a:rPr lang="en-US" sz="2400" b="1" dirty="0" err="1">
                  <a:solidFill>
                    <a:srgbClr val="996633"/>
                  </a:solidFill>
                  <a:latin typeface="Comic Sans MS" pitchFamily="66" charset="0"/>
                </a:rPr>
                <a:t>interferometry</a:t>
              </a:r>
              <a:endParaRPr lang="en-US" sz="2400" dirty="0">
                <a:solidFill>
                  <a:schemeClr val="tx1"/>
                </a:solidFill>
              </a:endParaRPr>
            </a:p>
          </p:txBody>
        </p:sp>
        <p:sp>
          <p:nvSpPr>
            <p:cNvPr id="23" name="Text Box 3"/>
            <p:cNvSpPr txBox="1">
              <a:spLocks noChangeArrowheads="1"/>
            </p:cNvSpPr>
            <p:nvPr/>
          </p:nvSpPr>
          <p:spPr bwMode="auto">
            <a:xfrm>
              <a:off x="4800600" y="7203"/>
              <a:ext cx="4191000" cy="830997"/>
            </a:xfrm>
            <a:prstGeom prst="rect">
              <a:avLst/>
            </a:prstGeom>
            <a:noFill/>
            <a:ln w="9525">
              <a:noFill/>
              <a:miter lim="800000"/>
              <a:headEnd/>
              <a:tailEnd/>
            </a:ln>
            <a:effectLst/>
          </p:spPr>
          <p:txBody>
            <a:bodyPr>
              <a:spAutoFit/>
            </a:bodyPr>
            <a:lstStyle/>
            <a:p>
              <a:pPr eaLnBrk="1" hangingPunct="1"/>
              <a:r>
                <a:rPr lang="en-US" sz="2400" b="1" dirty="0">
                  <a:solidFill>
                    <a:srgbClr val="996633"/>
                  </a:solidFill>
                  <a:latin typeface="Comic Sans MS" pitchFamily="66" charset="0"/>
                </a:rPr>
                <a:t>Spin-squeezing Ramsey </a:t>
              </a:r>
              <a:r>
                <a:rPr lang="en-US" sz="2400" b="1" dirty="0" err="1">
                  <a:solidFill>
                    <a:srgbClr val="996633"/>
                  </a:solidFill>
                  <a:latin typeface="Comic Sans MS" pitchFamily="66" charset="0"/>
                </a:rPr>
                <a:t>interferometry</a:t>
              </a:r>
              <a:endParaRPr lang="en-US" sz="2400" dirty="0">
                <a:solidFill>
                  <a:schemeClr val="tx1"/>
                </a:solidFill>
              </a:endParaRPr>
            </a:p>
          </p:txBody>
        </p:sp>
      </p:grpSp>
      <p:grpSp>
        <p:nvGrpSpPr>
          <p:cNvPr id="5" name="Group 4"/>
          <p:cNvGrpSpPr/>
          <p:nvPr/>
        </p:nvGrpSpPr>
        <p:grpSpPr bwMode="auto">
          <a:xfrm>
            <a:off x="1219200" y="4554767"/>
            <a:ext cx="7467600" cy="626833"/>
            <a:chOff x="1854184" y="4630968"/>
            <a:chExt cx="7467600" cy="626833"/>
          </a:xfrm>
        </p:grpSpPr>
        <p:pic>
          <p:nvPicPr>
            <p:cNvPr id="19" name="Picture 18" descr="TP_tmp"/>
            <p:cNvPicPr>
              <a:picLocks noChangeAspect="1"/>
            </p:cNvPicPr>
            <p:nvPr>
              <p:custDataLst>
                <p:tags r:id="rId1"/>
              </p:custDataLst>
            </p:nvPr>
          </p:nvPicPr>
          <p:blipFill>
            <a:blip r:embed="rId9" cstate="print">
              <a:clrChange>
                <a:clrFrom>
                  <a:srgbClr val="FFFFFF"/>
                </a:clrFrom>
                <a:clrTo>
                  <a:srgbClr val="FFFFFF">
                    <a:alpha val="0"/>
                  </a:srgbClr>
                </a:clrTo>
              </a:clrChange>
            </a:blip>
            <a:stretch>
              <a:fillRect/>
            </a:stretch>
          </p:blipFill>
          <p:spPr bwMode="auto">
            <a:xfrm>
              <a:off x="1854184" y="4808783"/>
              <a:ext cx="135118" cy="203185"/>
            </a:xfrm>
            <a:prstGeom prst="rect">
              <a:avLst/>
            </a:prstGeom>
            <a:noFill/>
            <a:ln/>
            <a:effectLst/>
          </p:spPr>
        </p:pic>
        <p:pic>
          <p:nvPicPr>
            <p:cNvPr id="3" name="Picture 2" descr="TP_tmp"/>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343694" y="4630968"/>
              <a:ext cx="4978090" cy="62683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18" name="Text Box 15"/>
          <p:cNvSpPr txBox="1">
            <a:spLocks noChangeArrowheads="1"/>
          </p:cNvSpPr>
          <p:nvPr/>
        </p:nvSpPr>
        <p:spPr bwMode="auto">
          <a:xfrm>
            <a:off x="152400" y="3711714"/>
            <a:ext cx="8763000" cy="707886"/>
          </a:xfrm>
          <a:prstGeom prst="rect">
            <a:avLst/>
          </a:prstGeom>
          <a:noFill/>
          <a:ln w="19050" algn="ctr">
            <a:noFill/>
            <a:miter lim="800000"/>
            <a:headEnd/>
            <a:tailEnd/>
          </a:ln>
          <a:effectLst/>
        </p:spPr>
        <p:txBody>
          <a:bodyPr wrap="square">
            <a:spAutoFit/>
          </a:bodyPr>
          <a:lstStyle/>
          <a:p>
            <a:pPr algn="l"/>
            <a:r>
              <a:rPr lang="en-US" b="1" dirty="0">
                <a:solidFill>
                  <a:srgbClr val="990099"/>
                </a:solidFill>
                <a:latin typeface="Comic Sans MS" pitchFamily="66" charset="0"/>
              </a:rPr>
              <a:t>Between photons                       		Between arms</a:t>
            </a:r>
          </a:p>
          <a:p>
            <a:pPr algn="l"/>
            <a:r>
              <a:rPr lang="en-US" b="1" dirty="0">
                <a:solidFill>
                  <a:srgbClr val="990099"/>
                </a:solidFill>
                <a:latin typeface="Comic Sans MS" pitchFamily="66" charset="0"/>
              </a:rPr>
              <a:t>(particle entanglement)    			(modal entanglement)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489857" y="1449050"/>
            <a:ext cx="8229600" cy="707886"/>
          </a:xfrm>
          <a:prstGeom prst="rect">
            <a:avLst/>
          </a:prstGeom>
          <a:noFill/>
          <a:ln w="9525">
            <a:noFill/>
            <a:miter lim="800000"/>
            <a:headEnd/>
            <a:tailEnd/>
          </a:ln>
          <a:effectLst/>
        </p:spPr>
        <p:txBody>
          <a:bodyPr wrap="square">
            <a:spAutoFit/>
          </a:bodyPr>
          <a:lstStyle/>
          <a:p>
            <a:pPr eaLnBrk="1" hangingPunct="1"/>
            <a:r>
              <a:rPr lang="en-US" sz="4000" b="1" dirty="0">
                <a:solidFill>
                  <a:srgbClr val="990099"/>
                </a:solidFill>
                <a:latin typeface="Comic Sans MS" pitchFamily="66" charset="0"/>
              </a:rPr>
              <a:t>Entanglement is a resource …</a:t>
            </a:r>
            <a:r>
              <a:rPr lang="en-US" sz="4000" dirty="0">
                <a:solidFill>
                  <a:srgbClr val="990099"/>
                </a:solidFill>
              </a:rPr>
              <a:t> </a:t>
            </a:r>
          </a:p>
        </p:txBody>
      </p:sp>
      <p:sp>
        <p:nvSpPr>
          <p:cNvPr id="10" name="Text Box 5"/>
          <p:cNvSpPr txBox="1">
            <a:spLocks noChangeArrowheads="1"/>
          </p:cNvSpPr>
          <p:nvPr/>
        </p:nvSpPr>
        <p:spPr bwMode="auto">
          <a:xfrm>
            <a:off x="127000" y="2610638"/>
            <a:ext cx="8890000" cy="707886"/>
          </a:xfrm>
          <a:prstGeom prst="rect">
            <a:avLst/>
          </a:prstGeom>
          <a:noFill/>
          <a:ln w="9525">
            <a:noFill/>
            <a:miter lim="800000"/>
            <a:headEnd/>
            <a:tailEnd/>
          </a:ln>
          <a:effectLst/>
        </p:spPr>
        <p:txBody>
          <a:bodyPr wrap="square">
            <a:spAutoFit/>
          </a:bodyPr>
          <a:lstStyle/>
          <a:p>
            <a:pPr eaLnBrk="1" hangingPunct="1"/>
            <a:r>
              <a:rPr lang="en-US" sz="4000" b="1" dirty="0">
                <a:solidFill>
                  <a:srgbClr val="FF3300"/>
                </a:solidFill>
                <a:latin typeface="Comic Sans MS" pitchFamily="66" charset="0"/>
              </a:rPr>
              <a:t>for getting my paper into </a:t>
            </a:r>
            <a:r>
              <a:rPr lang="en-US" sz="4000" b="1" i="1" dirty="0">
                <a:solidFill>
                  <a:srgbClr val="FF3300"/>
                </a:solidFill>
                <a:latin typeface="Comic Sans MS" pitchFamily="66" charset="0"/>
              </a:rPr>
              <a:t>Nature</a:t>
            </a:r>
            <a:r>
              <a:rPr lang="en-US" sz="4000" b="1" dirty="0">
                <a:solidFill>
                  <a:srgbClr val="FF3300"/>
                </a:solidFill>
                <a:latin typeface="Comic Sans MS" pitchFamily="66" charset="0"/>
              </a:rPr>
              <a:t>.</a:t>
            </a:r>
            <a:r>
              <a:rPr lang="en-US" sz="4000" dirty="0">
                <a:solidFill>
                  <a:srgbClr val="FF3300"/>
                </a:solidFill>
              </a:rPr>
              <a:t> </a:t>
            </a:r>
          </a:p>
        </p:txBody>
      </p:sp>
      <p:sp>
        <p:nvSpPr>
          <p:cNvPr id="11" name="Text Box 5"/>
          <p:cNvSpPr txBox="1">
            <a:spLocks noChangeArrowheads="1"/>
          </p:cNvSpPr>
          <p:nvPr/>
        </p:nvSpPr>
        <p:spPr bwMode="auto">
          <a:xfrm>
            <a:off x="381000" y="4268450"/>
            <a:ext cx="8407400" cy="1323439"/>
          </a:xfrm>
          <a:prstGeom prst="rect">
            <a:avLst/>
          </a:prstGeom>
          <a:noFill/>
          <a:ln w="38100">
            <a:solidFill>
              <a:srgbClr val="006600"/>
            </a:solidFill>
            <a:miter lim="800000"/>
            <a:headEnd/>
            <a:tailEnd/>
          </a:ln>
          <a:effectLst/>
        </p:spPr>
        <p:txBody>
          <a:bodyPr wrap="square">
            <a:spAutoFit/>
          </a:bodyPr>
          <a:lstStyle/>
          <a:p>
            <a:pPr eaLnBrk="1" hangingPunct="1"/>
            <a:r>
              <a:rPr lang="en-US" sz="4000" b="1" dirty="0">
                <a:solidFill>
                  <a:srgbClr val="006600"/>
                </a:solidFill>
              </a:rPr>
              <a:t>Don’t accept facile explanations.  </a:t>
            </a:r>
          </a:p>
          <a:p>
            <a:pPr eaLnBrk="1" hangingPunct="1"/>
            <a:r>
              <a:rPr lang="en-US" sz="4000" b="1" dirty="0">
                <a:solidFill>
                  <a:srgbClr val="006600"/>
                </a:solidFill>
              </a:rPr>
              <a:t>Ask questions.</a:t>
            </a:r>
          </a:p>
        </p:txBody>
      </p:sp>
      <p:sp>
        <p:nvSpPr>
          <p:cNvPr id="5" name="Text Box 2"/>
          <p:cNvSpPr txBox="1">
            <a:spLocks noChangeArrowheads="1"/>
          </p:cNvSpPr>
          <p:nvPr/>
        </p:nvSpPr>
        <p:spPr bwMode="auto">
          <a:xfrm>
            <a:off x="533400" y="152400"/>
            <a:ext cx="8077200" cy="769441"/>
          </a:xfrm>
          <a:prstGeom prst="rect">
            <a:avLst/>
          </a:prstGeom>
          <a:noFill/>
          <a:ln w="9525">
            <a:noFill/>
            <a:miter lim="800000"/>
            <a:headEnd/>
            <a:tailEnd/>
          </a:ln>
          <a:effectLst/>
        </p:spPr>
        <p:txBody>
          <a:bodyPr wrap="square">
            <a:spAutoFit/>
          </a:bodyPr>
          <a:lstStyle/>
          <a:p>
            <a:pPr eaLnBrk="1" hangingPunct="1"/>
            <a:r>
              <a:rPr lang="en-US" sz="4400" b="1" dirty="0">
                <a:solidFill>
                  <a:srgbClr val="996633"/>
                </a:solidFill>
                <a:latin typeface="Comic Sans MS" pitchFamily="66" charset="0"/>
              </a:rPr>
              <a:t>Role of entanglement</a:t>
            </a:r>
            <a:endParaRPr lang="en-US" sz="4400" dirty="0">
              <a:solidFill>
                <a:schemeClr val="tx1"/>
              </a:solidFill>
            </a:endParaRPr>
          </a:p>
        </p:txBody>
      </p:sp>
    </p:spTree>
    <p:extLst>
      <p:ext uri="{BB962C8B-B14F-4D97-AF65-F5344CB8AC3E}">
        <p14:creationId xmlns:p14="http://schemas.microsoft.com/office/powerpoint/2010/main" val="3424813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5" name="TextBox 4"/>
          <p:cNvSpPr txBox="1"/>
          <p:nvPr/>
        </p:nvSpPr>
        <p:spPr>
          <a:xfrm>
            <a:off x="0" y="115669"/>
            <a:ext cx="9144000" cy="646331"/>
          </a:xfrm>
          <a:prstGeom prst="rect">
            <a:avLst/>
          </a:prstGeom>
          <a:noFill/>
        </p:spPr>
        <p:txBody>
          <a:bodyPr wrap="square" rtlCol="0">
            <a:spAutoFit/>
          </a:bodyPr>
          <a:lstStyle/>
          <a:p>
            <a:pPr marL="857250" indent="-857250"/>
            <a:r>
              <a:rPr lang="en-US" sz="3600" dirty="0">
                <a:solidFill>
                  <a:srgbClr val="996600"/>
                </a:solidFill>
                <a:latin typeface="Comic Sans MS" pitchFamily="66" charset="0"/>
              </a:rPr>
              <a:t>I. Introduction.  What’s the problem?</a:t>
            </a:r>
          </a:p>
        </p:txBody>
      </p:sp>
      <p:pic>
        <p:nvPicPr>
          <p:cNvPr id="6" name="Picture 2" descr="C:\Documents and Settings\Carlton Caves\My Documents\My Pictures\Oz07-08\Tassie08\David Thompson's pictures\T1072_RJ MDBR_satM.jpg"/>
          <p:cNvPicPr>
            <a:picLocks noChangeAspect="1" noChangeArrowheads="1"/>
          </p:cNvPicPr>
          <p:nvPr/>
        </p:nvPicPr>
        <p:blipFill>
          <a:blip r:embed="rId3" cstate="print"/>
          <a:srcRect/>
          <a:stretch>
            <a:fillRect/>
          </a:stretch>
        </p:blipFill>
        <p:spPr bwMode="auto">
          <a:xfrm>
            <a:off x="762000" y="860425"/>
            <a:ext cx="7626350" cy="5083175"/>
          </a:xfrm>
          <a:prstGeom prst="rect">
            <a:avLst/>
          </a:prstGeom>
          <a:noFill/>
          <a:ln w="9525">
            <a:noFill/>
            <a:miter lim="800000"/>
            <a:headEnd/>
            <a:tailEnd/>
          </a:ln>
        </p:spPr>
      </p:pic>
      <p:sp>
        <p:nvSpPr>
          <p:cNvPr id="7" name="Text Box 4"/>
          <p:cNvSpPr txBox="1">
            <a:spLocks noChangeArrowheads="1"/>
          </p:cNvSpPr>
          <p:nvPr/>
        </p:nvSpPr>
        <p:spPr bwMode="auto">
          <a:xfrm>
            <a:off x="3465513" y="6043613"/>
            <a:ext cx="2073275" cy="738187"/>
          </a:xfrm>
          <a:prstGeom prst="rect">
            <a:avLst/>
          </a:prstGeom>
          <a:noFill/>
          <a:ln w="19050" algn="ctr">
            <a:noFill/>
            <a:miter lim="800000"/>
            <a:headEnd/>
            <a:tailEnd/>
          </a:ln>
        </p:spPr>
        <p:txBody>
          <a:bodyPr wrap="none">
            <a:spAutoFit/>
          </a:bodyPr>
          <a:lstStyle/>
          <a:p>
            <a:pPr algn="ctr" eaLnBrk="0" hangingPunct="0"/>
            <a:r>
              <a:rPr lang="en-US" sz="1400" b="1" dirty="0">
                <a:solidFill>
                  <a:schemeClr val="tx1"/>
                </a:solidFill>
              </a:rPr>
              <a:t>View from Cape </a:t>
            </a:r>
            <a:r>
              <a:rPr lang="en-US" sz="1400" b="1" dirty="0" err="1">
                <a:solidFill>
                  <a:schemeClr val="tx1"/>
                </a:solidFill>
              </a:rPr>
              <a:t>Hauy</a:t>
            </a:r>
            <a:endParaRPr lang="en-US" sz="1400" b="1">
              <a:solidFill>
                <a:schemeClr val="tx1"/>
              </a:solidFill>
            </a:endParaRPr>
          </a:p>
          <a:p>
            <a:pPr algn="ctr" eaLnBrk="0" hangingPunct="0"/>
            <a:r>
              <a:rPr lang="en-US" sz="1400" b="1">
                <a:solidFill>
                  <a:schemeClr val="tx1"/>
                </a:solidFill>
              </a:rPr>
              <a:t>Tasman Peninsula</a:t>
            </a:r>
          </a:p>
          <a:p>
            <a:pPr algn="ctr" eaLnBrk="0" hangingPunct="0"/>
            <a:r>
              <a:rPr lang="en-US" sz="1400" b="1">
                <a:solidFill>
                  <a:schemeClr val="tx1"/>
                </a:solidFill>
              </a:rPr>
              <a:t>Tasmania</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533400" y="152400"/>
            <a:ext cx="8077200" cy="769441"/>
          </a:xfrm>
          <a:prstGeom prst="rect">
            <a:avLst/>
          </a:prstGeom>
          <a:noFill/>
          <a:ln w="9525">
            <a:noFill/>
            <a:miter lim="800000"/>
            <a:headEnd/>
            <a:tailEnd/>
          </a:ln>
          <a:effectLst/>
        </p:spPr>
        <p:txBody>
          <a:bodyPr wrap="square">
            <a:spAutoFit/>
          </a:bodyPr>
          <a:lstStyle/>
          <a:p>
            <a:pPr eaLnBrk="1" hangingPunct="1"/>
            <a:r>
              <a:rPr lang="en-US" sz="4400" b="1" dirty="0">
                <a:solidFill>
                  <a:srgbClr val="996633"/>
                </a:solidFill>
                <a:latin typeface="Comic Sans MS" pitchFamily="66" charset="0"/>
              </a:rPr>
              <a:t>Transition</a:t>
            </a:r>
            <a:endParaRPr lang="en-US" sz="4400" dirty="0">
              <a:solidFill>
                <a:schemeClr val="tx1"/>
              </a:solidFill>
            </a:endParaRPr>
          </a:p>
        </p:txBody>
      </p:sp>
      <p:sp>
        <p:nvSpPr>
          <p:cNvPr id="4" name="Text Box 5"/>
          <p:cNvSpPr txBox="1">
            <a:spLocks noChangeArrowheads="1"/>
          </p:cNvSpPr>
          <p:nvPr/>
        </p:nvSpPr>
        <p:spPr bwMode="auto">
          <a:xfrm>
            <a:off x="228600" y="1143000"/>
            <a:ext cx="8839200" cy="4893647"/>
          </a:xfrm>
          <a:prstGeom prst="rect">
            <a:avLst/>
          </a:prstGeom>
          <a:noFill/>
          <a:ln w="28575">
            <a:solidFill>
              <a:srgbClr val="990099"/>
            </a:solidFill>
            <a:miter lim="800000"/>
            <a:headEnd/>
            <a:tailEnd/>
          </a:ln>
          <a:effectLst/>
        </p:spPr>
        <p:txBody>
          <a:bodyPr wrap="square">
            <a:spAutoFit/>
          </a:bodyPr>
          <a:lstStyle/>
          <a:p>
            <a:pPr eaLnBrk="1" hangingPunct="1"/>
            <a:r>
              <a:rPr lang="en-US" sz="2600" b="1" dirty="0">
                <a:solidFill>
                  <a:srgbClr val="990099"/>
                </a:solidFill>
                <a:latin typeface="Comic Sans MS" pitchFamily="66" charset="0"/>
              </a:rPr>
              <a:t>Telling stories is what physics is about.</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Lecture 1 has been about understanding fringe patterns and sources of noise and designing devices to improve phase sensitivity based on this understanding.  This is telling stories.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Lecture 2 is about proving that the stories aren’t fooling us.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Which is better, stories or proofs? You need them both, but stories are going to get you farther.</a:t>
            </a:r>
          </a:p>
        </p:txBody>
      </p:sp>
    </p:spTree>
    <p:extLst>
      <p:ext uri="{BB962C8B-B14F-4D97-AF65-F5344CB8AC3E}">
        <p14:creationId xmlns:p14="http://schemas.microsoft.com/office/powerpoint/2010/main" val="40817549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258663"/>
            <a:ext cx="9144000" cy="4770537"/>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Quantum metrology: </a:t>
            </a:r>
          </a:p>
          <a:p>
            <a:pPr marL="609600" indent="-609600"/>
            <a:r>
              <a:rPr lang="en-US" sz="3600" b="1" dirty="0">
                <a:solidFill>
                  <a:srgbClr val="996600"/>
                </a:solidFill>
                <a:latin typeface="Comic Sans MS" pitchFamily="66" charset="0"/>
              </a:rPr>
              <a:t>An information-theoretic perspective</a:t>
            </a:r>
          </a:p>
          <a:p>
            <a:pPr marL="609600" indent="-609600"/>
            <a:endParaRPr lang="en-US" sz="2400" b="1" dirty="0">
              <a:solidFill>
                <a:srgbClr val="996600"/>
              </a:solidFill>
              <a:latin typeface="Comic Sans MS" pitchFamily="66" charset="0"/>
            </a:endParaRPr>
          </a:p>
          <a:p>
            <a:pPr marL="609600" indent="-609600"/>
            <a:r>
              <a:rPr lang="en-US" sz="2800" b="1" dirty="0">
                <a:solidFill>
                  <a:srgbClr val="006600"/>
                </a:solidFill>
                <a:cs typeface="Helvetica" pitchFamily="34" charset="0"/>
              </a:rPr>
              <a:t>Lecture 2</a:t>
            </a:r>
            <a:endParaRPr lang="en-US" sz="3600" b="1" dirty="0">
              <a:solidFill>
                <a:srgbClr val="006600"/>
              </a:solidFill>
              <a:latin typeface="Comic Sans MS" pitchFamily="66" charset="0"/>
            </a:endParaRPr>
          </a:p>
          <a:p>
            <a:pPr marL="609600" indent="-609600" eaLnBrk="1" hangingPunct="1">
              <a:buFontTx/>
              <a:buAutoNum type="romanUcPeriod"/>
            </a:pPr>
            <a:r>
              <a:rPr lang="en-US" sz="2400" b="1" dirty="0">
                <a:solidFill>
                  <a:schemeClr val="accent2"/>
                </a:solidFill>
              </a:rPr>
              <a:t>Quantum </a:t>
            </a:r>
            <a:r>
              <a:rPr lang="en-US" sz="2400" b="1" dirty="0" err="1">
                <a:solidFill>
                  <a:schemeClr val="accent2"/>
                </a:solidFill>
              </a:rPr>
              <a:t>Cramér-Rao</a:t>
            </a:r>
            <a:r>
              <a:rPr lang="en-US" sz="2400" b="1" dirty="0">
                <a:solidFill>
                  <a:schemeClr val="accent2"/>
                </a:solidFill>
              </a:rPr>
              <a:t> Bound (QCRB) </a:t>
            </a:r>
          </a:p>
          <a:p>
            <a:pPr marL="609600" indent="-609600" eaLnBrk="1" hangingPunct="1">
              <a:buFontTx/>
              <a:buAutoNum type="romanUcPeriod"/>
            </a:pPr>
            <a:r>
              <a:rPr lang="en-US" sz="2400" b="1" dirty="0">
                <a:solidFill>
                  <a:schemeClr val="accent2"/>
                </a:solidFill>
              </a:rPr>
              <a:t>Making quantum limits relevant.  Loss and </a:t>
            </a:r>
            <a:r>
              <a:rPr lang="en-US" sz="2400" b="1" dirty="0" err="1">
                <a:solidFill>
                  <a:schemeClr val="accent2"/>
                </a:solidFill>
              </a:rPr>
              <a:t>decoherence</a:t>
            </a:r>
            <a:r>
              <a:rPr lang="en-US" sz="2400" b="1" dirty="0">
                <a:solidFill>
                  <a:schemeClr val="accent2"/>
                </a:solidFill>
              </a:rPr>
              <a:t> </a:t>
            </a:r>
          </a:p>
          <a:p>
            <a:pPr marL="609600" indent="-609600" eaLnBrk="1" hangingPunct="1">
              <a:buFontTx/>
              <a:buAutoNum type="romanUcPeriod"/>
            </a:pPr>
            <a:r>
              <a:rPr lang="en-US" sz="2400" b="1" dirty="0">
                <a:solidFill>
                  <a:schemeClr val="accent2"/>
                </a:solidFill>
              </a:rPr>
              <a:t>Beyond the Heisenberg limit.  Nonlinear </a:t>
            </a:r>
            <a:r>
              <a:rPr lang="en-US" sz="2400" b="1" dirty="0" err="1">
                <a:solidFill>
                  <a:schemeClr val="accent2"/>
                </a:solidFill>
              </a:rPr>
              <a:t>interferometry</a:t>
            </a:r>
            <a:endParaRPr lang="en-US" sz="2400" b="1" dirty="0">
              <a:solidFill>
                <a:schemeClr val="accent2"/>
              </a:solidFill>
            </a:endParaRPr>
          </a:p>
          <a:p>
            <a:pPr eaLnBrk="1" hangingPunct="1"/>
            <a:endParaRPr lang="en-US" sz="2400" b="1" dirty="0">
              <a:solidFill>
                <a:schemeClr val="accent2"/>
              </a:solidFill>
            </a:endParaRPr>
          </a:p>
          <a:p>
            <a:pPr marL="609600" indent="-609600" eaLnBrk="1" hangingPunct="1"/>
            <a:r>
              <a:rPr lang="en-US" sz="2400" b="1" i="1" dirty="0">
                <a:solidFill>
                  <a:schemeClr val="tx1"/>
                </a:solidFill>
              </a:rPr>
              <a:t>Carlton M. Caves</a:t>
            </a:r>
          </a:p>
          <a:p>
            <a:pPr marL="609600" indent="-609600" eaLnBrk="1" hangingPunct="1"/>
            <a:r>
              <a:rPr lang="en-US" b="1" i="1" dirty="0">
                <a:solidFill>
                  <a:schemeClr val="tx1"/>
                </a:solidFill>
              </a:rPr>
              <a:t>Center for Quantum Information and Control, University of New Mexico</a:t>
            </a:r>
          </a:p>
          <a:p>
            <a:pPr marL="609600" indent="-609600" eaLnBrk="1" hangingPunct="1"/>
            <a:endParaRPr lang="en-US" b="1" i="1" dirty="0">
              <a:solidFill>
                <a:schemeClr val="tx1"/>
              </a:solidFill>
            </a:endParaRPr>
          </a:p>
          <a:p>
            <a:pPr marL="609600" indent="-609600" eaLnBrk="1" hangingPunct="1"/>
            <a:r>
              <a:rPr lang="en-US" b="1" i="1" dirty="0">
                <a:solidFill>
                  <a:schemeClr val="accent6"/>
                </a:solidFill>
              </a:rPr>
              <a:t>http://info.phys.unm.edu/~caves</a:t>
            </a:r>
          </a:p>
        </p:txBody>
      </p:sp>
      <p:grpSp>
        <p:nvGrpSpPr>
          <p:cNvPr id="7" name="Group 6"/>
          <p:cNvGrpSpPr/>
          <p:nvPr/>
        </p:nvGrpSpPr>
        <p:grpSpPr>
          <a:xfrm>
            <a:off x="428625" y="5219700"/>
            <a:ext cx="8286750" cy="1409700"/>
            <a:chOff x="428625" y="5448300"/>
            <a:chExt cx="8286750" cy="1409700"/>
          </a:xfrm>
        </p:grpSpPr>
        <p:pic>
          <p:nvPicPr>
            <p:cNvPr id="1026" name="Picture 2" descr="C:\Documents and Settings\Carlton Caves\My Documents\My Stuff 2\talks\graphics\cquicsandias.jpg"/>
            <p:cNvPicPr>
              <a:picLocks noChangeAspect="1" noChangeArrowheads="1"/>
            </p:cNvPicPr>
            <p:nvPr/>
          </p:nvPicPr>
          <p:blipFill>
            <a:blip r:embed="rId3" cstate="print"/>
            <a:srcRect/>
            <a:stretch>
              <a:fillRect/>
            </a:stretch>
          </p:blipFill>
          <p:spPr bwMode="auto">
            <a:xfrm>
              <a:off x="428625" y="5448300"/>
              <a:ext cx="8286750" cy="1409700"/>
            </a:xfrm>
            <a:prstGeom prst="rect">
              <a:avLst/>
            </a:prstGeom>
            <a:noFill/>
          </p:spPr>
        </p:pic>
        <p:pic>
          <p:nvPicPr>
            <p:cNvPr id="1027" name="Picture 3" descr="C:\Documents and Settings\Carlton Caves\My Documents\My Stuff 2\talks\graphics\cquiclogo.png"/>
            <p:cNvPicPr>
              <a:picLocks noChangeAspect="1" noChangeArrowheads="1"/>
            </p:cNvPicPr>
            <p:nvPr/>
          </p:nvPicPr>
          <p:blipFill>
            <a:blip r:embed="rId4" cstate="print"/>
            <a:srcRect/>
            <a:stretch>
              <a:fillRect/>
            </a:stretch>
          </p:blipFill>
          <p:spPr bwMode="auto">
            <a:xfrm>
              <a:off x="457200" y="5468256"/>
              <a:ext cx="914400" cy="1358900"/>
            </a:xfrm>
            <a:prstGeom prst="rect">
              <a:avLst/>
            </a:prstGeom>
            <a:noFill/>
          </p:spPr>
        </p:pic>
        <p:pic>
          <p:nvPicPr>
            <p:cNvPr id="1028" name="Picture 4" descr="C:\Documents and Settings\Carlton Caves\My Documents\My Stuff 2\talks\graphics\cquicletters.png"/>
            <p:cNvPicPr>
              <a:picLocks noChangeAspect="1" noChangeArrowheads="1"/>
            </p:cNvPicPr>
            <p:nvPr/>
          </p:nvPicPr>
          <p:blipFill>
            <a:blip r:embed="rId5" cstate="print"/>
            <a:srcRect/>
            <a:stretch>
              <a:fillRect/>
            </a:stretch>
          </p:blipFill>
          <p:spPr bwMode="auto">
            <a:xfrm>
              <a:off x="1600200" y="5486400"/>
              <a:ext cx="2378869" cy="714375"/>
            </a:xfrm>
            <a:prstGeom prst="rect">
              <a:avLst/>
            </a:prstGeom>
            <a:noFill/>
          </p:spPr>
        </p:pic>
        <p:sp>
          <p:nvSpPr>
            <p:cNvPr id="6" name="TextBox 5"/>
            <p:cNvSpPr txBox="1"/>
            <p:nvPr/>
          </p:nvSpPr>
          <p:spPr>
            <a:xfrm>
              <a:off x="3352800" y="5619690"/>
              <a:ext cx="4959114" cy="400110"/>
            </a:xfrm>
            <a:prstGeom prst="rect">
              <a:avLst/>
            </a:prstGeom>
            <a:noFill/>
          </p:spPr>
          <p:txBody>
            <a:bodyPr wrap="none" rtlCol="0">
              <a:spAutoFit/>
            </a:bodyPr>
            <a:lstStyle/>
            <a:p>
              <a:r>
                <a:rPr lang="en-US" b="1" dirty="0">
                  <a:solidFill>
                    <a:srgbClr val="000099"/>
                  </a:solidFill>
                  <a:latin typeface="Calibri" pitchFamily="34" charset="0"/>
                </a:rPr>
                <a:t>Center for Quantum Information and Control</a:t>
              </a:r>
            </a:p>
          </p:txBody>
        </p:sp>
      </p:grpSp>
    </p:spTree>
    <p:extLst>
      <p:ext uri="{BB962C8B-B14F-4D97-AF65-F5344CB8AC3E}">
        <p14:creationId xmlns:p14="http://schemas.microsoft.com/office/powerpoint/2010/main" val="14923873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62149" name="Text Box 5"/>
          <p:cNvSpPr txBox="1">
            <a:spLocks noChangeArrowheads="1"/>
          </p:cNvSpPr>
          <p:nvPr/>
        </p:nvSpPr>
        <p:spPr bwMode="auto">
          <a:xfrm>
            <a:off x="228600" y="1143000"/>
            <a:ext cx="8839200" cy="4893647"/>
          </a:xfrm>
          <a:prstGeom prst="rect">
            <a:avLst/>
          </a:prstGeom>
          <a:noFill/>
          <a:ln w="28575">
            <a:solidFill>
              <a:srgbClr val="990099"/>
            </a:solidFill>
            <a:miter lim="800000"/>
            <a:headEnd/>
            <a:tailEnd/>
          </a:ln>
          <a:effectLst/>
        </p:spPr>
        <p:txBody>
          <a:bodyPr wrap="square">
            <a:spAutoFit/>
          </a:bodyPr>
          <a:lstStyle/>
          <a:p>
            <a:pPr eaLnBrk="1" hangingPunct="1"/>
            <a:r>
              <a:rPr lang="en-US" sz="2600" b="1" dirty="0">
                <a:solidFill>
                  <a:srgbClr val="990099"/>
                </a:solidFill>
                <a:latin typeface="Comic Sans MS" pitchFamily="66" charset="0"/>
              </a:rPr>
              <a:t>Telling stories is what physics is about.</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Lecture 1 has been about understanding fringe patterns and sources of noise and designing devices to improve phase sensitivity based on this understanding.  This is telling stories.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Lecture 2 is about proving that the stories aren’t fooling us.</a:t>
            </a:r>
          </a:p>
          <a:p>
            <a:pPr eaLnBrk="1" hangingPunct="1"/>
            <a:endParaRPr lang="en-US" sz="2600" b="1" dirty="0">
              <a:solidFill>
                <a:srgbClr val="990099"/>
              </a:solidFill>
              <a:latin typeface="Comic Sans MS" pitchFamily="66" charset="0"/>
            </a:endParaRPr>
          </a:p>
          <a:p>
            <a:pPr eaLnBrk="1" hangingPunct="1"/>
            <a:r>
              <a:rPr lang="en-US" sz="2600" b="1" dirty="0">
                <a:solidFill>
                  <a:srgbClr val="990099"/>
                </a:solidFill>
                <a:latin typeface="Comic Sans MS" pitchFamily="66" charset="0"/>
              </a:rPr>
              <a:t>Which is better, stories or proofs? You need them both, but stories are going to get you farther.</a:t>
            </a:r>
          </a:p>
        </p:txBody>
      </p:sp>
      <p:sp>
        <p:nvSpPr>
          <p:cNvPr id="6" name="Text Box 2"/>
          <p:cNvSpPr txBox="1">
            <a:spLocks noChangeArrowheads="1"/>
          </p:cNvSpPr>
          <p:nvPr/>
        </p:nvSpPr>
        <p:spPr bwMode="auto">
          <a:xfrm>
            <a:off x="533400" y="152400"/>
            <a:ext cx="8077200" cy="769441"/>
          </a:xfrm>
          <a:prstGeom prst="rect">
            <a:avLst/>
          </a:prstGeom>
          <a:noFill/>
          <a:ln w="9525">
            <a:noFill/>
            <a:miter lim="800000"/>
            <a:headEnd/>
            <a:tailEnd/>
          </a:ln>
          <a:effectLst/>
        </p:spPr>
        <p:txBody>
          <a:bodyPr wrap="square">
            <a:spAutoFit/>
          </a:bodyPr>
          <a:lstStyle/>
          <a:p>
            <a:pPr eaLnBrk="1" hangingPunct="1"/>
            <a:r>
              <a:rPr lang="en-US" sz="4400" b="1" dirty="0">
                <a:solidFill>
                  <a:srgbClr val="996633"/>
                </a:solidFill>
                <a:latin typeface="Comic Sans MS" pitchFamily="66" charset="0"/>
              </a:rPr>
              <a:t>Transition</a:t>
            </a:r>
            <a:endParaRPr lang="en-US" sz="4400" dirty="0">
              <a:solidFill>
                <a:schemeClr val="tx1"/>
              </a:solidFill>
            </a:endParaRPr>
          </a:p>
        </p:txBody>
      </p:sp>
    </p:spTree>
    <p:extLst>
      <p:ext uri="{BB962C8B-B14F-4D97-AF65-F5344CB8AC3E}">
        <p14:creationId xmlns:p14="http://schemas.microsoft.com/office/powerpoint/2010/main" val="3708251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71239" y="76200"/>
            <a:ext cx="8871339" cy="646331"/>
          </a:xfrm>
          <a:prstGeom prst="rect">
            <a:avLst/>
          </a:prstGeom>
          <a:noFill/>
          <a:ln w="19050" algn="ctr">
            <a:noFill/>
            <a:miter lim="800000"/>
            <a:headEnd/>
            <a:tailEnd/>
          </a:ln>
          <a:effectLst/>
        </p:spPr>
        <p:txBody>
          <a:bodyPr wrap="none">
            <a:spAutoFit/>
          </a:bodyPr>
          <a:lstStyle/>
          <a:p>
            <a:pPr marL="609600" indent="-609600"/>
            <a:r>
              <a:rPr lang="en-US" sz="3600" dirty="0">
                <a:solidFill>
                  <a:srgbClr val="996600"/>
                </a:solidFill>
                <a:latin typeface="Comic Sans MS" pitchFamily="66" charset="0"/>
              </a:rPr>
              <a:t>I. </a:t>
            </a:r>
            <a:r>
              <a:rPr lang="en-US" sz="3600" b="1" dirty="0">
                <a:solidFill>
                  <a:srgbClr val="996600"/>
                </a:solidFill>
                <a:latin typeface="Comic Sans MS" pitchFamily="66" charset="0"/>
              </a:rPr>
              <a:t>Quantum </a:t>
            </a:r>
            <a:r>
              <a:rPr lang="en-US" sz="3600" b="1" dirty="0" err="1">
                <a:solidFill>
                  <a:srgbClr val="996600"/>
                </a:solidFill>
                <a:latin typeface="Comic Sans MS" pitchFamily="66" charset="0"/>
              </a:rPr>
              <a:t>Cramér-Rao</a:t>
            </a:r>
            <a:r>
              <a:rPr lang="en-US" sz="3600" b="1" dirty="0">
                <a:solidFill>
                  <a:srgbClr val="996600"/>
                </a:solidFill>
                <a:latin typeface="Comic Sans MS" pitchFamily="66" charset="0"/>
              </a:rPr>
              <a:t> Bound (QCRB)</a:t>
            </a:r>
            <a:endParaRPr lang="en-US" sz="3600" dirty="0">
              <a:solidFill>
                <a:srgbClr val="996600"/>
              </a:solidFill>
              <a:latin typeface="Comic Sans MS" pitchFamily="66" charset="0"/>
            </a:endParaRPr>
          </a:p>
        </p:txBody>
      </p:sp>
      <p:sp>
        <p:nvSpPr>
          <p:cNvPr id="319492" name="Text Box 4"/>
          <p:cNvSpPr txBox="1">
            <a:spLocks noChangeArrowheads="1"/>
          </p:cNvSpPr>
          <p:nvPr/>
        </p:nvSpPr>
        <p:spPr bwMode="auto">
          <a:xfrm>
            <a:off x="3678238" y="6248400"/>
            <a:ext cx="1692275" cy="517525"/>
          </a:xfrm>
          <a:prstGeom prst="rect">
            <a:avLst/>
          </a:prstGeom>
          <a:noFill/>
          <a:ln w="19050" algn="ctr">
            <a:noFill/>
            <a:miter lim="800000"/>
            <a:headEnd/>
            <a:tailEnd/>
          </a:ln>
          <a:effectLst/>
        </p:spPr>
        <p:txBody>
          <a:bodyPr wrap="none">
            <a:spAutoFit/>
          </a:bodyPr>
          <a:lstStyle/>
          <a:p>
            <a:r>
              <a:rPr lang="en-US" sz="1400" b="1">
                <a:solidFill>
                  <a:schemeClr val="tx1"/>
                </a:solidFill>
              </a:rPr>
              <a:t>Cable Beach</a:t>
            </a:r>
          </a:p>
          <a:p>
            <a:r>
              <a:rPr lang="en-US" sz="1400" b="1">
                <a:solidFill>
                  <a:schemeClr val="tx1"/>
                </a:solidFill>
              </a:rPr>
              <a:t>Western Australia</a:t>
            </a:r>
          </a:p>
        </p:txBody>
      </p:sp>
      <p:pic>
        <p:nvPicPr>
          <p:cNvPr id="319494" name="Picture 6" descr="Oz040615"/>
          <p:cNvPicPr>
            <a:picLocks noChangeAspect="1" noChangeArrowheads="1"/>
          </p:cNvPicPr>
          <p:nvPr/>
        </p:nvPicPr>
        <p:blipFill>
          <a:blip r:embed="rId3" cstate="print"/>
          <a:srcRect/>
          <a:stretch>
            <a:fillRect/>
          </a:stretch>
        </p:blipFill>
        <p:spPr bwMode="auto">
          <a:xfrm>
            <a:off x="990600" y="800100"/>
            <a:ext cx="7162800" cy="5372100"/>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7" name="Group 26"/>
          <p:cNvGrpSpPr/>
          <p:nvPr/>
        </p:nvGrpSpPr>
        <p:grpSpPr bwMode="auto">
          <a:xfrm>
            <a:off x="139620" y="4616450"/>
            <a:ext cx="8712360" cy="1646309"/>
            <a:chOff x="152400" y="4616450"/>
            <a:chExt cx="8712360" cy="1646309"/>
          </a:xfrm>
        </p:grpSpPr>
        <p:pic>
          <p:nvPicPr>
            <p:cNvPr id="25" name="Picture 24" descr="TP_tmp"/>
            <p:cNvPicPr>
              <a:picLocks noChangeAspect="1"/>
            </p:cNvPicPr>
            <p:nvPr>
              <p:custDataLst>
                <p:tags r:id="rId9"/>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39780" y="4616450"/>
              <a:ext cx="6824980" cy="164630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50" name="Text Box 70"/>
            <p:cNvSpPr txBox="1">
              <a:spLocks noChangeArrowheads="1"/>
            </p:cNvSpPr>
            <p:nvPr/>
          </p:nvSpPr>
          <p:spPr bwMode="auto">
            <a:xfrm>
              <a:off x="152400" y="5029200"/>
              <a:ext cx="1984375" cy="701675"/>
            </a:xfrm>
            <a:prstGeom prst="rect">
              <a:avLst/>
            </a:prstGeom>
            <a:noFill/>
            <a:ln w="19050" algn="ctr">
              <a:noFill/>
              <a:miter lim="800000"/>
              <a:headEnd/>
              <a:tailEnd/>
            </a:ln>
            <a:effectLst/>
          </p:spPr>
          <p:txBody>
            <a:bodyPr>
              <a:spAutoFit/>
            </a:bodyPr>
            <a:lstStyle/>
            <a:p>
              <a:r>
                <a:rPr lang="en-US" b="1">
                  <a:solidFill>
                    <a:srgbClr val="006600"/>
                  </a:solidFill>
                </a:rPr>
                <a:t>Heisenberg limit</a:t>
              </a:r>
            </a:p>
          </p:txBody>
        </p:sp>
      </p:grpSp>
      <p:sp>
        <p:nvSpPr>
          <p:cNvPr id="430084" name="Text Box 4"/>
          <p:cNvSpPr txBox="1">
            <a:spLocks noChangeArrowheads="1"/>
          </p:cNvSpPr>
          <p:nvPr/>
        </p:nvSpPr>
        <p:spPr bwMode="auto">
          <a:xfrm>
            <a:off x="6248400" y="136525"/>
            <a:ext cx="2667000" cy="1006475"/>
          </a:xfrm>
          <a:prstGeom prst="rect">
            <a:avLst/>
          </a:prstGeom>
          <a:noFill/>
          <a:ln w="9525">
            <a:noFill/>
            <a:miter lim="800000"/>
            <a:headEnd/>
            <a:tailEnd/>
          </a:ln>
          <a:effectLst/>
        </p:spPr>
        <p:txBody>
          <a:bodyPr>
            <a:spAutoFit/>
          </a:bodyPr>
          <a:lstStyle/>
          <a:p>
            <a:pPr eaLnBrk="1" hangingPunct="1"/>
            <a:r>
              <a:rPr lang="en-US" b="1">
                <a:solidFill>
                  <a:srgbClr val="996633"/>
                </a:solidFill>
                <a:latin typeface="Comic Sans MS" pitchFamily="66" charset="0"/>
              </a:rPr>
              <a:t>Quantum information version of interferometry</a:t>
            </a:r>
            <a:endParaRPr lang="en-US">
              <a:solidFill>
                <a:schemeClr val="tx1"/>
              </a:solidFill>
            </a:endParaRPr>
          </a:p>
        </p:txBody>
      </p:sp>
      <p:pic>
        <p:nvPicPr>
          <p:cNvPr id="2" name="Picture 1" descr="TP_tmp"/>
          <p:cNvPicPr>
            <a:picLocks noChangeAspect="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76270" y="304800"/>
            <a:ext cx="5584836" cy="181071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7" name="Group 6"/>
          <p:cNvGrpSpPr/>
          <p:nvPr/>
        </p:nvGrpSpPr>
        <p:grpSpPr bwMode="auto">
          <a:xfrm>
            <a:off x="685800" y="1917700"/>
            <a:ext cx="1600200" cy="990600"/>
            <a:chOff x="685800" y="1917700"/>
            <a:chExt cx="1600200" cy="990600"/>
          </a:xfrm>
        </p:grpSpPr>
        <p:grpSp>
          <p:nvGrpSpPr>
            <p:cNvPr id="6" name="Group 5"/>
            <p:cNvGrpSpPr/>
            <p:nvPr/>
          </p:nvGrpSpPr>
          <p:grpSpPr bwMode="auto">
            <a:xfrm>
              <a:off x="685800" y="2222500"/>
              <a:ext cx="1600200" cy="685800"/>
              <a:chOff x="685800" y="2222500"/>
              <a:chExt cx="1600200" cy="685800"/>
            </a:xfrm>
          </p:grpSpPr>
          <p:pic>
            <p:nvPicPr>
              <p:cNvPr id="3" name="Picture 2" descr="TP_tmp"/>
              <p:cNvPicPr>
                <a:picLocks noChangeAspect="1"/>
              </p:cNvPicPr>
              <p:nvPr>
                <p:custDataLst>
                  <p:tags r:id="rId8"/>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1864" y="2298700"/>
                <a:ext cx="1460771" cy="52256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094" name="Rectangle 14"/>
              <p:cNvSpPr>
                <a:spLocks noChangeArrowheads="1"/>
              </p:cNvSpPr>
              <p:nvPr/>
            </p:nvSpPr>
            <p:spPr bwMode="auto">
              <a:xfrm>
                <a:off x="685800" y="2222500"/>
                <a:ext cx="1600200" cy="685800"/>
              </a:xfrm>
              <a:prstGeom prst="rect">
                <a:avLst/>
              </a:prstGeom>
              <a:noFill/>
              <a:ln w="28575" algn="ctr">
                <a:solidFill>
                  <a:schemeClr val="accent2"/>
                </a:solidFill>
                <a:miter lim="800000"/>
                <a:headEnd/>
                <a:tailEnd/>
              </a:ln>
              <a:effectLst/>
            </p:spPr>
            <p:txBody>
              <a:bodyPr wrap="none" anchor="ctr"/>
              <a:lstStyle/>
              <a:p>
                <a:endParaRPr lang="en-US"/>
              </a:p>
            </p:txBody>
          </p:sp>
        </p:grpSp>
        <p:sp>
          <p:nvSpPr>
            <p:cNvPr id="430096" name="Line 16"/>
            <p:cNvSpPr>
              <a:spLocks noChangeShapeType="1"/>
            </p:cNvSpPr>
            <p:nvPr/>
          </p:nvSpPr>
          <p:spPr bwMode="auto">
            <a:xfrm flipV="1">
              <a:off x="2209800" y="1917700"/>
              <a:ext cx="0" cy="304800"/>
            </a:xfrm>
            <a:prstGeom prst="line">
              <a:avLst/>
            </a:prstGeom>
            <a:noFill/>
            <a:ln w="28575">
              <a:solidFill>
                <a:schemeClr val="accent2"/>
              </a:solidFill>
              <a:round/>
              <a:headEnd/>
              <a:tailEnd type="triangle" w="med" len="med"/>
            </a:ln>
            <a:effectLst/>
          </p:spPr>
          <p:txBody>
            <a:bodyPr/>
            <a:lstStyle/>
            <a:p>
              <a:endParaRPr lang="en-US"/>
            </a:p>
          </p:txBody>
        </p:sp>
      </p:grpSp>
      <p:grpSp>
        <p:nvGrpSpPr>
          <p:cNvPr id="10" name="Group 9"/>
          <p:cNvGrpSpPr/>
          <p:nvPr/>
        </p:nvGrpSpPr>
        <p:grpSpPr bwMode="auto">
          <a:xfrm>
            <a:off x="2362200" y="1917700"/>
            <a:ext cx="2667000" cy="990600"/>
            <a:chOff x="2362200" y="1917700"/>
            <a:chExt cx="2667000" cy="990600"/>
          </a:xfrm>
        </p:grpSpPr>
        <p:pic>
          <p:nvPicPr>
            <p:cNvPr id="8" name="Picture 7" descr="TP_tmp"/>
            <p:cNvPicPr>
              <a:picLocks noChangeAspect="1"/>
            </p:cNvPicPr>
            <p:nvPr>
              <p:custDataLst>
                <p:tags r:id="rId7"/>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43295" y="2298700"/>
              <a:ext cx="2519100" cy="52263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09" name="Rectangle 29"/>
            <p:cNvSpPr>
              <a:spLocks noChangeArrowheads="1"/>
            </p:cNvSpPr>
            <p:nvPr/>
          </p:nvSpPr>
          <p:spPr bwMode="auto">
            <a:xfrm>
              <a:off x="2362200" y="2222500"/>
              <a:ext cx="2667000" cy="685800"/>
            </a:xfrm>
            <a:prstGeom prst="rect">
              <a:avLst/>
            </a:prstGeom>
            <a:noFill/>
            <a:ln w="28575" algn="ctr">
              <a:solidFill>
                <a:schemeClr val="accent2"/>
              </a:solidFill>
              <a:miter lim="800000"/>
              <a:headEnd/>
              <a:tailEnd/>
            </a:ln>
            <a:effectLst/>
          </p:spPr>
          <p:txBody>
            <a:bodyPr wrap="none" anchor="ctr"/>
            <a:lstStyle/>
            <a:p>
              <a:endParaRPr lang="en-US"/>
            </a:p>
          </p:txBody>
        </p:sp>
        <p:sp>
          <p:nvSpPr>
            <p:cNvPr id="430110" name="Line 30"/>
            <p:cNvSpPr>
              <a:spLocks noChangeShapeType="1"/>
            </p:cNvSpPr>
            <p:nvPr/>
          </p:nvSpPr>
          <p:spPr bwMode="auto">
            <a:xfrm flipV="1">
              <a:off x="4495800" y="1917700"/>
              <a:ext cx="0" cy="304800"/>
            </a:xfrm>
            <a:prstGeom prst="line">
              <a:avLst/>
            </a:prstGeom>
            <a:noFill/>
            <a:ln w="28575">
              <a:solidFill>
                <a:schemeClr val="accent2"/>
              </a:solidFill>
              <a:round/>
              <a:headEnd/>
              <a:tailEnd type="triangle" w="med" len="med"/>
            </a:ln>
            <a:effectLst/>
          </p:spPr>
          <p:txBody>
            <a:bodyPr/>
            <a:lstStyle/>
            <a:p>
              <a:endParaRPr lang="en-US"/>
            </a:p>
          </p:txBody>
        </p:sp>
      </p:grpSp>
      <p:grpSp>
        <p:nvGrpSpPr>
          <p:cNvPr id="13" name="Group 12"/>
          <p:cNvGrpSpPr/>
          <p:nvPr/>
        </p:nvGrpSpPr>
        <p:grpSpPr bwMode="auto">
          <a:xfrm>
            <a:off x="5181600" y="1917700"/>
            <a:ext cx="3124200" cy="685800"/>
            <a:chOff x="5181600" y="1917700"/>
            <a:chExt cx="3124200" cy="685800"/>
          </a:xfrm>
        </p:grpSpPr>
        <p:pic>
          <p:nvPicPr>
            <p:cNvPr id="11" name="Picture 10" descr="TP_tmp"/>
            <p:cNvPicPr>
              <a:picLocks noChangeAspect="1"/>
            </p:cNvPicPr>
            <p:nvPr>
              <p:custDataLst>
                <p:tags r:id="rId6"/>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241788" y="2298700"/>
              <a:ext cx="2987949" cy="24115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16" name="Rectangle 36"/>
            <p:cNvSpPr>
              <a:spLocks noChangeArrowheads="1"/>
            </p:cNvSpPr>
            <p:nvPr/>
          </p:nvSpPr>
          <p:spPr bwMode="auto">
            <a:xfrm>
              <a:off x="5181600" y="2222500"/>
              <a:ext cx="3124200" cy="381000"/>
            </a:xfrm>
            <a:prstGeom prst="rect">
              <a:avLst/>
            </a:prstGeom>
            <a:noFill/>
            <a:ln w="28575" algn="ctr">
              <a:solidFill>
                <a:schemeClr val="accent2"/>
              </a:solidFill>
              <a:miter lim="800000"/>
              <a:headEnd/>
              <a:tailEnd/>
            </a:ln>
            <a:effectLst/>
          </p:spPr>
          <p:txBody>
            <a:bodyPr wrap="none" anchor="ctr"/>
            <a:lstStyle/>
            <a:p>
              <a:endParaRPr lang="en-US"/>
            </a:p>
          </p:txBody>
        </p:sp>
        <p:sp>
          <p:nvSpPr>
            <p:cNvPr id="430117" name="Line 37"/>
            <p:cNvSpPr>
              <a:spLocks noChangeShapeType="1"/>
            </p:cNvSpPr>
            <p:nvPr/>
          </p:nvSpPr>
          <p:spPr bwMode="auto">
            <a:xfrm flipV="1">
              <a:off x="5334000" y="1917700"/>
              <a:ext cx="0" cy="304800"/>
            </a:xfrm>
            <a:prstGeom prst="line">
              <a:avLst/>
            </a:prstGeom>
            <a:noFill/>
            <a:ln w="28575">
              <a:solidFill>
                <a:schemeClr val="accent2"/>
              </a:solidFill>
              <a:round/>
              <a:headEnd/>
              <a:tailEnd type="triangle" w="med" len="med"/>
            </a:ln>
            <a:effectLst/>
          </p:spPr>
          <p:txBody>
            <a:bodyPr/>
            <a:lstStyle/>
            <a:p>
              <a:endParaRPr lang="en-US"/>
            </a:p>
          </p:txBody>
        </p:sp>
      </p:grpSp>
      <p:sp>
        <p:nvSpPr>
          <p:cNvPr id="430120" name="Text Box 40"/>
          <p:cNvSpPr txBox="1">
            <a:spLocks noChangeArrowheads="1"/>
          </p:cNvSpPr>
          <p:nvPr/>
        </p:nvSpPr>
        <p:spPr bwMode="auto">
          <a:xfrm>
            <a:off x="6400800" y="1308100"/>
            <a:ext cx="1984375" cy="707886"/>
          </a:xfrm>
          <a:prstGeom prst="rect">
            <a:avLst/>
          </a:prstGeom>
          <a:noFill/>
          <a:ln w="19050" algn="ctr">
            <a:noFill/>
            <a:miter lim="800000"/>
            <a:headEnd/>
            <a:tailEnd/>
          </a:ln>
          <a:effectLst/>
        </p:spPr>
        <p:txBody>
          <a:bodyPr>
            <a:spAutoFit/>
          </a:bodyPr>
          <a:lstStyle/>
          <a:p>
            <a:r>
              <a:rPr lang="en-US" b="1"/>
              <a:t>Quantum noise limit</a:t>
            </a:r>
            <a:endParaRPr lang="en-US" b="1" dirty="0"/>
          </a:p>
        </p:txBody>
      </p:sp>
      <p:grpSp>
        <p:nvGrpSpPr>
          <p:cNvPr id="16" name="Group 15"/>
          <p:cNvGrpSpPr/>
          <p:nvPr/>
        </p:nvGrpSpPr>
        <p:grpSpPr bwMode="auto">
          <a:xfrm>
            <a:off x="1524000" y="3778250"/>
            <a:ext cx="2057400" cy="990600"/>
            <a:chOff x="1524000" y="3778250"/>
            <a:chExt cx="2057400" cy="990600"/>
          </a:xfrm>
        </p:grpSpPr>
        <p:pic>
          <p:nvPicPr>
            <p:cNvPr id="14" name="Picture 13" descr="TP_tmp"/>
            <p:cNvPicPr>
              <a:picLocks noChangeAspect="1"/>
            </p:cNvPicPr>
            <p:nvPr>
              <p:custDataLst>
                <p:tags r:id="rId5"/>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16073" y="3854450"/>
              <a:ext cx="1889129" cy="52252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24" name="Rectangle 44"/>
            <p:cNvSpPr>
              <a:spLocks noChangeArrowheads="1"/>
            </p:cNvSpPr>
            <p:nvPr/>
          </p:nvSpPr>
          <p:spPr bwMode="auto">
            <a:xfrm>
              <a:off x="1524000" y="3778250"/>
              <a:ext cx="20574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25" name="Line 45"/>
            <p:cNvSpPr>
              <a:spLocks noChangeShapeType="1"/>
            </p:cNvSpPr>
            <p:nvPr/>
          </p:nvSpPr>
          <p:spPr bwMode="auto">
            <a:xfrm rot="10800000" flipV="1">
              <a:off x="3505200" y="4464050"/>
              <a:ext cx="0" cy="304800"/>
            </a:xfrm>
            <a:prstGeom prst="line">
              <a:avLst/>
            </a:prstGeom>
            <a:noFill/>
            <a:ln w="28575">
              <a:solidFill>
                <a:srgbClr val="006600"/>
              </a:solidFill>
              <a:round/>
              <a:headEnd/>
              <a:tailEnd type="triangle" w="med" len="med"/>
            </a:ln>
            <a:effectLst/>
          </p:spPr>
          <p:txBody>
            <a:bodyPr/>
            <a:lstStyle/>
            <a:p>
              <a:endParaRPr lang="en-US"/>
            </a:p>
          </p:txBody>
        </p:sp>
      </p:grpSp>
      <p:grpSp>
        <p:nvGrpSpPr>
          <p:cNvPr id="21" name="Group 20"/>
          <p:cNvGrpSpPr/>
          <p:nvPr/>
        </p:nvGrpSpPr>
        <p:grpSpPr bwMode="auto">
          <a:xfrm>
            <a:off x="3657600" y="3367088"/>
            <a:ext cx="2133600" cy="1401762"/>
            <a:chOff x="3657600" y="3367088"/>
            <a:chExt cx="2133600" cy="1401762"/>
          </a:xfrm>
        </p:grpSpPr>
        <p:sp>
          <p:nvSpPr>
            <p:cNvPr id="430131" name="Line 51"/>
            <p:cNvSpPr>
              <a:spLocks noChangeShapeType="1"/>
            </p:cNvSpPr>
            <p:nvPr/>
          </p:nvSpPr>
          <p:spPr bwMode="auto">
            <a:xfrm rot="10800000" flipV="1">
              <a:off x="4800600" y="4464050"/>
              <a:ext cx="0" cy="304800"/>
            </a:xfrm>
            <a:prstGeom prst="line">
              <a:avLst/>
            </a:prstGeom>
            <a:noFill/>
            <a:ln w="28575">
              <a:solidFill>
                <a:srgbClr val="006600"/>
              </a:solidFill>
              <a:round/>
              <a:headEnd/>
              <a:tailEnd type="triangle" w="med" len="med"/>
            </a:ln>
            <a:effectLst/>
          </p:spPr>
          <p:txBody>
            <a:bodyPr/>
            <a:lstStyle/>
            <a:p>
              <a:endParaRPr lang="en-US"/>
            </a:p>
          </p:txBody>
        </p:sp>
        <p:grpSp>
          <p:nvGrpSpPr>
            <p:cNvPr id="20" name="Group 19"/>
            <p:cNvGrpSpPr/>
            <p:nvPr/>
          </p:nvGrpSpPr>
          <p:grpSpPr bwMode="auto">
            <a:xfrm>
              <a:off x="3657600" y="3367088"/>
              <a:ext cx="2133600" cy="1114425"/>
              <a:chOff x="3657600" y="3367088"/>
              <a:chExt cx="2133600" cy="1114425"/>
            </a:xfrm>
          </p:grpSpPr>
          <p:pic>
            <p:nvPicPr>
              <p:cNvPr id="17" name="Picture 16" descr="TP_tmp"/>
              <p:cNvPicPr>
                <a:picLocks noChangeAspect="1"/>
              </p:cNvPicPr>
              <p:nvPr>
                <p:custDataLst>
                  <p:tags r:id="rId4"/>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692389" y="3897313"/>
                <a:ext cx="2022747" cy="52236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30" name="Rectangle 50"/>
              <p:cNvSpPr>
                <a:spLocks noChangeArrowheads="1"/>
              </p:cNvSpPr>
              <p:nvPr/>
            </p:nvSpPr>
            <p:spPr bwMode="auto">
              <a:xfrm>
                <a:off x="3657600" y="3795713"/>
                <a:ext cx="21336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39" name="Text Box 59"/>
              <p:cNvSpPr txBox="1">
                <a:spLocks noChangeArrowheads="1"/>
              </p:cNvSpPr>
              <p:nvPr/>
            </p:nvSpPr>
            <p:spPr bwMode="auto">
              <a:xfrm>
                <a:off x="4164013" y="3367088"/>
                <a:ext cx="1169988" cy="425450"/>
              </a:xfrm>
              <a:prstGeom prst="rect">
                <a:avLst/>
              </a:prstGeom>
              <a:noFill/>
              <a:ln w="28575" algn="ctr">
                <a:solidFill>
                  <a:srgbClr val="006600"/>
                </a:solidFill>
                <a:miter lim="800000"/>
                <a:headEnd/>
                <a:tailEnd/>
              </a:ln>
              <a:effectLst/>
            </p:spPr>
            <p:txBody>
              <a:bodyPr wrap="none">
                <a:spAutoFit/>
              </a:bodyPr>
              <a:lstStyle/>
              <a:p>
                <a:r>
                  <a:rPr lang="en-US">
                    <a:solidFill>
                      <a:srgbClr val="006600"/>
                    </a:solidFill>
                  </a:rPr>
                  <a:t>cat state</a:t>
                </a:r>
              </a:p>
            </p:txBody>
          </p:sp>
        </p:grpSp>
      </p:grpSp>
      <p:grpSp>
        <p:nvGrpSpPr>
          <p:cNvPr id="24" name="Group 23"/>
          <p:cNvGrpSpPr/>
          <p:nvPr/>
        </p:nvGrpSpPr>
        <p:grpSpPr bwMode="auto">
          <a:xfrm>
            <a:off x="5562600" y="3048000"/>
            <a:ext cx="3505200" cy="1720850"/>
            <a:chOff x="5562600" y="3048000"/>
            <a:chExt cx="3505200" cy="1720850"/>
          </a:xfrm>
        </p:grpSpPr>
        <p:pic>
          <p:nvPicPr>
            <p:cNvPr id="22" name="Picture 21" descr="TP_tmp"/>
            <p:cNvPicPr>
              <a:picLocks noChangeAspect="1"/>
            </p:cNvPicPr>
            <p:nvPr>
              <p:custDataLst>
                <p:tags r:id="rId3"/>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38797" y="3124200"/>
              <a:ext cx="3313120" cy="51274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36" name="Rectangle 56"/>
            <p:cNvSpPr>
              <a:spLocks noChangeArrowheads="1"/>
            </p:cNvSpPr>
            <p:nvPr/>
          </p:nvSpPr>
          <p:spPr bwMode="auto">
            <a:xfrm>
              <a:off x="5562600" y="3048000"/>
              <a:ext cx="3505200" cy="685800"/>
            </a:xfrm>
            <a:prstGeom prst="rect">
              <a:avLst/>
            </a:prstGeom>
            <a:noFill/>
            <a:ln w="28575" algn="ctr">
              <a:solidFill>
                <a:srgbClr val="006600"/>
              </a:solidFill>
              <a:miter lim="800000"/>
              <a:headEnd/>
              <a:tailEnd/>
            </a:ln>
            <a:effectLst/>
          </p:spPr>
          <p:txBody>
            <a:bodyPr wrap="none" anchor="ctr"/>
            <a:lstStyle/>
            <a:p>
              <a:endParaRPr lang="en-US"/>
            </a:p>
          </p:txBody>
        </p:sp>
        <p:sp>
          <p:nvSpPr>
            <p:cNvPr id="430137" name="Line 57"/>
            <p:cNvSpPr>
              <a:spLocks noChangeShapeType="1"/>
            </p:cNvSpPr>
            <p:nvPr/>
          </p:nvSpPr>
          <p:spPr bwMode="auto">
            <a:xfrm rot="10800000" flipV="1">
              <a:off x="5867400" y="3733800"/>
              <a:ext cx="685800" cy="1035050"/>
            </a:xfrm>
            <a:prstGeom prst="line">
              <a:avLst/>
            </a:prstGeom>
            <a:noFill/>
            <a:ln w="28575">
              <a:solidFill>
                <a:srgbClr val="006600"/>
              </a:solidFill>
              <a:round/>
              <a:headEnd/>
              <a:tailEnd type="triangle" w="med" len="med"/>
            </a:ln>
            <a:effectLst/>
          </p:spPr>
          <p:txBody>
            <a:bodyPr/>
            <a:lstStyle/>
            <a:p>
              <a:endParaRPr lang="en-US"/>
            </a:p>
          </p:txBody>
        </p:sp>
        <p:sp>
          <p:nvSpPr>
            <p:cNvPr id="430155" name="Text Box 75"/>
            <p:cNvSpPr txBox="1">
              <a:spLocks noChangeArrowheads="1"/>
            </p:cNvSpPr>
            <p:nvPr/>
          </p:nvSpPr>
          <p:spPr bwMode="auto">
            <a:xfrm>
              <a:off x="7315200" y="3733800"/>
              <a:ext cx="825500" cy="425450"/>
            </a:xfrm>
            <a:prstGeom prst="rect">
              <a:avLst/>
            </a:prstGeom>
            <a:noFill/>
            <a:ln w="28575" algn="ctr">
              <a:solidFill>
                <a:srgbClr val="006600"/>
              </a:solidFill>
              <a:miter lim="800000"/>
              <a:headEnd/>
              <a:tailEnd/>
            </a:ln>
            <a:effectLst/>
          </p:spPr>
          <p:txBody>
            <a:bodyPr wrap="none">
              <a:spAutoFit/>
            </a:bodyPr>
            <a:lstStyle/>
            <a:p>
              <a:r>
                <a:rPr lang="en-US" i="1">
                  <a:solidFill>
                    <a:srgbClr val="006600"/>
                  </a:solidFill>
                </a:rPr>
                <a:t>N</a:t>
              </a:r>
              <a:r>
                <a:rPr lang="en-US">
                  <a:solidFill>
                    <a:srgbClr val="006600"/>
                  </a:solidFill>
                </a:rPr>
                <a:t> = 3</a:t>
              </a:r>
              <a:endParaRPr lang="en-US" i="1">
                <a:solidFill>
                  <a:srgbClr val="006600"/>
                </a:solidFill>
              </a:endParaRPr>
            </a:p>
          </p:txBody>
        </p:sp>
      </p:grpSp>
      <p:grpSp>
        <p:nvGrpSpPr>
          <p:cNvPr id="30" name="Group 29"/>
          <p:cNvGrpSpPr/>
          <p:nvPr/>
        </p:nvGrpSpPr>
        <p:grpSpPr bwMode="auto">
          <a:xfrm>
            <a:off x="762000" y="4953000"/>
            <a:ext cx="8229600" cy="1781175"/>
            <a:chOff x="762000" y="4953000"/>
            <a:chExt cx="8229600" cy="1781175"/>
          </a:xfrm>
        </p:grpSpPr>
        <p:pic>
          <p:nvPicPr>
            <p:cNvPr id="28" name="Picture 27" descr="TP_tmp"/>
            <p:cNvPicPr>
              <a:picLocks noChangeAspect="1"/>
            </p:cNvPicPr>
            <p:nvPr>
              <p:custDataLst>
                <p:tags r:id="rId2"/>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989509" y="6400800"/>
              <a:ext cx="3960820" cy="24755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0145" name="Rectangle 65"/>
            <p:cNvSpPr>
              <a:spLocks noChangeArrowheads="1"/>
            </p:cNvSpPr>
            <p:nvPr/>
          </p:nvSpPr>
          <p:spPr bwMode="auto">
            <a:xfrm>
              <a:off x="4953000" y="6324600"/>
              <a:ext cx="4038600" cy="365125"/>
            </a:xfrm>
            <a:prstGeom prst="rect">
              <a:avLst/>
            </a:prstGeom>
            <a:noFill/>
            <a:ln w="28575" algn="ctr">
              <a:solidFill>
                <a:srgbClr val="006600"/>
              </a:solidFill>
              <a:miter lim="800000"/>
              <a:headEnd/>
              <a:tailEnd/>
            </a:ln>
            <a:effectLst/>
          </p:spPr>
          <p:txBody>
            <a:bodyPr wrap="none" anchor="ctr"/>
            <a:lstStyle/>
            <a:p>
              <a:endParaRPr lang="en-US"/>
            </a:p>
          </p:txBody>
        </p:sp>
        <p:sp>
          <p:nvSpPr>
            <p:cNvPr id="430146" name="Line 66"/>
            <p:cNvSpPr>
              <a:spLocks noChangeShapeType="1"/>
            </p:cNvSpPr>
            <p:nvPr/>
          </p:nvSpPr>
          <p:spPr bwMode="auto">
            <a:xfrm flipV="1">
              <a:off x="7924800" y="4953000"/>
              <a:ext cx="0" cy="1371600"/>
            </a:xfrm>
            <a:prstGeom prst="line">
              <a:avLst/>
            </a:prstGeom>
            <a:noFill/>
            <a:ln w="28575">
              <a:solidFill>
                <a:srgbClr val="006600"/>
              </a:solidFill>
              <a:round/>
              <a:headEnd/>
              <a:tailEnd type="triangle" w="med" len="med"/>
            </a:ln>
            <a:effectLst/>
          </p:spPr>
          <p:txBody>
            <a:bodyPr/>
            <a:lstStyle/>
            <a:p>
              <a:endParaRPr lang="en-US"/>
            </a:p>
          </p:txBody>
        </p:sp>
        <p:sp>
          <p:nvSpPr>
            <p:cNvPr id="430158" name="Text Box 78"/>
            <p:cNvSpPr txBox="1">
              <a:spLocks noChangeArrowheads="1"/>
            </p:cNvSpPr>
            <p:nvPr/>
          </p:nvSpPr>
          <p:spPr bwMode="auto">
            <a:xfrm>
              <a:off x="762000" y="6308725"/>
              <a:ext cx="4191000" cy="425450"/>
            </a:xfrm>
            <a:prstGeom prst="rect">
              <a:avLst/>
            </a:prstGeom>
            <a:noFill/>
            <a:ln w="28575" algn="ctr">
              <a:solidFill>
                <a:srgbClr val="006600"/>
              </a:solidFill>
              <a:miter lim="800000"/>
              <a:headEnd/>
              <a:tailEnd/>
            </a:ln>
            <a:effectLst/>
          </p:spPr>
          <p:txBody>
            <a:bodyPr>
              <a:spAutoFit/>
            </a:bodyPr>
            <a:lstStyle/>
            <a:p>
              <a:r>
                <a:rPr lang="en-US" b="1">
                  <a:solidFill>
                    <a:srgbClr val="006600"/>
                  </a:solidFill>
                </a:rPr>
                <a:t>Fringe pattern with period 2</a:t>
              </a:r>
              <a:r>
                <a:rPr lang="el-GR" b="1">
                  <a:solidFill>
                    <a:srgbClr val="006600"/>
                  </a:solidFill>
                </a:rPr>
                <a:t>π</a:t>
              </a:r>
              <a:r>
                <a:rPr lang="en-US" b="1">
                  <a:solidFill>
                    <a:srgbClr val="006600"/>
                  </a:solidFill>
                </a:rPr>
                <a:t>/</a:t>
              </a:r>
              <a:r>
                <a:rPr lang="en-US" b="1" i="1">
                  <a:solidFill>
                    <a:srgbClr val="006600"/>
                  </a:solidFill>
                </a:rPr>
                <a:t>N</a:t>
              </a:r>
              <a:endParaRPr lang="el-GR" b="1">
                <a:solidFill>
                  <a:srgbClr val="006600"/>
                </a:solidFill>
              </a:endParaRPr>
            </a:p>
          </p:txBody>
        </p:sp>
      </p:grpSp>
      <p:grpSp>
        <p:nvGrpSpPr>
          <p:cNvPr id="43" name="Group 42"/>
          <p:cNvGrpSpPr/>
          <p:nvPr/>
        </p:nvGrpSpPr>
        <p:grpSpPr>
          <a:xfrm>
            <a:off x="76200" y="3200400"/>
            <a:ext cx="744114" cy="890016"/>
            <a:chOff x="76200" y="3200400"/>
            <a:chExt cx="744114" cy="890016"/>
          </a:xfrm>
        </p:grpSpPr>
        <p:sp>
          <p:nvSpPr>
            <p:cNvPr id="41" name="Action Button: Forward or Next 40">
              <a:hlinkClick r:id="rId21" action="ppaction://hlinksldjump" highlightClick="1"/>
            </p:cNvPr>
            <p:cNvSpPr/>
            <p:nvPr/>
          </p:nvSpPr>
          <p:spPr bwMode="auto">
            <a:xfrm>
              <a:off x="228600" y="3581400"/>
              <a:ext cx="381000" cy="509016"/>
            </a:xfrm>
            <a:prstGeom prst="actionButtonForwardNext">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2" name="TextBox 41"/>
            <p:cNvSpPr txBox="1"/>
            <p:nvPr/>
          </p:nvSpPr>
          <p:spPr>
            <a:xfrm>
              <a:off x="76200" y="3200400"/>
              <a:ext cx="744114" cy="400110"/>
            </a:xfrm>
            <a:prstGeom prst="rect">
              <a:avLst/>
            </a:prstGeom>
            <a:noFill/>
          </p:spPr>
          <p:txBody>
            <a:bodyPr wrap="none" rtlCol="0">
              <a:spAutoFit/>
            </a:bodyPr>
            <a:lstStyle/>
            <a:p>
              <a:r>
                <a:rPr lang="en-US" sz="1000" dirty="0">
                  <a:solidFill>
                    <a:schemeClr val="tx1"/>
                  </a:solidFill>
                </a:rPr>
                <a:t>Quantum </a:t>
              </a:r>
            </a:p>
            <a:p>
              <a:r>
                <a:rPr lang="en-US" sz="1000" dirty="0">
                  <a:solidFill>
                    <a:schemeClr val="tx1"/>
                  </a:solidFill>
                </a:rPr>
                <a:t>circuits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 calcmode="lin" valueType="num">
                                      <p:cBhvr additive="base">
                                        <p:cTn id="35" dur="500" fill="hold"/>
                                        <p:tgtEl>
                                          <p:spTgt spid="30"/>
                                        </p:tgtEl>
                                        <p:attrNameLst>
                                          <p:attrName>ppt_x</p:attrName>
                                        </p:attrNameLst>
                                      </p:cBhvr>
                                      <p:tavLst>
                                        <p:tav tm="0">
                                          <p:val>
                                            <p:strVal val="#ppt_x"/>
                                          </p:val>
                                        </p:tav>
                                        <p:tav tm="100000">
                                          <p:val>
                                            <p:strVal val="#ppt_x"/>
                                          </p:val>
                                        </p:tav>
                                      </p:tavLst>
                                    </p:anim>
                                    <p:anim calcmode="lin" valueType="num">
                                      <p:cBhvr additive="base">
                                        <p:cTn id="36"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4" name="Group 3"/>
          <p:cNvGrpSpPr/>
          <p:nvPr/>
        </p:nvGrpSpPr>
        <p:grpSpPr bwMode="auto">
          <a:xfrm>
            <a:off x="-11848" y="609600"/>
            <a:ext cx="8939096" cy="1526317"/>
            <a:chOff x="0" y="609600"/>
            <a:chExt cx="8939096" cy="1526317"/>
          </a:xfrm>
        </p:grpSpPr>
        <p:pic>
          <p:nvPicPr>
            <p:cNvPr id="2" name="Picture 1" descr="TP_tmp"/>
            <p:cNvPicPr>
              <a:picLocks noChangeAspect="1"/>
            </p:cNvPicPr>
            <p:nvPr>
              <p:custDataLst>
                <p:tags r:id="rId3"/>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11554" y="609600"/>
              <a:ext cx="6327542" cy="152631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2142" name="Text Box 14"/>
            <p:cNvSpPr txBox="1">
              <a:spLocks noChangeArrowheads="1"/>
            </p:cNvSpPr>
            <p:nvPr/>
          </p:nvSpPr>
          <p:spPr bwMode="auto">
            <a:xfrm>
              <a:off x="0" y="914400"/>
              <a:ext cx="2286000" cy="822325"/>
            </a:xfrm>
            <a:prstGeom prst="rect">
              <a:avLst/>
            </a:prstGeom>
            <a:noFill/>
            <a:ln w="19050" algn="ctr">
              <a:noFill/>
              <a:miter lim="800000"/>
              <a:headEnd/>
              <a:tailEnd/>
            </a:ln>
            <a:effectLst/>
          </p:spPr>
          <p:txBody>
            <a:bodyPr>
              <a:spAutoFit/>
            </a:bodyPr>
            <a:lstStyle/>
            <a:p>
              <a:r>
                <a:rPr lang="en-US" sz="2400" b="1">
                  <a:solidFill>
                    <a:srgbClr val="996600"/>
                  </a:solidFill>
                </a:rPr>
                <a:t>Cat-state interferometer</a:t>
              </a:r>
            </a:p>
          </p:txBody>
        </p:sp>
      </p:grpSp>
      <p:grpSp>
        <p:nvGrpSpPr>
          <p:cNvPr id="10" name="Group 9"/>
          <p:cNvGrpSpPr/>
          <p:nvPr/>
        </p:nvGrpSpPr>
        <p:grpSpPr bwMode="auto">
          <a:xfrm>
            <a:off x="-3" y="3983038"/>
            <a:ext cx="8448681" cy="2112850"/>
            <a:chOff x="0" y="3983038"/>
            <a:chExt cx="8448681" cy="2112850"/>
          </a:xfrm>
        </p:grpSpPr>
        <p:pic>
          <p:nvPicPr>
            <p:cNvPr id="8" name="Picture 7" descr="TP_tmp"/>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635245" y="3983038"/>
              <a:ext cx="5813436" cy="211285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2143" name="Text Box 15"/>
            <p:cNvSpPr txBox="1">
              <a:spLocks noChangeArrowheads="1"/>
            </p:cNvSpPr>
            <p:nvPr/>
          </p:nvSpPr>
          <p:spPr bwMode="auto">
            <a:xfrm>
              <a:off x="0" y="4419600"/>
              <a:ext cx="2286000" cy="1187450"/>
            </a:xfrm>
            <a:prstGeom prst="rect">
              <a:avLst/>
            </a:prstGeom>
            <a:noFill/>
            <a:ln w="19050" algn="ctr">
              <a:noFill/>
              <a:miter lim="800000"/>
              <a:headEnd/>
              <a:tailEnd/>
            </a:ln>
            <a:effectLst/>
          </p:spPr>
          <p:txBody>
            <a:bodyPr>
              <a:spAutoFit/>
            </a:bodyPr>
            <a:lstStyle/>
            <a:p>
              <a:r>
                <a:rPr lang="en-US" sz="2400" b="1">
                  <a:solidFill>
                    <a:srgbClr val="996600"/>
                  </a:solidFill>
                </a:rPr>
                <a:t>Single-parameter estimation</a:t>
              </a:r>
            </a:p>
          </p:txBody>
        </p:sp>
      </p:grpSp>
      <p:grpSp>
        <p:nvGrpSpPr>
          <p:cNvPr id="432155" name="Group 27"/>
          <p:cNvGrpSpPr>
            <a:grpSpLocks/>
          </p:cNvGrpSpPr>
          <p:nvPr/>
        </p:nvGrpSpPr>
        <p:grpSpPr bwMode="auto">
          <a:xfrm>
            <a:off x="2438400" y="533400"/>
            <a:ext cx="2743200" cy="5105400"/>
            <a:chOff x="1536" y="336"/>
            <a:chExt cx="1728" cy="3216"/>
          </a:xfrm>
        </p:grpSpPr>
        <p:sp>
          <p:nvSpPr>
            <p:cNvPr id="432144" name="Text Box 16"/>
            <p:cNvSpPr txBox="1">
              <a:spLocks noChangeArrowheads="1"/>
            </p:cNvSpPr>
            <p:nvPr/>
          </p:nvSpPr>
          <p:spPr bwMode="auto">
            <a:xfrm>
              <a:off x="1738" y="1632"/>
              <a:ext cx="1190" cy="536"/>
            </a:xfrm>
            <a:prstGeom prst="rect">
              <a:avLst/>
            </a:prstGeom>
            <a:noFill/>
            <a:ln w="28575" algn="ctr">
              <a:solidFill>
                <a:schemeClr val="accent2"/>
              </a:solidFill>
              <a:miter lim="800000"/>
              <a:headEnd/>
              <a:tailEnd/>
            </a:ln>
            <a:effectLst/>
          </p:spPr>
          <p:txBody>
            <a:bodyPr wrap="none">
              <a:spAutoFit/>
            </a:bodyPr>
            <a:lstStyle/>
            <a:p>
              <a:r>
                <a:rPr lang="en-US" sz="2400" b="1"/>
                <a:t>State </a:t>
              </a:r>
            </a:p>
            <a:p>
              <a:r>
                <a:rPr lang="en-US" sz="2400" b="1"/>
                <a:t>preparation</a:t>
              </a:r>
            </a:p>
          </p:txBody>
        </p:sp>
        <p:sp>
          <p:nvSpPr>
            <p:cNvPr id="432145" name="Rectangle 17"/>
            <p:cNvSpPr>
              <a:spLocks noChangeArrowheads="1"/>
            </p:cNvSpPr>
            <p:nvPr/>
          </p:nvSpPr>
          <p:spPr bwMode="auto">
            <a:xfrm>
              <a:off x="1536" y="336"/>
              <a:ext cx="1728" cy="1056"/>
            </a:xfrm>
            <a:prstGeom prst="rect">
              <a:avLst/>
            </a:prstGeom>
            <a:noFill/>
            <a:ln w="28575" algn="ctr">
              <a:solidFill>
                <a:schemeClr val="accent2"/>
              </a:solidFill>
              <a:miter lim="800000"/>
              <a:headEnd/>
              <a:tailEnd/>
            </a:ln>
            <a:effectLst/>
          </p:spPr>
          <p:txBody>
            <a:bodyPr wrap="none" anchor="ctr"/>
            <a:lstStyle/>
            <a:p>
              <a:endParaRPr lang="en-US"/>
            </a:p>
          </p:txBody>
        </p:sp>
        <p:sp>
          <p:nvSpPr>
            <p:cNvPr id="432146" name="Rectangle 18"/>
            <p:cNvSpPr>
              <a:spLocks noChangeArrowheads="1"/>
            </p:cNvSpPr>
            <p:nvPr/>
          </p:nvSpPr>
          <p:spPr bwMode="auto">
            <a:xfrm>
              <a:off x="1872" y="2448"/>
              <a:ext cx="1056" cy="1104"/>
            </a:xfrm>
            <a:prstGeom prst="rect">
              <a:avLst/>
            </a:prstGeom>
            <a:noFill/>
            <a:ln w="28575" algn="ctr">
              <a:solidFill>
                <a:schemeClr val="accent2"/>
              </a:solidFill>
              <a:miter lim="800000"/>
              <a:headEnd/>
              <a:tailEnd/>
            </a:ln>
            <a:effectLst/>
          </p:spPr>
          <p:txBody>
            <a:bodyPr wrap="none" anchor="ctr"/>
            <a:lstStyle/>
            <a:p>
              <a:endParaRPr lang="en-US"/>
            </a:p>
          </p:txBody>
        </p:sp>
      </p:grpSp>
      <p:grpSp>
        <p:nvGrpSpPr>
          <p:cNvPr id="7" name="Group 6"/>
          <p:cNvGrpSpPr/>
          <p:nvPr/>
        </p:nvGrpSpPr>
        <p:grpSpPr bwMode="auto">
          <a:xfrm>
            <a:off x="4724400" y="533400"/>
            <a:ext cx="1828800" cy="5257800"/>
            <a:chOff x="4724400" y="533400"/>
            <a:chExt cx="1828800" cy="5257800"/>
          </a:xfrm>
        </p:grpSpPr>
        <p:pic>
          <p:nvPicPr>
            <p:cNvPr id="5" name="Picture 4" descr="TP_tmp"/>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05252" y="2438400"/>
              <a:ext cx="1157583" cy="124547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2149" name="Rectangle 21"/>
            <p:cNvSpPr>
              <a:spLocks noChangeArrowheads="1"/>
            </p:cNvSpPr>
            <p:nvPr/>
          </p:nvSpPr>
          <p:spPr bwMode="auto">
            <a:xfrm>
              <a:off x="5029200" y="2362200"/>
              <a:ext cx="1447800" cy="13716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sp>
          <p:nvSpPr>
            <p:cNvPr id="432150" name="Rectangle 22"/>
            <p:cNvSpPr>
              <a:spLocks noChangeArrowheads="1"/>
            </p:cNvSpPr>
            <p:nvPr/>
          </p:nvSpPr>
          <p:spPr bwMode="auto">
            <a:xfrm>
              <a:off x="5257800" y="533400"/>
              <a:ext cx="762000" cy="16764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sp>
          <p:nvSpPr>
            <p:cNvPr id="432151" name="Rectangle 23"/>
            <p:cNvSpPr>
              <a:spLocks noChangeArrowheads="1"/>
            </p:cNvSpPr>
            <p:nvPr/>
          </p:nvSpPr>
          <p:spPr bwMode="auto">
            <a:xfrm>
              <a:off x="4724400" y="3886200"/>
              <a:ext cx="1828800" cy="19050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grpSp>
        <p:nvGrpSpPr>
          <p:cNvPr id="432157" name="Group 29"/>
          <p:cNvGrpSpPr>
            <a:grpSpLocks/>
          </p:cNvGrpSpPr>
          <p:nvPr/>
        </p:nvGrpSpPr>
        <p:grpSpPr bwMode="auto">
          <a:xfrm>
            <a:off x="6172200" y="533400"/>
            <a:ext cx="2819400" cy="5638800"/>
            <a:chOff x="3888" y="336"/>
            <a:chExt cx="1776" cy="3552"/>
          </a:xfrm>
        </p:grpSpPr>
        <p:sp>
          <p:nvSpPr>
            <p:cNvPr id="432152" name="Rectangle 24"/>
            <p:cNvSpPr>
              <a:spLocks noChangeArrowheads="1"/>
            </p:cNvSpPr>
            <p:nvPr/>
          </p:nvSpPr>
          <p:spPr bwMode="auto">
            <a:xfrm>
              <a:off x="4176" y="2448"/>
              <a:ext cx="1248" cy="1440"/>
            </a:xfrm>
            <a:prstGeom prst="rect">
              <a:avLst/>
            </a:prstGeom>
            <a:noFill/>
            <a:ln w="28575" algn="ctr">
              <a:solidFill>
                <a:srgbClr val="990099"/>
              </a:solidFill>
              <a:miter lim="800000"/>
              <a:headEnd/>
              <a:tailEnd/>
            </a:ln>
            <a:effectLst/>
          </p:spPr>
          <p:txBody>
            <a:bodyPr wrap="none" anchor="ctr"/>
            <a:lstStyle/>
            <a:p>
              <a:endParaRPr lang="en-US"/>
            </a:p>
          </p:txBody>
        </p:sp>
        <p:sp>
          <p:nvSpPr>
            <p:cNvPr id="432153" name="Rectangle 25"/>
            <p:cNvSpPr>
              <a:spLocks noChangeArrowheads="1"/>
            </p:cNvSpPr>
            <p:nvPr/>
          </p:nvSpPr>
          <p:spPr bwMode="auto">
            <a:xfrm>
              <a:off x="3888" y="336"/>
              <a:ext cx="1776" cy="1056"/>
            </a:xfrm>
            <a:prstGeom prst="rect">
              <a:avLst/>
            </a:prstGeom>
            <a:noFill/>
            <a:ln w="28575" algn="ctr">
              <a:solidFill>
                <a:srgbClr val="990099"/>
              </a:solidFill>
              <a:miter lim="800000"/>
              <a:headEnd/>
              <a:tailEnd/>
            </a:ln>
            <a:effectLst/>
          </p:spPr>
          <p:txBody>
            <a:bodyPr wrap="none" anchor="ctr"/>
            <a:lstStyle/>
            <a:p>
              <a:endParaRPr lang="en-US"/>
            </a:p>
          </p:txBody>
        </p:sp>
        <p:sp>
          <p:nvSpPr>
            <p:cNvPr id="432154" name="Text Box 26"/>
            <p:cNvSpPr txBox="1">
              <a:spLocks noChangeArrowheads="1"/>
            </p:cNvSpPr>
            <p:nvPr/>
          </p:nvSpPr>
          <p:spPr bwMode="auto">
            <a:xfrm>
              <a:off x="4195" y="1758"/>
              <a:ext cx="1373" cy="306"/>
            </a:xfrm>
            <a:prstGeom prst="rect">
              <a:avLst/>
            </a:prstGeom>
            <a:noFill/>
            <a:ln w="28575" algn="ctr">
              <a:solidFill>
                <a:srgbClr val="990099"/>
              </a:solidFill>
              <a:miter lim="800000"/>
              <a:headEnd/>
              <a:tailEnd/>
            </a:ln>
            <a:effectLst/>
          </p:spPr>
          <p:txBody>
            <a:bodyPr wrap="none">
              <a:spAutoFit/>
            </a:bodyPr>
            <a:lstStyle/>
            <a:p>
              <a:r>
                <a:rPr lang="en-US" sz="2400" b="1">
                  <a:solidFill>
                    <a:srgbClr val="990099"/>
                  </a:solidFill>
                </a:rPr>
                <a:t>Measurement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321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21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34178" name="Text Box 2"/>
          <p:cNvSpPr txBox="1">
            <a:spLocks noChangeArrowheads="1"/>
          </p:cNvSpPr>
          <p:nvPr/>
        </p:nvSpPr>
        <p:spPr bwMode="auto">
          <a:xfrm>
            <a:off x="0" y="0"/>
            <a:ext cx="2381250" cy="107721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Heisenberg </a:t>
            </a:r>
          </a:p>
          <a:p>
            <a:pPr eaLnBrk="1" hangingPunct="1"/>
            <a:r>
              <a:rPr lang="en-US" sz="3200" b="1" dirty="0">
                <a:solidFill>
                  <a:srgbClr val="996633"/>
                </a:solidFill>
                <a:latin typeface="Comic Sans MS" pitchFamily="66" charset="0"/>
              </a:rPr>
              <a:t>limit</a:t>
            </a:r>
            <a:endParaRPr lang="en-US" sz="3200" dirty="0">
              <a:solidFill>
                <a:schemeClr val="tx1"/>
              </a:solidFill>
            </a:endParaRPr>
          </a:p>
        </p:txBody>
      </p:sp>
      <p:sp>
        <p:nvSpPr>
          <p:cNvPr id="434179" name="Text Box 3"/>
          <p:cNvSpPr txBox="1">
            <a:spLocks noChangeArrowheads="1"/>
          </p:cNvSpPr>
          <p:nvPr/>
        </p:nvSpPr>
        <p:spPr bwMode="auto">
          <a:xfrm>
            <a:off x="2482850" y="76200"/>
            <a:ext cx="681355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L. Braunstein, C. M. Caves, and  G. J. Milburn, Ann. Phys. 247, 135 (1996).</a:t>
            </a:r>
          </a:p>
          <a:p>
            <a:pPr algn="l"/>
            <a:r>
              <a:rPr lang="en-US" sz="1400" b="1" dirty="0">
                <a:solidFill>
                  <a:schemeClr val="tx1"/>
                </a:solidFill>
                <a:cs typeface="Helvetica" pitchFamily="34" charset="0"/>
              </a:rPr>
              <a:t>V. </a:t>
            </a:r>
            <a:r>
              <a:rPr lang="en-US" sz="1400" b="1" dirty="0" err="1">
                <a:solidFill>
                  <a:schemeClr val="tx1"/>
                </a:solidFill>
                <a:cs typeface="Helvetica" pitchFamily="34" charset="0"/>
              </a:rPr>
              <a:t>Giovannetti</a:t>
            </a:r>
            <a:r>
              <a:rPr lang="en-US" sz="1400" b="1" dirty="0">
                <a:solidFill>
                  <a:schemeClr val="tx1"/>
                </a:solidFill>
                <a:cs typeface="Helvetica" pitchFamily="34" charset="0"/>
              </a:rPr>
              <a:t>, S. Lloyd, and L. </a:t>
            </a:r>
            <a:r>
              <a:rPr lang="en-US" sz="1400" b="1" dirty="0" err="1">
                <a:solidFill>
                  <a:schemeClr val="tx1"/>
                </a:solidFill>
                <a:cs typeface="Helvetica" pitchFamily="34" charset="0"/>
              </a:rPr>
              <a:t>Maccone</a:t>
            </a:r>
            <a:r>
              <a:rPr lang="en-US" sz="1400" b="1" dirty="0">
                <a:solidFill>
                  <a:schemeClr val="tx1"/>
                </a:solidFill>
                <a:cs typeface="Helvetica" pitchFamily="34" charset="0"/>
              </a:rPr>
              <a:t>, PRL 96, 041401 (2006).</a:t>
            </a:r>
          </a:p>
          <a:p>
            <a:pPr algn="l"/>
            <a:r>
              <a:rPr lang="en-US" sz="1400" b="1" dirty="0">
                <a:solidFill>
                  <a:schemeClr val="tx1"/>
                </a:solidFill>
                <a:cs typeface="Helvetica" pitchFamily="34" charset="0"/>
              </a:rPr>
              <a:t>S. Boixo, S. T. Flammia, C. M. Caves, and JM </a:t>
            </a:r>
            <a:r>
              <a:rPr lang="en-US" sz="1400" b="1" dirty="0" err="1">
                <a:solidFill>
                  <a:schemeClr val="tx1"/>
                </a:solidFill>
                <a:cs typeface="Helvetica" pitchFamily="34" charset="0"/>
              </a:rPr>
              <a:t>Geremia</a:t>
            </a:r>
            <a:r>
              <a:rPr lang="en-US" sz="1400" b="1" dirty="0">
                <a:solidFill>
                  <a:schemeClr val="tx1"/>
                </a:solidFill>
                <a:cs typeface="Helvetica" pitchFamily="34" charset="0"/>
              </a:rPr>
              <a:t>, PRL 98, 090401 (2007).</a:t>
            </a:r>
          </a:p>
        </p:txBody>
      </p:sp>
      <p:pic>
        <p:nvPicPr>
          <p:cNvPr id="2" name="Picture 1" descr="TP_tmp"/>
          <p:cNvPicPr>
            <a:picLocks noChangeAspect="1"/>
          </p:cNvPicPr>
          <p:nvPr>
            <p:custDataLst>
              <p:tags r:id="rId1"/>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6843" y="966788"/>
            <a:ext cx="7194564" cy="261481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0" name="Group 9"/>
          <p:cNvGrpSpPr/>
          <p:nvPr/>
        </p:nvGrpSpPr>
        <p:grpSpPr bwMode="auto">
          <a:xfrm>
            <a:off x="1676400" y="838200"/>
            <a:ext cx="3429000" cy="3733800"/>
            <a:chOff x="1676400" y="838200"/>
            <a:chExt cx="3429000" cy="3733800"/>
          </a:xfrm>
        </p:grpSpPr>
        <p:grpSp>
          <p:nvGrpSpPr>
            <p:cNvPr id="9" name="Group 8"/>
            <p:cNvGrpSpPr/>
            <p:nvPr/>
          </p:nvGrpSpPr>
          <p:grpSpPr bwMode="auto">
            <a:xfrm>
              <a:off x="1676400" y="3581400"/>
              <a:ext cx="3429000" cy="990600"/>
              <a:chOff x="1676400" y="3581400"/>
              <a:chExt cx="3429000" cy="990600"/>
            </a:xfrm>
          </p:grpSpPr>
          <p:pic>
            <p:nvPicPr>
              <p:cNvPr id="6" name="Picture 5" descr="TP_tmp"/>
              <p:cNvPicPr>
                <a:picLocks noChangeAspect="1"/>
              </p:cNvPicPr>
              <p:nvPr>
                <p:custDataLst>
                  <p:tags r:id="rId7"/>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28630" y="3643313"/>
                <a:ext cx="3168990" cy="88355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83" name="Rectangle 7"/>
              <p:cNvSpPr>
                <a:spLocks noChangeArrowheads="1"/>
              </p:cNvSpPr>
              <p:nvPr/>
            </p:nvSpPr>
            <p:spPr bwMode="auto">
              <a:xfrm>
                <a:off x="1676400" y="3581400"/>
                <a:ext cx="3429000" cy="9906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sp>
          <p:nvSpPr>
            <p:cNvPr id="434185" name="Rectangle 9"/>
            <p:cNvSpPr>
              <a:spLocks noChangeArrowheads="1"/>
            </p:cNvSpPr>
            <p:nvPr/>
          </p:nvSpPr>
          <p:spPr bwMode="auto">
            <a:xfrm>
              <a:off x="2711450" y="838200"/>
              <a:ext cx="2362200" cy="2286000"/>
            </a:xfrm>
            <a:prstGeom prst="rect">
              <a:avLst/>
            </a:prstGeom>
            <a:noFill/>
            <a:ln w="28575" algn="ctr">
              <a:solidFill>
                <a:srgbClr val="006600"/>
              </a:solidFill>
              <a:miter lim="800000"/>
              <a:headEnd/>
              <a:tailEnd/>
            </a:ln>
            <a:effectLst/>
          </p:spPr>
          <p:txBody>
            <a:bodyPr wrap="none" anchor="ctr"/>
            <a:lstStyle/>
            <a:p>
              <a:endParaRPr lang="en-US">
                <a:solidFill>
                  <a:srgbClr val="006600"/>
                </a:solidFill>
              </a:endParaRPr>
            </a:p>
          </p:txBody>
        </p:sp>
      </p:grpSp>
      <p:grpSp>
        <p:nvGrpSpPr>
          <p:cNvPr id="16" name="Group 15"/>
          <p:cNvGrpSpPr/>
          <p:nvPr/>
        </p:nvGrpSpPr>
        <p:grpSpPr bwMode="auto">
          <a:xfrm>
            <a:off x="157580" y="4724401"/>
            <a:ext cx="2999540" cy="2057399"/>
            <a:chOff x="157580" y="4724401"/>
            <a:chExt cx="2999540" cy="2057399"/>
          </a:xfrm>
        </p:grpSpPr>
        <p:pic>
          <p:nvPicPr>
            <p:cNvPr id="14" name="Picture 13" descr="TP_tmp"/>
            <p:cNvPicPr>
              <a:picLocks noChangeAspect="1"/>
            </p:cNvPicPr>
            <p:nvPr>
              <p:custDataLst>
                <p:tags r:id="rId6"/>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1342" y="4724401"/>
              <a:ext cx="2286012" cy="9144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191" name="Text Box 15"/>
            <p:cNvSpPr txBox="1">
              <a:spLocks noChangeArrowheads="1"/>
            </p:cNvSpPr>
            <p:nvPr/>
          </p:nvSpPr>
          <p:spPr bwMode="auto">
            <a:xfrm>
              <a:off x="157580" y="5827693"/>
              <a:ext cx="2999540" cy="954107"/>
            </a:xfrm>
            <a:prstGeom prst="rect">
              <a:avLst/>
            </a:prstGeom>
            <a:noFill/>
            <a:ln w="28575" cap="flat" cmpd="sng" algn="ctr">
              <a:solidFill>
                <a:srgbClr val="FF0000"/>
              </a:solidFill>
              <a:prstDash val="solid"/>
              <a:miter lim="800000"/>
              <a:headEnd type="none" w="med" len="med"/>
              <a:tailEnd type="none" w="med" len="med"/>
            </a:ln>
            <a:effectLst/>
          </p:spPr>
          <p:txBody>
            <a:bodyPr wrap="none">
              <a:spAutoFit/>
            </a:bodyPr>
            <a:lstStyle/>
            <a:p>
              <a:r>
                <a:rPr lang="en-US" b="1" dirty="0">
                  <a:solidFill>
                    <a:srgbClr val="FF0000"/>
                  </a:solidFill>
                </a:rPr>
                <a:t>Generalized </a:t>
              </a:r>
            </a:p>
            <a:p>
              <a:r>
                <a:rPr lang="en-US" b="1" dirty="0">
                  <a:solidFill>
                    <a:srgbClr val="FF0000"/>
                  </a:solidFill>
                </a:rPr>
                <a:t>uncertainty principle</a:t>
              </a:r>
            </a:p>
            <a:p>
              <a:r>
                <a:rPr lang="en-US" sz="1600" b="1" dirty="0">
                  <a:solidFill>
                    <a:srgbClr val="FF0000"/>
                  </a:solidFill>
                </a:rPr>
                <a:t>Quantum </a:t>
              </a:r>
              <a:r>
                <a:rPr lang="en-US" sz="1600" b="1" dirty="0" err="1">
                  <a:solidFill>
                    <a:srgbClr val="FF0000"/>
                  </a:solidFill>
                </a:rPr>
                <a:t>Cramér-Rao</a:t>
              </a:r>
              <a:r>
                <a:rPr lang="en-US" sz="1600" b="1" dirty="0">
                  <a:solidFill>
                    <a:srgbClr val="FF0000"/>
                  </a:solidFill>
                </a:rPr>
                <a:t> bound</a:t>
              </a:r>
            </a:p>
          </p:txBody>
        </p:sp>
        <p:sp>
          <p:nvSpPr>
            <p:cNvPr id="434193" name="Line 17"/>
            <p:cNvSpPr>
              <a:spLocks noChangeShapeType="1"/>
            </p:cNvSpPr>
            <p:nvPr/>
          </p:nvSpPr>
          <p:spPr bwMode="auto">
            <a:xfrm flipV="1">
              <a:off x="1631949" y="5562600"/>
              <a:ext cx="0" cy="274320"/>
            </a:xfrm>
            <a:prstGeom prst="line">
              <a:avLst/>
            </a:prstGeom>
            <a:noFill/>
            <a:ln w="28575" cap="flat" cmpd="sng" algn="ctr">
              <a:solidFill>
                <a:srgbClr val="FF3300"/>
              </a:solidFill>
              <a:prstDash val="solid"/>
              <a:round/>
              <a:headEnd type="none" w="med" len="med"/>
              <a:tailEnd type="triangle" w="med" len="med"/>
            </a:ln>
            <a:effectLst/>
          </p:spPr>
          <p:txBody>
            <a:bodyPr/>
            <a:lstStyle/>
            <a:p>
              <a:endParaRPr lang="en-US"/>
            </a:p>
          </p:txBody>
        </p:sp>
      </p:grpSp>
      <p:grpSp>
        <p:nvGrpSpPr>
          <p:cNvPr id="26" name="Group 25"/>
          <p:cNvGrpSpPr/>
          <p:nvPr/>
        </p:nvGrpSpPr>
        <p:grpSpPr bwMode="auto">
          <a:xfrm>
            <a:off x="3181559" y="4724400"/>
            <a:ext cx="4057232" cy="1783238"/>
            <a:chOff x="3177203" y="4724400"/>
            <a:chExt cx="4057232" cy="1783238"/>
          </a:xfrm>
        </p:grpSpPr>
        <p:pic>
          <p:nvPicPr>
            <p:cNvPr id="17" name="Picture 16" descr="TP_tmp"/>
            <p:cNvPicPr>
              <a:picLocks noChangeAspect="1"/>
            </p:cNvPicPr>
            <p:nvPr>
              <p:custDataLst>
                <p:tags r:id="rId4"/>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77203" y="4724400"/>
              <a:ext cx="2412496"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3" name="Picture 22" descr="TP_tmp"/>
            <p:cNvPicPr>
              <a:picLocks noChangeAspect="1"/>
            </p:cNvPicPr>
            <p:nvPr>
              <p:custDataLst>
                <p:tags r:id="rId5"/>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88279" y="5867400"/>
              <a:ext cx="3646156" cy="64023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34" name="Group 33"/>
          <p:cNvGrpSpPr/>
          <p:nvPr/>
        </p:nvGrpSpPr>
        <p:grpSpPr bwMode="auto">
          <a:xfrm>
            <a:off x="6172200" y="3810000"/>
            <a:ext cx="2819400" cy="2057400"/>
            <a:chOff x="6172200" y="3810000"/>
            <a:chExt cx="2819400" cy="2057400"/>
          </a:xfrm>
        </p:grpSpPr>
        <p:sp>
          <p:nvSpPr>
            <p:cNvPr id="434212" name="Text Box 36"/>
            <p:cNvSpPr txBox="1">
              <a:spLocks noChangeArrowheads="1"/>
            </p:cNvSpPr>
            <p:nvPr/>
          </p:nvSpPr>
          <p:spPr bwMode="auto">
            <a:xfrm>
              <a:off x="6413500" y="3946525"/>
              <a:ext cx="2230438" cy="396875"/>
            </a:xfrm>
            <a:prstGeom prst="rect">
              <a:avLst/>
            </a:prstGeom>
            <a:noFill/>
            <a:ln w="28575" cap="flat" cmpd="sng" algn="ctr">
              <a:noFill/>
              <a:prstDash val="solid"/>
              <a:miter lim="800000"/>
              <a:headEnd type="none" w="med" len="med"/>
              <a:tailEnd type="none" w="med" len="med"/>
            </a:ln>
            <a:effectLst/>
          </p:spPr>
          <p:txBody>
            <a:bodyPr wrap="none">
              <a:spAutoFit/>
            </a:bodyPr>
            <a:lstStyle/>
            <a:p>
              <a:r>
                <a:rPr lang="en-US" b="1" dirty="0">
                  <a:solidFill>
                    <a:schemeClr val="accent6"/>
                  </a:solidFill>
                </a:rPr>
                <a:t>Separable inputs</a:t>
              </a:r>
            </a:p>
          </p:txBody>
        </p:sp>
        <p:pic>
          <p:nvPicPr>
            <p:cNvPr id="28" name="Picture 27" descr="TP_tmp"/>
            <p:cNvPicPr>
              <a:picLocks noChangeAspect="1"/>
            </p:cNvPicPr>
            <p:nvPr>
              <p:custDataLst>
                <p:tags r:id="rId3"/>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324753" y="4419600"/>
              <a:ext cx="2399994" cy="12630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216" name="Rectangle 40"/>
            <p:cNvSpPr>
              <a:spLocks noChangeArrowheads="1"/>
            </p:cNvSpPr>
            <p:nvPr/>
          </p:nvSpPr>
          <p:spPr bwMode="auto">
            <a:xfrm>
              <a:off x="6172200" y="3810000"/>
              <a:ext cx="2819400" cy="2057400"/>
            </a:xfrm>
            <a:prstGeom prst="rect">
              <a:avLst/>
            </a:prstGeom>
            <a:noFill/>
            <a:ln w="28575" cap="flat" cmpd="sng" algn="ctr">
              <a:solidFill>
                <a:schemeClr val="accent6"/>
              </a:solidFill>
              <a:prstDash val="solid"/>
              <a:miter lim="800000"/>
              <a:headEnd type="none" w="med" len="med"/>
              <a:tailEnd type="none" w="med" len="med"/>
            </a:ln>
            <a:effectLst/>
          </p:spPr>
          <p:txBody>
            <a:bodyPr wrap="none" anchor="ctr"/>
            <a:lstStyle/>
            <a:p>
              <a:endParaRPr lang="en-US"/>
            </a:p>
          </p:txBody>
        </p:sp>
      </p:grpSp>
      <p:grpSp>
        <p:nvGrpSpPr>
          <p:cNvPr id="5" name="Group 4"/>
          <p:cNvGrpSpPr/>
          <p:nvPr/>
        </p:nvGrpSpPr>
        <p:grpSpPr bwMode="auto">
          <a:xfrm>
            <a:off x="7467600" y="1371600"/>
            <a:ext cx="1524000" cy="1905000"/>
            <a:chOff x="7467600" y="1371600"/>
            <a:chExt cx="1524000" cy="1905000"/>
          </a:xfrm>
        </p:grpSpPr>
        <p:pic>
          <p:nvPicPr>
            <p:cNvPr id="3" name="Picture 2" descr="TP_tmp"/>
            <p:cNvPicPr>
              <a:picLocks noChangeAspect="1"/>
            </p:cNvPicPr>
            <p:nvPr>
              <p:custDataLst>
                <p:tags r:id="rId2"/>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03990" y="1487488"/>
              <a:ext cx="1259158" cy="144638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4228" name="Rectangle 52"/>
            <p:cNvSpPr>
              <a:spLocks noChangeArrowheads="1"/>
            </p:cNvSpPr>
            <p:nvPr/>
          </p:nvSpPr>
          <p:spPr bwMode="auto">
            <a:xfrm rot="16200000">
              <a:off x="7277100" y="1562100"/>
              <a:ext cx="1905000" cy="1524000"/>
            </a:xfrm>
            <a:prstGeom prst="rect">
              <a:avLst/>
            </a:prstGeom>
            <a:noFill/>
            <a:ln w="28575" algn="ctr">
              <a:solidFill>
                <a:schemeClr val="accent2"/>
              </a:solidFill>
              <a:miter lim="800000"/>
              <a:headEnd/>
              <a:tailEnd/>
            </a:ln>
            <a:effectLst/>
          </p:spPr>
          <p:txBody>
            <a:bodyPr vert="eaVert" wrap="none" anchor="ctr"/>
            <a:lstStyle/>
            <a:p>
              <a:endParaRPr lang="en-US">
                <a:solidFill>
                  <a:srgbClr val="006600"/>
                </a:solidFill>
              </a:endParaRPr>
            </a:p>
          </p:txBody>
        </p:sp>
      </p:grpSp>
      <p:cxnSp>
        <p:nvCxnSpPr>
          <p:cNvPr id="29" name="Straight Arrow Connector 28"/>
          <p:cNvCxnSpPr/>
          <p:nvPr/>
        </p:nvCxnSpPr>
        <p:spPr bwMode="auto">
          <a:xfrm>
            <a:off x="3810000" y="6858000"/>
            <a:ext cx="914400" cy="914400"/>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1+#ppt_w/2"/>
                                          </p:val>
                                        </p:tav>
                                        <p:tav tm="100000">
                                          <p:val>
                                            <p:strVal val="#ppt_x"/>
                                          </p:val>
                                        </p:tav>
                                      </p:tavLst>
                                    </p:anim>
                                    <p:anim calcmode="lin" valueType="num">
                                      <p:cBhvr additive="base">
                                        <p:cTn id="22"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1+#ppt_w/2"/>
                                          </p:val>
                                        </p:tav>
                                        <p:tav tm="100000">
                                          <p:val>
                                            <p:strVal val="#ppt_x"/>
                                          </p:val>
                                        </p:tav>
                                      </p:tavLst>
                                    </p:anim>
                                    <p:anim calcmode="lin" valueType="num">
                                      <p:cBhvr additive="base">
                                        <p:cTn id="2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descr="TP_tmp"/>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700206" y="838200"/>
            <a:ext cx="6605601" cy="204419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29" name="Text Box 5"/>
          <p:cNvSpPr txBox="1">
            <a:spLocks noChangeArrowheads="1"/>
          </p:cNvSpPr>
          <p:nvPr/>
        </p:nvSpPr>
        <p:spPr bwMode="auto">
          <a:xfrm>
            <a:off x="685800" y="76200"/>
            <a:ext cx="7696200" cy="579438"/>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Achieving the Heisenberg limit</a:t>
            </a:r>
            <a:endParaRPr lang="en-US" sz="2800">
              <a:solidFill>
                <a:schemeClr val="tx1"/>
              </a:solidFill>
            </a:endParaRPr>
          </a:p>
        </p:txBody>
      </p:sp>
      <p:grpSp>
        <p:nvGrpSpPr>
          <p:cNvPr id="11" name="Group 10"/>
          <p:cNvGrpSpPr/>
          <p:nvPr/>
        </p:nvGrpSpPr>
        <p:grpSpPr bwMode="auto">
          <a:xfrm>
            <a:off x="152400" y="2667000"/>
            <a:ext cx="8839200" cy="2819400"/>
            <a:chOff x="152400" y="2667000"/>
            <a:chExt cx="8839200" cy="2819400"/>
          </a:xfrm>
        </p:grpSpPr>
        <p:pic>
          <p:nvPicPr>
            <p:cNvPr id="9" name="Picture 8" descr="TP_tmp"/>
            <p:cNvPicPr>
              <a:picLocks noChangeAspect="1"/>
            </p:cNvPicPr>
            <p:nvPr>
              <p:custDataLst>
                <p:tags r:id="rId6"/>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8591" y="4975225"/>
              <a:ext cx="8686818" cy="48737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57" name="Rectangle 33"/>
            <p:cNvSpPr>
              <a:spLocks noChangeArrowheads="1"/>
            </p:cNvSpPr>
            <p:nvPr/>
          </p:nvSpPr>
          <p:spPr bwMode="auto">
            <a:xfrm>
              <a:off x="152400" y="4953000"/>
              <a:ext cx="8839200" cy="533400"/>
            </a:xfrm>
            <a:prstGeom prst="rect">
              <a:avLst/>
            </a:prstGeom>
            <a:noFill/>
            <a:ln w="28575" algn="ctr">
              <a:solidFill>
                <a:srgbClr val="006600"/>
              </a:solidFill>
              <a:miter lim="800000"/>
              <a:headEnd/>
              <a:tailEnd/>
            </a:ln>
            <a:effectLst/>
          </p:spPr>
          <p:txBody>
            <a:bodyPr wrap="none" anchor="ctr"/>
            <a:lstStyle/>
            <a:p>
              <a:endParaRPr lang="en-US"/>
            </a:p>
          </p:txBody>
        </p:sp>
        <p:sp>
          <p:nvSpPr>
            <p:cNvPr id="436258" name="Line 34"/>
            <p:cNvSpPr>
              <a:spLocks noChangeShapeType="1"/>
            </p:cNvSpPr>
            <p:nvPr/>
          </p:nvSpPr>
          <p:spPr bwMode="auto">
            <a:xfrm flipV="1">
              <a:off x="7239000" y="2667000"/>
              <a:ext cx="0" cy="2286000"/>
            </a:xfrm>
            <a:prstGeom prst="line">
              <a:avLst/>
            </a:prstGeom>
            <a:noFill/>
            <a:ln w="28575">
              <a:solidFill>
                <a:srgbClr val="006600"/>
              </a:solidFill>
              <a:round/>
              <a:headEnd/>
              <a:tailEnd type="triangle" w="med" len="med"/>
            </a:ln>
            <a:effectLst/>
          </p:spPr>
          <p:txBody>
            <a:bodyPr/>
            <a:lstStyle/>
            <a:p>
              <a:endParaRPr lang="en-US"/>
            </a:p>
          </p:txBody>
        </p:sp>
      </p:grpSp>
      <p:grpSp>
        <p:nvGrpSpPr>
          <p:cNvPr id="8" name="Group 7"/>
          <p:cNvGrpSpPr/>
          <p:nvPr/>
        </p:nvGrpSpPr>
        <p:grpSpPr bwMode="auto">
          <a:xfrm>
            <a:off x="838200" y="2667000"/>
            <a:ext cx="5410200" cy="2062163"/>
            <a:chOff x="838200" y="2667000"/>
            <a:chExt cx="5410200" cy="2062163"/>
          </a:xfrm>
        </p:grpSpPr>
        <p:pic>
          <p:nvPicPr>
            <p:cNvPr id="6" name="Picture 5" descr="TP_tmp"/>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87257" y="4038600"/>
              <a:ext cx="5081923" cy="63317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64" name="Rectangle 40"/>
            <p:cNvSpPr>
              <a:spLocks noChangeArrowheads="1"/>
            </p:cNvSpPr>
            <p:nvPr/>
          </p:nvSpPr>
          <p:spPr bwMode="auto">
            <a:xfrm>
              <a:off x="838200" y="3967163"/>
              <a:ext cx="5410200" cy="762000"/>
            </a:xfrm>
            <a:prstGeom prst="rect">
              <a:avLst/>
            </a:prstGeom>
            <a:noFill/>
            <a:ln w="28575" algn="ctr">
              <a:solidFill>
                <a:srgbClr val="006600"/>
              </a:solidFill>
              <a:miter lim="800000"/>
              <a:headEnd/>
              <a:tailEnd/>
            </a:ln>
            <a:effectLst/>
          </p:spPr>
          <p:txBody>
            <a:bodyPr wrap="none" anchor="ctr"/>
            <a:lstStyle/>
            <a:p>
              <a:endParaRPr lang="en-US"/>
            </a:p>
          </p:txBody>
        </p:sp>
        <p:sp>
          <p:nvSpPr>
            <p:cNvPr id="436265" name="Line 41"/>
            <p:cNvSpPr>
              <a:spLocks noChangeShapeType="1"/>
            </p:cNvSpPr>
            <p:nvPr/>
          </p:nvSpPr>
          <p:spPr bwMode="auto">
            <a:xfrm flipV="1">
              <a:off x="6008688" y="2667000"/>
              <a:ext cx="0" cy="1295400"/>
            </a:xfrm>
            <a:prstGeom prst="line">
              <a:avLst/>
            </a:prstGeom>
            <a:noFill/>
            <a:ln w="28575">
              <a:solidFill>
                <a:srgbClr val="006600"/>
              </a:solidFill>
              <a:round/>
              <a:headEnd/>
              <a:tailEnd type="triangle" w="med" len="med"/>
            </a:ln>
            <a:effectLst/>
          </p:spPr>
          <p:txBody>
            <a:bodyPr/>
            <a:lstStyle/>
            <a:p>
              <a:endParaRPr lang="en-US"/>
            </a:p>
          </p:txBody>
        </p:sp>
      </p:grpSp>
      <p:grpSp>
        <p:nvGrpSpPr>
          <p:cNvPr id="19" name="Group 18"/>
          <p:cNvGrpSpPr/>
          <p:nvPr/>
        </p:nvGrpSpPr>
        <p:grpSpPr bwMode="auto">
          <a:xfrm>
            <a:off x="609471" y="5638800"/>
            <a:ext cx="7874257" cy="990602"/>
            <a:chOff x="609600" y="5638800"/>
            <a:chExt cx="7874257" cy="990602"/>
          </a:xfrm>
        </p:grpSpPr>
        <p:grpSp>
          <p:nvGrpSpPr>
            <p:cNvPr id="15" name="Group 14"/>
            <p:cNvGrpSpPr/>
            <p:nvPr/>
          </p:nvGrpSpPr>
          <p:grpSpPr bwMode="auto">
            <a:xfrm>
              <a:off x="609600" y="5791200"/>
              <a:ext cx="4191000" cy="838200"/>
              <a:chOff x="609600" y="5791200"/>
              <a:chExt cx="4191000" cy="838200"/>
            </a:xfrm>
          </p:grpSpPr>
          <p:pic>
            <p:nvPicPr>
              <p:cNvPr id="12" name="Picture 11" descr="TP_tmp"/>
              <p:cNvPicPr>
                <a:picLocks noChangeAspect="1"/>
              </p:cNvPicPr>
              <p:nvPr>
                <p:custDataLst>
                  <p:tags r:id="rId4"/>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38196" y="5943600"/>
                <a:ext cx="3810008" cy="61783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78" name="Rectangle 54"/>
              <p:cNvSpPr>
                <a:spLocks noChangeArrowheads="1"/>
              </p:cNvSpPr>
              <p:nvPr/>
            </p:nvSpPr>
            <p:spPr bwMode="auto">
              <a:xfrm>
                <a:off x="609600" y="5791200"/>
                <a:ext cx="4191000" cy="838200"/>
              </a:xfrm>
              <a:prstGeom prst="rect">
                <a:avLst/>
              </a:prstGeom>
              <a:noFill/>
              <a:ln w="28575" algn="ctr">
                <a:solidFill>
                  <a:srgbClr val="990099"/>
                </a:solidFill>
                <a:miter lim="800000"/>
                <a:headEnd/>
                <a:tailEnd/>
              </a:ln>
              <a:effectLst/>
            </p:spPr>
            <p:txBody>
              <a:bodyPr wrap="none" anchor="ctr"/>
              <a:lstStyle/>
              <a:p>
                <a:endParaRPr lang="en-US">
                  <a:solidFill>
                    <a:srgbClr val="990099"/>
                  </a:solidFill>
                </a:endParaRPr>
              </a:p>
            </p:txBody>
          </p:sp>
        </p:grpSp>
        <p:pic>
          <p:nvPicPr>
            <p:cNvPr id="17" name="Picture 16"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81343" y="5638800"/>
              <a:ext cx="3302514" cy="99060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5" name="Group 4"/>
          <p:cNvGrpSpPr/>
          <p:nvPr/>
        </p:nvGrpSpPr>
        <p:grpSpPr bwMode="auto">
          <a:xfrm>
            <a:off x="566738" y="2667000"/>
            <a:ext cx="4614862" cy="1066800"/>
            <a:chOff x="566738" y="2667000"/>
            <a:chExt cx="4614862" cy="1066800"/>
          </a:xfrm>
        </p:grpSpPr>
        <p:pic>
          <p:nvPicPr>
            <p:cNvPr id="3" name="Picture 2" descr="TP_tmp"/>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78134" y="3048000"/>
              <a:ext cx="3441382" cy="63314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36242" name="Rectangle 18"/>
            <p:cNvSpPr>
              <a:spLocks noChangeArrowheads="1"/>
            </p:cNvSpPr>
            <p:nvPr/>
          </p:nvSpPr>
          <p:spPr bwMode="auto">
            <a:xfrm>
              <a:off x="1371600" y="2971800"/>
              <a:ext cx="3810000" cy="762000"/>
            </a:xfrm>
            <a:prstGeom prst="rect">
              <a:avLst/>
            </a:prstGeom>
            <a:noFill/>
            <a:ln w="28575" algn="ctr">
              <a:solidFill>
                <a:srgbClr val="006600"/>
              </a:solidFill>
              <a:miter lim="800000"/>
              <a:headEnd/>
              <a:tailEnd/>
            </a:ln>
            <a:effectLst/>
          </p:spPr>
          <p:txBody>
            <a:bodyPr wrap="none" anchor="ctr"/>
            <a:lstStyle/>
            <a:p>
              <a:endParaRPr lang="en-US"/>
            </a:p>
          </p:txBody>
        </p:sp>
        <p:sp>
          <p:nvSpPr>
            <p:cNvPr id="436243" name="Line 19"/>
            <p:cNvSpPr>
              <a:spLocks noChangeShapeType="1"/>
            </p:cNvSpPr>
            <p:nvPr/>
          </p:nvSpPr>
          <p:spPr bwMode="auto">
            <a:xfrm flipV="1">
              <a:off x="3646488" y="2667000"/>
              <a:ext cx="0" cy="304800"/>
            </a:xfrm>
            <a:prstGeom prst="line">
              <a:avLst/>
            </a:prstGeom>
            <a:noFill/>
            <a:ln w="28575">
              <a:solidFill>
                <a:srgbClr val="006600"/>
              </a:solidFill>
              <a:round/>
              <a:headEnd/>
              <a:tailEnd type="triangle" w="med" len="med"/>
            </a:ln>
            <a:effectLst/>
          </p:spPr>
          <p:txBody>
            <a:bodyPr/>
            <a:lstStyle/>
            <a:p>
              <a:endParaRPr lang="en-US"/>
            </a:p>
          </p:txBody>
        </p:sp>
        <p:sp>
          <p:nvSpPr>
            <p:cNvPr id="436297" name="Text Box 73"/>
            <p:cNvSpPr txBox="1">
              <a:spLocks noChangeArrowheads="1"/>
            </p:cNvSpPr>
            <p:nvPr/>
          </p:nvSpPr>
          <p:spPr bwMode="auto">
            <a:xfrm>
              <a:off x="566738" y="2982913"/>
              <a:ext cx="804862" cy="730250"/>
            </a:xfrm>
            <a:prstGeom prst="rect">
              <a:avLst/>
            </a:prstGeom>
            <a:noFill/>
            <a:ln w="28575" algn="ctr">
              <a:solidFill>
                <a:srgbClr val="006600"/>
              </a:solidFill>
              <a:miter lim="800000"/>
              <a:headEnd/>
              <a:tailEnd/>
            </a:ln>
            <a:effectLst/>
          </p:spPr>
          <p:txBody>
            <a:bodyPr wrap="none">
              <a:spAutoFit/>
            </a:bodyPr>
            <a:lstStyle/>
            <a:p>
              <a:r>
                <a:rPr lang="en-US" b="1">
                  <a:solidFill>
                    <a:srgbClr val="006600"/>
                  </a:solidFill>
                </a:rPr>
                <a:t>cat </a:t>
              </a:r>
            </a:p>
            <a:p>
              <a:r>
                <a:rPr lang="en-US" b="1">
                  <a:solidFill>
                    <a:srgbClr val="006600"/>
                  </a:solidFill>
                </a:rPr>
                <a:t>state</a:t>
              </a:r>
            </a:p>
          </p:txBody>
        </p:sp>
      </p:grpSp>
      <p:grpSp>
        <p:nvGrpSpPr>
          <p:cNvPr id="22" name="Group 21"/>
          <p:cNvGrpSpPr/>
          <p:nvPr/>
        </p:nvGrpSpPr>
        <p:grpSpPr>
          <a:xfrm>
            <a:off x="8134360" y="3224784"/>
            <a:ext cx="665567" cy="890016"/>
            <a:chOff x="115474" y="3200400"/>
            <a:chExt cx="665567" cy="890016"/>
          </a:xfrm>
        </p:grpSpPr>
        <p:sp>
          <p:nvSpPr>
            <p:cNvPr id="23" name="Action Button: Forward or Next 22">
              <a:hlinkClick r:id="rId15" action="ppaction://hlinksldjump" highlightClick="1"/>
            </p:cNvPr>
            <p:cNvSpPr/>
            <p:nvPr/>
          </p:nvSpPr>
          <p:spPr bwMode="auto">
            <a:xfrm>
              <a:off x="228600" y="3581400"/>
              <a:ext cx="381000" cy="509016"/>
            </a:xfrm>
            <a:prstGeom prst="actionButtonForwardNext">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4" name="TextBox 23"/>
            <p:cNvSpPr txBox="1"/>
            <p:nvPr/>
          </p:nvSpPr>
          <p:spPr>
            <a:xfrm>
              <a:off x="115474" y="3200400"/>
              <a:ext cx="665567" cy="553998"/>
            </a:xfrm>
            <a:prstGeom prst="rect">
              <a:avLst/>
            </a:prstGeom>
            <a:noFill/>
          </p:spPr>
          <p:txBody>
            <a:bodyPr wrap="none" rtlCol="0">
              <a:spAutoFit/>
            </a:bodyPr>
            <a:lstStyle/>
            <a:p>
              <a:r>
                <a:rPr lang="en-US" sz="1000" dirty="0">
                  <a:solidFill>
                    <a:schemeClr val="tx1"/>
                  </a:solidFill>
                </a:rPr>
                <a:t>Proof of </a:t>
              </a:r>
            </a:p>
            <a:p>
              <a:r>
                <a:rPr lang="en-US" sz="1000" dirty="0">
                  <a:solidFill>
                    <a:schemeClr val="tx1"/>
                  </a:solidFill>
                </a:rPr>
                <a:t>QCRB</a:t>
              </a:r>
            </a:p>
            <a:p>
              <a:endParaRPr lang="en-US" sz="1000"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0324" name="Text Box 4"/>
          <p:cNvSpPr txBox="1">
            <a:spLocks noChangeArrowheads="1"/>
          </p:cNvSpPr>
          <p:nvPr/>
        </p:nvSpPr>
        <p:spPr bwMode="auto">
          <a:xfrm>
            <a:off x="228600" y="329625"/>
            <a:ext cx="4343400" cy="584775"/>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Is it entanglement?  </a:t>
            </a:r>
          </a:p>
        </p:txBody>
      </p:sp>
      <p:sp>
        <p:nvSpPr>
          <p:cNvPr id="440325" name="Text Box 5"/>
          <p:cNvSpPr txBox="1">
            <a:spLocks noChangeArrowheads="1"/>
          </p:cNvSpPr>
          <p:nvPr/>
        </p:nvSpPr>
        <p:spPr bwMode="auto">
          <a:xfrm>
            <a:off x="4495800" y="218182"/>
            <a:ext cx="4495800" cy="1077218"/>
          </a:xfrm>
          <a:prstGeom prst="rect">
            <a:avLst/>
          </a:prstGeom>
          <a:noFill/>
          <a:ln w="19050" algn="ctr">
            <a:noFill/>
            <a:miter lim="800000"/>
            <a:headEnd/>
            <a:tailEnd/>
          </a:ln>
          <a:effectLst/>
        </p:spPr>
        <p:txBody>
          <a:bodyPr wrap="square">
            <a:spAutoFit/>
          </a:bodyPr>
          <a:lstStyle/>
          <a:p>
            <a:pPr algn="l"/>
            <a:r>
              <a:rPr lang="en-US" sz="3200" b="1" dirty="0">
                <a:solidFill>
                  <a:schemeClr val="accent2"/>
                </a:solidFill>
              </a:rPr>
              <a:t>It’s the entanglement, stupid.</a:t>
            </a:r>
            <a:r>
              <a:rPr lang="en-US" sz="3200" b="1" dirty="0">
                <a:solidFill>
                  <a:srgbClr val="990099"/>
                </a:solidFill>
              </a:rPr>
              <a:t>  </a:t>
            </a:r>
            <a:endParaRPr lang="en-US" sz="3200" b="1" dirty="0"/>
          </a:p>
        </p:txBody>
      </p:sp>
      <p:grpSp>
        <p:nvGrpSpPr>
          <p:cNvPr id="6" name="Group 5"/>
          <p:cNvGrpSpPr/>
          <p:nvPr/>
        </p:nvGrpSpPr>
        <p:grpSpPr bwMode="auto">
          <a:xfrm>
            <a:off x="235847" y="1600200"/>
            <a:ext cx="8455739" cy="2982454"/>
            <a:chOff x="235847" y="1219200"/>
            <a:chExt cx="8455739" cy="2982454"/>
          </a:xfrm>
        </p:grpSpPr>
        <p:sp>
          <p:nvSpPr>
            <p:cNvPr id="440326" name="Text Box 6"/>
            <p:cNvSpPr txBox="1">
              <a:spLocks noChangeArrowheads="1"/>
            </p:cNvSpPr>
            <p:nvPr/>
          </p:nvSpPr>
          <p:spPr bwMode="auto">
            <a:xfrm>
              <a:off x="380999" y="1219200"/>
              <a:ext cx="3506088" cy="584775"/>
            </a:xfrm>
            <a:prstGeom prst="rect">
              <a:avLst/>
            </a:prstGeom>
            <a:noFill/>
            <a:ln w="19050" algn="ctr">
              <a:noFill/>
              <a:miter lim="800000"/>
              <a:headEnd/>
              <a:tailEnd/>
            </a:ln>
            <a:effectLst/>
          </p:spPr>
          <p:txBody>
            <a:bodyPr wrap="none">
              <a:spAutoFit/>
            </a:bodyPr>
            <a:lstStyle/>
            <a:p>
              <a:pPr algn="l"/>
              <a:r>
                <a:rPr lang="en-US" sz="3200" b="1" dirty="0">
                  <a:solidFill>
                    <a:srgbClr val="006600"/>
                  </a:solidFill>
                </a:rPr>
                <a:t>But what about?</a:t>
              </a:r>
              <a:r>
                <a:rPr lang="en-US" sz="3200" b="1" dirty="0">
                  <a:solidFill>
                    <a:srgbClr val="990099"/>
                  </a:solidFill>
                </a:rPr>
                <a:t> </a:t>
              </a:r>
              <a:endParaRPr lang="en-US" sz="3200" b="1" dirty="0"/>
            </a:p>
          </p:txBody>
        </p:sp>
        <p:pic>
          <p:nvPicPr>
            <p:cNvPr id="3" name="Picture 2" descr="TP_tmp"/>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35847" y="1904999"/>
              <a:ext cx="8455739" cy="229665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440332" name="Text Box 12"/>
          <p:cNvSpPr txBox="1">
            <a:spLocks noChangeArrowheads="1"/>
          </p:cNvSpPr>
          <p:nvPr/>
        </p:nvSpPr>
        <p:spPr bwMode="auto">
          <a:xfrm>
            <a:off x="609600" y="5148612"/>
            <a:ext cx="7853386" cy="1323439"/>
          </a:xfrm>
          <a:prstGeom prst="rect">
            <a:avLst/>
          </a:prstGeom>
          <a:noFill/>
          <a:ln w="28575" algn="ctr">
            <a:solidFill>
              <a:srgbClr val="990099"/>
            </a:solidFill>
            <a:miter lim="800000"/>
            <a:headEnd/>
            <a:tailEnd/>
          </a:ln>
          <a:effectLst/>
        </p:spPr>
        <p:txBody>
          <a:bodyPr wrap="square">
            <a:spAutoFit/>
          </a:bodyPr>
          <a:lstStyle/>
          <a:p>
            <a:pPr algn="l"/>
            <a:r>
              <a:rPr lang="en-US" b="1" dirty="0">
                <a:solidFill>
                  <a:srgbClr val="990099"/>
                </a:solidFill>
              </a:rPr>
              <a:t>For metrology, entanglement is part of the story, but only part.  We need a generalized notion of entanglement/resources that includes information about the physical situation, particularly the relevant Hamiltonian.  </a:t>
            </a:r>
            <a:endParaRPr lang="en-U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40325"/>
                                        </p:tgtEl>
                                        <p:attrNameLst>
                                          <p:attrName>style.visibility</p:attrName>
                                        </p:attrNameLst>
                                      </p:cBhvr>
                                      <p:to>
                                        <p:strVal val="visible"/>
                                      </p:to>
                                    </p:set>
                                    <p:anim calcmode="lin" valueType="num">
                                      <p:cBhvr additive="base">
                                        <p:cTn id="7" dur="500" fill="hold"/>
                                        <p:tgtEl>
                                          <p:spTgt spid="440325"/>
                                        </p:tgtEl>
                                        <p:attrNameLst>
                                          <p:attrName>ppt_x</p:attrName>
                                        </p:attrNameLst>
                                      </p:cBhvr>
                                      <p:tavLst>
                                        <p:tav tm="0">
                                          <p:val>
                                            <p:strVal val="1+#ppt_w/2"/>
                                          </p:val>
                                        </p:tav>
                                        <p:tav tm="100000">
                                          <p:val>
                                            <p:strVal val="#ppt_x"/>
                                          </p:val>
                                        </p:tav>
                                      </p:tavLst>
                                    </p:anim>
                                    <p:anim calcmode="lin" valueType="num">
                                      <p:cBhvr additive="base">
                                        <p:cTn id="8" dur="500" fill="hold"/>
                                        <p:tgtEl>
                                          <p:spTgt spid="4403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40332"/>
                                        </p:tgtEl>
                                        <p:attrNameLst>
                                          <p:attrName>style.visibility</p:attrName>
                                        </p:attrNameLst>
                                      </p:cBhvr>
                                      <p:to>
                                        <p:strVal val="visible"/>
                                      </p:to>
                                    </p:set>
                                    <p:anim calcmode="lin" valueType="num">
                                      <p:cBhvr additive="base">
                                        <p:cTn id="19" dur="500" fill="hold"/>
                                        <p:tgtEl>
                                          <p:spTgt spid="440332"/>
                                        </p:tgtEl>
                                        <p:attrNameLst>
                                          <p:attrName>ppt_x</p:attrName>
                                        </p:attrNameLst>
                                      </p:cBhvr>
                                      <p:tavLst>
                                        <p:tav tm="0">
                                          <p:val>
                                            <p:strVal val="#ppt_x"/>
                                          </p:val>
                                        </p:tav>
                                        <p:tav tm="100000">
                                          <p:val>
                                            <p:strVal val="#ppt_x"/>
                                          </p:val>
                                        </p:tav>
                                      </p:tavLst>
                                    </p:anim>
                                    <p:anim calcmode="lin" valueType="num">
                                      <p:cBhvr additive="base">
                                        <p:cTn id="20" dur="500" fill="hold"/>
                                        <p:tgtEl>
                                          <p:spTgt spid="4403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25" grpId="0"/>
      <p:bldP spid="44033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32804" name="Text Box 4"/>
          <p:cNvSpPr txBox="1">
            <a:spLocks noChangeArrowheads="1"/>
          </p:cNvSpPr>
          <p:nvPr/>
        </p:nvSpPr>
        <p:spPr bwMode="auto">
          <a:xfrm>
            <a:off x="3538538" y="6340475"/>
            <a:ext cx="2024062" cy="517525"/>
          </a:xfrm>
          <a:prstGeom prst="rect">
            <a:avLst/>
          </a:prstGeom>
          <a:noFill/>
          <a:ln w="19050" algn="ctr">
            <a:noFill/>
            <a:miter lim="800000"/>
            <a:headEnd/>
            <a:tailEnd/>
          </a:ln>
          <a:effectLst/>
        </p:spPr>
        <p:txBody>
          <a:bodyPr wrap="none">
            <a:spAutoFit/>
          </a:bodyPr>
          <a:lstStyle/>
          <a:p>
            <a:r>
              <a:rPr lang="en-US" sz="1400" b="1" dirty="0">
                <a:solidFill>
                  <a:schemeClr val="tx1"/>
                </a:solidFill>
              </a:rPr>
              <a:t>Bungle </a:t>
            </a:r>
            <a:r>
              <a:rPr lang="en-US" sz="1400" b="1" dirty="0" err="1">
                <a:solidFill>
                  <a:schemeClr val="tx1"/>
                </a:solidFill>
              </a:rPr>
              <a:t>Bungle</a:t>
            </a:r>
            <a:r>
              <a:rPr lang="en-US" sz="1400" b="1" dirty="0">
                <a:solidFill>
                  <a:schemeClr val="tx1"/>
                </a:solidFill>
              </a:rPr>
              <a:t> Range</a:t>
            </a:r>
          </a:p>
          <a:p>
            <a:r>
              <a:rPr lang="en-US" sz="1400" b="1" dirty="0">
                <a:solidFill>
                  <a:schemeClr val="tx1"/>
                </a:solidFill>
              </a:rPr>
              <a:t>Western Australia</a:t>
            </a:r>
          </a:p>
        </p:txBody>
      </p:sp>
      <p:pic>
        <p:nvPicPr>
          <p:cNvPr id="332807" name="Picture 7" descr="Oz041000"/>
          <p:cNvPicPr>
            <a:picLocks noChangeAspect="1" noChangeArrowheads="1"/>
          </p:cNvPicPr>
          <p:nvPr/>
        </p:nvPicPr>
        <p:blipFill>
          <a:blip r:embed="rId3" cstate="print"/>
          <a:srcRect/>
          <a:stretch>
            <a:fillRect/>
          </a:stretch>
        </p:blipFill>
        <p:spPr bwMode="auto">
          <a:xfrm>
            <a:off x="533400" y="1257917"/>
            <a:ext cx="8091323" cy="5006357"/>
          </a:xfrm>
          <a:prstGeom prst="rect">
            <a:avLst/>
          </a:prstGeom>
          <a:noFill/>
        </p:spPr>
      </p:pic>
      <p:sp>
        <p:nvSpPr>
          <p:cNvPr id="4" name="Text Box 3"/>
          <p:cNvSpPr txBox="1">
            <a:spLocks noChangeArrowheads="1"/>
          </p:cNvSpPr>
          <p:nvPr/>
        </p:nvSpPr>
        <p:spPr bwMode="auto">
          <a:xfrm>
            <a:off x="457200" y="76200"/>
            <a:ext cx="8214562" cy="1200329"/>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II. Making quantum limits relevant.  Loss and </a:t>
            </a:r>
            <a:r>
              <a:rPr lang="en-US" sz="3600" dirty="0" err="1">
                <a:solidFill>
                  <a:srgbClr val="996600"/>
                </a:solidFill>
                <a:latin typeface="Comic Sans MS" pitchFamily="66" charset="0"/>
              </a:rPr>
              <a:t>decoherence</a:t>
            </a:r>
            <a:endParaRPr lang="en-US" sz="3600" dirty="0">
              <a:solidFill>
                <a:srgbClr val="996600"/>
              </a:solidFill>
              <a:latin typeface="Comic Sans MS"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62147" name="Text Box 3"/>
          <p:cNvSpPr txBox="1">
            <a:spLocks noChangeArrowheads="1"/>
          </p:cNvSpPr>
          <p:nvPr/>
        </p:nvSpPr>
        <p:spPr bwMode="auto">
          <a:xfrm>
            <a:off x="762000" y="1447800"/>
            <a:ext cx="3505200" cy="485775"/>
          </a:xfrm>
          <a:prstGeom prst="rect">
            <a:avLst/>
          </a:prstGeom>
          <a:noFill/>
          <a:ln w="28575">
            <a:solidFill>
              <a:schemeClr val="tx1"/>
            </a:solidFill>
            <a:miter lim="800000"/>
            <a:headEnd/>
            <a:tailEnd/>
          </a:ln>
          <a:effectLst/>
        </p:spPr>
        <p:txBody>
          <a:bodyPr>
            <a:spAutoFit/>
          </a:bodyPr>
          <a:lstStyle/>
          <a:p>
            <a:pPr eaLnBrk="1" hangingPunct="1"/>
            <a:r>
              <a:rPr lang="en-US" sz="2400" b="1"/>
              <a:t>A new way of thinking</a:t>
            </a:r>
            <a:endParaRPr lang="en-US" sz="2400" b="1" i="1"/>
          </a:p>
        </p:txBody>
      </p:sp>
      <p:sp>
        <p:nvSpPr>
          <p:cNvPr id="262149" name="Text Box 5"/>
          <p:cNvSpPr txBox="1">
            <a:spLocks noChangeArrowheads="1"/>
          </p:cNvSpPr>
          <p:nvPr/>
        </p:nvSpPr>
        <p:spPr bwMode="auto">
          <a:xfrm>
            <a:off x="1143000" y="457200"/>
            <a:ext cx="68580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Quantum information science</a:t>
            </a:r>
            <a:r>
              <a:rPr lang="en-US" sz="3600" dirty="0">
                <a:solidFill>
                  <a:schemeClr val="tx1"/>
                </a:solidFill>
              </a:rPr>
              <a:t> </a:t>
            </a:r>
          </a:p>
        </p:txBody>
      </p:sp>
      <p:sp>
        <p:nvSpPr>
          <p:cNvPr id="262152" name="Text Box 8"/>
          <p:cNvSpPr txBox="1">
            <a:spLocks noChangeArrowheads="1"/>
          </p:cNvSpPr>
          <p:nvPr/>
        </p:nvSpPr>
        <p:spPr bwMode="auto">
          <a:xfrm>
            <a:off x="5154613" y="1447800"/>
            <a:ext cx="3455987" cy="1095375"/>
          </a:xfrm>
          <a:prstGeom prst="rect">
            <a:avLst/>
          </a:prstGeom>
          <a:noFill/>
          <a:ln w="28575">
            <a:solidFill>
              <a:schemeClr val="tx1"/>
            </a:solidFill>
            <a:miter lim="800000"/>
            <a:headEnd/>
            <a:tailEnd/>
          </a:ln>
          <a:effectLst/>
        </p:spPr>
        <p:txBody>
          <a:bodyPr wrap="none">
            <a:spAutoFit/>
          </a:bodyPr>
          <a:lstStyle/>
          <a:p>
            <a:pPr eaLnBrk="1" hangingPunct="1"/>
            <a:r>
              <a:rPr lang="en-US" sz="2400" b="1"/>
              <a:t>Computer science</a:t>
            </a:r>
            <a:r>
              <a:rPr lang="en-US"/>
              <a:t> </a:t>
            </a:r>
          </a:p>
          <a:p>
            <a:pPr eaLnBrk="1" hangingPunct="1"/>
            <a:r>
              <a:rPr lang="en-US" b="1" i="1">
                <a:solidFill>
                  <a:srgbClr val="008000"/>
                </a:solidFill>
              </a:rPr>
              <a:t>Computational complexity </a:t>
            </a:r>
          </a:p>
          <a:p>
            <a:pPr eaLnBrk="1" hangingPunct="1"/>
            <a:r>
              <a:rPr lang="en-US" b="1" i="1">
                <a:solidFill>
                  <a:srgbClr val="008000"/>
                </a:solidFill>
              </a:rPr>
              <a:t>depends on physical law.</a:t>
            </a:r>
          </a:p>
        </p:txBody>
      </p:sp>
      <p:sp>
        <p:nvSpPr>
          <p:cNvPr id="262155" name="Text Box 11"/>
          <p:cNvSpPr txBox="1">
            <a:spLocks noChangeArrowheads="1"/>
          </p:cNvSpPr>
          <p:nvPr/>
        </p:nvSpPr>
        <p:spPr bwMode="auto">
          <a:xfrm>
            <a:off x="5203825" y="3133725"/>
            <a:ext cx="3616325" cy="1400175"/>
          </a:xfrm>
          <a:prstGeom prst="rect">
            <a:avLst/>
          </a:prstGeom>
          <a:noFill/>
          <a:ln w="28575">
            <a:solidFill>
              <a:schemeClr val="tx1"/>
            </a:solidFill>
            <a:miter lim="800000"/>
            <a:headEnd/>
            <a:tailEnd/>
          </a:ln>
          <a:effectLst/>
        </p:spPr>
        <p:txBody>
          <a:bodyPr wrap="none">
            <a:spAutoFit/>
          </a:bodyPr>
          <a:lstStyle/>
          <a:p>
            <a:pPr eaLnBrk="1" hangingPunct="1"/>
            <a:r>
              <a:rPr lang="en-US" sz="2400" b="1"/>
              <a:t>Old physics</a:t>
            </a:r>
          </a:p>
          <a:p>
            <a:pPr eaLnBrk="1" hangingPunct="1"/>
            <a:r>
              <a:rPr lang="en-US" b="1" i="1">
                <a:solidFill>
                  <a:srgbClr val="990099"/>
                </a:solidFill>
                <a:latin typeface="Comic Sans MS" pitchFamily="66" charset="0"/>
              </a:rPr>
              <a:t>Quantum mechanics as nag.</a:t>
            </a:r>
          </a:p>
          <a:p>
            <a:pPr eaLnBrk="1" hangingPunct="1"/>
            <a:r>
              <a:rPr lang="en-US" b="1" i="1">
                <a:solidFill>
                  <a:srgbClr val="006600"/>
                </a:solidFill>
              </a:rPr>
              <a:t>The uncertainty principle </a:t>
            </a:r>
          </a:p>
          <a:p>
            <a:pPr eaLnBrk="1" hangingPunct="1"/>
            <a:r>
              <a:rPr lang="en-US" b="1" i="1">
                <a:solidFill>
                  <a:srgbClr val="006600"/>
                </a:solidFill>
              </a:rPr>
              <a:t>restricts what can be done.</a:t>
            </a:r>
          </a:p>
        </p:txBody>
      </p:sp>
      <p:grpSp>
        <p:nvGrpSpPr>
          <p:cNvPr id="262161" name="Group 17"/>
          <p:cNvGrpSpPr>
            <a:grpSpLocks/>
          </p:cNvGrpSpPr>
          <p:nvPr/>
        </p:nvGrpSpPr>
        <p:grpSpPr bwMode="auto">
          <a:xfrm>
            <a:off x="304800" y="2895600"/>
            <a:ext cx="8001000" cy="3517900"/>
            <a:chOff x="192" y="1824"/>
            <a:chExt cx="5040" cy="2216"/>
          </a:xfrm>
        </p:grpSpPr>
        <p:sp>
          <p:nvSpPr>
            <p:cNvPr id="262158" name="Text Box 14"/>
            <p:cNvSpPr txBox="1">
              <a:spLocks noChangeArrowheads="1"/>
            </p:cNvSpPr>
            <p:nvPr/>
          </p:nvSpPr>
          <p:spPr bwMode="auto">
            <a:xfrm>
              <a:off x="192" y="1968"/>
              <a:ext cx="2769" cy="2072"/>
            </a:xfrm>
            <a:prstGeom prst="rect">
              <a:avLst/>
            </a:prstGeom>
            <a:noFill/>
            <a:ln w="28575">
              <a:solidFill>
                <a:schemeClr val="tx1"/>
              </a:solidFill>
              <a:miter lim="800000"/>
              <a:headEnd/>
              <a:tailEnd/>
            </a:ln>
            <a:effectLst/>
          </p:spPr>
          <p:txBody>
            <a:bodyPr>
              <a:spAutoFit/>
            </a:bodyPr>
            <a:lstStyle/>
            <a:p>
              <a:pPr eaLnBrk="1" hangingPunct="1"/>
              <a:r>
                <a:rPr lang="en-US" sz="2400" b="1"/>
                <a:t>New physics</a:t>
              </a:r>
              <a:endParaRPr lang="en-US" sz="2400" b="1">
                <a:solidFill>
                  <a:srgbClr val="990099"/>
                </a:solidFill>
              </a:endParaRPr>
            </a:p>
            <a:p>
              <a:pPr eaLnBrk="1" hangingPunct="1"/>
              <a:r>
                <a:rPr lang="en-US" b="1" i="1">
                  <a:solidFill>
                    <a:srgbClr val="990099"/>
                  </a:solidFill>
                  <a:latin typeface="Comic Sans MS" pitchFamily="66" charset="0"/>
                </a:rPr>
                <a:t>Quantum mechanics as liberator.</a:t>
              </a:r>
              <a:r>
                <a:rPr lang="en-US" b="1" i="1">
                  <a:solidFill>
                    <a:srgbClr val="990099"/>
                  </a:solidFill>
                </a:rPr>
                <a:t>  </a:t>
              </a:r>
              <a:r>
                <a:rPr lang="en-US" b="1" i="1">
                  <a:solidFill>
                    <a:srgbClr val="006600"/>
                  </a:solidFill>
                </a:rPr>
                <a:t>What can be accomplished with quantum systems that can’t be done in a classical world?</a:t>
              </a:r>
            </a:p>
            <a:p>
              <a:pPr eaLnBrk="1" hangingPunct="1"/>
              <a:r>
                <a:rPr lang="en-US" b="1" i="1">
                  <a:solidFill>
                    <a:srgbClr val="006600"/>
                  </a:solidFill>
                </a:rPr>
                <a:t>Explore what can be done with quantum systems, instead of being satisfied with what Nature hands us.</a:t>
              </a:r>
            </a:p>
            <a:p>
              <a:pPr eaLnBrk="1" hangingPunct="1"/>
              <a:r>
                <a:rPr lang="en-US" sz="2400" b="1">
                  <a:solidFill>
                    <a:srgbClr val="FF3300"/>
                  </a:solidFill>
                </a:rPr>
                <a:t>Quantum engineering</a:t>
              </a:r>
            </a:p>
          </p:txBody>
        </p:sp>
        <p:sp>
          <p:nvSpPr>
            <p:cNvPr id="262160" name="Line 16"/>
            <p:cNvSpPr>
              <a:spLocks noChangeShapeType="1"/>
            </p:cNvSpPr>
            <p:nvPr/>
          </p:nvSpPr>
          <p:spPr bwMode="auto">
            <a:xfrm flipV="1">
              <a:off x="3600" y="1824"/>
              <a:ext cx="1632" cy="1248"/>
            </a:xfrm>
            <a:prstGeom prst="line">
              <a:avLst/>
            </a:prstGeom>
            <a:noFill/>
            <a:ln w="57150">
              <a:solidFill>
                <a:srgbClr val="FF0000"/>
              </a:solidFill>
              <a:round/>
              <a:headEnd/>
              <a:tailEn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21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21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2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52" grpId="0" animBg="1"/>
      <p:bldP spid="26215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762000" y="152400"/>
            <a:ext cx="76200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Making quantum limits relevant</a:t>
            </a:r>
            <a:endParaRPr lang="en-US" sz="3600" dirty="0">
              <a:solidFill>
                <a:schemeClr val="tx1"/>
              </a:solidFill>
            </a:endParaRPr>
          </a:p>
        </p:txBody>
      </p:sp>
      <p:pic>
        <p:nvPicPr>
          <p:cNvPr id="4" name="Picture 3" descr="TP_tmp.png"/>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118766" y="990600"/>
            <a:ext cx="6906464" cy="137123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2" name="Group 10"/>
          <p:cNvGrpSpPr/>
          <p:nvPr/>
        </p:nvGrpSpPr>
        <p:grpSpPr>
          <a:xfrm>
            <a:off x="76200" y="2667000"/>
            <a:ext cx="8991600" cy="1938992"/>
            <a:chOff x="76200" y="2445603"/>
            <a:chExt cx="8991600" cy="1938992"/>
          </a:xfrm>
        </p:grpSpPr>
        <p:sp>
          <p:nvSpPr>
            <p:cNvPr id="6" name="TextBox 5"/>
            <p:cNvSpPr txBox="1"/>
            <p:nvPr/>
          </p:nvSpPr>
          <p:spPr>
            <a:xfrm>
              <a:off x="76200" y="2445603"/>
              <a:ext cx="4419600" cy="1938992"/>
            </a:xfrm>
            <a:prstGeom prst="rect">
              <a:avLst/>
            </a:prstGeom>
            <a:noFill/>
            <a:ln w="28575">
              <a:solidFill>
                <a:schemeClr val="accent6"/>
              </a:solidFill>
            </a:ln>
          </p:spPr>
          <p:txBody>
            <a:bodyPr wrap="square" rtlCol="0">
              <a:spAutoFit/>
            </a:bodyPr>
            <a:lstStyle/>
            <a:p>
              <a:r>
                <a:rPr lang="en-US" sz="2400" b="1" dirty="0">
                  <a:solidFill>
                    <a:schemeClr val="accent6"/>
                  </a:solidFill>
                </a:rPr>
                <a:t>The serial resource, </a:t>
              </a:r>
              <a:r>
                <a:rPr lang="en-US" sz="2400" b="1" i="1" dirty="0">
                  <a:solidFill>
                    <a:schemeClr val="accent6"/>
                  </a:solidFill>
                </a:rPr>
                <a:t>T</a:t>
              </a:r>
              <a:r>
                <a:rPr lang="en-US" sz="2400" b="1" dirty="0">
                  <a:solidFill>
                    <a:schemeClr val="accent6"/>
                  </a:solidFill>
                </a:rPr>
                <a:t>, and the parallel resource, </a:t>
              </a:r>
              <a:r>
                <a:rPr lang="en-US" sz="2400" b="1" i="1" dirty="0">
                  <a:solidFill>
                    <a:schemeClr val="accent6"/>
                  </a:solidFill>
                </a:rPr>
                <a:t>N</a:t>
              </a:r>
              <a:r>
                <a:rPr lang="en-US" sz="2400" b="1" dirty="0">
                  <a:solidFill>
                    <a:schemeClr val="accent6"/>
                  </a:solidFill>
                </a:rPr>
                <a:t>, are equivalent and interchangeable, </a:t>
              </a:r>
              <a:r>
                <a:rPr lang="en-US" sz="2400" b="1" i="1" dirty="0">
                  <a:solidFill>
                    <a:schemeClr val="accent6"/>
                  </a:solidFill>
                </a:rPr>
                <a:t>mathematically.  </a:t>
              </a:r>
              <a:endParaRPr lang="en-US" sz="2400" b="1" dirty="0">
                <a:solidFill>
                  <a:schemeClr val="accent6"/>
                </a:solidFill>
              </a:endParaRPr>
            </a:p>
          </p:txBody>
        </p:sp>
        <p:sp>
          <p:nvSpPr>
            <p:cNvPr id="7" name="TextBox 6"/>
            <p:cNvSpPr txBox="1"/>
            <p:nvPr/>
          </p:nvSpPr>
          <p:spPr>
            <a:xfrm>
              <a:off x="4648200" y="2445603"/>
              <a:ext cx="4419600" cy="1569660"/>
            </a:xfrm>
            <a:prstGeom prst="rect">
              <a:avLst/>
            </a:prstGeom>
            <a:noFill/>
            <a:ln w="28575">
              <a:solidFill>
                <a:srgbClr val="008000"/>
              </a:solidFill>
            </a:ln>
          </p:spPr>
          <p:txBody>
            <a:bodyPr wrap="square" rtlCol="0">
              <a:spAutoFit/>
            </a:bodyPr>
            <a:lstStyle/>
            <a:p>
              <a:r>
                <a:rPr lang="en-US" sz="2400" b="1" dirty="0">
                  <a:solidFill>
                    <a:srgbClr val="008000"/>
                  </a:solidFill>
                </a:rPr>
                <a:t>The serial resource, </a:t>
              </a:r>
              <a:r>
                <a:rPr lang="en-US" sz="2400" b="1" i="1" dirty="0">
                  <a:solidFill>
                    <a:srgbClr val="008000"/>
                  </a:solidFill>
                </a:rPr>
                <a:t>T</a:t>
              </a:r>
              <a:r>
                <a:rPr lang="en-US" sz="2400" b="1" dirty="0">
                  <a:solidFill>
                    <a:srgbClr val="008000"/>
                  </a:solidFill>
                </a:rPr>
                <a:t>, and the parallel resource, </a:t>
              </a:r>
              <a:r>
                <a:rPr lang="en-US" sz="2400" b="1" i="1" dirty="0">
                  <a:solidFill>
                    <a:srgbClr val="008000"/>
                  </a:solidFill>
                </a:rPr>
                <a:t>N</a:t>
              </a:r>
              <a:r>
                <a:rPr lang="en-US" sz="2400" b="1" dirty="0">
                  <a:solidFill>
                    <a:srgbClr val="008000"/>
                  </a:solidFill>
                </a:rPr>
                <a:t>, are not equivalent and not interchangeable, </a:t>
              </a:r>
              <a:r>
                <a:rPr lang="en-US" sz="2400" b="1" i="1" dirty="0">
                  <a:solidFill>
                    <a:srgbClr val="008000"/>
                  </a:solidFill>
                </a:rPr>
                <a:t>physically.  </a:t>
              </a:r>
              <a:endParaRPr lang="en-US" sz="2400" b="1" dirty="0">
                <a:solidFill>
                  <a:srgbClr val="008000"/>
                </a:solidFill>
              </a:endParaRPr>
            </a:p>
          </p:txBody>
        </p:sp>
      </p:grpSp>
      <p:grpSp>
        <p:nvGrpSpPr>
          <p:cNvPr id="3" name="Group 11"/>
          <p:cNvGrpSpPr/>
          <p:nvPr/>
        </p:nvGrpSpPr>
        <p:grpSpPr>
          <a:xfrm>
            <a:off x="76200" y="5093732"/>
            <a:ext cx="8991600" cy="1211997"/>
            <a:chOff x="76200" y="4872335"/>
            <a:chExt cx="8991600" cy="1211997"/>
          </a:xfrm>
        </p:grpSpPr>
        <p:sp>
          <p:nvSpPr>
            <p:cNvPr id="8" name="TextBox 7"/>
            <p:cNvSpPr txBox="1"/>
            <p:nvPr/>
          </p:nvSpPr>
          <p:spPr>
            <a:xfrm>
              <a:off x="76200" y="4884003"/>
              <a:ext cx="4419600" cy="1200329"/>
            </a:xfrm>
            <a:prstGeom prst="rect">
              <a:avLst/>
            </a:prstGeom>
            <a:noFill/>
            <a:ln w="28575">
              <a:solidFill>
                <a:schemeClr val="accent6"/>
              </a:solidFill>
            </a:ln>
          </p:spPr>
          <p:txBody>
            <a:bodyPr wrap="square" rtlCol="0">
              <a:spAutoFit/>
            </a:bodyPr>
            <a:lstStyle/>
            <a:p>
              <a:r>
                <a:rPr lang="en-US" sz="2400" b="1" dirty="0">
                  <a:solidFill>
                    <a:schemeClr val="accent6"/>
                  </a:solidFill>
                </a:rPr>
                <a:t>Information science perspective</a:t>
              </a:r>
            </a:p>
            <a:p>
              <a:r>
                <a:rPr lang="en-US" b="1" i="1" dirty="0">
                  <a:solidFill>
                    <a:schemeClr val="accent6"/>
                  </a:solidFill>
                </a:rPr>
                <a:t>Platform independence</a:t>
              </a:r>
              <a:r>
                <a:rPr lang="en-US" sz="2400" b="1" i="1" dirty="0">
                  <a:solidFill>
                    <a:schemeClr val="accent6"/>
                  </a:solidFill>
                </a:rPr>
                <a:t>  </a:t>
              </a:r>
              <a:endParaRPr lang="en-US" sz="2400" b="1" dirty="0">
                <a:solidFill>
                  <a:schemeClr val="accent6"/>
                </a:solidFill>
              </a:endParaRPr>
            </a:p>
          </p:txBody>
        </p:sp>
        <p:sp>
          <p:nvSpPr>
            <p:cNvPr id="10" name="TextBox 9"/>
            <p:cNvSpPr txBox="1"/>
            <p:nvPr/>
          </p:nvSpPr>
          <p:spPr>
            <a:xfrm>
              <a:off x="4648200" y="4872335"/>
              <a:ext cx="4419600" cy="1077218"/>
            </a:xfrm>
            <a:prstGeom prst="rect">
              <a:avLst/>
            </a:prstGeom>
            <a:noFill/>
            <a:ln w="28575">
              <a:solidFill>
                <a:srgbClr val="008000"/>
              </a:solidFill>
            </a:ln>
          </p:spPr>
          <p:txBody>
            <a:bodyPr wrap="square" rtlCol="0">
              <a:spAutoFit/>
            </a:bodyPr>
            <a:lstStyle/>
            <a:p>
              <a:r>
                <a:rPr lang="en-US" sz="2400" b="1" dirty="0">
                  <a:solidFill>
                    <a:srgbClr val="008000"/>
                  </a:solidFill>
                </a:rPr>
                <a:t>Physics perspective</a:t>
              </a:r>
              <a:endParaRPr lang="en-US" sz="2400" b="1" i="1" dirty="0">
                <a:solidFill>
                  <a:srgbClr val="008000"/>
                </a:solidFill>
              </a:endParaRPr>
            </a:p>
            <a:p>
              <a:r>
                <a:rPr lang="en-US" b="1" i="1" dirty="0">
                  <a:solidFill>
                    <a:srgbClr val="008000"/>
                  </a:solidFill>
                </a:rPr>
                <a:t>Distinctions between different physical systems</a:t>
              </a:r>
              <a:endParaRPr lang="en-US" b="1" dirty="0">
                <a:solidFill>
                  <a:srgbClr val="008000"/>
                </a:solidFill>
              </a:endParaRPr>
            </a:p>
          </p:txBody>
        </p:sp>
      </p:grpSp>
      <p:grpSp>
        <p:nvGrpSpPr>
          <p:cNvPr id="11" name="Group 10"/>
          <p:cNvGrpSpPr/>
          <p:nvPr/>
        </p:nvGrpSpPr>
        <p:grpSpPr>
          <a:xfrm>
            <a:off x="8229600" y="1243584"/>
            <a:ext cx="744114" cy="890016"/>
            <a:chOff x="76200" y="3200400"/>
            <a:chExt cx="744114" cy="890016"/>
          </a:xfrm>
        </p:grpSpPr>
        <p:sp>
          <p:nvSpPr>
            <p:cNvPr id="12" name="Action Button: Forward or Next 11">
              <a:hlinkClick r:id="rId5" action="ppaction://hlinksldjump" highlightClick="1"/>
            </p:cNvPr>
            <p:cNvSpPr/>
            <p:nvPr/>
          </p:nvSpPr>
          <p:spPr bwMode="auto">
            <a:xfrm>
              <a:off x="228600" y="3581400"/>
              <a:ext cx="381000" cy="509016"/>
            </a:xfrm>
            <a:prstGeom prst="actionButtonForwardNext">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4" name="TextBox 13"/>
            <p:cNvSpPr txBox="1"/>
            <p:nvPr/>
          </p:nvSpPr>
          <p:spPr>
            <a:xfrm>
              <a:off x="76200" y="3200400"/>
              <a:ext cx="744114" cy="400110"/>
            </a:xfrm>
            <a:prstGeom prst="rect">
              <a:avLst/>
            </a:prstGeom>
            <a:noFill/>
          </p:spPr>
          <p:txBody>
            <a:bodyPr wrap="none" rtlCol="0">
              <a:spAutoFit/>
            </a:bodyPr>
            <a:lstStyle/>
            <a:p>
              <a:r>
                <a:rPr lang="en-US" sz="1000" dirty="0">
                  <a:solidFill>
                    <a:schemeClr val="tx1"/>
                  </a:solidFill>
                </a:rPr>
                <a:t>Quantum </a:t>
              </a:r>
            </a:p>
            <a:p>
              <a:r>
                <a:rPr lang="en-US" sz="1000" dirty="0">
                  <a:solidFill>
                    <a:schemeClr val="tx1"/>
                  </a:solidFill>
                </a:rPr>
                <a:t>circuits</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3" name="Picture 2"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8245" y="4385309"/>
            <a:ext cx="8032224" cy="79626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59778" name="Text Box 2"/>
          <p:cNvSpPr txBox="1">
            <a:spLocks noChangeArrowheads="1"/>
          </p:cNvSpPr>
          <p:nvPr/>
        </p:nvSpPr>
        <p:spPr bwMode="auto">
          <a:xfrm>
            <a:off x="1447800" y="36493"/>
            <a:ext cx="6172200" cy="954107"/>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Making quantum limits relevant. One metrology story</a:t>
            </a:r>
            <a:endParaRPr lang="en-US" sz="2800" dirty="0">
              <a:solidFill>
                <a:schemeClr val="tx1"/>
              </a:solidFill>
            </a:endParaRPr>
          </a:p>
        </p:txBody>
      </p:sp>
      <p:grpSp>
        <p:nvGrpSpPr>
          <p:cNvPr id="6" name="Group 5"/>
          <p:cNvGrpSpPr/>
          <p:nvPr/>
        </p:nvGrpSpPr>
        <p:grpSpPr bwMode="auto">
          <a:xfrm>
            <a:off x="579773" y="5483423"/>
            <a:ext cx="8636939" cy="1298377"/>
            <a:chOff x="583261" y="5483423"/>
            <a:chExt cx="8636939" cy="1298377"/>
          </a:xfrm>
        </p:grpSpPr>
        <p:pic>
          <p:nvPicPr>
            <p:cNvPr id="4" name="Picture 3" descr="TP_tmp"/>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83261" y="5483423"/>
              <a:ext cx="8172762" cy="102012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59811" name="Text Box 35"/>
            <p:cNvSpPr txBox="1">
              <a:spLocks noChangeArrowheads="1"/>
            </p:cNvSpPr>
            <p:nvPr/>
          </p:nvSpPr>
          <p:spPr bwMode="auto">
            <a:xfrm>
              <a:off x="4876800" y="6474023"/>
              <a:ext cx="4343400" cy="307777"/>
            </a:xfrm>
            <a:prstGeom prst="rect">
              <a:avLst/>
            </a:prstGeom>
            <a:noFill/>
            <a:ln w="19050" algn="ctr">
              <a:noFill/>
              <a:miter lim="800000"/>
              <a:headEnd/>
              <a:tailEnd/>
            </a:ln>
            <a:effectLst/>
          </p:spPr>
          <p:txBody>
            <a:bodyPr wrap="square">
              <a:spAutoFit/>
            </a:bodyPr>
            <a:lstStyle/>
            <a:p>
              <a:pPr marL="342900" indent="-342900" algn="l"/>
              <a:r>
                <a:rPr lang="en-US" sz="1400" b="1" dirty="0">
                  <a:solidFill>
                    <a:schemeClr val="tx1"/>
                  </a:solidFill>
                  <a:cs typeface="Helvetica" pitchFamily="34" charset="0"/>
                </a:rPr>
                <a:t>A. Shaji and C. M. Caves, PRA 76, 032111 (2007).</a:t>
              </a:r>
            </a:p>
          </p:txBody>
        </p:sp>
      </p:grpSp>
      <p:pic>
        <p:nvPicPr>
          <p:cNvPr id="8" name="Picture 7" descr="TP_tmp"/>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32956" y="1179974"/>
            <a:ext cx="8062209" cy="308756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59778" name="Text Box 2"/>
          <p:cNvSpPr txBox="1">
            <a:spLocks noChangeArrowheads="1"/>
          </p:cNvSpPr>
          <p:nvPr/>
        </p:nvSpPr>
        <p:spPr bwMode="auto">
          <a:xfrm>
            <a:off x="152400" y="76200"/>
            <a:ext cx="8839200" cy="646331"/>
          </a:xfrm>
          <a:prstGeom prst="rect">
            <a:avLst/>
          </a:prstGeom>
          <a:noFill/>
          <a:ln w="9525">
            <a:noFill/>
            <a:miter lim="800000"/>
            <a:headEnd/>
            <a:tailEnd/>
          </a:ln>
          <a:effectLst/>
        </p:spPr>
        <p:txBody>
          <a:bodyPr>
            <a:spAutoFit/>
          </a:bodyPr>
          <a:lstStyle/>
          <a:p>
            <a:pPr eaLnBrk="1" hangingPunct="1"/>
            <a:r>
              <a:rPr lang="en-US" sz="3600" b="1" dirty="0">
                <a:solidFill>
                  <a:srgbClr val="996633"/>
                </a:solidFill>
                <a:latin typeface="Comic Sans MS" pitchFamily="66" charset="0"/>
              </a:rPr>
              <a:t>Making quantum limits relevant</a:t>
            </a:r>
            <a:endParaRPr lang="en-US" sz="3600" dirty="0">
              <a:solidFill>
                <a:schemeClr val="tx1"/>
              </a:solidFill>
            </a:endParaRPr>
          </a:p>
        </p:txBody>
      </p:sp>
      <p:sp>
        <p:nvSpPr>
          <p:cNvPr id="459811" name="Text Box 35"/>
          <p:cNvSpPr txBox="1">
            <a:spLocks noChangeArrowheads="1"/>
          </p:cNvSpPr>
          <p:nvPr/>
        </p:nvSpPr>
        <p:spPr bwMode="auto">
          <a:xfrm>
            <a:off x="1371600" y="1143000"/>
            <a:ext cx="6324600" cy="307777"/>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a:t>
            </a:r>
            <a:r>
              <a:rPr lang="en-US" sz="1400" b="1" dirty="0" err="1">
                <a:solidFill>
                  <a:schemeClr val="tx1"/>
                </a:solidFill>
                <a:cs typeface="Helvetica" pitchFamily="34" charset="0"/>
              </a:rPr>
              <a:t>Knysh</a:t>
            </a:r>
            <a:r>
              <a:rPr lang="en-US" sz="1400" b="1" dirty="0">
                <a:solidFill>
                  <a:schemeClr val="tx1"/>
                </a:solidFill>
                <a:cs typeface="Helvetica" pitchFamily="34" charset="0"/>
              </a:rPr>
              <a:t>, V. N. </a:t>
            </a:r>
            <a:r>
              <a:rPr lang="en-US" sz="1400" b="1" dirty="0" err="1">
                <a:solidFill>
                  <a:schemeClr val="tx1"/>
                </a:solidFill>
                <a:cs typeface="Helvetica" pitchFamily="34" charset="0"/>
              </a:rPr>
              <a:t>Smelyanskiy</a:t>
            </a:r>
            <a:r>
              <a:rPr lang="en-US" sz="1400" b="1" dirty="0">
                <a:solidFill>
                  <a:schemeClr val="tx1"/>
                </a:solidFill>
                <a:cs typeface="Helvetica" pitchFamily="34" charset="0"/>
              </a:rPr>
              <a:t> and G. A. Durkin, PRA 83, 021804(R) (2011).</a:t>
            </a:r>
          </a:p>
        </p:txBody>
      </p:sp>
      <p:pic>
        <p:nvPicPr>
          <p:cNvPr id="6" name="Picture 5" descr="TP_tmp"/>
          <p:cNvPicPr>
            <a:picLocks noChangeAspect="1"/>
          </p:cNvPicPr>
          <p:nvPr>
            <p:custDataLst>
              <p:tags r:id="rId1"/>
            </p:custDataLst>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1000" y="1676400"/>
            <a:ext cx="6477000" cy="4317634"/>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5" name="TextBox 4"/>
          <p:cNvSpPr txBox="1"/>
          <p:nvPr/>
        </p:nvSpPr>
        <p:spPr>
          <a:xfrm>
            <a:off x="760720" y="685800"/>
            <a:ext cx="7612982" cy="523220"/>
          </a:xfrm>
          <a:prstGeom prst="rect">
            <a:avLst/>
          </a:prstGeom>
          <a:noFill/>
        </p:spPr>
        <p:txBody>
          <a:bodyPr wrap="none" rtlCol="0">
            <a:spAutoFit/>
          </a:bodyPr>
          <a:lstStyle/>
          <a:p>
            <a:r>
              <a:rPr lang="en-US" sz="2800" b="1" dirty="0">
                <a:solidFill>
                  <a:srgbClr val="008000"/>
                </a:solidFill>
              </a:rPr>
              <a:t>Rule of thumb for photon losses for large </a:t>
            </a:r>
            <a:r>
              <a:rPr lang="en-US" sz="2800" b="1" i="1" dirty="0">
                <a:solidFill>
                  <a:srgbClr val="008000"/>
                </a:solidFill>
              </a:rPr>
              <a:t>N</a:t>
            </a:r>
            <a:endParaRPr lang="en-US" sz="2800" b="1" dirty="0">
              <a:solidFill>
                <a:srgbClr val="008000"/>
              </a:solidFill>
            </a:endParaRPr>
          </a:p>
        </p:txBody>
      </p:sp>
      <p:grpSp>
        <p:nvGrpSpPr>
          <p:cNvPr id="7" name="Group 6"/>
          <p:cNvGrpSpPr/>
          <p:nvPr/>
        </p:nvGrpSpPr>
        <p:grpSpPr>
          <a:xfrm>
            <a:off x="5448300" y="4038600"/>
            <a:ext cx="2628900" cy="2583597"/>
            <a:chOff x="5448300" y="4038600"/>
            <a:chExt cx="2628900" cy="2583597"/>
          </a:xfrm>
        </p:grpSpPr>
        <p:sp>
          <p:nvSpPr>
            <p:cNvPr id="9" name="Text Box 16"/>
            <p:cNvSpPr txBox="1">
              <a:spLocks noChangeArrowheads="1"/>
            </p:cNvSpPr>
            <p:nvPr/>
          </p:nvSpPr>
          <p:spPr bwMode="auto">
            <a:xfrm>
              <a:off x="5448300" y="4038600"/>
              <a:ext cx="2628900" cy="584775"/>
            </a:xfrm>
            <a:prstGeom prst="rect">
              <a:avLst/>
            </a:prstGeom>
            <a:noFill/>
            <a:ln w="28575" algn="ctr">
              <a:solidFill>
                <a:schemeClr val="accent6"/>
              </a:solidFill>
              <a:miter lim="800000"/>
              <a:headEnd/>
              <a:tailEnd/>
            </a:ln>
            <a:effectLst/>
          </p:spPr>
          <p:txBody>
            <a:bodyPr wrap="square">
              <a:spAutoFit/>
            </a:bodyPr>
            <a:lstStyle/>
            <a:p>
              <a:pPr algn="l"/>
              <a:r>
                <a:rPr lang="en-US" sz="1600" b="1" dirty="0">
                  <a:solidFill>
                    <a:schemeClr val="accent6"/>
                  </a:solidFill>
                </a:rPr>
                <a:t>Heisenberg limit: less than one photon lost.</a:t>
              </a:r>
            </a:p>
          </p:txBody>
        </p:sp>
        <p:sp>
          <p:nvSpPr>
            <p:cNvPr id="10" name="Text Box 16"/>
            <p:cNvSpPr txBox="1">
              <a:spLocks noChangeArrowheads="1"/>
            </p:cNvSpPr>
            <p:nvPr/>
          </p:nvSpPr>
          <p:spPr bwMode="auto">
            <a:xfrm>
              <a:off x="5448300" y="5791200"/>
              <a:ext cx="2628900" cy="830997"/>
            </a:xfrm>
            <a:prstGeom prst="rect">
              <a:avLst/>
            </a:prstGeom>
            <a:noFill/>
            <a:ln w="28575" algn="ctr">
              <a:solidFill>
                <a:schemeClr val="accent6"/>
              </a:solidFill>
              <a:miter lim="800000"/>
              <a:headEnd/>
              <a:tailEnd/>
            </a:ln>
            <a:effectLst/>
          </p:spPr>
          <p:txBody>
            <a:bodyPr wrap="square">
              <a:spAutoFit/>
            </a:bodyPr>
            <a:lstStyle/>
            <a:p>
              <a:pPr algn="l"/>
              <a:r>
                <a:rPr lang="en-US" sz="1600" b="1" dirty="0">
                  <a:solidFill>
                    <a:schemeClr val="accent6"/>
                  </a:solidFill>
                </a:rPr>
                <a:t>Typically, beat shot noise by square of root of fractional loss.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36229" name="Text Box 5"/>
          <p:cNvSpPr txBox="1">
            <a:spLocks noChangeArrowheads="1"/>
          </p:cNvSpPr>
          <p:nvPr/>
        </p:nvSpPr>
        <p:spPr bwMode="auto">
          <a:xfrm>
            <a:off x="108857" y="0"/>
            <a:ext cx="8958943"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Quantum limit on practical optical interferometry</a:t>
            </a:r>
            <a:endParaRPr lang="en-US" sz="2800" dirty="0">
              <a:solidFill>
                <a:schemeClr val="tx1"/>
              </a:solidFill>
            </a:endParaRPr>
          </a:p>
        </p:txBody>
      </p:sp>
      <p:sp>
        <p:nvSpPr>
          <p:cNvPr id="3" name="Text Box 16"/>
          <p:cNvSpPr txBox="1">
            <a:spLocks noChangeArrowheads="1"/>
          </p:cNvSpPr>
          <p:nvPr/>
        </p:nvSpPr>
        <p:spPr bwMode="auto">
          <a:xfrm>
            <a:off x="228600" y="457200"/>
            <a:ext cx="8596797" cy="1815882"/>
          </a:xfrm>
          <a:prstGeom prst="rect">
            <a:avLst/>
          </a:prstGeom>
          <a:noFill/>
          <a:ln w="28575" algn="ctr">
            <a:solidFill>
              <a:schemeClr val="accent6"/>
            </a:solidFill>
            <a:miter lim="800000"/>
            <a:headEnd/>
            <a:tailEnd/>
          </a:ln>
          <a:effectLst/>
        </p:spPr>
        <p:txBody>
          <a:bodyPr wrap="square">
            <a:spAutoFit/>
          </a:bodyPr>
          <a:lstStyle/>
          <a:p>
            <a:pPr marL="457200" indent="-457200" algn="l">
              <a:buAutoNum type="arabicPeriod"/>
            </a:pPr>
            <a:r>
              <a:rPr lang="en-US" sz="1600" b="1" dirty="0">
                <a:solidFill>
                  <a:schemeClr val="accent6"/>
                </a:solidFill>
              </a:rPr>
              <a:t>Cheap photons from a laser (coherent state)</a:t>
            </a:r>
          </a:p>
          <a:p>
            <a:pPr marL="457200" indent="-457200" algn="l">
              <a:buAutoNum type="arabicPeriod"/>
            </a:pPr>
            <a:r>
              <a:rPr lang="en-US" sz="1600" b="1" dirty="0">
                <a:solidFill>
                  <a:schemeClr val="accent6"/>
                </a:solidFill>
              </a:rPr>
              <a:t>Low, but nonzero losses on the detection timescale</a:t>
            </a:r>
          </a:p>
          <a:p>
            <a:pPr marL="457200" indent="-457200" algn="l">
              <a:buAutoNum type="arabicPeriod"/>
            </a:pPr>
            <a:r>
              <a:rPr lang="en-US" sz="1600" b="1" dirty="0" err="1">
                <a:solidFill>
                  <a:schemeClr val="accent6"/>
                </a:solidFill>
              </a:rPr>
              <a:t>Beamsplitter</a:t>
            </a:r>
            <a:r>
              <a:rPr lang="en-US" sz="1600" b="1" dirty="0">
                <a:solidFill>
                  <a:schemeClr val="accent6"/>
                </a:solidFill>
              </a:rPr>
              <a:t> to make differential phase detection insensitive to laser fluctuations</a:t>
            </a:r>
          </a:p>
          <a:p>
            <a:pPr algn="l"/>
            <a:endParaRPr lang="en-US" sz="1600" b="1" dirty="0">
              <a:solidFill>
                <a:schemeClr val="accent6"/>
              </a:solidFill>
            </a:endParaRPr>
          </a:p>
          <a:p>
            <a:pPr algn="l"/>
            <a:r>
              <a:rPr lang="en-US" sz="1600" b="1" dirty="0">
                <a:solidFill>
                  <a:schemeClr val="accent6"/>
                </a:solidFill>
              </a:rPr>
              <a:t>Freedom: state input to the second input port; optimize relative to a mean-number constraint.  </a:t>
            </a:r>
          </a:p>
          <a:p>
            <a:pPr algn="l"/>
            <a:r>
              <a:rPr lang="en-US" sz="1600" b="1" dirty="0">
                <a:solidFill>
                  <a:schemeClr val="accent6"/>
                </a:solidFill>
              </a:rPr>
              <a:t>Entanglement: mixing this state with coherent state at the </a:t>
            </a:r>
            <a:r>
              <a:rPr lang="en-US" sz="1600" b="1" dirty="0" err="1">
                <a:solidFill>
                  <a:schemeClr val="accent6"/>
                </a:solidFill>
              </a:rPr>
              <a:t>beamsplitter</a:t>
            </a:r>
            <a:r>
              <a:rPr lang="en-US" sz="1600" b="1" dirty="0">
                <a:solidFill>
                  <a:schemeClr val="accent6"/>
                </a:solidFill>
              </a:rPr>
              <a:t>.  </a:t>
            </a:r>
          </a:p>
        </p:txBody>
      </p:sp>
      <p:pic>
        <p:nvPicPr>
          <p:cNvPr id="1027" name="Picture 3" descr="C:\Users\caves\Documents\My Stuff\My Stuff 2\talks\beniofffest\IntNoLosses.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803" y="2404646"/>
            <a:ext cx="5320197" cy="2710020"/>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p:cNvGrpSpPr/>
          <p:nvPr/>
        </p:nvGrpSpPr>
        <p:grpSpPr>
          <a:xfrm>
            <a:off x="3276600" y="5224046"/>
            <a:ext cx="5804794" cy="1557754"/>
            <a:chOff x="3276600" y="5105400"/>
            <a:chExt cx="5804794" cy="1557754"/>
          </a:xfrm>
        </p:grpSpPr>
        <p:pic>
          <p:nvPicPr>
            <p:cNvPr id="12" name="Picture 11" descr="TP_tmp"/>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05200" y="5868764"/>
              <a:ext cx="2657446" cy="37963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13" name="Rectangle 12"/>
            <p:cNvSpPr/>
            <p:nvPr/>
          </p:nvSpPr>
          <p:spPr bwMode="auto">
            <a:xfrm>
              <a:off x="3429000" y="5105400"/>
              <a:ext cx="5562600" cy="1219200"/>
            </a:xfrm>
            <a:prstGeom prst="rect">
              <a:avLst/>
            </a:prstGeom>
            <a:noFill/>
            <a:ln w="28575" cap="flat" cmpd="sng" algn="ctr">
              <a:solidFill>
                <a:srgbClr val="00B05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4" name="TextBox 13"/>
            <p:cNvSpPr txBox="1"/>
            <p:nvPr/>
          </p:nvSpPr>
          <p:spPr>
            <a:xfrm>
              <a:off x="3276600" y="6324600"/>
              <a:ext cx="5804794" cy="338554"/>
            </a:xfrm>
            <a:prstGeom prst="rect">
              <a:avLst/>
            </a:prstGeom>
            <a:noFill/>
            <a:ln w="28575">
              <a:solidFill>
                <a:srgbClr val="00B050"/>
              </a:solidFill>
            </a:ln>
          </p:spPr>
          <p:txBody>
            <a:bodyPr wrap="none" rtlCol="0">
              <a:spAutoFit/>
            </a:bodyPr>
            <a:lstStyle/>
            <a:p>
              <a:r>
                <a:rPr lang="en-US" sz="1600" b="1" dirty="0">
                  <a:solidFill>
                    <a:srgbClr val="00B050"/>
                  </a:solidFill>
                </a:rPr>
                <a:t>Achieved by squeezed vacuum into the second input port</a:t>
              </a:r>
            </a:p>
          </p:txBody>
        </p:sp>
      </p:grpSp>
      <p:grpSp>
        <p:nvGrpSpPr>
          <p:cNvPr id="19" name="Group 18"/>
          <p:cNvGrpSpPr/>
          <p:nvPr/>
        </p:nvGrpSpPr>
        <p:grpSpPr>
          <a:xfrm>
            <a:off x="152400" y="2709446"/>
            <a:ext cx="8839200" cy="3657600"/>
            <a:chOff x="152400" y="2590800"/>
            <a:chExt cx="8839200" cy="3657600"/>
          </a:xfrm>
        </p:grpSpPr>
        <p:grpSp>
          <p:nvGrpSpPr>
            <p:cNvPr id="16" name="Group 15"/>
            <p:cNvGrpSpPr/>
            <p:nvPr/>
          </p:nvGrpSpPr>
          <p:grpSpPr>
            <a:xfrm>
              <a:off x="152400" y="2590800"/>
              <a:ext cx="8749666" cy="3168905"/>
              <a:chOff x="152400" y="2590800"/>
              <a:chExt cx="8749666" cy="3168905"/>
            </a:xfrm>
          </p:grpSpPr>
          <p:pic>
            <p:nvPicPr>
              <p:cNvPr id="2" name="Picture 1" descr="TP_tmp"/>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43600" y="3758863"/>
                <a:ext cx="2928958" cy="74091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9" name="Text Box 15"/>
              <p:cNvSpPr txBox="1">
                <a:spLocks noChangeArrowheads="1"/>
              </p:cNvSpPr>
              <p:nvPr/>
            </p:nvSpPr>
            <p:spPr bwMode="auto">
              <a:xfrm>
                <a:off x="6015571" y="2590800"/>
                <a:ext cx="2704587" cy="1015663"/>
              </a:xfrm>
              <a:prstGeom prst="rect">
                <a:avLst/>
              </a:prstGeom>
              <a:noFill/>
              <a:ln w="28575" cap="flat" cmpd="sng" algn="ctr">
                <a:solidFill>
                  <a:srgbClr val="FF0000"/>
                </a:solidFill>
                <a:prstDash val="solid"/>
                <a:miter lim="800000"/>
                <a:headEnd type="none" w="med" len="med"/>
                <a:tailEnd type="none" w="med" len="med"/>
              </a:ln>
              <a:effectLst/>
            </p:spPr>
            <p:txBody>
              <a:bodyPr wrap="none">
                <a:spAutoFit/>
              </a:bodyPr>
              <a:lstStyle/>
              <a:p>
                <a:r>
                  <a:rPr lang="en-US" b="1" dirty="0">
                    <a:solidFill>
                      <a:srgbClr val="FF0000"/>
                    </a:solidFill>
                  </a:rPr>
                  <a:t>Generalized </a:t>
                </a:r>
              </a:p>
              <a:p>
                <a:r>
                  <a:rPr lang="en-US" b="1" dirty="0">
                    <a:solidFill>
                      <a:srgbClr val="FF0000"/>
                    </a:solidFill>
                  </a:rPr>
                  <a:t>uncertainty principle</a:t>
                </a:r>
              </a:p>
              <a:p>
                <a:r>
                  <a:rPr lang="en-US" b="1" dirty="0">
                    <a:solidFill>
                      <a:srgbClr val="FF0000"/>
                    </a:solidFill>
                  </a:rPr>
                  <a:t>QCRB</a:t>
                </a:r>
              </a:p>
            </p:txBody>
          </p:sp>
          <p:pic>
            <p:nvPicPr>
              <p:cNvPr id="11" name="Picture 10" descr="TP_tmp"/>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2400" y="5181600"/>
                <a:ext cx="8749666" cy="5781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
          <p:nvSpPr>
            <p:cNvPr id="22" name="Text Box 3"/>
            <p:cNvSpPr txBox="1">
              <a:spLocks noChangeArrowheads="1"/>
            </p:cNvSpPr>
            <p:nvPr/>
          </p:nvSpPr>
          <p:spPr bwMode="auto">
            <a:xfrm>
              <a:off x="6705600" y="5786735"/>
              <a:ext cx="2286000" cy="461665"/>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M. D. Lang and C. M. Caves, PRL 111, 17360  (2013).</a:t>
              </a:r>
            </a:p>
          </p:txBody>
        </p:sp>
      </p:grpSp>
      <p:sp>
        <p:nvSpPr>
          <p:cNvPr id="21" name="Text Box 16"/>
          <p:cNvSpPr txBox="1">
            <a:spLocks noChangeArrowheads="1"/>
          </p:cNvSpPr>
          <p:nvPr/>
        </p:nvSpPr>
        <p:spPr bwMode="auto">
          <a:xfrm>
            <a:off x="23654" y="5895332"/>
            <a:ext cx="3252946" cy="830997"/>
          </a:xfrm>
          <a:prstGeom prst="rect">
            <a:avLst/>
          </a:prstGeom>
          <a:noFill/>
          <a:ln w="28575" algn="ctr">
            <a:solidFill>
              <a:srgbClr val="990099"/>
            </a:solidFill>
            <a:miter lim="800000"/>
            <a:headEnd/>
            <a:tailEnd/>
          </a:ln>
          <a:effectLst/>
        </p:spPr>
        <p:txBody>
          <a:bodyPr wrap="square">
            <a:spAutoFit/>
          </a:bodyPr>
          <a:lstStyle/>
          <a:p>
            <a:pPr algn="l"/>
            <a:r>
              <a:rPr lang="en-US" sz="1600" b="1" dirty="0">
                <a:solidFill>
                  <a:srgbClr val="990099"/>
                </a:solidFill>
              </a:rPr>
              <a:t>Optimum achieved by differenced </a:t>
            </a:r>
            <a:r>
              <a:rPr lang="en-US" sz="1600" b="1" dirty="0" err="1">
                <a:solidFill>
                  <a:srgbClr val="990099"/>
                </a:solidFill>
              </a:rPr>
              <a:t>photodetection</a:t>
            </a:r>
            <a:r>
              <a:rPr lang="en-US" sz="1600" b="1" dirty="0">
                <a:solidFill>
                  <a:srgbClr val="990099"/>
                </a:solidFill>
              </a:rPr>
              <a:t> in a Mach-</a:t>
            </a:r>
            <a:r>
              <a:rPr lang="en-US" sz="1600" b="1" dirty="0" err="1">
                <a:solidFill>
                  <a:srgbClr val="990099"/>
                </a:solidFill>
              </a:rPr>
              <a:t>Zehnder</a:t>
            </a:r>
            <a:r>
              <a:rPr lang="en-US" sz="1600" b="1" dirty="0">
                <a:solidFill>
                  <a:srgbClr val="990099"/>
                </a:solidFill>
              </a:rPr>
              <a:t> configuration.</a:t>
            </a:r>
          </a:p>
        </p:txBody>
      </p:sp>
    </p:spTree>
    <p:extLst>
      <p:ext uri="{BB962C8B-B14F-4D97-AF65-F5344CB8AC3E}">
        <p14:creationId xmlns:p14="http://schemas.microsoft.com/office/powerpoint/2010/main" val="214053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36229" name="Text Box 5"/>
          <p:cNvSpPr txBox="1">
            <a:spLocks noChangeArrowheads="1"/>
          </p:cNvSpPr>
          <p:nvPr/>
        </p:nvSpPr>
        <p:spPr bwMode="auto">
          <a:xfrm>
            <a:off x="108857" y="0"/>
            <a:ext cx="8958943" cy="523220"/>
          </a:xfrm>
          <a:prstGeom prst="rect">
            <a:avLst/>
          </a:prstGeom>
          <a:noFill/>
          <a:ln w="9525">
            <a:noFill/>
            <a:miter lim="800000"/>
            <a:headEnd/>
            <a:tailEnd/>
          </a:ln>
          <a:effectLst/>
        </p:spPr>
        <p:txBody>
          <a:bodyPr wrap="square">
            <a:spAutoFit/>
          </a:bodyPr>
          <a:lstStyle/>
          <a:p>
            <a:pPr eaLnBrk="1" hangingPunct="1"/>
            <a:r>
              <a:rPr lang="en-US" sz="2800" b="1" dirty="0">
                <a:solidFill>
                  <a:srgbClr val="996633"/>
                </a:solidFill>
                <a:latin typeface="Comic Sans MS" pitchFamily="66" charset="0"/>
              </a:rPr>
              <a:t>Practical optical interferometry: Photon losses</a:t>
            </a:r>
            <a:endParaRPr lang="en-US" sz="2800" dirty="0">
              <a:solidFill>
                <a:schemeClr val="tx1"/>
              </a:solidFill>
            </a:endParaRPr>
          </a:p>
        </p:txBody>
      </p:sp>
      <p:pic>
        <p:nvPicPr>
          <p:cNvPr id="2050" name="Picture 2" descr="C:\Users\caves\Documents\My Stuff\My Stuff 2\talks\beniofffest\IntLosses.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4800" y="533400"/>
            <a:ext cx="4283528" cy="2469001"/>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5071396" y="457200"/>
            <a:ext cx="3386645" cy="276999"/>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M. D. Lang , UNM PhD dissertation, 2015. </a:t>
            </a:r>
          </a:p>
        </p:txBody>
      </p:sp>
      <p:grpSp>
        <p:nvGrpSpPr>
          <p:cNvPr id="24" name="Group 23"/>
          <p:cNvGrpSpPr/>
          <p:nvPr/>
        </p:nvGrpSpPr>
        <p:grpSpPr>
          <a:xfrm>
            <a:off x="4953000" y="990600"/>
            <a:ext cx="3352800" cy="1447800"/>
            <a:chOff x="5105400" y="1676400"/>
            <a:chExt cx="3352800" cy="1447800"/>
          </a:xfrm>
        </p:grpSpPr>
        <p:pic>
          <p:nvPicPr>
            <p:cNvPr id="4" name="Picture 3" descr="TP_tmp"/>
            <p:cNvPicPr>
              <a:picLocks noChangeAspect="1"/>
            </p:cNvPicPr>
            <p:nvPr>
              <p:custDataLst>
                <p:tags r:id="rId5"/>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05400" y="2474737"/>
              <a:ext cx="3065466" cy="6494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6"/>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122557" y="1676400"/>
              <a:ext cx="3335643" cy="66505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2" name="Picture 1" descr="TP_tmp"/>
          <p:cNvPicPr>
            <a:picLocks noChangeAspect="1"/>
          </p:cNvPicPr>
          <p:nvPr>
            <p:custDataLst>
              <p:tags r:id="rId1"/>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96783" y="5324247"/>
            <a:ext cx="4525414" cy="100035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26" name="Group 25"/>
          <p:cNvGrpSpPr/>
          <p:nvPr/>
        </p:nvGrpSpPr>
        <p:grpSpPr>
          <a:xfrm>
            <a:off x="304800" y="2590800"/>
            <a:ext cx="8153242" cy="1376065"/>
            <a:chOff x="283658" y="3195935"/>
            <a:chExt cx="8153242" cy="1376065"/>
          </a:xfrm>
        </p:grpSpPr>
        <p:pic>
          <p:nvPicPr>
            <p:cNvPr id="8" name="Picture 7" descr="TP_tmp"/>
            <p:cNvPicPr>
              <a:picLocks noChangeAspect="1"/>
            </p:cNvPicPr>
            <p:nvPr>
              <p:custDataLst>
                <p:tags r:id="rId4"/>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83658" y="3745946"/>
              <a:ext cx="7336350" cy="82605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9" name="Text Box 3"/>
            <p:cNvSpPr txBox="1">
              <a:spLocks noChangeArrowheads="1"/>
            </p:cNvSpPr>
            <p:nvPr/>
          </p:nvSpPr>
          <p:spPr bwMode="auto">
            <a:xfrm>
              <a:off x="5105399" y="3195935"/>
              <a:ext cx="3331501" cy="461665"/>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B. M. Escher, R. L. de Matos </a:t>
              </a:r>
              <a:r>
                <a:rPr lang="en-US" sz="1200" b="1" dirty="0" err="1">
                  <a:solidFill>
                    <a:schemeClr val="tx1"/>
                  </a:solidFill>
                  <a:cs typeface="Helvetica" pitchFamily="34" charset="0"/>
                </a:rPr>
                <a:t>Filho</a:t>
              </a:r>
              <a:r>
                <a:rPr lang="en-US" sz="1200" b="1" dirty="0">
                  <a:solidFill>
                    <a:schemeClr val="tx1"/>
                  </a:solidFill>
                  <a:cs typeface="Helvetica" pitchFamily="34" charset="0"/>
                </a:rPr>
                <a:t>, and L. </a:t>
              </a:r>
              <a:r>
                <a:rPr lang="en-US" sz="1200" b="1" dirty="0" err="1">
                  <a:solidFill>
                    <a:schemeClr val="tx1"/>
                  </a:solidFill>
                  <a:cs typeface="Helvetica" pitchFamily="34" charset="0"/>
                </a:rPr>
                <a:t>Davidovich</a:t>
              </a:r>
              <a:r>
                <a:rPr lang="en-US" sz="1200" b="1" dirty="0">
                  <a:solidFill>
                    <a:schemeClr val="tx1"/>
                  </a:solidFill>
                  <a:cs typeface="Helvetica" pitchFamily="34" charset="0"/>
                </a:rPr>
                <a:t>, Nat. Phys. 7, 406‒411 (2011).</a:t>
              </a:r>
            </a:p>
          </p:txBody>
        </p:sp>
      </p:grpSp>
      <p:grpSp>
        <p:nvGrpSpPr>
          <p:cNvPr id="27" name="Group 26"/>
          <p:cNvGrpSpPr/>
          <p:nvPr/>
        </p:nvGrpSpPr>
        <p:grpSpPr>
          <a:xfrm>
            <a:off x="245607" y="4114800"/>
            <a:ext cx="8281536" cy="914335"/>
            <a:chOff x="252864" y="4572000"/>
            <a:chExt cx="8281536" cy="914335"/>
          </a:xfrm>
        </p:grpSpPr>
        <p:pic>
          <p:nvPicPr>
            <p:cNvPr id="7" name="Picture 6" descr="TP_tmp"/>
            <p:cNvPicPr>
              <a:picLocks noChangeAspect="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2864" y="4660282"/>
              <a:ext cx="5081136" cy="82605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1" name="Text Box 3"/>
            <p:cNvSpPr txBox="1">
              <a:spLocks noChangeArrowheads="1"/>
            </p:cNvSpPr>
            <p:nvPr/>
          </p:nvSpPr>
          <p:spPr bwMode="auto">
            <a:xfrm>
              <a:off x="5486400" y="4572000"/>
              <a:ext cx="3048000" cy="276999"/>
            </a:xfrm>
            <a:prstGeom prst="rect">
              <a:avLst/>
            </a:prstGeom>
            <a:noFill/>
            <a:ln w="19050" algn="ctr">
              <a:noFill/>
              <a:miter lim="800000"/>
              <a:headEnd/>
              <a:tailEnd/>
            </a:ln>
            <a:effectLst/>
          </p:spPr>
          <p:txBody>
            <a:bodyPr wrap="square">
              <a:spAutoFit/>
            </a:bodyPr>
            <a:lstStyle/>
            <a:p>
              <a:pPr algn="l"/>
              <a:r>
                <a:rPr lang="en-US" sz="1200" b="1" dirty="0">
                  <a:solidFill>
                    <a:schemeClr val="tx1"/>
                  </a:solidFill>
                  <a:cs typeface="Helvetica" pitchFamily="34" charset="0"/>
                </a:rPr>
                <a:t>Z. Jiang, PRA 89, 032128 (2014).</a:t>
              </a:r>
            </a:p>
          </p:txBody>
        </p:sp>
      </p:grpSp>
      <p:grpSp>
        <p:nvGrpSpPr>
          <p:cNvPr id="2055" name="Group 2054"/>
          <p:cNvGrpSpPr/>
          <p:nvPr/>
        </p:nvGrpSpPr>
        <p:grpSpPr bwMode="auto">
          <a:xfrm>
            <a:off x="1219199" y="1712737"/>
            <a:ext cx="7391401" cy="4680754"/>
            <a:chOff x="1219199" y="2053874"/>
            <a:chExt cx="7391401" cy="4680754"/>
          </a:xfrm>
        </p:grpSpPr>
        <p:sp>
          <p:nvSpPr>
            <p:cNvPr id="28" name="Rectangle 27"/>
            <p:cNvSpPr/>
            <p:nvPr/>
          </p:nvSpPr>
          <p:spPr bwMode="auto">
            <a:xfrm>
              <a:off x="6172200" y="2053874"/>
              <a:ext cx="1981200" cy="801863"/>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4" name="Rectangle 33"/>
            <p:cNvSpPr/>
            <p:nvPr/>
          </p:nvSpPr>
          <p:spPr bwMode="auto">
            <a:xfrm>
              <a:off x="1219199" y="5515428"/>
              <a:ext cx="4107543" cy="1219200"/>
            </a:xfrm>
            <a:prstGeom prst="rect">
              <a:avLst/>
            </a:prstGeom>
            <a:noFill/>
            <a:ln w="2857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2053" name="Picture 2052" descr="TP_tmp"/>
            <p:cNvPicPr>
              <a:picLocks noChangeAspect="1"/>
            </p:cNvPicPr>
            <p:nvPr>
              <p:custDataLst>
                <p:tags r:id="rId2"/>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44569" y="4989337"/>
              <a:ext cx="2413474" cy="120721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2051" name="Rectangle 2050"/>
            <p:cNvSpPr/>
            <p:nvPr/>
          </p:nvSpPr>
          <p:spPr bwMode="auto">
            <a:xfrm>
              <a:off x="5943600" y="4885336"/>
              <a:ext cx="2667000" cy="1475601"/>
            </a:xfrm>
            <a:prstGeom prst="rect">
              <a:avLst/>
            </a:prstGeom>
            <a:noFill/>
            <a:ln w="28575" cap="flat" cmpd="sng" algn="ctr">
              <a:solidFill>
                <a:schemeClr val="accent2"/>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45" name="Text Box 16"/>
          <p:cNvSpPr txBox="1">
            <a:spLocks noChangeArrowheads="1"/>
          </p:cNvSpPr>
          <p:nvPr/>
        </p:nvSpPr>
        <p:spPr bwMode="auto">
          <a:xfrm>
            <a:off x="304800" y="6475904"/>
            <a:ext cx="8496300" cy="338554"/>
          </a:xfrm>
          <a:prstGeom prst="rect">
            <a:avLst/>
          </a:prstGeom>
          <a:noFill/>
          <a:ln w="28575" algn="ctr">
            <a:solidFill>
              <a:srgbClr val="990099"/>
            </a:solidFill>
            <a:miter lim="800000"/>
            <a:headEnd/>
            <a:tailEnd/>
          </a:ln>
          <a:effectLst/>
        </p:spPr>
        <p:txBody>
          <a:bodyPr wrap="square">
            <a:spAutoFit/>
          </a:bodyPr>
          <a:lstStyle/>
          <a:p>
            <a:pPr algn="l"/>
            <a:r>
              <a:rPr lang="en-US" sz="1600" b="1" dirty="0">
                <a:solidFill>
                  <a:srgbClr val="990099"/>
                </a:solidFill>
              </a:rPr>
              <a:t>Optimum achieved by differenced </a:t>
            </a:r>
            <a:r>
              <a:rPr lang="en-US" sz="1600" b="1" dirty="0" err="1">
                <a:solidFill>
                  <a:srgbClr val="990099"/>
                </a:solidFill>
              </a:rPr>
              <a:t>photodetection</a:t>
            </a:r>
            <a:r>
              <a:rPr lang="en-US" sz="1600" b="1" dirty="0">
                <a:solidFill>
                  <a:srgbClr val="990099"/>
                </a:solidFill>
              </a:rPr>
              <a:t> in a Mach-</a:t>
            </a:r>
            <a:r>
              <a:rPr lang="en-US" sz="1600" b="1" dirty="0" err="1">
                <a:solidFill>
                  <a:srgbClr val="990099"/>
                </a:solidFill>
              </a:rPr>
              <a:t>Zehnder</a:t>
            </a:r>
            <a:r>
              <a:rPr lang="en-US" sz="1600" b="1" dirty="0">
                <a:solidFill>
                  <a:srgbClr val="990099"/>
                </a:solidFill>
              </a:rPr>
              <a:t> configuration.</a:t>
            </a:r>
          </a:p>
        </p:txBody>
      </p:sp>
    </p:spTree>
    <p:extLst>
      <p:ext uri="{BB962C8B-B14F-4D97-AF65-F5344CB8AC3E}">
        <p14:creationId xmlns:p14="http://schemas.microsoft.com/office/powerpoint/2010/main" val="485841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5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322565" name="Picture 5" descr="Oz042000"/>
          <p:cNvPicPr>
            <a:picLocks noChangeAspect="1" noChangeArrowheads="1"/>
          </p:cNvPicPr>
          <p:nvPr/>
        </p:nvPicPr>
        <p:blipFill>
          <a:blip r:embed="rId3" cstate="print"/>
          <a:srcRect/>
          <a:stretch>
            <a:fillRect/>
          </a:stretch>
        </p:blipFill>
        <p:spPr bwMode="auto">
          <a:xfrm>
            <a:off x="2438400" y="1264789"/>
            <a:ext cx="4343400" cy="5517011"/>
          </a:xfrm>
          <a:prstGeom prst="rect">
            <a:avLst/>
          </a:prstGeom>
          <a:noFill/>
        </p:spPr>
      </p:pic>
      <p:sp>
        <p:nvSpPr>
          <p:cNvPr id="322563" name="Text Box 3"/>
          <p:cNvSpPr txBox="1">
            <a:spLocks noChangeArrowheads="1"/>
          </p:cNvSpPr>
          <p:nvPr/>
        </p:nvSpPr>
        <p:spPr bwMode="auto">
          <a:xfrm>
            <a:off x="168236" y="76200"/>
            <a:ext cx="8823364" cy="1200329"/>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III. Beyond the Heisenberg limit.  Nonlinear </a:t>
            </a:r>
            <a:r>
              <a:rPr lang="en-US" sz="3600" dirty="0" err="1">
                <a:solidFill>
                  <a:srgbClr val="996600"/>
                </a:solidFill>
                <a:latin typeface="Comic Sans MS" pitchFamily="66" charset="0"/>
              </a:rPr>
              <a:t>interferometry</a:t>
            </a:r>
            <a:endParaRPr lang="en-US" sz="3600" dirty="0">
              <a:solidFill>
                <a:srgbClr val="996600"/>
              </a:solidFill>
              <a:latin typeface="Comic Sans MS" pitchFamily="66" charset="0"/>
            </a:endParaRPr>
          </a:p>
        </p:txBody>
      </p:sp>
      <p:sp>
        <p:nvSpPr>
          <p:cNvPr id="322564" name="Text Box 4"/>
          <p:cNvSpPr txBox="1">
            <a:spLocks noChangeArrowheads="1"/>
          </p:cNvSpPr>
          <p:nvPr/>
        </p:nvSpPr>
        <p:spPr bwMode="auto">
          <a:xfrm>
            <a:off x="261937" y="5867400"/>
            <a:ext cx="2024063" cy="730250"/>
          </a:xfrm>
          <a:prstGeom prst="rect">
            <a:avLst/>
          </a:prstGeom>
          <a:noFill/>
          <a:ln w="19050" algn="ctr">
            <a:noFill/>
            <a:miter lim="800000"/>
            <a:headEnd/>
            <a:tailEnd/>
          </a:ln>
          <a:effectLst/>
        </p:spPr>
        <p:txBody>
          <a:bodyPr wrap="none">
            <a:spAutoFit/>
          </a:bodyPr>
          <a:lstStyle/>
          <a:p>
            <a:r>
              <a:rPr lang="en-US" sz="1400" b="1" dirty="0">
                <a:solidFill>
                  <a:schemeClr val="tx1"/>
                </a:solidFill>
              </a:rPr>
              <a:t>Echidna Gorge </a:t>
            </a:r>
          </a:p>
          <a:p>
            <a:r>
              <a:rPr lang="en-US" sz="1400" b="1" dirty="0">
                <a:solidFill>
                  <a:schemeClr val="tx1"/>
                </a:solidFill>
              </a:rPr>
              <a:t>Bungle </a:t>
            </a:r>
            <a:r>
              <a:rPr lang="en-US" sz="1400" b="1" dirty="0" err="1">
                <a:solidFill>
                  <a:schemeClr val="tx1"/>
                </a:solidFill>
              </a:rPr>
              <a:t>Bungle</a:t>
            </a:r>
            <a:r>
              <a:rPr lang="en-US" sz="1400" b="1" dirty="0">
                <a:solidFill>
                  <a:schemeClr val="tx1"/>
                </a:solidFill>
              </a:rPr>
              <a:t> Range</a:t>
            </a:r>
          </a:p>
          <a:p>
            <a:r>
              <a:rPr lang="en-US" sz="1400" b="1" dirty="0">
                <a:solidFill>
                  <a:schemeClr val="tx1"/>
                </a:solidFill>
              </a:rPr>
              <a:t>Western Australia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6468" name="Text Box 4"/>
          <p:cNvSpPr txBox="1">
            <a:spLocks noChangeArrowheads="1"/>
          </p:cNvSpPr>
          <p:nvPr/>
        </p:nvSpPr>
        <p:spPr bwMode="auto">
          <a:xfrm>
            <a:off x="898525" y="620713"/>
            <a:ext cx="184150" cy="396875"/>
          </a:xfrm>
          <a:prstGeom prst="rect">
            <a:avLst/>
          </a:prstGeom>
          <a:noFill/>
          <a:ln w="19050" algn="ctr">
            <a:noFill/>
            <a:miter lim="800000"/>
            <a:headEnd/>
            <a:tailEnd/>
          </a:ln>
          <a:effectLst/>
        </p:spPr>
        <p:txBody>
          <a:bodyPr wrap="none">
            <a:spAutoFit/>
          </a:bodyPr>
          <a:lstStyle/>
          <a:p>
            <a:endParaRPr lang="en-US"/>
          </a:p>
        </p:txBody>
      </p:sp>
      <p:sp>
        <p:nvSpPr>
          <p:cNvPr id="446469" name="Text Box 5"/>
          <p:cNvSpPr txBox="1">
            <a:spLocks noChangeArrowheads="1"/>
          </p:cNvSpPr>
          <p:nvPr/>
        </p:nvSpPr>
        <p:spPr bwMode="auto">
          <a:xfrm>
            <a:off x="722313" y="363538"/>
            <a:ext cx="7569200" cy="762000"/>
          </a:xfrm>
          <a:prstGeom prst="rect">
            <a:avLst/>
          </a:prstGeom>
          <a:noFill/>
          <a:ln w="19050" algn="ctr">
            <a:noFill/>
            <a:miter lim="800000"/>
            <a:headEnd/>
            <a:tailEnd/>
          </a:ln>
          <a:effectLst/>
        </p:spPr>
        <p:txBody>
          <a:bodyPr wrap="none">
            <a:spAutoFit/>
          </a:bodyPr>
          <a:lstStyle/>
          <a:p>
            <a:pPr marL="609600" indent="-609600"/>
            <a:r>
              <a:rPr lang="en-US" sz="4400" dirty="0">
                <a:solidFill>
                  <a:srgbClr val="996600"/>
                </a:solidFill>
                <a:latin typeface="Comic Sans MS" pitchFamily="66" charset="0"/>
              </a:rPr>
              <a:t>Beyond the Heisenberg limit</a:t>
            </a:r>
          </a:p>
        </p:txBody>
      </p:sp>
      <p:sp>
        <p:nvSpPr>
          <p:cNvPr id="446470" name="Text Box 6"/>
          <p:cNvSpPr txBox="1">
            <a:spLocks noChangeArrowheads="1"/>
          </p:cNvSpPr>
          <p:nvPr/>
        </p:nvSpPr>
        <p:spPr bwMode="auto">
          <a:xfrm>
            <a:off x="1143000" y="1527175"/>
            <a:ext cx="6781800" cy="3425825"/>
          </a:xfrm>
          <a:prstGeom prst="rect">
            <a:avLst/>
          </a:prstGeom>
          <a:noFill/>
          <a:ln w="38100" algn="ctr">
            <a:solidFill>
              <a:schemeClr val="accent2"/>
            </a:solidFill>
            <a:miter lim="800000"/>
            <a:headEnd/>
            <a:tailEnd/>
          </a:ln>
          <a:effectLst/>
        </p:spPr>
        <p:txBody>
          <a:bodyPr>
            <a:spAutoFit/>
          </a:bodyPr>
          <a:lstStyle/>
          <a:p>
            <a:r>
              <a:rPr lang="en-US" sz="3600" b="1">
                <a:solidFill>
                  <a:schemeClr val="accent2"/>
                </a:solidFill>
              </a:rPr>
              <a:t>The purpose of theorems in physics is to lay out the assumptions clearly so one can discover which assumptions have to be violated.</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2370" name="Text Box 2"/>
          <p:cNvSpPr txBox="1">
            <a:spLocks noChangeArrowheads="1"/>
          </p:cNvSpPr>
          <p:nvPr/>
        </p:nvSpPr>
        <p:spPr bwMode="auto">
          <a:xfrm>
            <a:off x="0" y="30163"/>
            <a:ext cx="6096000" cy="579437"/>
          </a:xfrm>
          <a:prstGeom prst="rect">
            <a:avLst/>
          </a:prstGeom>
          <a:noFill/>
          <a:ln w="9525">
            <a:noFill/>
            <a:miter lim="800000"/>
            <a:headEnd/>
            <a:tailEnd/>
          </a:ln>
          <a:effectLst/>
        </p:spPr>
        <p:txBody>
          <a:bodyPr>
            <a:spAutoFit/>
          </a:bodyPr>
          <a:lstStyle/>
          <a:p>
            <a:pPr eaLnBrk="1" hangingPunct="1"/>
            <a:r>
              <a:rPr lang="en-US" sz="3200" b="1">
                <a:solidFill>
                  <a:srgbClr val="996633"/>
                </a:solidFill>
                <a:latin typeface="Comic Sans MS" pitchFamily="66" charset="0"/>
              </a:rPr>
              <a:t>Improving the scaling with </a:t>
            </a:r>
            <a:r>
              <a:rPr lang="en-US" sz="3200" b="1" i="1">
                <a:solidFill>
                  <a:srgbClr val="996633"/>
                </a:solidFill>
                <a:latin typeface="Comic Sans MS" pitchFamily="66" charset="0"/>
              </a:rPr>
              <a:t>N</a:t>
            </a:r>
            <a:endParaRPr lang="en-US" sz="3200">
              <a:solidFill>
                <a:schemeClr val="tx1"/>
              </a:solidFill>
            </a:endParaRPr>
          </a:p>
        </p:txBody>
      </p:sp>
      <p:sp>
        <p:nvSpPr>
          <p:cNvPr id="442371" name="Text Box 3"/>
          <p:cNvSpPr txBox="1">
            <a:spLocks noChangeArrowheads="1"/>
          </p:cNvSpPr>
          <p:nvPr/>
        </p:nvSpPr>
        <p:spPr bwMode="auto">
          <a:xfrm>
            <a:off x="6019800" y="106363"/>
            <a:ext cx="3099951" cy="461665"/>
          </a:xfrm>
          <a:prstGeom prst="rect">
            <a:avLst/>
          </a:prstGeom>
          <a:noFill/>
          <a:ln w="19050" algn="ctr">
            <a:noFill/>
            <a:miter lim="800000"/>
            <a:headEnd/>
            <a:tailEnd/>
          </a:ln>
          <a:effectLst/>
        </p:spPr>
        <p:txBody>
          <a:bodyPr wrap="none">
            <a:spAutoFit/>
          </a:bodyPr>
          <a:lstStyle/>
          <a:p>
            <a:pPr algn="l"/>
            <a:r>
              <a:rPr lang="en-US" sz="1200" dirty="0">
                <a:solidFill>
                  <a:schemeClr val="tx1"/>
                </a:solidFill>
                <a:cs typeface="Helvetica" pitchFamily="34" charset="0"/>
              </a:rPr>
              <a:t>S. Boixo, S. T. Flammia, C. M. Caves, and </a:t>
            </a:r>
          </a:p>
          <a:p>
            <a:pPr algn="l"/>
            <a:r>
              <a:rPr lang="en-US" sz="1200" dirty="0">
                <a:solidFill>
                  <a:schemeClr val="tx1"/>
                </a:solidFill>
                <a:cs typeface="Helvetica" pitchFamily="34" charset="0"/>
              </a:rPr>
              <a:t>JM Geremia, PRL </a:t>
            </a:r>
            <a:r>
              <a:rPr lang="en-US" sz="1200" b="1" dirty="0">
                <a:solidFill>
                  <a:schemeClr val="tx1"/>
                </a:solidFill>
                <a:cs typeface="Helvetica" pitchFamily="34" charset="0"/>
              </a:rPr>
              <a:t>98</a:t>
            </a:r>
            <a:r>
              <a:rPr lang="en-US" sz="1200" dirty="0">
                <a:solidFill>
                  <a:schemeClr val="tx1"/>
                </a:solidFill>
                <a:cs typeface="Helvetica" pitchFamily="34" charset="0"/>
              </a:rPr>
              <a:t>, 090401 (2007).</a:t>
            </a:r>
          </a:p>
        </p:txBody>
      </p:sp>
      <p:pic>
        <p:nvPicPr>
          <p:cNvPr id="442386" name="Picture 18" descr="TP_tmp"/>
          <p:cNvPicPr>
            <a:picLocks noChangeAspect="1" noChangeArrowheads="1"/>
          </p:cNvPicPr>
          <p:nvPr>
            <p:custDataLst>
              <p:tags r:id="rId1"/>
            </p:custDataLst>
          </p:nvPr>
        </p:nvPicPr>
        <p:blipFill>
          <a:blip r:embed="rId8" cstate="print"/>
          <a:srcRect/>
          <a:stretch>
            <a:fillRect/>
          </a:stretch>
        </p:blipFill>
        <p:spPr bwMode="auto">
          <a:xfrm>
            <a:off x="609600" y="762000"/>
            <a:ext cx="7908925" cy="1887538"/>
          </a:xfrm>
          <a:prstGeom prst="rect">
            <a:avLst/>
          </a:prstGeom>
          <a:noFill/>
          <a:ln w="19050" algn="ctr">
            <a:noFill/>
            <a:miter lim="800000"/>
            <a:headEnd/>
            <a:tailEnd/>
          </a:ln>
          <a:effectLst/>
        </p:spPr>
      </p:pic>
      <p:pic>
        <p:nvPicPr>
          <p:cNvPr id="442387" name="Picture 19" descr="TP_tmp"/>
          <p:cNvPicPr>
            <a:picLocks noChangeAspect="1" noChangeArrowheads="1"/>
          </p:cNvPicPr>
          <p:nvPr>
            <p:custDataLst>
              <p:tags r:id="rId2"/>
            </p:custDataLst>
          </p:nvPr>
        </p:nvPicPr>
        <p:blipFill>
          <a:blip r:embed="rId9" cstate="print"/>
          <a:srcRect/>
          <a:stretch>
            <a:fillRect/>
          </a:stretch>
        </p:blipFill>
        <p:spPr bwMode="auto">
          <a:xfrm>
            <a:off x="1168400" y="3276600"/>
            <a:ext cx="3708400" cy="1041400"/>
          </a:xfrm>
          <a:prstGeom prst="rect">
            <a:avLst/>
          </a:prstGeom>
          <a:noFill/>
          <a:ln w="19050" algn="ctr">
            <a:noFill/>
            <a:miter lim="800000"/>
            <a:headEnd/>
            <a:tailEnd/>
          </a:ln>
          <a:effectLst/>
        </p:spPr>
      </p:pic>
      <p:grpSp>
        <p:nvGrpSpPr>
          <p:cNvPr id="17" name="Group 16"/>
          <p:cNvGrpSpPr/>
          <p:nvPr/>
        </p:nvGrpSpPr>
        <p:grpSpPr>
          <a:xfrm>
            <a:off x="812800" y="3302000"/>
            <a:ext cx="7366000" cy="3389313"/>
            <a:chOff x="812800" y="3302000"/>
            <a:chExt cx="7366000" cy="3389313"/>
          </a:xfrm>
        </p:grpSpPr>
        <p:grpSp>
          <p:nvGrpSpPr>
            <p:cNvPr id="16" name="Group 15"/>
            <p:cNvGrpSpPr/>
            <p:nvPr/>
          </p:nvGrpSpPr>
          <p:grpSpPr>
            <a:xfrm>
              <a:off x="812800" y="4521200"/>
              <a:ext cx="7264401" cy="2170113"/>
              <a:chOff x="812800" y="4521200"/>
              <a:chExt cx="7264401" cy="2170113"/>
            </a:xfrm>
          </p:grpSpPr>
          <p:pic>
            <p:nvPicPr>
              <p:cNvPr id="442406" name="Picture 38" descr="TP_tmp"/>
              <p:cNvPicPr>
                <a:picLocks noChangeAspect="1" noChangeArrowheads="1"/>
              </p:cNvPicPr>
              <p:nvPr>
                <p:custDataLst>
                  <p:tags r:id="rId4"/>
                </p:custDataLst>
              </p:nvPr>
            </p:nvPicPr>
            <p:blipFill>
              <a:blip r:embed="rId10" cstate="print"/>
              <a:srcRect/>
              <a:stretch>
                <a:fillRect/>
              </a:stretch>
            </p:blipFill>
            <p:spPr bwMode="auto">
              <a:xfrm>
                <a:off x="3294063" y="4521200"/>
                <a:ext cx="4783138" cy="1549400"/>
              </a:xfrm>
              <a:prstGeom prst="rect">
                <a:avLst/>
              </a:prstGeom>
              <a:noFill/>
              <a:ln w="19050" algn="ctr">
                <a:noFill/>
                <a:miter lim="800000"/>
                <a:headEnd/>
                <a:tailEnd/>
              </a:ln>
              <a:effectLst/>
            </p:spPr>
          </p:pic>
          <p:sp>
            <p:nvSpPr>
              <p:cNvPr id="442390" name="Text Box 22"/>
              <p:cNvSpPr txBox="1">
                <a:spLocks noChangeArrowheads="1"/>
              </p:cNvSpPr>
              <p:nvPr/>
            </p:nvSpPr>
            <p:spPr bwMode="auto">
              <a:xfrm>
                <a:off x="812800" y="4675188"/>
                <a:ext cx="2395538" cy="1006475"/>
              </a:xfrm>
              <a:prstGeom prst="rect">
                <a:avLst/>
              </a:prstGeom>
              <a:noFill/>
              <a:ln w="19050" algn="ctr">
                <a:noFill/>
                <a:miter lim="800000"/>
                <a:headEnd/>
                <a:tailEnd/>
              </a:ln>
              <a:effectLst/>
            </p:spPr>
            <p:txBody>
              <a:bodyPr>
                <a:spAutoFit/>
              </a:bodyPr>
              <a:lstStyle/>
              <a:p>
                <a:r>
                  <a:rPr lang="en-US" b="1">
                    <a:solidFill>
                      <a:srgbClr val="990099"/>
                    </a:solidFill>
                  </a:rPr>
                  <a:t>Metrologically relevant </a:t>
                </a:r>
                <a:r>
                  <a:rPr lang="en-US" b="1" i="1">
                    <a:solidFill>
                      <a:srgbClr val="990099"/>
                    </a:solidFill>
                  </a:rPr>
                  <a:t>k</a:t>
                </a:r>
                <a:r>
                  <a:rPr lang="en-US" b="1">
                    <a:solidFill>
                      <a:srgbClr val="990099"/>
                    </a:solidFill>
                  </a:rPr>
                  <a:t>-body coupling</a:t>
                </a:r>
                <a:endParaRPr lang="en-US" b="1" i="1">
                  <a:solidFill>
                    <a:srgbClr val="990099"/>
                  </a:solidFill>
                </a:endParaRPr>
              </a:p>
            </p:txBody>
          </p:sp>
          <p:pic>
            <p:nvPicPr>
              <p:cNvPr id="442407" name="Picture 39" descr="TP_tmp"/>
              <p:cNvPicPr>
                <a:picLocks noChangeAspect="1" noChangeArrowheads="1"/>
              </p:cNvPicPr>
              <p:nvPr>
                <p:custDataLst>
                  <p:tags r:id="rId5"/>
                </p:custDataLst>
              </p:nvPr>
            </p:nvPicPr>
            <p:blipFill>
              <a:blip r:embed="rId11" cstate="print"/>
              <a:srcRect/>
              <a:stretch>
                <a:fillRect/>
              </a:stretch>
            </p:blipFill>
            <p:spPr bwMode="auto">
              <a:xfrm>
                <a:off x="2819400" y="6248400"/>
                <a:ext cx="3168650" cy="442913"/>
              </a:xfrm>
              <a:prstGeom prst="rect">
                <a:avLst/>
              </a:prstGeom>
              <a:noFill/>
              <a:ln w="19050" algn="ctr">
                <a:noFill/>
                <a:miter lim="800000"/>
                <a:headEnd/>
                <a:tailEnd/>
              </a:ln>
              <a:effectLst/>
            </p:spPr>
          </p:pic>
        </p:grpSp>
        <p:pic>
          <p:nvPicPr>
            <p:cNvPr id="442408" name="Picture 40" descr="TP_tmp"/>
            <p:cNvPicPr>
              <a:picLocks noChangeAspect="1" noChangeArrowheads="1"/>
            </p:cNvPicPr>
            <p:nvPr>
              <p:custDataLst>
                <p:tags r:id="rId3"/>
              </p:custDataLst>
            </p:nvPr>
          </p:nvPicPr>
          <p:blipFill>
            <a:blip r:embed="rId12" cstate="print"/>
            <a:srcRect/>
            <a:stretch>
              <a:fillRect/>
            </a:stretch>
          </p:blipFill>
          <p:spPr bwMode="auto">
            <a:xfrm>
              <a:off x="5130800" y="3302000"/>
              <a:ext cx="3048000" cy="1016000"/>
            </a:xfrm>
            <a:prstGeom prst="rect">
              <a:avLst/>
            </a:prstGeom>
            <a:noFill/>
            <a:ln w="19050" algn="ctr">
              <a:noFill/>
              <a:miter lim="800000"/>
              <a:headEnd/>
              <a:tailEnd/>
            </a:ln>
            <a:effectLst/>
          </p:spPr>
        </p:pic>
      </p:grpSp>
      <p:grpSp>
        <p:nvGrpSpPr>
          <p:cNvPr id="442414" name="Group 46"/>
          <p:cNvGrpSpPr>
            <a:grpSpLocks/>
          </p:cNvGrpSpPr>
          <p:nvPr/>
        </p:nvGrpSpPr>
        <p:grpSpPr bwMode="auto">
          <a:xfrm>
            <a:off x="1524000" y="2057400"/>
            <a:ext cx="2971800" cy="1063625"/>
            <a:chOff x="960" y="1278"/>
            <a:chExt cx="1872" cy="670"/>
          </a:xfrm>
        </p:grpSpPr>
        <p:sp>
          <p:nvSpPr>
            <p:cNvPr id="442393" name="Text Box 25"/>
            <p:cNvSpPr txBox="1">
              <a:spLocks noChangeArrowheads="1"/>
            </p:cNvSpPr>
            <p:nvPr/>
          </p:nvSpPr>
          <p:spPr bwMode="auto">
            <a:xfrm>
              <a:off x="960" y="1680"/>
              <a:ext cx="1872" cy="268"/>
            </a:xfrm>
            <a:prstGeom prst="rect">
              <a:avLst/>
            </a:prstGeom>
            <a:noFill/>
            <a:ln w="28575" algn="ctr">
              <a:solidFill>
                <a:srgbClr val="FF3300"/>
              </a:solidFill>
              <a:miter lim="800000"/>
              <a:headEnd/>
              <a:tailEnd/>
            </a:ln>
            <a:effectLst/>
          </p:spPr>
          <p:txBody>
            <a:bodyPr>
              <a:spAutoFit/>
            </a:bodyPr>
            <a:lstStyle/>
            <a:p>
              <a:r>
                <a:rPr lang="en-US" b="1">
                  <a:solidFill>
                    <a:srgbClr val="FF3300"/>
                  </a:solidFill>
                </a:rPr>
                <a:t>Cat state does the job.</a:t>
              </a:r>
              <a:endParaRPr lang="en-US" b="1" i="1">
                <a:solidFill>
                  <a:srgbClr val="990099"/>
                </a:solidFill>
              </a:endParaRPr>
            </a:p>
          </p:txBody>
        </p:sp>
        <p:sp>
          <p:nvSpPr>
            <p:cNvPr id="442399" name="Line 31"/>
            <p:cNvSpPr>
              <a:spLocks noChangeShapeType="1"/>
            </p:cNvSpPr>
            <p:nvPr/>
          </p:nvSpPr>
          <p:spPr bwMode="auto">
            <a:xfrm flipV="1">
              <a:off x="2112" y="1278"/>
              <a:ext cx="0" cy="402"/>
            </a:xfrm>
            <a:prstGeom prst="line">
              <a:avLst/>
            </a:prstGeom>
            <a:noFill/>
            <a:ln w="28575">
              <a:solidFill>
                <a:srgbClr val="FF3300"/>
              </a:solidFill>
              <a:round/>
              <a:headEnd/>
              <a:tailEnd type="triangle" w="med" len="med"/>
            </a:ln>
            <a:effectLst/>
          </p:spPr>
          <p:txBody>
            <a:bodyPr/>
            <a:lstStyle/>
            <a:p>
              <a:endParaRPr lang="en-US"/>
            </a:p>
          </p:txBody>
        </p:sp>
      </p:grpSp>
      <p:sp>
        <p:nvSpPr>
          <p:cNvPr id="442413" name="Text Box 45"/>
          <p:cNvSpPr txBox="1">
            <a:spLocks noChangeArrowheads="1"/>
          </p:cNvSpPr>
          <p:nvPr/>
        </p:nvSpPr>
        <p:spPr bwMode="auto">
          <a:xfrm>
            <a:off x="4786313" y="2743200"/>
            <a:ext cx="4208462" cy="425450"/>
          </a:xfrm>
          <a:prstGeom prst="rect">
            <a:avLst/>
          </a:prstGeom>
          <a:noFill/>
          <a:ln w="28575" algn="ctr">
            <a:solidFill>
              <a:schemeClr val="accent2"/>
            </a:solidFill>
            <a:miter lim="800000"/>
            <a:headEnd/>
            <a:tailEnd/>
          </a:ln>
          <a:effectLst/>
        </p:spPr>
        <p:txBody>
          <a:bodyPr wrap="none">
            <a:spAutoFit/>
          </a:bodyPr>
          <a:lstStyle/>
          <a:p>
            <a:r>
              <a:rPr lang="en-US" b="1"/>
              <a:t>Nonlinear Ramsey interferometry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24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424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41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53634" name="Text Box 2"/>
          <p:cNvSpPr txBox="1">
            <a:spLocks noChangeArrowheads="1"/>
          </p:cNvSpPr>
          <p:nvPr/>
        </p:nvSpPr>
        <p:spPr bwMode="auto">
          <a:xfrm>
            <a:off x="0" y="0"/>
            <a:ext cx="6096000" cy="1066800"/>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Improving the scaling with </a:t>
            </a:r>
            <a:r>
              <a:rPr lang="en-US" sz="3200" b="1" i="1" dirty="0">
                <a:solidFill>
                  <a:srgbClr val="996633"/>
                </a:solidFill>
                <a:latin typeface="Comic Sans MS" pitchFamily="66" charset="0"/>
              </a:rPr>
              <a:t>N </a:t>
            </a:r>
            <a:r>
              <a:rPr lang="en-US" sz="3200" b="1" dirty="0">
                <a:solidFill>
                  <a:srgbClr val="996633"/>
                </a:solidFill>
                <a:latin typeface="Comic Sans MS" pitchFamily="66" charset="0"/>
              </a:rPr>
              <a:t>without entanglement</a:t>
            </a:r>
            <a:endParaRPr lang="en-US" sz="3200" dirty="0">
              <a:solidFill>
                <a:schemeClr val="tx1"/>
              </a:solidFill>
            </a:endParaRPr>
          </a:p>
        </p:txBody>
      </p:sp>
      <p:sp>
        <p:nvSpPr>
          <p:cNvPr id="453635" name="Text Box 3"/>
          <p:cNvSpPr txBox="1">
            <a:spLocks noChangeArrowheads="1"/>
          </p:cNvSpPr>
          <p:nvPr/>
        </p:nvSpPr>
        <p:spPr bwMode="auto">
          <a:xfrm>
            <a:off x="5562600" y="609600"/>
            <a:ext cx="327660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latin typeface="Arial" pitchFamily="34" charset="0"/>
                <a:cs typeface="Arial" pitchFamily="34" charset="0"/>
              </a:rPr>
              <a:t>S. Boixo, A. Datta, S. T. Flammia, A. Shaji, E. Bagan, and C. M. Caves, PRA  77, 012317 (2008).</a:t>
            </a:r>
          </a:p>
        </p:txBody>
      </p:sp>
      <p:pic>
        <p:nvPicPr>
          <p:cNvPr id="2" name="Picture 1" descr="TP_tmp"/>
          <p:cNvPicPr>
            <a:picLocks noChangeAspect="1"/>
          </p:cNvPicPr>
          <p:nvPr>
            <p:custDataLst>
              <p:tags r:id="rId1"/>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057609" y="1477962"/>
            <a:ext cx="4800181" cy="139260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2"/>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966746" y="5516562"/>
            <a:ext cx="3053345" cy="103678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3" name="Group 16"/>
          <p:cNvGrpSpPr>
            <a:grpSpLocks/>
          </p:cNvGrpSpPr>
          <p:nvPr/>
        </p:nvGrpSpPr>
        <p:grpSpPr bwMode="auto">
          <a:xfrm>
            <a:off x="228600" y="1809750"/>
            <a:ext cx="8686800" cy="701675"/>
            <a:chOff x="144" y="1046"/>
            <a:chExt cx="5472" cy="442"/>
          </a:xfrm>
        </p:grpSpPr>
        <p:sp>
          <p:nvSpPr>
            <p:cNvPr id="453642" name="Text Box 10"/>
            <p:cNvSpPr txBox="1">
              <a:spLocks noChangeArrowheads="1"/>
            </p:cNvSpPr>
            <p:nvPr/>
          </p:nvSpPr>
          <p:spPr bwMode="auto">
            <a:xfrm>
              <a:off x="144" y="1046"/>
              <a:ext cx="1008" cy="442"/>
            </a:xfrm>
            <a:prstGeom prst="rect">
              <a:avLst/>
            </a:prstGeom>
            <a:noFill/>
            <a:ln w="19050" algn="ctr">
              <a:noFill/>
              <a:miter lim="800000"/>
              <a:headEnd/>
              <a:tailEnd/>
            </a:ln>
            <a:effectLst/>
          </p:spPr>
          <p:txBody>
            <a:bodyPr>
              <a:spAutoFit/>
            </a:bodyPr>
            <a:lstStyle/>
            <a:p>
              <a:r>
                <a:rPr lang="en-US" b="1">
                  <a:solidFill>
                    <a:srgbClr val="990099"/>
                  </a:solidFill>
                </a:rPr>
                <a:t>Product</a:t>
              </a:r>
            </a:p>
            <a:p>
              <a:r>
                <a:rPr lang="en-US" b="1">
                  <a:solidFill>
                    <a:srgbClr val="990099"/>
                  </a:solidFill>
                </a:rPr>
                <a:t>input</a:t>
              </a:r>
              <a:endParaRPr lang="en-US" b="1" i="1">
                <a:solidFill>
                  <a:srgbClr val="990099"/>
                </a:solidFill>
              </a:endParaRPr>
            </a:p>
          </p:txBody>
        </p:sp>
        <p:sp>
          <p:nvSpPr>
            <p:cNvPr id="453647" name="Text Box 15"/>
            <p:cNvSpPr txBox="1">
              <a:spLocks noChangeArrowheads="1"/>
            </p:cNvSpPr>
            <p:nvPr/>
          </p:nvSpPr>
          <p:spPr bwMode="auto">
            <a:xfrm>
              <a:off x="4416" y="1046"/>
              <a:ext cx="1200" cy="442"/>
            </a:xfrm>
            <a:prstGeom prst="rect">
              <a:avLst/>
            </a:prstGeom>
            <a:noFill/>
            <a:ln w="19050" algn="ctr">
              <a:noFill/>
              <a:miter lim="800000"/>
              <a:headEnd/>
              <a:tailEnd/>
            </a:ln>
            <a:effectLst/>
          </p:spPr>
          <p:txBody>
            <a:bodyPr>
              <a:spAutoFit/>
            </a:bodyPr>
            <a:lstStyle/>
            <a:p>
              <a:r>
                <a:rPr lang="en-US" b="1">
                  <a:solidFill>
                    <a:srgbClr val="990099"/>
                  </a:solidFill>
                </a:rPr>
                <a:t>Product</a:t>
              </a:r>
            </a:p>
            <a:p>
              <a:r>
                <a:rPr lang="en-US" b="1">
                  <a:solidFill>
                    <a:srgbClr val="990099"/>
                  </a:solidFill>
                </a:rPr>
                <a:t>measurement</a:t>
              </a:r>
              <a:endParaRPr lang="en-US" b="1" i="1">
                <a:solidFill>
                  <a:srgbClr val="990099"/>
                </a:solidFill>
              </a:endParaRPr>
            </a:p>
          </p:txBody>
        </p:sp>
      </p:grpSp>
      <p:pic>
        <p:nvPicPr>
          <p:cNvPr id="4" name="Picture 3" descr="TP_tmp"/>
          <p:cNvPicPr>
            <a:picLocks noChangeAspect="1"/>
          </p:cNvPicPr>
          <p:nvPr>
            <p:custDataLst>
              <p:tags r:id="rId3"/>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49509" y="3505200"/>
            <a:ext cx="4216409" cy="154601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470026" name="Picture 10" descr="C:\Documents and Settings\Carlton Caves\Local Settings\Temporary Internet Files\Content.IE5\8JXTB6JL\CAQBSJMV.gif"/>
          <p:cNvPicPr>
            <a:picLocks noChangeAspect="1" noChangeArrowheads="1"/>
          </p:cNvPicPr>
          <p:nvPr/>
        </p:nvPicPr>
        <p:blipFill>
          <a:blip r:embed="rId8" cstate="print"/>
          <a:srcRect/>
          <a:stretch>
            <a:fillRect/>
          </a:stretch>
        </p:blipFill>
        <p:spPr bwMode="auto">
          <a:xfrm>
            <a:off x="4582253" y="381000"/>
            <a:ext cx="4409347" cy="4067175"/>
          </a:xfrm>
          <a:prstGeom prst="rect">
            <a:avLst/>
          </a:prstGeom>
          <a:noFill/>
          <a:scene3d>
            <a:camera prst="orthographicFront">
              <a:rot lat="0" lon="0" rev="21510000"/>
            </a:camera>
            <a:lightRig rig="threePt" dir="t"/>
          </a:scene3d>
        </p:spPr>
      </p:pic>
      <p:pic>
        <p:nvPicPr>
          <p:cNvPr id="11" name="Picture 10" descr="TP_tmp.png"/>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562593" y="4572000"/>
            <a:ext cx="2934831" cy="116589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0" name="Group 9"/>
          <p:cNvGrpSpPr/>
          <p:nvPr/>
        </p:nvGrpSpPr>
        <p:grpSpPr bwMode="auto">
          <a:xfrm>
            <a:off x="152400" y="609600"/>
            <a:ext cx="3886200" cy="5420592"/>
            <a:chOff x="152400" y="609600"/>
            <a:chExt cx="3886200" cy="5420592"/>
          </a:xfrm>
        </p:grpSpPr>
        <p:pic>
          <p:nvPicPr>
            <p:cNvPr id="2" name="Picture 1" descr="TP_tmp.png"/>
            <p:cNvPicPr>
              <a:picLocks noChangeAspect="1"/>
            </p:cNvPicPr>
            <p:nvPr>
              <p:custDataLst>
                <p:tags r:id="rId3"/>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1731" y="4191000"/>
              <a:ext cx="3511718" cy="92477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70024" name="Picture 8" descr="C:\Documents and Settings\Carlton Caves\Local Settings\Temporary Internet Files\Content.IE5\8JXTB6JL\CAUBWPMD.gif"/>
            <p:cNvPicPr>
              <a:picLocks noChangeAspect="1" noChangeArrowheads="1"/>
            </p:cNvPicPr>
            <p:nvPr/>
          </p:nvPicPr>
          <p:blipFill>
            <a:blip r:embed="rId11" cstate="print"/>
            <a:srcRect/>
            <a:stretch>
              <a:fillRect/>
            </a:stretch>
          </p:blipFill>
          <p:spPr bwMode="auto">
            <a:xfrm>
              <a:off x="152400" y="609600"/>
              <a:ext cx="3886200" cy="3573218"/>
            </a:xfrm>
            <a:prstGeom prst="rect">
              <a:avLst/>
            </a:prstGeom>
            <a:noFill/>
            <a:scene3d>
              <a:camera prst="orthographicFront">
                <a:rot lat="0" lon="0" rev="21510000"/>
              </a:camera>
              <a:lightRig rig="threePt" dir="t"/>
            </a:scene3d>
          </p:spPr>
        </p:pic>
        <p:pic>
          <p:nvPicPr>
            <p:cNvPr id="8" name="Picture 7" descr="TP_tmp.png"/>
            <p:cNvPicPr>
              <a:picLocks noChangeAspect="1"/>
            </p:cNvPicPr>
            <p:nvPr>
              <p:custDataLst>
                <p:tags r:id="rId4"/>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78149" y="5557188"/>
              <a:ext cx="2438879" cy="47300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png"/>
            <p:cNvPicPr>
              <a:picLocks noChangeAspect="1"/>
            </p:cNvPicPr>
            <p:nvPr>
              <p:custDataLst>
                <p:tags r:id="rId5"/>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28728" y="5188734"/>
              <a:ext cx="3537720" cy="30794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12" name="Picture 11" descr="TP_tmp.png"/>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14997" y="5867400"/>
            <a:ext cx="2556780" cy="4730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44" name="Group 43"/>
          <p:cNvGrpSpPr/>
          <p:nvPr/>
        </p:nvGrpSpPr>
        <p:grpSpPr>
          <a:xfrm>
            <a:off x="2500086" y="4495800"/>
            <a:ext cx="5348514" cy="990600"/>
            <a:chOff x="2500086" y="4572000"/>
            <a:chExt cx="5348514" cy="990600"/>
          </a:xfrm>
        </p:grpSpPr>
        <p:sp>
          <p:nvSpPr>
            <p:cNvPr id="39" name="Rectangle 38"/>
            <p:cNvSpPr/>
            <p:nvPr/>
          </p:nvSpPr>
          <p:spPr bwMode="auto">
            <a:xfrm>
              <a:off x="2500086" y="4572000"/>
              <a:ext cx="1295400" cy="685800"/>
            </a:xfrm>
            <a:prstGeom prst="rect">
              <a:avLst/>
            </a:prstGeom>
            <a:noFill/>
            <a:ln w="28575" cap="flat" cmpd="sng" algn="ctr">
              <a:solidFill>
                <a:srgbClr val="0070C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0" name="Rectangle 39"/>
            <p:cNvSpPr/>
            <p:nvPr/>
          </p:nvSpPr>
          <p:spPr bwMode="auto">
            <a:xfrm>
              <a:off x="6324600" y="5257800"/>
              <a:ext cx="1524000" cy="304800"/>
            </a:xfrm>
            <a:prstGeom prst="rect">
              <a:avLst/>
            </a:prstGeom>
            <a:noFill/>
            <a:ln w="28575" cap="flat" cmpd="sng" algn="ctr">
              <a:solidFill>
                <a:srgbClr val="0070C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467970" name="Text Box 2"/>
          <p:cNvSpPr txBox="1">
            <a:spLocks noChangeArrowheads="1"/>
          </p:cNvSpPr>
          <p:nvPr/>
        </p:nvSpPr>
        <p:spPr bwMode="auto">
          <a:xfrm>
            <a:off x="0" y="0"/>
            <a:ext cx="9144000" cy="954107"/>
          </a:xfrm>
          <a:prstGeom prst="rect">
            <a:avLst/>
          </a:prstGeom>
          <a:noFill/>
          <a:ln w="9525">
            <a:noFill/>
            <a:miter lim="800000"/>
            <a:headEnd/>
            <a:tailEnd/>
          </a:ln>
          <a:effectLst/>
        </p:spPr>
        <p:txBody>
          <a:bodyPr>
            <a:spAutoFit/>
          </a:bodyPr>
          <a:lstStyle/>
          <a:p>
            <a:pPr eaLnBrk="1" hangingPunct="1"/>
            <a:r>
              <a:rPr lang="en-US" sz="2800" b="1" dirty="0">
                <a:solidFill>
                  <a:srgbClr val="996633"/>
                </a:solidFill>
                <a:latin typeface="Comic Sans MS" pitchFamily="66" charset="0"/>
              </a:rPr>
              <a:t>Improving the scaling with </a:t>
            </a:r>
            <a:r>
              <a:rPr lang="en-US" sz="2800" b="1" i="1" dirty="0">
                <a:solidFill>
                  <a:srgbClr val="996633"/>
                </a:solidFill>
                <a:latin typeface="Comic Sans MS" pitchFamily="66" charset="0"/>
              </a:rPr>
              <a:t>N </a:t>
            </a:r>
            <a:r>
              <a:rPr lang="en-US" sz="2800" b="1" dirty="0">
                <a:solidFill>
                  <a:srgbClr val="996633"/>
                </a:solidFill>
                <a:latin typeface="Comic Sans MS" pitchFamily="66" charset="0"/>
              </a:rPr>
              <a:t>without entanglement.  Two-body couplings</a:t>
            </a:r>
            <a:endParaRPr lang="en-US" sz="2800" dirty="0">
              <a:solidFill>
                <a:schemeClr val="tx1"/>
              </a:solidFill>
            </a:endParaRPr>
          </a:p>
        </p:txBody>
      </p:sp>
      <p:sp>
        <p:nvSpPr>
          <p:cNvPr id="20" name="Text Box 3"/>
          <p:cNvSpPr txBox="1">
            <a:spLocks noChangeArrowheads="1"/>
          </p:cNvSpPr>
          <p:nvPr/>
        </p:nvSpPr>
        <p:spPr bwMode="auto">
          <a:xfrm>
            <a:off x="145143" y="6096000"/>
            <a:ext cx="4884057"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Boixo, A. Datta, S. T. Flammia, A. Shaji, E. Bagan, and C. M. Caves, PRA 77, 012317 (2008); M. J. Woolley, G. J. Milburn, and C. M. Caves, NJP 10, 125018 (2008).</a:t>
            </a:r>
          </a:p>
        </p:txBody>
      </p:sp>
      <p:sp>
        <p:nvSpPr>
          <p:cNvPr id="15" name="TextBox 14"/>
          <p:cNvSpPr txBox="1"/>
          <p:nvPr/>
        </p:nvSpPr>
        <p:spPr>
          <a:xfrm>
            <a:off x="5486400" y="6426684"/>
            <a:ext cx="3048000" cy="400110"/>
          </a:xfrm>
          <a:prstGeom prst="rect">
            <a:avLst/>
          </a:prstGeom>
          <a:noFill/>
          <a:ln w="28575">
            <a:solidFill>
              <a:srgbClr val="002060"/>
            </a:solidFill>
          </a:ln>
        </p:spPr>
        <p:txBody>
          <a:bodyPr wrap="square" rtlCol="0">
            <a:spAutoFit/>
          </a:bodyPr>
          <a:lstStyle/>
          <a:p>
            <a:r>
              <a:rPr lang="en-US" dirty="0">
                <a:solidFill>
                  <a:srgbClr val="002060"/>
                </a:solidFill>
              </a:rPr>
              <a:t>Loss and </a:t>
            </a:r>
            <a:r>
              <a:rPr lang="en-US" dirty="0" err="1">
                <a:solidFill>
                  <a:srgbClr val="002060"/>
                </a:solidFill>
              </a:rPr>
              <a:t>decoherence</a:t>
            </a:r>
            <a:r>
              <a:rPr lang="en-US" dirty="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93237" name="Oval 21"/>
          <p:cNvSpPr>
            <a:spLocks noChangeArrowheads="1"/>
          </p:cNvSpPr>
          <p:nvPr/>
        </p:nvSpPr>
        <p:spPr bwMode="auto">
          <a:xfrm>
            <a:off x="1266825" y="152400"/>
            <a:ext cx="6581775" cy="6581775"/>
          </a:xfrm>
          <a:prstGeom prst="ellipse">
            <a:avLst/>
          </a:prstGeom>
          <a:noFill/>
          <a:ln w="57150">
            <a:solidFill>
              <a:schemeClr val="tx1"/>
            </a:solidFill>
            <a:round/>
            <a:headEnd/>
            <a:tailEnd/>
          </a:ln>
          <a:effectLst/>
        </p:spPr>
        <p:txBody>
          <a:bodyPr wrap="none" anchor="ctr"/>
          <a:lstStyle/>
          <a:p>
            <a:endParaRPr lang="en-US"/>
          </a:p>
        </p:txBody>
      </p:sp>
      <p:sp>
        <p:nvSpPr>
          <p:cNvPr id="393238" name="Text Box 22"/>
          <p:cNvSpPr txBox="1">
            <a:spLocks noChangeArrowheads="1"/>
          </p:cNvSpPr>
          <p:nvPr/>
        </p:nvSpPr>
        <p:spPr bwMode="auto">
          <a:xfrm>
            <a:off x="2405063" y="669925"/>
            <a:ext cx="4414837" cy="1371600"/>
          </a:xfrm>
          <a:prstGeom prst="rect">
            <a:avLst/>
          </a:prstGeom>
          <a:noFill/>
          <a:ln w="9525">
            <a:noFill/>
            <a:miter lim="800000"/>
            <a:headEnd/>
            <a:tailEnd/>
          </a:ln>
          <a:effectLst/>
        </p:spPr>
        <p:txBody>
          <a:bodyPr wrap="none">
            <a:spAutoFit/>
          </a:bodyPr>
          <a:lstStyle/>
          <a:p>
            <a:pPr eaLnBrk="1" hangingPunct="1"/>
            <a:r>
              <a:rPr lang="en-US" sz="3600" b="1">
                <a:solidFill>
                  <a:srgbClr val="660066"/>
                </a:solidFill>
              </a:rPr>
              <a:t>Metrology</a:t>
            </a:r>
          </a:p>
          <a:p>
            <a:pPr eaLnBrk="1" hangingPunct="1"/>
            <a:r>
              <a:rPr lang="en-US" sz="2400" b="1">
                <a:solidFill>
                  <a:schemeClr val="accent2"/>
                </a:solidFill>
              </a:rPr>
              <a:t>Taking the measure of things</a:t>
            </a:r>
          </a:p>
          <a:p>
            <a:pPr eaLnBrk="1" hangingPunct="1"/>
            <a:r>
              <a:rPr lang="en-US" sz="2400" b="1">
                <a:solidFill>
                  <a:schemeClr val="accent2"/>
                </a:solidFill>
              </a:rPr>
              <a:t>The heart of physics</a:t>
            </a:r>
          </a:p>
        </p:txBody>
      </p:sp>
      <p:grpSp>
        <p:nvGrpSpPr>
          <p:cNvPr id="393255" name="Group 39"/>
          <p:cNvGrpSpPr>
            <a:grpSpLocks/>
          </p:cNvGrpSpPr>
          <p:nvPr/>
        </p:nvGrpSpPr>
        <p:grpSpPr bwMode="auto">
          <a:xfrm>
            <a:off x="1828800" y="2181225"/>
            <a:ext cx="5562600" cy="2924175"/>
            <a:chOff x="1152" y="1374"/>
            <a:chExt cx="3504" cy="1842"/>
          </a:xfrm>
        </p:grpSpPr>
        <p:sp>
          <p:nvSpPr>
            <p:cNvPr id="393249" name="Text Box 33"/>
            <p:cNvSpPr txBox="1">
              <a:spLocks noChangeArrowheads="1"/>
            </p:cNvSpPr>
            <p:nvPr/>
          </p:nvSpPr>
          <p:spPr bwMode="auto">
            <a:xfrm>
              <a:off x="3072" y="1536"/>
              <a:ext cx="1584" cy="1458"/>
            </a:xfrm>
            <a:prstGeom prst="rect">
              <a:avLst/>
            </a:prstGeom>
            <a:noFill/>
            <a:ln w="28575">
              <a:solidFill>
                <a:schemeClr val="tx1"/>
              </a:solidFill>
              <a:miter lim="800000"/>
              <a:headEnd/>
              <a:tailEnd/>
            </a:ln>
            <a:effectLst/>
          </p:spPr>
          <p:txBody>
            <a:bodyPr>
              <a:spAutoFit/>
            </a:bodyPr>
            <a:lstStyle/>
            <a:p>
              <a:pPr eaLnBrk="1" hangingPunct="1"/>
              <a:r>
                <a:rPr lang="en-US" sz="2400" b="1"/>
                <a:t>Old physics</a:t>
              </a:r>
            </a:p>
            <a:p>
              <a:pPr eaLnBrk="1" hangingPunct="1"/>
              <a:r>
                <a:rPr lang="en-US" b="1" i="1">
                  <a:solidFill>
                    <a:srgbClr val="990099"/>
                  </a:solidFill>
                  <a:latin typeface="Comic Sans MS" pitchFamily="66" charset="0"/>
                </a:rPr>
                <a:t>Quantum mechanics as nag.</a:t>
              </a:r>
            </a:p>
            <a:p>
              <a:pPr eaLnBrk="1" hangingPunct="1"/>
              <a:r>
                <a:rPr lang="en-US" b="1" i="1">
                  <a:solidFill>
                    <a:srgbClr val="006600"/>
                  </a:solidFill>
                </a:rPr>
                <a:t>The uncertainty principle </a:t>
              </a:r>
            </a:p>
            <a:p>
              <a:pPr eaLnBrk="1" hangingPunct="1"/>
              <a:r>
                <a:rPr lang="en-US" b="1" i="1">
                  <a:solidFill>
                    <a:srgbClr val="006600"/>
                  </a:solidFill>
                </a:rPr>
                <a:t>restricts what can be done.</a:t>
              </a:r>
            </a:p>
          </p:txBody>
        </p:sp>
        <p:sp>
          <p:nvSpPr>
            <p:cNvPr id="393251" name="Text Box 35"/>
            <p:cNvSpPr txBox="1">
              <a:spLocks noChangeArrowheads="1"/>
            </p:cNvSpPr>
            <p:nvPr/>
          </p:nvSpPr>
          <p:spPr bwMode="auto">
            <a:xfrm>
              <a:off x="1152" y="1374"/>
              <a:ext cx="1920" cy="1842"/>
            </a:xfrm>
            <a:prstGeom prst="rect">
              <a:avLst/>
            </a:prstGeom>
            <a:noFill/>
            <a:ln w="28575">
              <a:solidFill>
                <a:schemeClr val="tx1"/>
              </a:solidFill>
              <a:miter lim="800000"/>
              <a:headEnd/>
              <a:tailEnd/>
            </a:ln>
            <a:effectLst/>
          </p:spPr>
          <p:txBody>
            <a:bodyPr>
              <a:spAutoFit/>
            </a:bodyPr>
            <a:lstStyle/>
            <a:p>
              <a:pPr eaLnBrk="1" hangingPunct="1"/>
              <a:r>
                <a:rPr lang="en-US" sz="2400" b="1"/>
                <a:t>New physics</a:t>
              </a:r>
              <a:endParaRPr lang="en-US" sz="2400" b="1">
                <a:solidFill>
                  <a:srgbClr val="990099"/>
                </a:solidFill>
              </a:endParaRPr>
            </a:p>
            <a:p>
              <a:pPr eaLnBrk="1" hangingPunct="1"/>
              <a:r>
                <a:rPr lang="en-US" b="1" i="1">
                  <a:solidFill>
                    <a:srgbClr val="990099"/>
                  </a:solidFill>
                  <a:latin typeface="Comic Sans MS" pitchFamily="66" charset="0"/>
                </a:rPr>
                <a:t>Quantum mechanics as liberator.</a:t>
              </a:r>
              <a:endParaRPr lang="en-US" b="1" i="1">
                <a:solidFill>
                  <a:srgbClr val="006600"/>
                </a:solidFill>
              </a:endParaRPr>
            </a:p>
            <a:p>
              <a:pPr eaLnBrk="1" hangingPunct="1"/>
              <a:r>
                <a:rPr lang="en-US" b="1" i="1">
                  <a:solidFill>
                    <a:srgbClr val="006600"/>
                  </a:solidFill>
                </a:rPr>
                <a:t>Explore what can be done with quantum systems, instead of being satisfied with what Nature hands us.</a:t>
              </a:r>
            </a:p>
            <a:p>
              <a:pPr eaLnBrk="1" hangingPunct="1"/>
              <a:r>
                <a:rPr lang="en-US" b="1">
                  <a:solidFill>
                    <a:srgbClr val="FF3300"/>
                  </a:solidFill>
                </a:rPr>
                <a:t>Quantum engineering</a:t>
              </a:r>
            </a:p>
          </p:txBody>
        </p:sp>
      </p:grpSp>
      <p:sp>
        <p:nvSpPr>
          <p:cNvPr id="393253" name="Text Box 37"/>
          <p:cNvSpPr txBox="1">
            <a:spLocks noChangeArrowheads="1"/>
          </p:cNvSpPr>
          <p:nvPr/>
        </p:nvSpPr>
        <p:spPr bwMode="auto">
          <a:xfrm>
            <a:off x="2359025" y="5486400"/>
            <a:ext cx="4375150" cy="519113"/>
          </a:xfrm>
          <a:prstGeom prst="rect">
            <a:avLst/>
          </a:prstGeom>
          <a:noFill/>
          <a:ln w="9525">
            <a:noFill/>
            <a:miter lim="800000"/>
            <a:headEnd/>
            <a:tailEnd/>
          </a:ln>
          <a:effectLst/>
        </p:spPr>
        <p:txBody>
          <a:bodyPr wrap="none">
            <a:spAutoFit/>
          </a:bodyPr>
          <a:lstStyle/>
          <a:p>
            <a:pPr eaLnBrk="1" hangingPunct="1"/>
            <a:r>
              <a:rPr lang="en-US" sz="2800" b="1">
                <a:solidFill>
                  <a:srgbClr val="660066"/>
                </a:solidFill>
              </a:rPr>
              <a:t>Old conflict in new guise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3255"/>
                                        </p:tgtEl>
                                        <p:attrNameLst>
                                          <p:attrName>style.visibility</p:attrName>
                                        </p:attrNameLst>
                                      </p:cBhvr>
                                      <p:to>
                                        <p:strVal val="visible"/>
                                      </p:to>
                                    </p:set>
                                  </p:childTnLst>
                                </p:cTn>
                              </p:par>
                            </p:childTnLst>
                          </p:cTn>
                        </p:par>
                        <p:par>
                          <p:cTn id="7" fill="hold">
                            <p:stCondLst>
                              <p:cond delay="0"/>
                            </p:stCondLst>
                            <p:childTnLst>
                              <p:par>
                                <p:cTn id="8" presetID="9" presetClass="entr" presetSubtype="0" fill="hold" grpId="0" nodeType="afterEffect">
                                  <p:stCondLst>
                                    <p:cond delay="2500"/>
                                  </p:stCondLst>
                                  <p:childTnLst>
                                    <p:set>
                                      <p:cBhvr>
                                        <p:cTn id="9" dur="1" fill="hold">
                                          <p:stCondLst>
                                            <p:cond delay="0"/>
                                          </p:stCondLst>
                                        </p:cTn>
                                        <p:tgtEl>
                                          <p:spTgt spid="393253"/>
                                        </p:tgtEl>
                                        <p:attrNameLst>
                                          <p:attrName>style.visibility</p:attrName>
                                        </p:attrNameLst>
                                      </p:cBhvr>
                                      <p:to>
                                        <p:strVal val="visible"/>
                                      </p:to>
                                    </p:set>
                                    <p:animEffect transition="in" filter="dissolve">
                                      <p:cBhvr>
                                        <p:cTn id="10" dur="3000"/>
                                        <p:tgtEl>
                                          <p:spTgt spid="39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3253"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pic>
        <p:nvPicPr>
          <p:cNvPr id="2" name="Picture 1" descr="TP_tmp.png"/>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35084" y="1371600"/>
            <a:ext cx="3256526" cy="203689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png"/>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95997" y="3733800"/>
            <a:ext cx="2556780" cy="47300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67970" name="Text Box 2"/>
          <p:cNvSpPr txBox="1">
            <a:spLocks noChangeArrowheads="1"/>
          </p:cNvSpPr>
          <p:nvPr/>
        </p:nvSpPr>
        <p:spPr bwMode="auto">
          <a:xfrm>
            <a:off x="0" y="0"/>
            <a:ext cx="9144000" cy="954107"/>
          </a:xfrm>
          <a:prstGeom prst="rect">
            <a:avLst/>
          </a:prstGeom>
          <a:noFill/>
          <a:ln w="9525">
            <a:noFill/>
            <a:miter lim="800000"/>
            <a:headEnd/>
            <a:tailEnd/>
          </a:ln>
          <a:effectLst/>
        </p:spPr>
        <p:txBody>
          <a:bodyPr>
            <a:spAutoFit/>
          </a:bodyPr>
          <a:lstStyle/>
          <a:p>
            <a:pPr eaLnBrk="1" hangingPunct="1"/>
            <a:r>
              <a:rPr lang="en-US" sz="2800" b="1" dirty="0">
                <a:solidFill>
                  <a:srgbClr val="996633"/>
                </a:solidFill>
                <a:latin typeface="Comic Sans MS" pitchFamily="66" charset="0"/>
              </a:rPr>
              <a:t>Improving the scaling with </a:t>
            </a:r>
            <a:r>
              <a:rPr lang="en-US" sz="2800" b="1" i="1" dirty="0">
                <a:solidFill>
                  <a:srgbClr val="996633"/>
                </a:solidFill>
                <a:latin typeface="Comic Sans MS" pitchFamily="66" charset="0"/>
              </a:rPr>
              <a:t>N </a:t>
            </a:r>
            <a:r>
              <a:rPr lang="en-US" sz="2800" b="1" dirty="0">
                <a:solidFill>
                  <a:srgbClr val="996633"/>
                </a:solidFill>
                <a:latin typeface="Comic Sans MS" pitchFamily="66" charset="0"/>
              </a:rPr>
              <a:t>without entanglement.  Two-body couplings</a:t>
            </a:r>
            <a:endParaRPr lang="en-US" sz="2800" dirty="0">
              <a:solidFill>
                <a:schemeClr val="tx1"/>
              </a:solidFill>
            </a:endParaRPr>
          </a:p>
        </p:txBody>
      </p:sp>
      <p:grpSp>
        <p:nvGrpSpPr>
          <p:cNvPr id="8" name="Group 7"/>
          <p:cNvGrpSpPr/>
          <p:nvPr/>
        </p:nvGrpSpPr>
        <p:grpSpPr>
          <a:xfrm>
            <a:off x="76201" y="1143000"/>
            <a:ext cx="5658886" cy="5691664"/>
            <a:chOff x="76201" y="1143000"/>
            <a:chExt cx="5658886" cy="5691664"/>
          </a:xfrm>
        </p:grpSpPr>
        <p:sp>
          <p:nvSpPr>
            <p:cNvPr id="6" name="Text Box 3"/>
            <p:cNvSpPr txBox="1">
              <a:spLocks noChangeArrowheads="1"/>
            </p:cNvSpPr>
            <p:nvPr/>
          </p:nvSpPr>
          <p:spPr bwMode="auto">
            <a:xfrm>
              <a:off x="76201" y="6096000"/>
              <a:ext cx="5658886"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S. Boixo, A. Datta, M. J. Davis, S. T. Flammia, A. Shaji, and C. M. Caves, PRL 101, 040403 (2008);  A. B. Tacla, S. Boixo, A. Datta, A. Shaji, and C. M. Caves, PRA 82, 053636 (2010).</a:t>
              </a:r>
            </a:p>
          </p:txBody>
        </p:sp>
        <p:pic>
          <p:nvPicPr>
            <p:cNvPr id="547842" name="Picture 2" descr="C:\Documents and Settings\Carlton Caves\Local Settings\Temporary Internet Files\Content.IE5\8JXTB6JL\CA6Z4DIR.gif"/>
            <p:cNvPicPr>
              <a:picLocks noChangeAspect="1" noChangeArrowheads="1"/>
            </p:cNvPicPr>
            <p:nvPr/>
          </p:nvPicPr>
          <p:blipFill>
            <a:blip r:embed="rId7" cstate="print"/>
            <a:srcRect/>
            <a:stretch>
              <a:fillRect/>
            </a:stretch>
          </p:blipFill>
          <p:spPr bwMode="auto">
            <a:xfrm>
              <a:off x="155575" y="1143000"/>
              <a:ext cx="5267325" cy="4714876"/>
            </a:xfrm>
            <a:prstGeom prst="rect">
              <a:avLst/>
            </a:prstGeom>
            <a:noFill/>
            <a:scene3d>
              <a:camera prst="orthographicFront">
                <a:rot lat="0" lon="0" rev="21510000"/>
              </a:camera>
              <a:lightRig rig="threePt" dir="t"/>
            </a:scene3d>
          </p:spPr>
        </p:pic>
      </p:grpSp>
      <p:sp>
        <p:nvSpPr>
          <p:cNvPr id="19" name="TextBox 18"/>
          <p:cNvSpPr txBox="1"/>
          <p:nvPr/>
        </p:nvSpPr>
        <p:spPr>
          <a:xfrm>
            <a:off x="5486400" y="4419600"/>
            <a:ext cx="3623587" cy="1631216"/>
          </a:xfrm>
          <a:prstGeom prst="rect">
            <a:avLst/>
          </a:prstGeom>
          <a:noFill/>
          <a:ln w="28575">
            <a:solidFill>
              <a:srgbClr val="990099"/>
            </a:solidFill>
          </a:ln>
        </p:spPr>
        <p:txBody>
          <a:bodyPr wrap="square" rtlCol="0">
            <a:spAutoFit/>
          </a:bodyPr>
          <a:lstStyle/>
          <a:p>
            <a:r>
              <a:rPr lang="en-US" dirty="0">
                <a:solidFill>
                  <a:srgbClr val="990099"/>
                </a:solidFill>
              </a:rPr>
              <a:t>Super-Heisenberg scaling from nonlinear dynamics </a:t>
            </a:r>
            <a:r>
              <a:rPr lang="en-US" i="1" dirty="0">
                <a:solidFill>
                  <a:srgbClr val="990099"/>
                </a:solidFill>
              </a:rPr>
              <a:t>(N</a:t>
            </a:r>
            <a:r>
              <a:rPr lang="en-US" dirty="0">
                <a:solidFill>
                  <a:srgbClr val="990099"/>
                </a:solidFill>
              </a:rPr>
              <a:t>-enhanced rotation of a spin coherent state)</a:t>
            </a:r>
            <a:r>
              <a:rPr lang="en-US" i="1" dirty="0">
                <a:solidFill>
                  <a:srgbClr val="990099"/>
                </a:solidFill>
              </a:rPr>
              <a:t>,</a:t>
            </a:r>
            <a:r>
              <a:rPr lang="en-US" dirty="0">
                <a:solidFill>
                  <a:srgbClr val="990099"/>
                </a:solidFill>
              </a:rPr>
              <a:t> without any particle entanglement</a:t>
            </a:r>
          </a:p>
        </p:txBody>
      </p:sp>
      <p:sp>
        <p:nvSpPr>
          <p:cNvPr id="9" name="TextBox 8"/>
          <p:cNvSpPr txBox="1"/>
          <p:nvPr/>
        </p:nvSpPr>
        <p:spPr>
          <a:xfrm>
            <a:off x="5867400" y="6305490"/>
            <a:ext cx="3048001" cy="400110"/>
          </a:xfrm>
          <a:prstGeom prst="rect">
            <a:avLst/>
          </a:prstGeom>
          <a:noFill/>
          <a:ln w="28575">
            <a:solidFill>
              <a:srgbClr val="002060"/>
            </a:solidFill>
          </a:ln>
        </p:spPr>
        <p:txBody>
          <a:bodyPr wrap="square" rtlCol="0">
            <a:spAutoFit/>
          </a:bodyPr>
          <a:lstStyle/>
          <a:p>
            <a:r>
              <a:rPr lang="en-US" dirty="0">
                <a:solidFill>
                  <a:srgbClr val="002060"/>
                </a:solidFill>
              </a:rPr>
              <a:t>Loss and </a:t>
            </a:r>
            <a:r>
              <a:rPr lang="en-US" dirty="0" err="1">
                <a:solidFill>
                  <a:srgbClr val="002060"/>
                </a:solidFill>
              </a:rPr>
              <a:t>decoherence</a:t>
            </a:r>
            <a:r>
              <a:rPr lang="en-US" dirty="0">
                <a:solidFill>
                  <a:srgbClr val="00206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67970" name="Text Box 2"/>
          <p:cNvSpPr txBox="1">
            <a:spLocks noChangeArrowheads="1"/>
          </p:cNvSpPr>
          <p:nvPr/>
        </p:nvSpPr>
        <p:spPr bwMode="auto">
          <a:xfrm>
            <a:off x="0" y="0"/>
            <a:ext cx="9144000" cy="954107"/>
          </a:xfrm>
          <a:prstGeom prst="rect">
            <a:avLst/>
          </a:prstGeom>
          <a:noFill/>
          <a:ln w="9525">
            <a:noFill/>
            <a:miter lim="800000"/>
            <a:headEnd/>
            <a:tailEnd/>
          </a:ln>
          <a:effectLst/>
        </p:spPr>
        <p:txBody>
          <a:bodyPr>
            <a:spAutoFit/>
          </a:bodyPr>
          <a:lstStyle/>
          <a:p>
            <a:pPr eaLnBrk="1" hangingPunct="1"/>
            <a:r>
              <a:rPr lang="en-US" sz="2800" b="1" dirty="0">
                <a:solidFill>
                  <a:srgbClr val="996633"/>
                </a:solidFill>
                <a:latin typeface="Comic Sans MS" pitchFamily="66" charset="0"/>
              </a:rPr>
              <a:t>Improving the scaling with </a:t>
            </a:r>
            <a:r>
              <a:rPr lang="en-US" sz="2800" b="1" i="1" dirty="0">
                <a:solidFill>
                  <a:srgbClr val="996633"/>
                </a:solidFill>
                <a:latin typeface="Comic Sans MS" pitchFamily="66" charset="0"/>
              </a:rPr>
              <a:t>N </a:t>
            </a:r>
            <a:r>
              <a:rPr lang="en-US" sz="2800" b="1" dirty="0">
                <a:solidFill>
                  <a:srgbClr val="996633"/>
                </a:solidFill>
                <a:latin typeface="Comic Sans MS" pitchFamily="66" charset="0"/>
              </a:rPr>
              <a:t>without entanglement.  Optical experiment</a:t>
            </a:r>
            <a:endParaRPr lang="en-US" sz="2800" dirty="0">
              <a:solidFill>
                <a:schemeClr val="tx1"/>
              </a:solidFill>
            </a:endParaRPr>
          </a:p>
        </p:txBody>
      </p:sp>
      <p:sp>
        <p:nvSpPr>
          <p:cNvPr id="6" name="Text Box 3"/>
          <p:cNvSpPr txBox="1">
            <a:spLocks noChangeArrowheads="1"/>
          </p:cNvSpPr>
          <p:nvPr/>
        </p:nvSpPr>
        <p:spPr bwMode="auto">
          <a:xfrm>
            <a:off x="5029200" y="4214336"/>
            <a:ext cx="3962400" cy="738664"/>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M. Napolitano, M. </a:t>
            </a:r>
            <a:r>
              <a:rPr lang="en-US" sz="1400" b="1" dirty="0" err="1">
                <a:solidFill>
                  <a:schemeClr val="tx1"/>
                </a:solidFill>
                <a:cs typeface="Helvetica" pitchFamily="34" charset="0"/>
              </a:rPr>
              <a:t>Koschorreck</a:t>
            </a:r>
            <a:r>
              <a:rPr lang="en-US" sz="1400" b="1" dirty="0">
                <a:solidFill>
                  <a:schemeClr val="tx1"/>
                </a:solidFill>
                <a:cs typeface="Helvetica" pitchFamily="34" charset="0"/>
              </a:rPr>
              <a:t>, B. </a:t>
            </a:r>
            <a:r>
              <a:rPr lang="en-US" sz="1400" b="1" dirty="0" err="1">
                <a:solidFill>
                  <a:schemeClr val="tx1"/>
                </a:solidFill>
                <a:cs typeface="Helvetica" pitchFamily="34" charset="0"/>
              </a:rPr>
              <a:t>Dubost</a:t>
            </a:r>
            <a:r>
              <a:rPr lang="en-US" sz="1400" b="1" dirty="0">
                <a:solidFill>
                  <a:schemeClr val="tx1"/>
                </a:solidFill>
                <a:cs typeface="Helvetica" pitchFamily="34" charset="0"/>
              </a:rPr>
              <a:t>, N. </a:t>
            </a:r>
            <a:r>
              <a:rPr lang="en-US" sz="1400" b="1" dirty="0" err="1">
                <a:solidFill>
                  <a:schemeClr val="tx1"/>
                </a:solidFill>
                <a:cs typeface="Helvetica" pitchFamily="34" charset="0"/>
              </a:rPr>
              <a:t>Behbood</a:t>
            </a:r>
            <a:r>
              <a:rPr lang="en-US" sz="1400" b="1" dirty="0">
                <a:solidFill>
                  <a:schemeClr val="tx1"/>
                </a:solidFill>
                <a:cs typeface="Helvetica" pitchFamily="34" charset="0"/>
              </a:rPr>
              <a:t>, R. J. Sewell, and M. W. Mitchell, Nature 471, 486 (2011).</a:t>
            </a:r>
          </a:p>
        </p:txBody>
      </p:sp>
      <p:pic>
        <p:nvPicPr>
          <p:cNvPr id="1026" name="Picture 2" descr="C:\Users\caves\Documents\My Stuff 2\talks\qmetrology\Napolitano2011aFi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36744"/>
            <a:ext cx="8974138" cy="310185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aves\Documents\My Stuff 2\talks\qmetrology\Napolitano2011aFig3.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4038600"/>
            <a:ext cx="4572000" cy="2730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1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161865"/>
            <a:ext cx="9144000" cy="5324535"/>
          </a:xfrm>
          <a:prstGeom prst="rect">
            <a:avLst/>
          </a:prstGeom>
          <a:noFill/>
          <a:ln w="28575">
            <a:noFill/>
            <a:miter lim="800000"/>
            <a:headEnd/>
            <a:tailEnd/>
          </a:ln>
          <a:effectLst/>
        </p:spPr>
        <p:txBody>
          <a:bodyPr wrap="square">
            <a:spAutoFit/>
          </a:bodyPr>
          <a:lstStyle/>
          <a:p>
            <a:pPr marL="609600" indent="-609600"/>
            <a:r>
              <a:rPr lang="en-US" sz="3600" b="1" dirty="0">
                <a:solidFill>
                  <a:srgbClr val="996600"/>
                </a:solidFill>
                <a:latin typeface="Comic Sans MS" pitchFamily="66" charset="0"/>
              </a:rPr>
              <a:t>Quantum metrology: </a:t>
            </a:r>
          </a:p>
          <a:p>
            <a:pPr marL="609600" indent="-609600"/>
            <a:r>
              <a:rPr lang="en-US" sz="3600" b="1" dirty="0">
                <a:solidFill>
                  <a:srgbClr val="996600"/>
                </a:solidFill>
                <a:latin typeface="Comic Sans MS" pitchFamily="66" charset="0"/>
              </a:rPr>
              <a:t>An information-theoretic perspective</a:t>
            </a:r>
          </a:p>
          <a:p>
            <a:pPr marL="609600" indent="-609600"/>
            <a:endParaRPr lang="en-US" sz="2400" b="1" dirty="0">
              <a:solidFill>
                <a:srgbClr val="996600"/>
              </a:solidFill>
              <a:latin typeface="Comic Sans MS" pitchFamily="66" charset="0"/>
            </a:endParaRPr>
          </a:p>
          <a:p>
            <a:pPr marL="609600" indent="-609600"/>
            <a:r>
              <a:rPr lang="en-US" sz="2800" b="1" dirty="0">
                <a:solidFill>
                  <a:srgbClr val="006600"/>
                </a:solidFill>
                <a:cs typeface="Helvetica" pitchFamily="34" charset="0"/>
              </a:rPr>
              <a:t>Lecture 3</a:t>
            </a:r>
            <a:endParaRPr lang="en-US" sz="3600" b="1" dirty="0">
              <a:solidFill>
                <a:srgbClr val="006600"/>
              </a:solidFill>
              <a:latin typeface="Comic Sans MS" pitchFamily="66" charset="0"/>
            </a:endParaRPr>
          </a:p>
          <a:p>
            <a:pPr marL="609600" indent="-609600" eaLnBrk="1" hangingPunct="1">
              <a:buFontTx/>
              <a:buAutoNum type="romanUcPeriod"/>
            </a:pPr>
            <a:r>
              <a:rPr lang="en-US" sz="2400" b="1" dirty="0">
                <a:solidFill>
                  <a:schemeClr val="accent2"/>
                </a:solidFill>
              </a:rPr>
              <a:t>Introduction.  What’s the problem?</a:t>
            </a:r>
          </a:p>
          <a:p>
            <a:pPr marL="609600" indent="-609600" eaLnBrk="1" hangingPunct="1">
              <a:buFontTx/>
              <a:buAutoNum type="romanUcPeriod"/>
            </a:pPr>
            <a:r>
              <a:rPr lang="en-US" sz="2400" b="1" dirty="0">
                <a:solidFill>
                  <a:schemeClr val="accent2"/>
                </a:solidFill>
              </a:rPr>
              <a:t>Standard quantum limit (SQL) for force detection.        The right wrong story</a:t>
            </a:r>
          </a:p>
          <a:p>
            <a:pPr marL="609600" indent="-609600" eaLnBrk="1" hangingPunct="1">
              <a:buFontTx/>
              <a:buAutoNum type="romanUcPeriod"/>
            </a:pPr>
            <a:r>
              <a:rPr lang="en-US" sz="2400" b="1" dirty="0">
                <a:solidFill>
                  <a:schemeClr val="accent2"/>
                </a:solidFill>
              </a:rPr>
              <a:t>Beating the SQL.  Three strategies</a:t>
            </a:r>
          </a:p>
          <a:p>
            <a:pPr eaLnBrk="1" hangingPunct="1"/>
            <a:endParaRPr lang="en-US" sz="2400" b="1" dirty="0">
              <a:solidFill>
                <a:schemeClr val="accent2"/>
              </a:solidFill>
            </a:endParaRPr>
          </a:p>
          <a:p>
            <a:pPr marL="609600" indent="-609600" eaLnBrk="1" hangingPunct="1"/>
            <a:r>
              <a:rPr lang="en-US" sz="2400" b="1" i="1" dirty="0">
                <a:solidFill>
                  <a:schemeClr val="tx1"/>
                </a:solidFill>
              </a:rPr>
              <a:t>Carlton M. Caves</a:t>
            </a:r>
          </a:p>
          <a:p>
            <a:pPr marL="609600" indent="-609600" eaLnBrk="1" hangingPunct="1"/>
            <a:r>
              <a:rPr lang="en-US" b="1" i="1" dirty="0">
                <a:solidFill>
                  <a:schemeClr val="tx1"/>
                </a:solidFill>
              </a:rPr>
              <a:t>Center for Quantum Information and Control, University of New Mexico</a:t>
            </a:r>
          </a:p>
          <a:p>
            <a:pPr marL="609600" indent="-609600" eaLnBrk="1" hangingPunct="1"/>
            <a:r>
              <a:rPr lang="en-US" b="1" i="1" dirty="0">
                <a:solidFill>
                  <a:schemeClr val="tx1"/>
                </a:solidFill>
              </a:rPr>
              <a:t>Centre for Engineered Quantum Systems, University of Queensland</a:t>
            </a:r>
          </a:p>
          <a:p>
            <a:pPr marL="609600" indent="-609600" eaLnBrk="1" hangingPunct="1"/>
            <a:r>
              <a:rPr lang="en-US" b="1" i="1" dirty="0">
                <a:solidFill>
                  <a:schemeClr val="accent6"/>
                </a:solidFill>
              </a:rPr>
              <a:t>http://info.phys.unm.edu/~caves</a:t>
            </a:r>
          </a:p>
        </p:txBody>
      </p:sp>
      <p:grpSp>
        <p:nvGrpSpPr>
          <p:cNvPr id="7" name="Group 6"/>
          <p:cNvGrpSpPr/>
          <p:nvPr/>
        </p:nvGrpSpPr>
        <p:grpSpPr>
          <a:xfrm>
            <a:off x="428625" y="5372100"/>
            <a:ext cx="8286750" cy="1409700"/>
            <a:chOff x="428625" y="5448300"/>
            <a:chExt cx="8286750" cy="1409700"/>
          </a:xfrm>
        </p:grpSpPr>
        <p:pic>
          <p:nvPicPr>
            <p:cNvPr id="1026" name="Picture 2" descr="C:\Documents and Settings\Carlton Caves\My Documents\My Stuff 2\talks\graphics\cquicsandias.jpg"/>
            <p:cNvPicPr>
              <a:picLocks noChangeAspect="1" noChangeArrowheads="1"/>
            </p:cNvPicPr>
            <p:nvPr/>
          </p:nvPicPr>
          <p:blipFill>
            <a:blip r:embed="rId3" cstate="print"/>
            <a:srcRect/>
            <a:stretch>
              <a:fillRect/>
            </a:stretch>
          </p:blipFill>
          <p:spPr bwMode="auto">
            <a:xfrm>
              <a:off x="428625" y="5448300"/>
              <a:ext cx="8286750" cy="1409700"/>
            </a:xfrm>
            <a:prstGeom prst="rect">
              <a:avLst/>
            </a:prstGeom>
            <a:noFill/>
          </p:spPr>
        </p:pic>
        <p:pic>
          <p:nvPicPr>
            <p:cNvPr id="1027" name="Picture 3" descr="C:\Documents and Settings\Carlton Caves\My Documents\My Stuff 2\talks\graphics\cquiclogo.png"/>
            <p:cNvPicPr>
              <a:picLocks noChangeAspect="1" noChangeArrowheads="1"/>
            </p:cNvPicPr>
            <p:nvPr/>
          </p:nvPicPr>
          <p:blipFill>
            <a:blip r:embed="rId4" cstate="print"/>
            <a:srcRect/>
            <a:stretch>
              <a:fillRect/>
            </a:stretch>
          </p:blipFill>
          <p:spPr bwMode="auto">
            <a:xfrm>
              <a:off x="457200" y="5468256"/>
              <a:ext cx="914400" cy="1358900"/>
            </a:xfrm>
            <a:prstGeom prst="rect">
              <a:avLst/>
            </a:prstGeom>
            <a:noFill/>
          </p:spPr>
        </p:pic>
        <p:pic>
          <p:nvPicPr>
            <p:cNvPr id="1028" name="Picture 4" descr="C:\Documents and Settings\Carlton Caves\My Documents\My Stuff 2\talks\graphics\cquicletters.png"/>
            <p:cNvPicPr>
              <a:picLocks noChangeAspect="1" noChangeArrowheads="1"/>
            </p:cNvPicPr>
            <p:nvPr/>
          </p:nvPicPr>
          <p:blipFill>
            <a:blip r:embed="rId5" cstate="print"/>
            <a:srcRect/>
            <a:stretch>
              <a:fillRect/>
            </a:stretch>
          </p:blipFill>
          <p:spPr bwMode="auto">
            <a:xfrm>
              <a:off x="1600200" y="5486400"/>
              <a:ext cx="2378869" cy="714375"/>
            </a:xfrm>
            <a:prstGeom prst="rect">
              <a:avLst/>
            </a:prstGeom>
            <a:noFill/>
          </p:spPr>
        </p:pic>
        <p:sp>
          <p:nvSpPr>
            <p:cNvPr id="6" name="TextBox 5"/>
            <p:cNvSpPr txBox="1"/>
            <p:nvPr/>
          </p:nvSpPr>
          <p:spPr>
            <a:xfrm>
              <a:off x="3352800" y="5619690"/>
              <a:ext cx="4959114" cy="400110"/>
            </a:xfrm>
            <a:prstGeom prst="rect">
              <a:avLst/>
            </a:prstGeom>
            <a:noFill/>
          </p:spPr>
          <p:txBody>
            <a:bodyPr wrap="none" rtlCol="0">
              <a:spAutoFit/>
            </a:bodyPr>
            <a:lstStyle/>
            <a:p>
              <a:r>
                <a:rPr lang="en-US" b="1" dirty="0">
                  <a:solidFill>
                    <a:srgbClr val="000099"/>
                  </a:solidFill>
                  <a:latin typeface="Calibri" pitchFamily="34" charset="0"/>
                </a:rPr>
                <a:t>Center for Quantum Information and Control</a:t>
              </a:r>
            </a:p>
          </p:txBody>
        </p:sp>
      </p:grpSp>
    </p:spTree>
    <p:extLst>
      <p:ext uri="{BB962C8B-B14F-4D97-AF65-F5344CB8AC3E}">
        <p14:creationId xmlns:p14="http://schemas.microsoft.com/office/powerpoint/2010/main" val="90768791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3429000" y="6056082"/>
            <a:ext cx="2214068" cy="738664"/>
          </a:xfrm>
          <a:prstGeom prst="rect">
            <a:avLst/>
          </a:prstGeom>
          <a:noFill/>
          <a:ln w="19050" algn="ctr">
            <a:noFill/>
            <a:miter lim="800000"/>
            <a:headEnd/>
            <a:tailEnd/>
          </a:ln>
        </p:spPr>
        <p:txBody>
          <a:bodyPr wrap="none">
            <a:spAutoFit/>
          </a:bodyPr>
          <a:lstStyle/>
          <a:p>
            <a:r>
              <a:rPr lang="en-US" sz="1400" b="1" dirty="0">
                <a:solidFill>
                  <a:schemeClr val="tx1"/>
                </a:solidFill>
              </a:rPr>
              <a:t>Pecos Wilderness</a:t>
            </a:r>
          </a:p>
          <a:p>
            <a:r>
              <a:rPr lang="en-US" sz="1400" b="1" dirty="0">
                <a:solidFill>
                  <a:schemeClr val="tx1"/>
                </a:solidFill>
              </a:rPr>
              <a:t>Sangre de Cristo Range</a:t>
            </a:r>
          </a:p>
          <a:p>
            <a:r>
              <a:rPr lang="en-US" sz="1400" b="1" dirty="0">
                <a:solidFill>
                  <a:schemeClr val="tx1"/>
                </a:solidFill>
              </a:rPr>
              <a:t>Northern New Mexico</a:t>
            </a:r>
          </a:p>
        </p:txBody>
      </p:sp>
      <p:pic>
        <p:nvPicPr>
          <p:cNvPr id="6" name="Picture 5" descr="DSCN0015.JPG"/>
          <p:cNvPicPr>
            <a:picLocks noChangeAspect="1"/>
          </p:cNvPicPr>
          <p:nvPr/>
        </p:nvPicPr>
        <p:blipFill>
          <a:blip r:embed="rId3" cstate="print"/>
          <a:stretch>
            <a:fillRect/>
          </a:stretch>
        </p:blipFill>
        <p:spPr>
          <a:xfrm>
            <a:off x="990600" y="685800"/>
            <a:ext cx="7120128" cy="5340096"/>
          </a:xfrm>
          <a:prstGeom prst="rect">
            <a:avLst/>
          </a:prstGeom>
        </p:spPr>
      </p:pic>
      <p:sp>
        <p:nvSpPr>
          <p:cNvPr id="4" name="Text Box 2"/>
          <p:cNvSpPr txBox="1">
            <a:spLocks noChangeArrowheads="1"/>
          </p:cNvSpPr>
          <p:nvPr/>
        </p:nvSpPr>
        <p:spPr bwMode="auto">
          <a:xfrm>
            <a:off x="0" y="0"/>
            <a:ext cx="9143999" cy="646331"/>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I.  Introduction.  What’s the problem?</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685800"/>
            <a:ext cx="9144000" cy="6186309"/>
          </a:xfrm>
          <a:prstGeom prst="rect">
            <a:avLst/>
          </a:prstGeom>
          <a:noFill/>
          <a:ln w="28575">
            <a:noFill/>
            <a:miter lim="800000"/>
            <a:headEnd/>
            <a:tailEnd/>
          </a:ln>
          <a:effectLst/>
        </p:spPr>
        <p:txBody>
          <a:bodyPr wrap="square">
            <a:spAutoFit/>
          </a:bodyPr>
          <a:lstStyle/>
          <a:p>
            <a:pPr marL="609600" indent="-609600" algn="l" eaLnBrk="1" hangingPunct="1"/>
            <a:r>
              <a:rPr lang="en-US" sz="2400" b="1" dirty="0">
                <a:solidFill>
                  <a:schemeClr val="accent2"/>
                </a:solidFill>
              </a:rPr>
              <a:t>	Phase shift in an (optical) interferometer</a:t>
            </a:r>
          </a:p>
          <a:p>
            <a:pPr marL="609600" indent="-609600" algn="l" eaLnBrk="1" hangingPunct="1"/>
            <a:r>
              <a:rPr lang="en-US" sz="2400" b="1" dirty="0">
                <a:solidFill>
                  <a:schemeClr val="accent2"/>
                </a:solidFill>
              </a:rPr>
              <a:t>		</a:t>
            </a:r>
            <a:r>
              <a:rPr lang="en-US" sz="2400" b="1" dirty="0">
                <a:solidFill>
                  <a:srgbClr val="008000"/>
                </a:solidFill>
              </a:rPr>
              <a:t>Readout of anything that changes optical path lengths</a:t>
            </a:r>
          </a:p>
          <a:p>
            <a:pPr marL="609600" indent="-609600" algn="l" eaLnBrk="1" hangingPunct="1"/>
            <a:r>
              <a:rPr lang="en-US" sz="2400" b="1" dirty="0">
                <a:solidFill>
                  <a:srgbClr val="008000"/>
                </a:solidFill>
              </a:rPr>
              <a:t>		Michelson-Morley experiment</a:t>
            </a:r>
          </a:p>
          <a:p>
            <a:pPr marL="609600" indent="-609600" algn="l" eaLnBrk="1" hangingPunct="1"/>
            <a:r>
              <a:rPr lang="en-US" sz="2400" b="1" dirty="0">
                <a:solidFill>
                  <a:srgbClr val="008000"/>
                </a:solidFill>
              </a:rPr>
              <a:t>		Gravitational-wave detection</a:t>
            </a:r>
          </a:p>
          <a:p>
            <a:pPr marL="609600" indent="-609600" algn="l" eaLnBrk="1" hangingPunct="1"/>
            <a:r>
              <a:rPr lang="en-US" sz="2400" b="1" dirty="0">
                <a:solidFill>
                  <a:srgbClr val="008000"/>
                </a:solidFill>
              </a:rPr>
              <a:t>		Planck-scale, holographic uncertainties in positions</a:t>
            </a:r>
            <a:endParaRPr lang="en-US" sz="2400" b="1" dirty="0">
              <a:solidFill>
                <a:schemeClr val="accent2"/>
              </a:solidFill>
            </a:endParaRPr>
          </a:p>
          <a:p>
            <a:pPr marL="609600" indent="-609600" algn="l" eaLnBrk="1" hangingPunct="1"/>
            <a:endParaRPr lang="en-US" sz="2400" b="1" dirty="0">
              <a:solidFill>
                <a:schemeClr val="accent2"/>
              </a:solidFill>
            </a:endParaRPr>
          </a:p>
          <a:p>
            <a:pPr marL="609600" indent="-609600" algn="l" eaLnBrk="1" hangingPunct="1"/>
            <a:r>
              <a:rPr lang="en-US" sz="2400" b="1" dirty="0">
                <a:solidFill>
                  <a:schemeClr val="accent2"/>
                </a:solidFill>
              </a:rPr>
              <a:t>	Torque on or free precession of a collection of spins	</a:t>
            </a:r>
          </a:p>
          <a:p>
            <a:pPr marL="609600" indent="-609600" algn="l" eaLnBrk="1" hangingPunct="1"/>
            <a:r>
              <a:rPr lang="en-US" sz="2400" b="1" dirty="0">
                <a:solidFill>
                  <a:schemeClr val="accent2"/>
                </a:solidFill>
              </a:rPr>
              <a:t>		</a:t>
            </a:r>
            <a:r>
              <a:rPr lang="en-US" sz="2400" b="1" dirty="0">
                <a:solidFill>
                  <a:srgbClr val="008000"/>
                </a:solidFill>
              </a:rPr>
              <a:t>Magnetometer</a:t>
            </a:r>
          </a:p>
          <a:p>
            <a:pPr marL="609600" indent="-609600" algn="l" eaLnBrk="1" hangingPunct="1"/>
            <a:r>
              <a:rPr lang="en-US" sz="2400" b="1" dirty="0">
                <a:solidFill>
                  <a:srgbClr val="008000"/>
                </a:solidFill>
              </a:rPr>
              <a:t>		Atomic clock</a:t>
            </a:r>
          </a:p>
          <a:p>
            <a:pPr marL="609600" indent="-609600" algn="l" eaLnBrk="1" hangingPunct="1"/>
            <a:endParaRPr lang="en-US" sz="2400" b="1" dirty="0">
              <a:solidFill>
                <a:schemeClr val="accent2"/>
              </a:solidFill>
            </a:endParaRPr>
          </a:p>
          <a:p>
            <a:pPr marL="609600" indent="-609600" algn="l" eaLnBrk="1" hangingPunct="1"/>
            <a:r>
              <a:rPr lang="en-US" sz="2400" b="1" dirty="0">
                <a:solidFill>
                  <a:schemeClr val="accent2"/>
                </a:solidFill>
              </a:rPr>
              <a:t>	Force on a linear system</a:t>
            </a:r>
            <a:r>
              <a:rPr lang="en-US" sz="2800" b="1" dirty="0">
                <a:solidFill>
                  <a:schemeClr val="accent2"/>
                </a:solidFill>
              </a:rPr>
              <a:t>		</a:t>
            </a:r>
          </a:p>
          <a:p>
            <a:pPr marL="609600" indent="-609600" algn="l" eaLnBrk="1" hangingPunct="1"/>
            <a:r>
              <a:rPr lang="en-US" sz="2800" b="1" dirty="0">
                <a:solidFill>
                  <a:schemeClr val="accent2"/>
                </a:solidFill>
              </a:rPr>
              <a:t>		</a:t>
            </a:r>
            <a:r>
              <a:rPr lang="en-US" sz="2400" b="1" dirty="0">
                <a:solidFill>
                  <a:srgbClr val="008000"/>
                </a:solidFill>
              </a:rPr>
              <a:t>Gravitational-wave detection</a:t>
            </a:r>
          </a:p>
          <a:p>
            <a:pPr marL="609600" indent="-609600" algn="l" eaLnBrk="1" hangingPunct="1"/>
            <a:r>
              <a:rPr lang="en-US" sz="2400" b="1" dirty="0">
                <a:solidFill>
                  <a:srgbClr val="008000"/>
                </a:solidFill>
              </a:rPr>
              <a:t>		Accelerometer</a:t>
            </a:r>
          </a:p>
          <a:p>
            <a:pPr marL="609600" indent="-609600" algn="l" eaLnBrk="1" hangingPunct="1"/>
            <a:r>
              <a:rPr lang="en-US" sz="2400" b="1" dirty="0">
                <a:solidFill>
                  <a:srgbClr val="008000"/>
                </a:solidFill>
              </a:rPr>
              <a:t>		Gravity gradiometer	</a:t>
            </a:r>
          </a:p>
          <a:p>
            <a:pPr marL="609600" indent="-609600" algn="l" eaLnBrk="1" hangingPunct="1"/>
            <a:r>
              <a:rPr lang="en-US" sz="2400" b="1" dirty="0">
                <a:solidFill>
                  <a:srgbClr val="008000"/>
                </a:solidFill>
              </a:rPr>
              <a:t>		Electrometer</a:t>
            </a:r>
          </a:p>
          <a:p>
            <a:pPr marL="609600" indent="-609600" algn="l" eaLnBrk="1" hangingPunct="1"/>
            <a:r>
              <a:rPr lang="en-US" sz="2400" b="1" dirty="0">
                <a:solidFill>
                  <a:srgbClr val="008000"/>
                </a:solidFill>
              </a:rPr>
              <a:t>		Strain meter</a:t>
            </a:r>
            <a:r>
              <a:rPr lang="en-US" sz="2800" b="1" dirty="0">
                <a:solidFill>
                  <a:schemeClr val="accent2"/>
                </a:solidFill>
              </a:rPr>
              <a:t>	</a:t>
            </a:r>
          </a:p>
        </p:txBody>
      </p:sp>
      <p:sp>
        <p:nvSpPr>
          <p:cNvPr id="4" name="Text Box 17"/>
          <p:cNvSpPr txBox="1">
            <a:spLocks noChangeArrowheads="1"/>
          </p:cNvSpPr>
          <p:nvPr/>
        </p:nvSpPr>
        <p:spPr bwMode="auto">
          <a:xfrm>
            <a:off x="152400" y="76200"/>
            <a:ext cx="88392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Measuring a classical parameter</a:t>
            </a:r>
            <a:r>
              <a:rPr lang="en-US" sz="3200" dirty="0">
                <a:solidFill>
                  <a:schemeClr val="tx1"/>
                </a:solidFill>
              </a:rPr>
              <a:t> </a:t>
            </a:r>
          </a:p>
        </p:txBody>
      </p:sp>
      <p:grpSp>
        <p:nvGrpSpPr>
          <p:cNvPr id="3" name="Group 2"/>
          <p:cNvGrpSpPr/>
          <p:nvPr/>
        </p:nvGrpSpPr>
        <p:grpSpPr>
          <a:xfrm>
            <a:off x="533400" y="685800"/>
            <a:ext cx="8458200" cy="3505200"/>
            <a:chOff x="533400" y="685800"/>
            <a:chExt cx="8458200" cy="3505200"/>
          </a:xfrm>
        </p:grpSpPr>
        <p:sp>
          <p:nvSpPr>
            <p:cNvPr id="6" name="Rectangle 5"/>
            <p:cNvSpPr/>
            <p:nvPr/>
          </p:nvSpPr>
          <p:spPr bwMode="auto">
            <a:xfrm>
              <a:off x="533400" y="685800"/>
              <a:ext cx="8458200" cy="3505200"/>
            </a:xfrm>
            <a:prstGeom prst="rect">
              <a:avLst/>
            </a:prstGeom>
            <a:noFill/>
            <a:ln w="28575" cap="flat" cmpd="sng" algn="ctr">
              <a:solidFill>
                <a:srgbClr val="FF33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 name="TextBox 1"/>
            <p:cNvSpPr txBox="1"/>
            <p:nvPr/>
          </p:nvSpPr>
          <p:spPr>
            <a:xfrm>
              <a:off x="5898112" y="3515380"/>
              <a:ext cx="2864888" cy="523220"/>
            </a:xfrm>
            <a:prstGeom prst="rect">
              <a:avLst/>
            </a:prstGeom>
            <a:noFill/>
            <a:ln w="28575">
              <a:solidFill>
                <a:srgbClr val="FF0000"/>
              </a:solidFill>
            </a:ln>
          </p:spPr>
          <p:txBody>
            <a:bodyPr wrap="none" rtlCol="0">
              <a:spAutoFit/>
            </a:bodyPr>
            <a:lstStyle/>
            <a:p>
              <a:r>
                <a:rPr lang="en-US" sz="2800" dirty="0">
                  <a:solidFill>
                    <a:srgbClr val="FF0000"/>
                  </a:solidFill>
                </a:rPr>
                <a:t>Lectures 1 and 2</a:t>
              </a:r>
            </a:p>
          </p:txBody>
        </p:sp>
      </p:grpSp>
      <p:grpSp>
        <p:nvGrpSpPr>
          <p:cNvPr id="8" name="Group 7"/>
          <p:cNvGrpSpPr/>
          <p:nvPr/>
        </p:nvGrpSpPr>
        <p:grpSpPr>
          <a:xfrm>
            <a:off x="533400" y="4419600"/>
            <a:ext cx="5791200" cy="2362200"/>
            <a:chOff x="533400" y="4419600"/>
            <a:chExt cx="5791200" cy="2362200"/>
          </a:xfrm>
        </p:grpSpPr>
        <p:sp>
          <p:nvSpPr>
            <p:cNvPr id="5" name="Rectangle 4"/>
            <p:cNvSpPr/>
            <p:nvPr/>
          </p:nvSpPr>
          <p:spPr bwMode="auto">
            <a:xfrm>
              <a:off x="533400" y="4419600"/>
              <a:ext cx="5791200" cy="23622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 name="TextBox 6"/>
            <p:cNvSpPr txBox="1"/>
            <p:nvPr/>
          </p:nvSpPr>
          <p:spPr>
            <a:xfrm>
              <a:off x="4410923" y="6106180"/>
              <a:ext cx="1685077" cy="523220"/>
            </a:xfrm>
            <a:prstGeom prst="rect">
              <a:avLst/>
            </a:prstGeom>
            <a:noFill/>
            <a:ln w="28575">
              <a:solidFill>
                <a:srgbClr val="990099"/>
              </a:solidFill>
            </a:ln>
          </p:spPr>
          <p:txBody>
            <a:bodyPr wrap="none" rtlCol="0">
              <a:spAutoFit/>
            </a:bodyPr>
            <a:lstStyle/>
            <a:p>
              <a:r>
                <a:rPr lang="en-US" sz="2800" dirty="0">
                  <a:solidFill>
                    <a:srgbClr val="990099"/>
                  </a:solidFill>
                </a:rPr>
                <a:t>Lecture 3</a:t>
              </a:r>
            </a:p>
          </p:txBody>
        </p:sp>
      </p:grpSp>
    </p:spTree>
    <p:extLst>
      <p:ext uri="{BB962C8B-B14F-4D97-AF65-F5344CB8AC3E}">
        <p14:creationId xmlns:p14="http://schemas.microsoft.com/office/powerpoint/2010/main" val="243361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52400" y="36493"/>
            <a:ext cx="7315200" cy="954107"/>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a:t>
            </a:r>
            <a:r>
              <a:rPr lang="en-US" sz="2800" b="1" dirty="0" err="1">
                <a:solidFill>
                  <a:srgbClr val="996633"/>
                </a:solidFill>
                <a:latin typeface="Comic Sans MS" pitchFamily="66" charset="0"/>
              </a:rPr>
              <a:t>interferometry</a:t>
            </a:r>
            <a:r>
              <a:rPr lang="en-US" sz="2800" b="1" dirty="0">
                <a:solidFill>
                  <a:srgbClr val="996633"/>
                </a:solidFill>
                <a:latin typeface="Comic Sans MS" pitchFamily="66" charset="0"/>
              </a:rPr>
              <a:t> for force sensing</a:t>
            </a:r>
            <a:r>
              <a:rPr lang="en-US" sz="2800" dirty="0">
                <a:solidFill>
                  <a:schemeClr val="tx1"/>
                </a:solidFill>
              </a:rPr>
              <a:t> </a:t>
            </a:r>
          </a:p>
        </p:txBody>
      </p:sp>
      <p:grpSp>
        <p:nvGrpSpPr>
          <p:cNvPr id="20"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7"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97319"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8"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1"/>
              </p:custDataLst>
            </p:nvPr>
          </p:nvPicPr>
          <p:blipFill>
            <a:blip r:embed="rId9"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2"/>
              </p:custDataLst>
            </p:nvPr>
          </p:nvPicPr>
          <p:blipFill>
            <a:blip r:embed="rId10"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3"/>
              </p:custDataLst>
            </p:nvPr>
          </p:nvPicPr>
          <p:blipFill>
            <a:blip r:embed="rId9"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4"/>
              </p:custDataLst>
            </p:nvPr>
          </p:nvPicPr>
          <p:blipFill>
            <a:blip r:embed="rId10"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24" name="Group 23"/>
          <p:cNvGrpSpPr/>
          <p:nvPr/>
        </p:nvGrpSpPr>
        <p:grpSpPr>
          <a:xfrm>
            <a:off x="4302802" y="838200"/>
            <a:ext cx="4612598" cy="3079152"/>
            <a:chOff x="4343400" y="959448"/>
            <a:chExt cx="4612598" cy="3079152"/>
          </a:xfrm>
        </p:grpSpPr>
        <p:pic>
          <p:nvPicPr>
            <p:cNvPr id="2051" name="Picture 3" descr="C:\Documents and Settings\Carlton Caves\My Documents\My Stuff 2\talks\waveformestimation\gwinterferometer.jpg"/>
            <p:cNvPicPr>
              <a:picLocks noChangeAspect="1" noChangeArrowheads="1"/>
            </p:cNvPicPr>
            <p:nvPr/>
          </p:nvPicPr>
          <p:blipFill>
            <a:blip r:embed="rId11" cstate="print"/>
            <a:srcRect/>
            <a:stretch>
              <a:fillRect/>
            </a:stretch>
          </p:blipFill>
          <p:spPr bwMode="auto">
            <a:xfrm>
              <a:off x="4343400" y="959448"/>
              <a:ext cx="4612598" cy="2393352"/>
            </a:xfrm>
            <a:prstGeom prst="rect">
              <a:avLst/>
            </a:prstGeom>
            <a:noFill/>
          </p:spPr>
        </p:pic>
        <p:sp>
          <p:nvSpPr>
            <p:cNvPr id="23" name="TextBox 22"/>
            <p:cNvSpPr txBox="1"/>
            <p:nvPr/>
          </p:nvSpPr>
          <p:spPr>
            <a:xfrm>
              <a:off x="5222198" y="3515380"/>
              <a:ext cx="2801599" cy="523220"/>
            </a:xfrm>
            <a:prstGeom prst="rect">
              <a:avLst/>
            </a:prstGeom>
            <a:noFill/>
          </p:spPr>
          <p:txBody>
            <a:bodyPr wrap="square" rtlCol="0">
              <a:spAutoFit/>
            </a:bodyPr>
            <a:lstStyle/>
            <a:p>
              <a:pPr algn="l"/>
              <a:r>
                <a:rPr lang="en-US" sz="1400" b="1" dirty="0">
                  <a:solidFill>
                    <a:schemeClr val="tx1"/>
                  </a:solidFill>
                </a:rPr>
                <a:t>The LIGO Collaboration, Rep. </a:t>
              </a:r>
              <a:r>
                <a:rPr lang="en-US" sz="1400" b="1" dirty="0" err="1">
                  <a:solidFill>
                    <a:schemeClr val="tx1"/>
                  </a:solidFill>
                </a:rPr>
                <a:t>Prog</a:t>
              </a:r>
              <a:r>
                <a:rPr lang="en-US" sz="1400" b="1" dirty="0">
                  <a:solidFill>
                    <a:schemeClr val="tx1"/>
                  </a:solidFill>
                </a:rPr>
                <a:t>. Phys. 72, 076901 (2009).</a:t>
              </a:r>
            </a:p>
          </p:txBody>
        </p:sp>
      </p:grpSp>
    </p:spTree>
    <p:extLst>
      <p:ext uri="{BB962C8B-B14F-4D97-AF65-F5344CB8AC3E}">
        <p14:creationId xmlns:p14="http://schemas.microsoft.com/office/powerpoint/2010/main" val="401697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10"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1"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5"/>
              </p:custDataLst>
            </p:nvPr>
          </p:nvPicPr>
          <p:blipFill>
            <a:blip r:embed="rId13"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7"/>
              </p:custDataLst>
            </p:nvPr>
          </p:nvPicPr>
          <p:blipFill>
            <a:blip r:embed="rId13"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27" name="Group 26"/>
          <p:cNvGrpSpPr/>
          <p:nvPr/>
        </p:nvGrpSpPr>
        <p:grpSpPr bwMode="auto">
          <a:xfrm>
            <a:off x="4267195" y="609600"/>
            <a:ext cx="4706957" cy="3306126"/>
            <a:chOff x="4267195" y="609600"/>
            <a:chExt cx="4706957" cy="3306126"/>
          </a:xfrm>
        </p:grpSpPr>
        <p:pic>
          <p:nvPicPr>
            <p:cNvPr id="397338" name="Picture 26" descr="TP_tmp"/>
            <p:cNvPicPr>
              <a:picLocks noChangeAspect="1" noChangeArrowheads="1"/>
            </p:cNvPicPr>
            <p:nvPr>
              <p:custDataLst>
                <p:tags r:id="rId1"/>
              </p:custDataLst>
            </p:nvPr>
          </p:nvPicPr>
          <p:blipFill>
            <a:blip r:embed="rId12"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397339" name="Picture 27" descr="TP_tmp"/>
            <p:cNvPicPr>
              <a:picLocks noChangeAspect="1" noChangeArrowheads="1"/>
            </p:cNvPicPr>
            <p:nvPr>
              <p:custDataLst>
                <p:tags r:id="rId2"/>
              </p:custDataLst>
            </p:nvPr>
          </p:nvPicPr>
          <p:blipFill>
            <a:blip r:embed="rId13"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25" name="Picture 24" descr="TP_tmp"/>
            <p:cNvPicPr>
              <a:picLocks noChangeAspect="1"/>
            </p:cNvPicPr>
            <p:nvPr>
              <p:custDataLst>
                <p:tags r:id="rId3"/>
              </p:custDataLst>
            </p:nvPr>
          </p:nvPicPr>
          <p:blipFill>
            <a:blip r:embed="rId14" cstate="print"/>
            <a:stretch>
              <a:fillRect/>
            </a:stretch>
          </p:blipFill>
          <p:spPr bwMode="auto">
            <a:xfrm>
              <a:off x="4267195" y="1143000"/>
              <a:ext cx="4706957" cy="2772726"/>
            </a:xfrm>
            <a:prstGeom prst="rect">
              <a:avLst/>
            </a:prstGeom>
            <a:noFill/>
            <a:ln/>
            <a:effectLst/>
          </p:spPr>
        </p:pic>
        <p:sp>
          <p:nvSpPr>
            <p:cNvPr id="397341" name="Text Box 29"/>
            <p:cNvSpPr txBox="1">
              <a:spLocks noChangeArrowheads="1"/>
            </p:cNvSpPr>
            <p:nvPr/>
          </p:nvSpPr>
          <p:spPr bwMode="auto">
            <a:xfrm>
              <a:off x="5326068" y="6096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Initial LIGO</a:t>
              </a:r>
            </a:p>
          </p:txBody>
        </p:sp>
      </p:grpSp>
      <p:sp>
        <p:nvSpPr>
          <p:cNvPr id="397343" name="Text Box 31"/>
          <p:cNvSpPr txBox="1">
            <a:spLocks noChangeArrowheads="1"/>
          </p:cNvSpPr>
          <p:nvPr/>
        </p:nvSpPr>
        <p:spPr bwMode="auto">
          <a:xfrm>
            <a:off x="6248400" y="4845784"/>
            <a:ext cx="2514600" cy="1631216"/>
          </a:xfrm>
          <a:prstGeom prst="rect">
            <a:avLst/>
          </a:prstGeom>
          <a:noFill/>
          <a:ln w="28575" algn="ctr">
            <a:solidFill>
              <a:schemeClr val="accent2"/>
            </a:solidFill>
            <a:miter lim="800000"/>
            <a:headEnd/>
            <a:tailEnd/>
          </a:ln>
          <a:effectLst/>
        </p:spPr>
        <p:txBody>
          <a:bodyPr>
            <a:spAutoFit/>
          </a:bodyPr>
          <a:lstStyle/>
          <a:p>
            <a:r>
              <a:rPr lang="en-US" b="1" dirty="0"/>
              <a:t>High-power, </a:t>
            </a:r>
            <a:r>
              <a:rPr lang="en-US" b="1" dirty="0" err="1"/>
              <a:t>Fabry</a:t>
            </a:r>
            <a:r>
              <a:rPr lang="en-US" b="1" dirty="0"/>
              <a:t>-Perot-cavity (</a:t>
            </a:r>
            <a:r>
              <a:rPr lang="en-US" b="1" dirty="0" err="1"/>
              <a:t>multipass</a:t>
            </a:r>
            <a:r>
              <a:rPr lang="en-US" b="1" dirty="0"/>
              <a:t>), power-recycled  interferometers</a:t>
            </a:r>
          </a:p>
        </p:txBody>
      </p:sp>
      <p:sp>
        <p:nvSpPr>
          <p:cNvPr id="21" name="Text Box 17"/>
          <p:cNvSpPr txBox="1">
            <a:spLocks noChangeArrowheads="1"/>
          </p:cNvSpPr>
          <p:nvPr/>
        </p:nvSpPr>
        <p:spPr bwMode="auto">
          <a:xfrm>
            <a:off x="152400" y="36493"/>
            <a:ext cx="7315200" cy="954107"/>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interferometry for force sensing</a:t>
            </a:r>
            <a:r>
              <a:rPr lang="en-US" sz="2800" dirty="0">
                <a:solidFill>
                  <a:schemeClr val="tx1"/>
                </a:solidFill>
              </a:rPr>
              <a:t> </a:t>
            </a:r>
          </a:p>
        </p:txBody>
      </p:sp>
    </p:spTree>
    <p:extLst>
      <p:ext uri="{BB962C8B-B14F-4D97-AF65-F5344CB8AC3E}">
        <p14:creationId xmlns:p14="http://schemas.microsoft.com/office/powerpoint/2010/main" val="2053250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10"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1"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5"/>
              </p:custDataLst>
            </p:nvPr>
          </p:nvPicPr>
          <p:blipFill>
            <a:blip r:embed="rId13"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7"/>
              </p:custDataLst>
            </p:nvPr>
          </p:nvPicPr>
          <p:blipFill>
            <a:blip r:embed="rId13"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28" name="Group 27"/>
          <p:cNvGrpSpPr/>
          <p:nvPr/>
        </p:nvGrpSpPr>
        <p:grpSpPr bwMode="auto">
          <a:xfrm>
            <a:off x="4558725" y="609600"/>
            <a:ext cx="4123894" cy="3306382"/>
            <a:chOff x="4558725" y="609600"/>
            <a:chExt cx="4123894" cy="3306382"/>
          </a:xfrm>
        </p:grpSpPr>
        <p:pic>
          <p:nvPicPr>
            <p:cNvPr id="397338" name="Picture 26" descr="TP_tmp"/>
            <p:cNvPicPr>
              <a:picLocks noChangeAspect="1" noChangeArrowheads="1"/>
            </p:cNvPicPr>
            <p:nvPr>
              <p:custDataLst>
                <p:tags r:id="rId1"/>
              </p:custDataLst>
            </p:nvPr>
          </p:nvPicPr>
          <p:blipFill>
            <a:blip r:embed="rId12"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397339" name="Picture 27" descr="TP_tmp"/>
            <p:cNvPicPr>
              <a:picLocks noChangeAspect="1" noChangeArrowheads="1"/>
            </p:cNvPicPr>
            <p:nvPr>
              <p:custDataLst>
                <p:tags r:id="rId2"/>
              </p:custDataLst>
            </p:nvPr>
          </p:nvPicPr>
          <p:blipFill>
            <a:blip r:embed="rId13"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26" name="Picture 25" descr="TP_tmp"/>
            <p:cNvPicPr>
              <a:picLocks noChangeAspect="1"/>
            </p:cNvPicPr>
            <p:nvPr>
              <p:custDataLst>
                <p:tags r:id="rId3"/>
              </p:custDataLst>
            </p:nvPr>
          </p:nvPicPr>
          <p:blipFill>
            <a:blip r:embed="rId14" cstate="print"/>
            <a:stretch>
              <a:fillRect/>
            </a:stretch>
          </p:blipFill>
          <p:spPr bwMode="auto">
            <a:xfrm>
              <a:off x="4558725" y="1143000"/>
              <a:ext cx="4123894" cy="2772982"/>
            </a:xfrm>
            <a:prstGeom prst="rect">
              <a:avLst/>
            </a:prstGeom>
            <a:noFill/>
            <a:ln/>
            <a:effectLst/>
          </p:spPr>
        </p:pic>
        <p:sp>
          <p:nvSpPr>
            <p:cNvPr id="397341" name="Text Box 29"/>
            <p:cNvSpPr txBox="1">
              <a:spLocks noChangeArrowheads="1"/>
            </p:cNvSpPr>
            <p:nvPr/>
          </p:nvSpPr>
          <p:spPr bwMode="auto">
            <a:xfrm>
              <a:off x="5326068" y="6096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Advanced LIGO</a:t>
              </a:r>
            </a:p>
          </p:txBody>
        </p:sp>
      </p:grpSp>
      <p:sp>
        <p:nvSpPr>
          <p:cNvPr id="397343" name="Text Box 31"/>
          <p:cNvSpPr txBox="1">
            <a:spLocks noChangeArrowheads="1"/>
          </p:cNvSpPr>
          <p:nvPr/>
        </p:nvSpPr>
        <p:spPr bwMode="auto">
          <a:xfrm>
            <a:off x="6172200" y="4766608"/>
            <a:ext cx="2667000" cy="1938992"/>
          </a:xfrm>
          <a:prstGeom prst="rect">
            <a:avLst/>
          </a:prstGeom>
          <a:noFill/>
          <a:ln w="28575" algn="ctr">
            <a:solidFill>
              <a:schemeClr val="accent2"/>
            </a:solidFill>
            <a:miter lim="800000"/>
            <a:headEnd/>
            <a:tailEnd/>
          </a:ln>
          <a:effectLst/>
        </p:spPr>
        <p:txBody>
          <a:bodyPr wrap="square">
            <a:spAutoFit/>
          </a:bodyPr>
          <a:lstStyle/>
          <a:p>
            <a:r>
              <a:rPr lang="en-US" b="1" dirty="0"/>
              <a:t>High-power, </a:t>
            </a:r>
            <a:r>
              <a:rPr lang="en-US" b="1" dirty="0" err="1"/>
              <a:t>Fabry</a:t>
            </a:r>
            <a:r>
              <a:rPr lang="en-US" b="1" dirty="0"/>
              <a:t>-Perot-cavity (</a:t>
            </a:r>
            <a:r>
              <a:rPr lang="en-US" b="1" dirty="0" err="1"/>
              <a:t>multipass</a:t>
            </a:r>
            <a:r>
              <a:rPr lang="en-US" b="1" dirty="0"/>
              <a:t>), power-and signal-recycled, squeezed-light interferometers</a:t>
            </a:r>
          </a:p>
        </p:txBody>
      </p:sp>
      <p:sp>
        <p:nvSpPr>
          <p:cNvPr id="21" name="Text Box 17"/>
          <p:cNvSpPr txBox="1">
            <a:spLocks noChangeArrowheads="1"/>
          </p:cNvSpPr>
          <p:nvPr/>
        </p:nvSpPr>
        <p:spPr bwMode="auto">
          <a:xfrm>
            <a:off x="152400" y="36493"/>
            <a:ext cx="7315200" cy="954107"/>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a:t>
            </a:r>
            <a:r>
              <a:rPr lang="en-US" sz="2800" b="1" dirty="0" err="1">
                <a:solidFill>
                  <a:srgbClr val="996633"/>
                </a:solidFill>
                <a:latin typeface="Comic Sans MS" pitchFamily="66" charset="0"/>
              </a:rPr>
              <a:t>interferometry</a:t>
            </a:r>
            <a:r>
              <a:rPr lang="en-US" sz="2800" b="1" dirty="0">
                <a:solidFill>
                  <a:srgbClr val="996633"/>
                </a:solidFill>
                <a:latin typeface="Comic Sans MS" pitchFamily="66" charset="0"/>
              </a:rPr>
              <a:t> for force sensing</a:t>
            </a:r>
            <a:r>
              <a:rPr lang="en-US" sz="2800" dirty="0">
                <a:solidFill>
                  <a:schemeClr val="tx1"/>
                </a:solidFill>
              </a:rPr>
              <a:t> </a:t>
            </a:r>
          </a:p>
        </p:txBody>
      </p:sp>
    </p:spTree>
    <p:extLst>
      <p:ext uri="{BB962C8B-B14F-4D97-AF65-F5344CB8AC3E}">
        <p14:creationId xmlns:p14="http://schemas.microsoft.com/office/powerpoint/2010/main" val="3024344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76200"/>
            <a:ext cx="8839200" cy="646331"/>
          </a:xfrm>
          <a:prstGeom prst="rect">
            <a:avLst/>
          </a:prstGeom>
          <a:noFill/>
          <a:ln w="9525">
            <a:noFill/>
            <a:miter lim="800000"/>
            <a:headEnd/>
            <a:tailEnd/>
          </a:ln>
          <a:effectLst/>
        </p:spPr>
        <p:txBody>
          <a:bodyPr wrap="square">
            <a:spAutoFit/>
          </a:bodyPr>
          <a:lstStyle/>
          <a:p>
            <a:pPr eaLnBrk="1" hangingPunct="1"/>
            <a:r>
              <a:rPr lang="en-US" sz="3600" b="1" dirty="0" err="1">
                <a:solidFill>
                  <a:srgbClr val="996633"/>
                </a:solidFill>
                <a:latin typeface="Comic Sans MS" pitchFamily="66" charset="0"/>
              </a:rPr>
              <a:t>Opto,atomic,electro</a:t>
            </a:r>
            <a:r>
              <a:rPr lang="en-US" sz="3600" b="1" dirty="0">
                <a:solidFill>
                  <a:srgbClr val="996633"/>
                </a:solidFill>
                <a:latin typeface="Comic Sans MS" pitchFamily="66" charset="0"/>
              </a:rPr>
              <a:t> </a:t>
            </a:r>
            <a:r>
              <a:rPr lang="en-US" sz="3600" b="1" u="sng" dirty="0">
                <a:solidFill>
                  <a:srgbClr val="996633"/>
                </a:solidFill>
                <a:latin typeface="Comic Sans MS" pitchFamily="66" charset="0"/>
              </a:rPr>
              <a:t>micro</a:t>
            </a:r>
            <a:r>
              <a:rPr lang="en-US" sz="3600" b="1" dirty="0">
                <a:solidFill>
                  <a:srgbClr val="996633"/>
                </a:solidFill>
                <a:latin typeface="Comic Sans MS" pitchFamily="66" charset="0"/>
              </a:rPr>
              <a:t>mechanics</a:t>
            </a:r>
            <a:endParaRPr lang="en-US" sz="3600" dirty="0">
              <a:solidFill>
                <a:schemeClr val="tx1"/>
              </a:solidFill>
            </a:endParaRPr>
          </a:p>
        </p:txBody>
      </p:sp>
      <p:grpSp>
        <p:nvGrpSpPr>
          <p:cNvPr id="2" name="Group 15"/>
          <p:cNvGrpSpPr/>
          <p:nvPr/>
        </p:nvGrpSpPr>
        <p:grpSpPr>
          <a:xfrm>
            <a:off x="4724400" y="762000"/>
            <a:ext cx="3886200" cy="2872264"/>
            <a:chOff x="304800" y="914400"/>
            <a:chExt cx="3886200" cy="2872264"/>
          </a:xfrm>
        </p:grpSpPr>
        <p:pic>
          <p:nvPicPr>
            <p:cNvPr id="2050" name="Picture 2"/>
            <p:cNvPicPr>
              <a:picLocks noChangeAspect="1" noChangeArrowheads="1"/>
            </p:cNvPicPr>
            <p:nvPr/>
          </p:nvPicPr>
          <p:blipFill>
            <a:blip r:embed="rId3" cstate="print"/>
            <a:srcRect/>
            <a:stretch>
              <a:fillRect/>
            </a:stretch>
          </p:blipFill>
          <p:spPr bwMode="auto">
            <a:xfrm>
              <a:off x="380999" y="914400"/>
              <a:ext cx="3338423" cy="2057400"/>
            </a:xfrm>
            <a:prstGeom prst="rect">
              <a:avLst/>
            </a:prstGeom>
            <a:noFill/>
            <a:ln w="9525">
              <a:noFill/>
              <a:miter lim="800000"/>
              <a:headEnd/>
              <a:tailEnd/>
            </a:ln>
          </p:spPr>
        </p:pic>
        <p:sp>
          <p:nvSpPr>
            <p:cNvPr id="6" name="TextBox 5"/>
            <p:cNvSpPr txBox="1"/>
            <p:nvPr/>
          </p:nvSpPr>
          <p:spPr>
            <a:xfrm>
              <a:off x="304800" y="3048000"/>
              <a:ext cx="3428999" cy="738664"/>
            </a:xfrm>
            <a:prstGeom prst="rect">
              <a:avLst/>
            </a:prstGeom>
            <a:noFill/>
          </p:spPr>
          <p:txBody>
            <a:bodyPr wrap="square" rtlCol="0">
              <a:spAutoFit/>
            </a:bodyPr>
            <a:lstStyle/>
            <a:p>
              <a:pPr algn="l"/>
              <a:r>
                <a:rPr lang="en-US" sz="1400" b="1" dirty="0">
                  <a:solidFill>
                    <a:schemeClr val="tx1"/>
                  </a:solidFill>
                </a:rPr>
                <a:t>T. </a:t>
              </a:r>
              <a:r>
                <a:rPr lang="en-US" sz="1400" b="1" dirty="0" err="1">
                  <a:solidFill>
                    <a:schemeClr val="tx1"/>
                  </a:solidFill>
                </a:rPr>
                <a:t>Rocheleau</a:t>
              </a:r>
              <a:r>
                <a:rPr lang="en-US" sz="1400" b="1" dirty="0">
                  <a:solidFill>
                    <a:schemeClr val="tx1"/>
                  </a:solidFill>
                </a:rPr>
                <a:t>, T. </a:t>
              </a:r>
              <a:r>
                <a:rPr lang="en-US" sz="1400" b="1" dirty="0" err="1">
                  <a:solidFill>
                    <a:schemeClr val="tx1"/>
                  </a:solidFill>
                </a:rPr>
                <a:t>Ndukum</a:t>
              </a:r>
              <a:r>
                <a:rPr lang="en-US" sz="1400" b="1" dirty="0">
                  <a:solidFill>
                    <a:schemeClr val="tx1"/>
                  </a:solidFill>
                </a:rPr>
                <a:t>,  C. Macklin , J. B. Hertzberg, A. A. Clerk, and K. C. Schwab, Nature 463, 72 (2010).</a:t>
              </a:r>
            </a:p>
          </p:txBody>
        </p:sp>
        <p:sp>
          <p:nvSpPr>
            <p:cNvPr id="7" name="TextBox 6"/>
            <p:cNvSpPr txBox="1"/>
            <p:nvPr/>
          </p:nvSpPr>
          <p:spPr>
            <a:xfrm>
              <a:off x="2667000" y="2743200"/>
              <a:ext cx="686405" cy="307777"/>
            </a:xfrm>
            <a:prstGeom prst="rect">
              <a:avLst/>
            </a:prstGeom>
            <a:noFill/>
          </p:spPr>
          <p:txBody>
            <a:bodyPr wrap="none" rtlCol="0">
              <a:spAutoFit/>
            </a:bodyPr>
            <a:lstStyle/>
            <a:p>
              <a:r>
                <a:rPr lang="en-US" sz="1400" dirty="0"/>
                <a:t>10 </a:t>
              </a:r>
              <a:r>
                <a:rPr lang="el-GR" sz="1400" dirty="0"/>
                <a:t>μ</a:t>
              </a:r>
              <a:r>
                <a:rPr lang="en-US" sz="1400" dirty="0"/>
                <a:t>m</a:t>
              </a:r>
            </a:p>
          </p:txBody>
        </p:sp>
        <p:sp>
          <p:nvSpPr>
            <p:cNvPr id="8" name="TextBox 7"/>
            <p:cNvSpPr txBox="1"/>
            <p:nvPr/>
          </p:nvSpPr>
          <p:spPr>
            <a:xfrm>
              <a:off x="1301379" y="2283023"/>
              <a:ext cx="2037737" cy="307777"/>
            </a:xfrm>
            <a:prstGeom prst="rect">
              <a:avLst/>
            </a:prstGeom>
            <a:noFill/>
          </p:spPr>
          <p:txBody>
            <a:bodyPr wrap="none" rtlCol="0">
              <a:spAutoFit/>
            </a:bodyPr>
            <a:lstStyle/>
            <a:p>
              <a:pPr algn="l"/>
              <a:r>
                <a:rPr lang="en-US" sz="1400" b="1" dirty="0">
                  <a:solidFill>
                    <a:schemeClr val="tx1"/>
                  </a:solidFill>
                </a:rPr>
                <a:t>Beam </a:t>
              </a:r>
              <a:r>
                <a:rPr lang="en-US" sz="1400" b="1" dirty="0" err="1">
                  <a:solidFill>
                    <a:schemeClr val="tx1"/>
                  </a:solidFill>
                </a:rPr>
                <a:t>microresonator</a:t>
              </a:r>
              <a:endParaRPr lang="en-US" sz="1400" b="1" dirty="0">
                <a:solidFill>
                  <a:schemeClr val="tx1"/>
                </a:solidFill>
              </a:endParaRPr>
            </a:p>
          </p:txBody>
        </p:sp>
        <p:sp>
          <p:nvSpPr>
            <p:cNvPr id="9" name="TextBox 8"/>
            <p:cNvSpPr txBox="1"/>
            <p:nvPr/>
          </p:nvSpPr>
          <p:spPr>
            <a:xfrm>
              <a:off x="2743200" y="1471136"/>
              <a:ext cx="1447800" cy="738664"/>
            </a:xfrm>
            <a:prstGeom prst="rect">
              <a:avLst/>
            </a:prstGeom>
            <a:noFill/>
          </p:spPr>
          <p:txBody>
            <a:bodyPr wrap="square" rtlCol="0">
              <a:spAutoFit/>
            </a:bodyPr>
            <a:lstStyle/>
            <a:p>
              <a:pPr algn="l"/>
              <a:r>
                <a:rPr lang="en-US" sz="1400" b="1" dirty="0">
                  <a:solidFill>
                    <a:schemeClr val="accent6"/>
                  </a:solidFill>
                </a:rPr>
                <a:t>30 </a:t>
              </a:r>
              <a:r>
                <a:rPr lang="el-GR" sz="1400" b="1" dirty="0">
                  <a:solidFill>
                    <a:schemeClr val="accent6"/>
                  </a:solidFill>
                </a:rPr>
                <a:t>μ</a:t>
              </a:r>
              <a:r>
                <a:rPr lang="en-US" sz="1400" b="1" dirty="0">
                  <a:solidFill>
                    <a:schemeClr val="accent6"/>
                  </a:solidFill>
                </a:rPr>
                <a:t>m long </a:t>
              </a:r>
            </a:p>
            <a:p>
              <a:pPr algn="l"/>
              <a:r>
                <a:rPr lang="en-US" sz="1400" b="1" dirty="0">
                  <a:solidFill>
                    <a:schemeClr val="accent6"/>
                  </a:solidFill>
                </a:rPr>
                <a:t>170 nm wide </a:t>
              </a:r>
            </a:p>
            <a:p>
              <a:pPr algn="l"/>
              <a:r>
                <a:rPr lang="en-US" sz="1400" b="1" dirty="0">
                  <a:solidFill>
                    <a:schemeClr val="accent6"/>
                  </a:solidFill>
                </a:rPr>
                <a:t>140 nm thic</a:t>
              </a:r>
              <a:r>
                <a:rPr lang="en-US" sz="1400" b="1" dirty="0"/>
                <a:t>k</a:t>
              </a:r>
              <a:endParaRPr lang="en-US" sz="1400" b="1" dirty="0">
                <a:solidFill>
                  <a:srgbClr val="CCCC00"/>
                </a:solidFill>
              </a:endParaRPr>
            </a:p>
          </p:txBody>
        </p:sp>
      </p:grpSp>
      <p:grpSp>
        <p:nvGrpSpPr>
          <p:cNvPr id="10" name="Group 19"/>
          <p:cNvGrpSpPr/>
          <p:nvPr/>
        </p:nvGrpSpPr>
        <p:grpSpPr>
          <a:xfrm>
            <a:off x="533400" y="1198443"/>
            <a:ext cx="2819400" cy="3221157"/>
            <a:chOff x="533400" y="896620"/>
            <a:chExt cx="2819400" cy="3221157"/>
          </a:xfrm>
        </p:grpSpPr>
        <p:pic>
          <p:nvPicPr>
            <p:cNvPr id="1027" name="Picture 3" descr="C:\Documents and Settings\Carlton Caves\My Documents\My Stuff 2\talks\waveformestimation\afm.png"/>
            <p:cNvPicPr>
              <a:picLocks noChangeAspect="1" noChangeArrowheads="1"/>
            </p:cNvPicPr>
            <p:nvPr/>
          </p:nvPicPr>
          <p:blipFill>
            <a:blip r:embed="rId4" cstate="print"/>
            <a:srcRect/>
            <a:stretch>
              <a:fillRect/>
            </a:stretch>
          </p:blipFill>
          <p:spPr bwMode="auto">
            <a:xfrm>
              <a:off x="533400" y="896620"/>
              <a:ext cx="2819400" cy="2913380"/>
            </a:xfrm>
            <a:prstGeom prst="rect">
              <a:avLst/>
            </a:prstGeom>
            <a:noFill/>
          </p:spPr>
        </p:pic>
        <p:sp>
          <p:nvSpPr>
            <p:cNvPr id="19" name="TextBox 18"/>
            <p:cNvSpPr txBox="1"/>
            <p:nvPr/>
          </p:nvSpPr>
          <p:spPr>
            <a:xfrm>
              <a:off x="685800" y="3810000"/>
              <a:ext cx="2514600" cy="307777"/>
            </a:xfrm>
            <a:prstGeom prst="rect">
              <a:avLst/>
            </a:prstGeom>
            <a:noFill/>
          </p:spPr>
          <p:txBody>
            <a:bodyPr wrap="square" rtlCol="0">
              <a:spAutoFit/>
            </a:bodyPr>
            <a:lstStyle/>
            <a:p>
              <a:pPr algn="l"/>
              <a:r>
                <a:rPr lang="en-US" sz="1400" b="1" dirty="0">
                  <a:solidFill>
                    <a:schemeClr val="tx1"/>
                  </a:solidFill>
                </a:rPr>
                <a:t>Atomic force microscope</a:t>
              </a:r>
            </a:p>
          </p:txBody>
        </p:sp>
      </p:grpSp>
      <p:grpSp>
        <p:nvGrpSpPr>
          <p:cNvPr id="21" name="Group 20"/>
          <p:cNvGrpSpPr/>
          <p:nvPr/>
        </p:nvGrpSpPr>
        <p:grpSpPr>
          <a:xfrm>
            <a:off x="3352800" y="4038600"/>
            <a:ext cx="5334000" cy="2667000"/>
            <a:chOff x="3352800" y="4038600"/>
            <a:chExt cx="5334000" cy="2667000"/>
          </a:xfrm>
        </p:grpSpPr>
        <p:grpSp>
          <p:nvGrpSpPr>
            <p:cNvPr id="3" name="Group 17"/>
            <p:cNvGrpSpPr/>
            <p:nvPr/>
          </p:nvGrpSpPr>
          <p:grpSpPr>
            <a:xfrm>
              <a:off x="3352800" y="4038600"/>
              <a:ext cx="5334000" cy="2667000"/>
              <a:chOff x="4273826" y="990177"/>
              <a:chExt cx="5334000" cy="2667000"/>
            </a:xfrm>
          </p:grpSpPr>
          <p:grpSp>
            <p:nvGrpSpPr>
              <p:cNvPr id="5" name="Group 16"/>
              <p:cNvGrpSpPr/>
              <p:nvPr/>
            </p:nvGrpSpPr>
            <p:grpSpPr>
              <a:xfrm>
                <a:off x="4273826" y="990177"/>
                <a:ext cx="4622524" cy="2591223"/>
                <a:chOff x="4273826" y="913977"/>
                <a:chExt cx="4622524" cy="2591223"/>
              </a:xfrm>
            </p:grpSpPr>
            <p:pic>
              <p:nvPicPr>
                <p:cNvPr id="1026" name="Picture 2" descr="C:\Documents and Settings\Carlton Caves\My Documents\My Stuff 2\talks\waveformestimation\HarrisMembrane.jpg"/>
                <p:cNvPicPr>
                  <a:picLocks noChangeAspect="1" noChangeArrowheads="1"/>
                </p:cNvPicPr>
                <p:nvPr/>
              </p:nvPicPr>
              <p:blipFill>
                <a:blip r:embed="rId5" cstate="print"/>
                <a:srcRect/>
                <a:stretch>
                  <a:fillRect/>
                </a:stretch>
              </p:blipFill>
              <p:spPr bwMode="auto">
                <a:xfrm>
                  <a:off x="4273826" y="913977"/>
                  <a:ext cx="4622524" cy="2362623"/>
                </a:xfrm>
                <a:prstGeom prst="rect">
                  <a:avLst/>
                </a:prstGeom>
                <a:noFill/>
              </p:spPr>
            </p:pic>
            <p:sp>
              <p:nvSpPr>
                <p:cNvPr id="11" name="Rectangle 10"/>
                <p:cNvSpPr/>
                <p:nvPr/>
              </p:nvSpPr>
              <p:spPr bwMode="auto">
                <a:xfrm>
                  <a:off x="6477000" y="2209800"/>
                  <a:ext cx="2362200" cy="1143000"/>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2" name="Rectangle 11"/>
                <p:cNvSpPr/>
                <p:nvPr/>
              </p:nvSpPr>
              <p:spPr bwMode="auto">
                <a:xfrm>
                  <a:off x="6096000" y="3124200"/>
                  <a:ext cx="457200" cy="381000"/>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3" name="Rectangle 12"/>
                <p:cNvSpPr/>
                <p:nvPr/>
              </p:nvSpPr>
              <p:spPr bwMode="auto">
                <a:xfrm>
                  <a:off x="4419600" y="990600"/>
                  <a:ext cx="457200" cy="381000"/>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15" name="TextBox 14"/>
              <p:cNvSpPr txBox="1"/>
              <p:nvPr/>
            </p:nvSpPr>
            <p:spPr>
              <a:xfrm>
                <a:off x="6477000" y="2918513"/>
                <a:ext cx="3130826" cy="738664"/>
              </a:xfrm>
              <a:prstGeom prst="rect">
                <a:avLst/>
              </a:prstGeom>
              <a:noFill/>
            </p:spPr>
            <p:txBody>
              <a:bodyPr wrap="square" rtlCol="0">
                <a:spAutoFit/>
              </a:bodyPr>
              <a:lstStyle/>
              <a:p>
                <a:pPr algn="l"/>
                <a:r>
                  <a:rPr lang="en-US" sz="1400" b="1" dirty="0">
                    <a:solidFill>
                      <a:schemeClr val="tx1"/>
                    </a:solidFill>
                  </a:rPr>
                  <a:t>J. C. </a:t>
                </a:r>
                <a:r>
                  <a:rPr lang="en-US" sz="1400" b="1" dirty="0" err="1">
                    <a:solidFill>
                      <a:schemeClr val="tx1"/>
                    </a:solidFill>
                  </a:rPr>
                  <a:t>Sankey</a:t>
                </a:r>
                <a:r>
                  <a:rPr lang="en-US" sz="1400" b="1" dirty="0">
                    <a:solidFill>
                      <a:schemeClr val="tx1"/>
                    </a:solidFill>
                  </a:rPr>
                  <a:t>, C. Yang, B. M. </a:t>
                </a:r>
                <a:r>
                  <a:rPr lang="en-US" sz="1400" b="1" dirty="0" err="1">
                    <a:solidFill>
                      <a:schemeClr val="tx1"/>
                    </a:solidFill>
                  </a:rPr>
                  <a:t>Zwickl</a:t>
                </a:r>
                <a:r>
                  <a:rPr lang="en-US" sz="1400" b="1" dirty="0">
                    <a:solidFill>
                      <a:schemeClr val="tx1"/>
                    </a:solidFill>
                  </a:rPr>
                  <a:t>, A. M. </a:t>
                </a:r>
                <a:r>
                  <a:rPr lang="en-US" sz="1400" b="1" dirty="0" err="1">
                    <a:solidFill>
                      <a:schemeClr val="tx1"/>
                    </a:solidFill>
                  </a:rPr>
                  <a:t>Jayich</a:t>
                </a:r>
                <a:r>
                  <a:rPr lang="en-US" sz="1400" b="1" dirty="0">
                    <a:solidFill>
                      <a:schemeClr val="tx1"/>
                    </a:solidFill>
                  </a:rPr>
                  <a:t>, and J. G. E. Harris, Nature Physics 6, 707 (2010).</a:t>
                </a:r>
              </a:p>
            </p:txBody>
          </p:sp>
        </p:grpSp>
        <p:sp>
          <p:nvSpPr>
            <p:cNvPr id="20" name="TextBox 19"/>
            <p:cNvSpPr txBox="1"/>
            <p:nvPr/>
          </p:nvSpPr>
          <p:spPr>
            <a:xfrm>
              <a:off x="5943600" y="5334000"/>
              <a:ext cx="2514600" cy="307777"/>
            </a:xfrm>
            <a:prstGeom prst="rect">
              <a:avLst/>
            </a:prstGeom>
            <a:noFill/>
          </p:spPr>
          <p:txBody>
            <a:bodyPr wrap="square" rtlCol="0">
              <a:spAutoFit/>
            </a:bodyPr>
            <a:lstStyle/>
            <a:p>
              <a:pPr algn="l"/>
              <a:r>
                <a:rPr lang="en-US" sz="1400" b="1" dirty="0">
                  <a:solidFill>
                    <a:schemeClr val="tx1"/>
                  </a:solidFill>
                </a:rPr>
                <a:t>Dielectric </a:t>
              </a:r>
              <a:r>
                <a:rPr lang="en-US" sz="1400" b="1" dirty="0" err="1">
                  <a:solidFill>
                    <a:schemeClr val="tx1"/>
                  </a:solidFill>
                </a:rPr>
                <a:t>micromembrane</a:t>
              </a:r>
              <a:endParaRPr lang="en-US" sz="1400" b="1"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76200"/>
            <a:ext cx="8839200" cy="646331"/>
          </a:xfrm>
          <a:prstGeom prst="rect">
            <a:avLst/>
          </a:prstGeom>
          <a:noFill/>
          <a:ln w="9525">
            <a:noFill/>
            <a:miter lim="800000"/>
            <a:headEnd/>
            <a:tailEnd/>
          </a:ln>
          <a:effectLst/>
        </p:spPr>
        <p:txBody>
          <a:bodyPr wrap="square">
            <a:spAutoFit/>
          </a:bodyPr>
          <a:lstStyle/>
          <a:p>
            <a:pPr eaLnBrk="1" hangingPunct="1"/>
            <a:r>
              <a:rPr lang="en-US" sz="3600" b="1" dirty="0" err="1">
                <a:solidFill>
                  <a:srgbClr val="996633"/>
                </a:solidFill>
                <a:latin typeface="Comic Sans MS" pitchFamily="66" charset="0"/>
              </a:rPr>
              <a:t>Opto,atomic</a:t>
            </a:r>
            <a:r>
              <a:rPr lang="en-US" sz="3600" b="1" dirty="0">
                <a:solidFill>
                  <a:srgbClr val="996633"/>
                </a:solidFill>
                <a:latin typeface="Comic Sans MS" pitchFamily="66" charset="0"/>
              </a:rPr>
              <a:t>, electro </a:t>
            </a:r>
            <a:r>
              <a:rPr lang="en-US" sz="3600" b="1" u="sng" dirty="0">
                <a:solidFill>
                  <a:srgbClr val="996633"/>
                </a:solidFill>
                <a:latin typeface="Comic Sans MS" pitchFamily="66" charset="0"/>
              </a:rPr>
              <a:t>micro</a:t>
            </a:r>
            <a:r>
              <a:rPr lang="en-US" sz="3600" b="1" dirty="0">
                <a:solidFill>
                  <a:srgbClr val="996633"/>
                </a:solidFill>
                <a:latin typeface="Comic Sans MS" pitchFamily="66" charset="0"/>
              </a:rPr>
              <a:t>mechanics</a:t>
            </a:r>
            <a:endParaRPr lang="en-US" sz="3600" dirty="0">
              <a:solidFill>
                <a:schemeClr val="tx1"/>
              </a:solidFill>
            </a:endParaRPr>
          </a:p>
        </p:txBody>
      </p:sp>
      <p:grpSp>
        <p:nvGrpSpPr>
          <p:cNvPr id="2" name="Group 29"/>
          <p:cNvGrpSpPr/>
          <p:nvPr/>
        </p:nvGrpSpPr>
        <p:grpSpPr>
          <a:xfrm>
            <a:off x="566058" y="805542"/>
            <a:ext cx="4539342" cy="2827582"/>
            <a:chOff x="152400" y="805542"/>
            <a:chExt cx="4539342" cy="2827582"/>
          </a:xfrm>
        </p:grpSpPr>
        <p:pic>
          <p:nvPicPr>
            <p:cNvPr id="1028" name="Picture 4" descr="C:\Documents and Settings\Carlton Caves\My Documents\My Stuff 2\talks\waveformestimation\ClelandResonator.jpg"/>
            <p:cNvPicPr>
              <a:picLocks noChangeAspect="1" noChangeArrowheads="1"/>
            </p:cNvPicPr>
            <p:nvPr/>
          </p:nvPicPr>
          <p:blipFill>
            <a:blip r:embed="rId3" cstate="print"/>
            <a:srcRect/>
            <a:stretch>
              <a:fillRect/>
            </a:stretch>
          </p:blipFill>
          <p:spPr bwMode="auto">
            <a:xfrm>
              <a:off x="152400" y="914400"/>
              <a:ext cx="3810000" cy="2718724"/>
            </a:xfrm>
            <a:prstGeom prst="rect">
              <a:avLst/>
            </a:prstGeom>
            <a:noFill/>
          </p:spPr>
        </p:pic>
        <p:sp>
          <p:nvSpPr>
            <p:cNvPr id="20" name="Rectangle 19"/>
            <p:cNvSpPr/>
            <p:nvPr/>
          </p:nvSpPr>
          <p:spPr bwMode="auto">
            <a:xfrm>
              <a:off x="381000" y="805542"/>
              <a:ext cx="457200" cy="305223"/>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1" name="Rectangle 20"/>
            <p:cNvSpPr/>
            <p:nvPr/>
          </p:nvSpPr>
          <p:spPr bwMode="auto">
            <a:xfrm>
              <a:off x="2572656" y="957488"/>
              <a:ext cx="457200" cy="305223"/>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2" name="Rectangle 21"/>
            <p:cNvSpPr/>
            <p:nvPr/>
          </p:nvSpPr>
          <p:spPr bwMode="auto">
            <a:xfrm>
              <a:off x="2514600" y="2391197"/>
              <a:ext cx="1905000" cy="1066799"/>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3" name="Rectangle 22"/>
            <p:cNvSpPr/>
            <p:nvPr/>
          </p:nvSpPr>
          <p:spPr bwMode="auto">
            <a:xfrm>
              <a:off x="3657600" y="2010197"/>
              <a:ext cx="457200" cy="305223"/>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6" name="TextBox 5"/>
            <p:cNvSpPr txBox="1"/>
            <p:nvPr/>
          </p:nvSpPr>
          <p:spPr>
            <a:xfrm>
              <a:off x="2558142" y="3058180"/>
              <a:ext cx="2133600" cy="523220"/>
            </a:xfrm>
            <a:prstGeom prst="rect">
              <a:avLst/>
            </a:prstGeom>
            <a:noFill/>
          </p:spPr>
          <p:txBody>
            <a:bodyPr wrap="square" rtlCol="0">
              <a:spAutoFit/>
            </a:bodyPr>
            <a:lstStyle/>
            <a:p>
              <a:pPr algn="l"/>
              <a:r>
                <a:rPr lang="en-US" sz="1400" b="1" dirty="0">
                  <a:solidFill>
                    <a:schemeClr val="tx1"/>
                  </a:solidFill>
                </a:rPr>
                <a:t>A. D. O’Connell </a:t>
              </a:r>
              <a:r>
                <a:rPr lang="en-US" sz="1400" b="1" i="1" dirty="0">
                  <a:solidFill>
                    <a:schemeClr val="tx1"/>
                  </a:solidFill>
                </a:rPr>
                <a:t>et al., </a:t>
              </a:r>
              <a:r>
                <a:rPr lang="en-US" sz="1400" b="1" dirty="0">
                  <a:solidFill>
                    <a:schemeClr val="tx1"/>
                  </a:solidFill>
                </a:rPr>
                <a:t>Nature 464, 697 (2010).</a:t>
              </a:r>
            </a:p>
          </p:txBody>
        </p:sp>
      </p:grpSp>
      <p:sp>
        <p:nvSpPr>
          <p:cNvPr id="19" name="TextBox 18"/>
          <p:cNvSpPr txBox="1"/>
          <p:nvPr/>
        </p:nvSpPr>
        <p:spPr>
          <a:xfrm>
            <a:off x="2971800" y="2511623"/>
            <a:ext cx="2209800" cy="307777"/>
          </a:xfrm>
          <a:prstGeom prst="rect">
            <a:avLst/>
          </a:prstGeom>
          <a:noFill/>
        </p:spPr>
        <p:txBody>
          <a:bodyPr wrap="square" rtlCol="0">
            <a:spAutoFit/>
          </a:bodyPr>
          <a:lstStyle/>
          <a:p>
            <a:pPr algn="l"/>
            <a:r>
              <a:rPr lang="en-US" sz="1400" b="1" dirty="0">
                <a:solidFill>
                  <a:schemeClr val="tx1"/>
                </a:solidFill>
              </a:rPr>
              <a:t>Drum </a:t>
            </a:r>
            <a:r>
              <a:rPr lang="en-US" sz="1400" b="1" dirty="0" err="1">
                <a:solidFill>
                  <a:schemeClr val="tx1"/>
                </a:solidFill>
              </a:rPr>
              <a:t>microresonator</a:t>
            </a:r>
            <a:endParaRPr lang="en-US" sz="1400" b="1" dirty="0">
              <a:solidFill>
                <a:schemeClr val="tx1"/>
              </a:solidFill>
            </a:endParaRPr>
          </a:p>
        </p:txBody>
      </p:sp>
      <p:grpSp>
        <p:nvGrpSpPr>
          <p:cNvPr id="25" name="Group 24"/>
          <p:cNvGrpSpPr/>
          <p:nvPr/>
        </p:nvGrpSpPr>
        <p:grpSpPr>
          <a:xfrm>
            <a:off x="5105400" y="762000"/>
            <a:ext cx="3886200" cy="3873044"/>
            <a:chOff x="5105400" y="762000"/>
            <a:chExt cx="3886200" cy="3873044"/>
          </a:xfrm>
        </p:grpSpPr>
        <p:grpSp>
          <p:nvGrpSpPr>
            <p:cNvPr id="5" name="Group 35"/>
            <p:cNvGrpSpPr/>
            <p:nvPr/>
          </p:nvGrpSpPr>
          <p:grpSpPr>
            <a:xfrm>
              <a:off x="5486400" y="762000"/>
              <a:ext cx="3505200" cy="3873044"/>
              <a:chOff x="5486400" y="762000"/>
              <a:chExt cx="3505200" cy="3873044"/>
            </a:xfrm>
          </p:grpSpPr>
          <p:pic>
            <p:nvPicPr>
              <p:cNvPr id="1030" name="Picture 6" descr="C:\Documents and Settings\Carlton Caves\My Documents\My Stuff 2\talks\waveformestimation\PainterCavities.jpg"/>
              <p:cNvPicPr>
                <a:picLocks noChangeAspect="1" noChangeArrowheads="1"/>
              </p:cNvPicPr>
              <p:nvPr/>
            </p:nvPicPr>
            <p:blipFill>
              <a:blip r:embed="rId4" cstate="print"/>
              <a:srcRect/>
              <a:stretch>
                <a:fillRect/>
              </a:stretch>
            </p:blipFill>
            <p:spPr bwMode="auto">
              <a:xfrm>
                <a:off x="5619750" y="762000"/>
                <a:ext cx="3219450" cy="2967037"/>
              </a:xfrm>
              <a:prstGeom prst="rect">
                <a:avLst/>
              </a:prstGeom>
              <a:noFill/>
            </p:spPr>
          </p:pic>
          <p:sp>
            <p:nvSpPr>
              <p:cNvPr id="34" name="Rectangle 33"/>
              <p:cNvSpPr/>
              <p:nvPr/>
            </p:nvSpPr>
            <p:spPr bwMode="auto">
              <a:xfrm>
                <a:off x="5486400" y="762000"/>
                <a:ext cx="1066800" cy="990600"/>
              </a:xfrm>
              <a:prstGeom prst="rect">
                <a:avLst/>
              </a:prstGeom>
              <a:solidFill>
                <a:schemeClr val="bg1"/>
              </a:solidFill>
              <a:ln w="19050" cap="flat" cmpd="sng" algn="ctr">
                <a:no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5" name="TextBox 34"/>
              <p:cNvSpPr txBox="1"/>
              <p:nvPr/>
            </p:nvSpPr>
            <p:spPr>
              <a:xfrm>
                <a:off x="6019800" y="3896380"/>
                <a:ext cx="2971800" cy="738664"/>
              </a:xfrm>
              <a:prstGeom prst="rect">
                <a:avLst/>
              </a:prstGeom>
              <a:noFill/>
            </p:spPr>
            <p:txBody>
              <a:bodyPr wrap="square" rtlCol="0">
                <a:spAutoFit/>
              </a:bodyPr>
              <a:lstStyle/>
              <a:p>
                <a:pPr algn="l"/>
                <a:r>
                  <a:rPr lang="en-US" sz="1400" b="1" dirty="0">
                    <a:solidFill>
                      <a:schemeClr val="tx1"/>
                    </a:solidFill>
                  </a:rPr>
                  <a:t>M. </a:t>
                </a:r>
                <a:r>
                  <a:rPr lang="en-US" sz="1400" b="1" dirty="0" err="1">
                    <a:solidFill>
                      <a:schemeClr val="tx1"/>
                    </a:solidFill>
                  </a:rPr>
                  <a:t>Eichenfield</a:t>
                </a:r>
                <a:r>
                  <a:rPr lang="en-US" sz="1400" b="1" dirty="0">
                    <a:solidFill>
                      <a:schemeClr val="tx1"/>
                    </a:solidFill>
                  </a:rPr>
                  <a:t>, R. Camacho, J. Chan,  K. J. </a:t>
                </a:r>
                <a:r>
                  <a:rPr lang="en-US" sz="1400" b="1" dirty="0" err="1">
                    <a:solidFill>
                      <a:schemeClr val="tx1"/>
                    </a:solidFill>
                  </a:rPr>
                  <a:t>Vahala</a:t>
                </a:r>
                <a:r>
                  <a:rPr lang="en-US" sz="1400" b="1" dirty="0">
                    <a:solidFill>
                      <a:schemeClr val="tx1"/>
                    </a:solidFill>
                  </a:rPr>
                  <a:t>, and O. Painter, Nature 459, 550 (2009).</a:t>
                </a:r>
              </a:p>
            </p:txBody>
          </p:sp>
        </p:grpSp>
        <p:sp>
          <p:nvSpPr>
            <p:cNvPr id="24" name="TextBox 23"/>
            <p:cNvSpPr txBox="1"/>
            <p:nvPr/>
          </p:nvSpPr>
          <p:spPr>
            <a:xfrm>
              <a:off x="5105400" y="911423"/>
              <a:ext cx="2667000" cy="307777"/>
            </a:xfrm>
            <a:prstGeom prst="rect">
              <a:avLst/>
            </a:prstGeom>
            <a:noFill/>
          </p:spPr>
          <p:txBody>
            <a:bodyPr wrap="square" rtlCol="0">
              <a:spAutoFit/>
            </a:bodyPr>
            <a:lstStyle/>
            <a:p>
              <a:pPr algn="l"/>
              <a:r>
                <a:rPr lang="en-US" sz="1400" b="1" dirty="0">
                  <a:solidFill>
                    <a:schemeClr val="tx1"/>
                  </a:solidFill>
                </a:rPr>
                <a:t>Zipper-cavity </a:t>
              </a:r>
              <a:r>
                <a:rPr lang="en-US" sz="1400" b="1" dirty="0" err="1">
                  <a:solidFill>
                    <a:schemeClr val="tx1"/>
                  </a:solidFill>
                </a:rPr>
                <a:t>microresonator</a:t>
              </a:r>
              <a:endParaRPr lang="en-US" sz="1400" b="1" dirty="0">
                <a:solidFill>
                  <a:schemeClr val="tx1"/>
                </a:solidFill>
              </a:endParaRPr>
            </a:p>
          </p:txBody>
        </p:sp>
      </p:grpSp>
      <p:grpSp>
        <p:nvGrpSpPr>
          <p:cNvPr id="28" name="Group 27"/>
          <p:cNvGrpSpPr/>
          <p:nvPr/>
        </p:nvGrpSpPr>
        <p:grpSpPr>
          <a:xfrm>
            <a:off x="304800" y="4191000"/>
            <a:ext cx="8610600" cy="2405062"/>
            <a:chOff x="304800" y="4191000"/>
            <a:chExt cx="8610600" cy="2405062"/>
          </a:xfrm>
        </p:grpSpPr>
        <p:grpSp>
          <p:nvGrpSpPr>
            <p:cNvPr id="18" name="Group 17"/>
            <p:cNvGrpSpPr/>
            <p:nvPr/>
          </p:nvGrpSpPr>
          <p:grpSpPr>
            <a:xfrm>
              <a:off x="566737" y="4191000"/>
              <a:ext cx="8348663" cy="2405062"/>
              <a:chOff x="566737" y="4300538"/>
              <a:chExt cx="8348663" cy="2405062"/>
            </a:xfrm>
          </p:grpSpPr>
          <p:sp>
            <p:nvSpPr>
              <p:cNvPr id="27" name="TextBox 26"/>
              <p:cNvSpPr txBox="1"/>
              <p:nvPr/>
            </p:nvSpPr>
            <p:spPr>
              <a:xfrm>
                <a:off x="5715000" y="5562600"/>
                <a:ext cx="3200400" cy="954107"/>
              </a:xfrm>
              <a:prstGeom prst="rect">
                <a:avLst/>
              </a:prstGeom>
              <a:noFill/>
            </p:spPr>
            <p:txBody>
              <a:bodyPr wrap="square" rtlCol="0">
                <a:spAutoFit/>
              </a:bodyPr>
              <a:lstStyle/>
              <a:p>
                <a:pPr algn="l"/>
                <a:r>
                  <a:rPr lang="en-US" sz="1400" b="1" dirty="0">
                    <a:solidFill>
                      <a:schemeClr val="tx1"/>
                    </a:solidFill>
                  </a:rPr>
                  <a:t>A. </a:t>
                </a:r>
                <a:r>
                  <a:rPr lang="en-US" sz="1400" b="1" dirty="0" err="1">
                    <a:solidFill>
                      <a:schemeClr val="tx1"/>
                    </a:solidFill>
                  </a:rPr>
                  <a:t>Schliesser</a:t>
                </a:r>
                <a:r>
                  <a:rPr lang="en-US" sz="1400" b="1" dirty="0">
                    <a:solidFill>
                      <a:schemeClr val="tx1"/>
                    </a:solidFill>
                  </a:rPr>
                  <a:t> and T.  J. </a:t>
                </a:r>
                <a:r>
                  <a:rPr lang="en-US" sz="1400" b="1" dirty="0" err="1">
                    <a:solidFill>
                      <a:schemeClr val="tx1"/>
                    </a:solidFill>
                  </a:rPr>
                  <a:t>Kippenberg</a:t>
                </a:r>
                <a:r>
                  <a:rPr lang="en-US" sz="1400" b="1" dirty="0">
                    <a:solidFill>
                      <a:schemeClr val="tx1"/>
                    </a:solidFill>
                  </a:rPr>
                  <a:t>, Advances in Atomic, Molecular, and Optical Physics, Vol. 58, (Academic Press, San Diego, 2010), p. 207.</a:t>
                </a:r>
              </a:p>
            </p:txBody>
          </p:sp>
          <p:pic>
            <p:nvPicPr>
              <p:cNvPr id="1026" name="Picture 2" descr="C:\Documents and Settings\Carlton Caves\My Documents\My Stuff 2\talks\waveformestimation\KippenbergResonators.jpg"/>
              <p:cNvPicPr>
                <a:picLocks noChangeAspect="1" noChangeArrowheads="1"/>
              </p:cNvPicPr>
              <p:nvPr/>
            </p:nvPicPr>
            <p:blipFill>
              <a:blip r:embed="rId5" cstate="print"/>
              <a:srcRect/>
              <a:stretch>
                <a:fillRect/>
              </a:stretch>
            </p:blipFill>
            <p:spPr bwMode="auto">
              <a:xfrm>
                <a:off x="566737" y="4300538"/>
                <a:ext cx="5148263" cy="2405062"/>
              </a:xfrm>
              <a:prstGeom prst="rect">
                <a:avLst/>
              </a:prstGeom>
              <a:noFill/>
            </p:spPr>
          </p:pic>
        </p:grpSp>
        <p:sp>
          <p:nvSpPr>
            <p:cNvPr id="26" name="TextBox 25"/>
            <p:cNvSpPr txBox="1"/>
            <p:nvPr/>
          </p:nvSpPr>
          <p:spPr>
            <a:xfrm>
              <a:off x="304800" y="6248400"/>
              <a:ext cx="2590800" cy="307777"/>
            </a:xfrm>
            <a:prstGeom prst="rect">
              <a:avLst/>
            </a:prstGeom>
            <a:noFill/>
          </p:spPr>
          <p:txBody>
            <a:bodyPr wrap="square" rtlCol="0">
              <a:spAutoFit/>
            </a:bodyPr>
            <a:lstStyle/>
            <a:p>
              <a:pPr algn="l"/>
              <a:r>
                <a:rPr lang="en-US" sz="1400" b="1" dirty="0" err="1">
                  <a:solidFill>
                    <a:schemeClr val="tx1"/>
                  </a:solidFill>
                </a:rPr>
                <a:t>Toroidal</a:t>
              </a:r>
              <a:r>
                <a:rPr lang="en-US" sz="1400" b="1" dirty="0">
                  <a:solidFill>
                    <a:schemeClr val="tx1"/>
                  </a:solidFill>
                </a:rPr>
                <a:t> </a:t>
              </a:r>
              <a:r>
                <a:rPr lang="en-US" sz="1400" b="1" dirty="0" err="1">
                  <a:solidFill>
                    <a:schemeClr val="tx1"/>
                  </a:solidFill>
                </a:rPr>
                <a:t>microresonator</a:t>
              </a:r>
              <a:endParaRPr lang="en-US" sz="1400" b="1" dirty="0">
                <a:solidFill>
                  <a:schemeClr val="tx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03458" name="Text Box 2"/>
          <p:cNvSpPr txBox="1">
            <a:spLocks noChangeArrowheads="1"/>
          </p:cNvSpPr>
          <p:nvPr/>
        </p:nvSpPr>
        <p:spPr bwMode="auto">
          <a:xfrm>
            <a:off x="0" y="685800"/>
            <a:ext cx="9144000" cy="6186309"/>
          </a:xfrm>
          <a:prstGeom prst="rect">
            <a:avLst/>
          </a:prstGeom>
          <a:noFill/>
          <a:ln w="28575">
            <a:noFill/>
            <a:miter lim="800000"/>
            <a:headEnd/>
            <a:tailEnd/>
          </a:ln>
          <a:effectLst/>
        </p:spPr>
        <p:txBody>
          <a:bodyPr wrap="square">
            <a:spAutoFit/>
          </a:bodyPr>
          <a:lstStyle/>
          <a:p>
            <a:pPr marL="609600" indent="-609600" algn="l" eaLnBrk="1" hangingPunct="1"/>
            <a:r>
              <a:rPr lang="en-US" sz="2400" b="1" dirty="0">
                <a:solidFill>
                  <a:schemeClr val="accent2"/>
                </a:solidFill>
              </a:rPr>
              <a:t>	Phase shift in an (optical) interferometer</a:t>
            </a:r>
          </a:p>
          <a:p>
            <a:pPr marL="609600" indent="-609600" algn="l" eaLnBrk="1" hangingPunct="1"/>
            <a:r>
              <a:rPr lang="en-US" sz="2400" b="1" dirty="0">
                <a:solidFill>
                  <a:schemeClr val="accent2"/>
                </a:solidFill>
              </a:rPr>
              <a:t>		</a:t>
            </a:r>
            <a:r>
              <a:rPr lang="en-US" sz="2400" b="1" dirty="0">
                <a:solidFill>
                  <a:srgbClr val="008000"/>
                </a:solidFill>
              </a:rPr>
              <a:t>Readout of anything that changes optical path lengths</a:t>
            </a:r>
          </a:p>
          <a:p>
            <a:pPr marL="609600" indent="-609600" algn="l" eaLnBrk="1" hangingPunct="1"/>
            <a:r>
              <a:rPr lang="en-US" sz="2400" b="1" dirty="0">
                <a:solidFill>
                  <a:srgbClr val="008000"/>
                </a:solidFill>
              </a:rPr>
              <a:t>		Michelson-Morley experiment</a:t>
            </a:r>
          </a:p>
          <a:p>
            <a:pPr marL="609600" indent="-609600" algn="l" eaLnBrk="1" hangingPunct="1"/>
            <a:r>
              <a:rPr lang="en-US" sz="2400" b="1" dirty="0">
                <a:solidFill>
                  <a:srgbClr val="008000"/>
                </a:solidFill>
              </a:rPr>
              <a:t>		Gravitational-wave detection</a:t>
            </a:r>
          </a:p>
          <a:p>
            <a:pPr marL="609600" indent="-609600" algn="l" eaLnBrk="1" hangingPunct="1"/>
            <a:r>
              <a:rPr lang="en-US" sz="2400" b="1" dirty="0">
                <a:solidFill>
                  <a:srgbClr val="008000"/>
                </a:solidFill>
              </a:rPr>
              <a:t>		Planck-scale, holographic uncertainties in positions</a:t>
            </a:r>
            <a:endParaRPr lang="en-US" sz="2400" b="1" dirty="0">
              <a:solidFill>
                <a:schemeClr val="accent2"/>
              </a:solidFill>
            </a:endParaRPr>
          </a:p>
          <a:p>
            <a:pPr marL="609600" indent="-609600" algn="l" eaLnBrk="1" hangingPunct="1"/>
            <a:endParaRPr lang="en-US" sz="2400" b="1" dirty="0">
              <a:solidFill>
                <a:schemeClr val="accent2"/>
              </a:solidFill>
            </a:endParaRPr>
          </a:p>
          <a:p>
            <a:pPr marL="609600" indent="-609600" algn="l" eaLnBrk="1" hangingPunct="1"/>
            <a:r>
              <a:rPr lang="en-US" sz="2400" b="1" dirty="0">
                <a:solidFill>
                  <a:schemeClr val="accent2"/>
                </a:solidFill>
              </a:rPr>
              <a:t>	Torque on or free precession of a collection of spins	</a:t>
            </a:r>
          </a:p>
          <a:p>
            <a:pPr marL="609600" indent="-609600" algn="l" eaLnBrk="1" hangingPunct="1"/>
            <a:r>
              <a:rPr lang="en-US" sz="2400" b="1" dirty="0">
                <a:solidFill>
                  <a:schemeClr val="accent2"/>
                </a:solidFill>
              </a:rPr>
              <a:t>		</a:t>
            </a:r>
            <a:r>
              <a:rPr lang="en-US" sz="2400" b="1" dirty="0">
                <a:solidFill>
                  <a:srgbClr val="008000"/>
                </a:solidFill>
              </a:rPr>
              <a:t>Magnetometer</a:t>
            </a:r>
          </a:p>
          <a:p>
            <a:pPr marL="609600" indent="-609600" algn="l" eaLnBrk="1" hangingPunct="1"/>
            <a:r>
              <a:rPr lang="en-US" sz="2400" b="1" dirty="0">
                <a:solidFill>
                  <a:srgbClr val="008000"/>
                </a:solidFill>
              </a:rPr>
              <a:t>		Atomic clock</a:t>
            </a:r>
          </a:p>
          <a:p>
            <a:pPr marL="609600" indent="-609600" algn="l" eaLnBrk="1" hangingPunct="1"/>
            <a:endParaRPr lang="en-US" sz="2400" b="1" dirty="0">
              <a:solidFill>
                <a:schemeClr val="accent2"/>
              </a:solidFill>
            </a:endParaRPr>
          </a:p>
          <a:p>
            <a:pPr marL="609600" indent="-609600" algn="l" eaLnBrk="1" hangingPunct="1"/>
            <a:r>
              <a:rPr lang="en-US" sz="2400" b="1" dirty="0">
                <a:solidFill>
                  <a:schemeClr val="accent2"/>
                </a:solidFill>
              </a:rPr>
              <a:t>	Force on a linear system</a:t>
            </a:r>
            <a:r>
              <a:rPr lang="en-US" sz="2800" b="1" dirty="0">
                <a:solidFill>
                  <a:schemeClr val="accent2"/>
                </a:solidFill>
              </a:rPr>
              <a:t>		</a:t>
            </a:r>
          </a:p>
          <a:p>
            <a:pPr marL="609600" indent="-609600" algn="l" eaLnBrk="1" hangingPunct="1"/>
            <a:r>
              <a:rPr lang="en-US" sz="2800" b="1" dirty="0">
                <a:solidFill>
                  <a:schemeClr val="accent2"/>
                </a:solidFill>
              </a:rPr>
              <a:t>		</a:t>
            </a:r>
            <a:r>
              <a:rPr lang="en-US" sz="2400" b="1" dirty="0">
                <a:solidFill>
                  <a:srgbClr val="008000"/>
                </a:solidFill>
              </a:rPr>
              <a:t>Gravitational-wave detection</a:t>
            </a:r>
          </a:p>
          <a:p>
            <a:pPr marL="609600" indent="-609600" algn="l" eaLnBrk="1" hangingPunct="1"/>
            <a:r>
              <a:rPr lang="en-US" sz="2400" b="1" dirty="0">
                <a:solidFill>
                  <a:srgbClr val="008000"/>
                </a:solidFill>
              </a:rPr>
              <a:t>		Accelerometer</a:t>
            </a:r>
          </a:p>
          <a:p>
            <a:pPr marL="609600" indent="-609600" algn="l" eaLnBrk="1" hangingPunct="1"/>
            <a:r>
              <a:rPr lang="en-US" sz="2400" b="1" dirty="0">
                <a:solidFill>
                  <a:srgbClr val="008000"/>
                </a:solidFill>
              </a:rPr>
              <a:t>		Gravity gradiometer	</a:t>
            </a:r>
          </a:p>
          <a:p>
            <a:pPr marL="609600" indent="-609600" algn="l" eaLnBrk="1" hangingPunct="1"/>
            <a:r>
              <a:rPr lang="en-US" sz="2400" b="1" dirty="0">
                <a:solidFill>
                  <a:srgbClr val="008000"/>
                </a:solidFill>
              </a:rPr>
              <a:t>		Electrometer</a:t>
            </a:r>
          </a:p>
          <a:p>
            <a:pPr marL="609600" indent="-609600" algn="l" eaLnBrk="1" hangingPunct="1"/>
            <a:r>
              <a:rPr lang="en-US" sz="2400" b="1" dirty="0">
                <a:solidFill>
                  <a:srgbClr val="008000"/>
                </a:solidFill>
              </a:rPr>
              <a:t>		Strain meter</a:t>
            </a:r>
            <a:r>
              <a:rPr lang="en-US" sz="2800" b="1" dirty="0">
                <a:solidFill>
                  <a:schemeClr val="accent2"/>
                </a:solidFill>
              </a:rPr>
              <a:t>	</a:t>
            </a:r>
          </a:p>
        </p:txBody>
      </p:sp>
      <p:sp>
        <p:nvSpPr>
          <p:cNvPr id="4" name="Text Box 17"/>
          <p:cNvSpPr txBox="1">
            <a:spLocks noChangeArrowheads="1"/>
          </p:cNvSpPr>
          <p:nvPr/>
        </p:nvSpPr>
        <p:spPr bwMode="auto">
          <a:xfrm>
            <a:off x="152400" y="76200"/>
            <a:ext cx="88392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Measuring a classical parameter</a:t>
            </a:r>
            <a:r>
              <a:rPr lang="en-US" sz="3200" dirty="0">
                <a:solidFill>
                  <a:schemeClr val="tx1"/>
                </a:solidFill>
              </a:rPr>
              <a:t> </a:t>
            </a:r>
          </a:p>
        </p:txBody>
      </p:sp>
      <p:grpSp>
        <p:nvGrpSpPr>
          <p:cNvPr id="3" name="Group 2"/>
          <p:cNvGrpSpPr/>
          <p:nvPr/>
        </p:nvGrpSpPr>
        <p:grpSpPr>
          <a:xfrm>
            <a:off x="533400" y="685800"/>
            <a:ext cx="8458200" cy="3505200"/>
            <a:chOff x="533400" y="685800"/>
            <a:chExt cx="8458200" cy="3505200"/>
          </a:xfrm>
        </p:grpSpPr>
        <p:sp>
          <p:nvSpPr>
            <p:cNvPr id="6" name="Rectangle 5"/>
            <p:cNvSpPr/>
            <p:nvPr/>
          </p:nvSpPr>
          <p:spPr bwMode="auto">
            <a:xfrm>
              <a:off x="533400" y="685800"/>
              <a:ext cx="8458200" cy="3505200"/>
            </a:xfrm>
            <a:prstGeom prst="rect">
              <a:avLst/>
            </a:prstGeom>
            <a:noFill/>
            <a:ln w="28575" cap="flat" cmpd="sng" algn="ctr">
              <a:solidFill>
                <a:srgbClr val="FF33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 name="TextBox 1"/>
            <p:cNvSpPr txBox="1"/>
            <p:nvPr/>
          </p:nvSpPr>
          <p:spPr>
            <a:xfrm>
              <a:off x="5898112" y="3515380"/>
              <a:ext cx="2864888" cy="523220"/>
            </a:xfrm>
            <a:prstGeom prst="rect">
              <a:avLst/>
            </a:prstGeom>
            <a:noFill/>
            <a:ln w="28575">
              <a:solidFill>
                <a:srgbClr val="FF0000"/>
              </a:solidFill>
            </a:ln>
          </p:spPr>
          <p:txBody>
            <a:bodyPr wrap="none" rtlCol="0">
              <a:spAutoFit/>
            </a:bodyPr>
            <a:lstStyle/>
            <a:p>
              <a:r>
                <a:rPr lang="en-US" sz="2800" dirty="0">
                  <a:solidFill>
                    <a:srgbClr val="FF0000"/>
                  </a:solidFill>
                </a:rPr>
                <a:t>Lectures 1 and 2</a:t>
              </a:r>
            </a:p>
          </p:txBody>
        </p:sp>
      </p:grpSp>
      <p:grpSp>
        <p:nvGrpSpPr>
          <p:cNvPr id="8" name="Group 7"/>
          <p:cNvGrpSpPr/>
          <p:nvPr/>
        </p:nvGrpSpPr>
        <p:grpSpPr>
          <a:xfrm>
            <a:off x="533400" y="4419600"/>
            <a:ext cx="5791200" cy="2362200"/>
            <a:chOff x="533400" y="4419600"/>
            <a:chExt cx="5791200" cy="2362200"/>
          </a:xfrm>
        </p:grpSpPr>
        <p:sp>
          <p:nvSpPr>
            <p:cNvPr id="5" name="Rectangle 4"/>
            <p:cNvSpPr/>
            <p:nvPr/>
          </p:nvSpPr>
          <p:spPr bwMode="auto">
            <a:xfrm>
              <a:off x="533400" y="4419600"/>
              <a:ext cx="5791200" cy="23622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 name="TextBox 6"/>
            <p:cNvSpPr txBox="1"/>
            <p:nvPr/>
          </p:nvSpPr>
          <p:spPr>
            <a:xfrm>
              <a:off x="4410923" y="6106180"/>
              <a:ext cx="1685077" cy="523220"/>
            </a:xfrm>
            <a:prstGeom prst="rect">
              <a:avLst/>
            </a:prstGeom>
            <a:noFill/>
            <a:ln w="28575">
              <a:solidFill>
                <a:srgbClr val="990099"/>
              </a:solidFill>
            </a:ln>
          </p:spPr>
          <p:txBody>
            <a:bodyPr wrap="none" rtlCol="0">
              <a:spAutoFit/>
            </a:bodyPr>
            <a:lstStyle/>
            <a:p>
              <a:r>
                <a:rPr lang="en-US" sz="2800" strike="sngStrike" dirty="0">
                  <a:solidFill>
                    <a:srgbClr val="990099"/>
                  </a:solidFill>
                </a:rPr>
                <a:t>Lecture 3</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76800" y="5943505"/>
            <a:ext cx="1226880" cy="6523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52"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24797"/>
            <a:ext cx="4419600" cy="683320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053" name="Text Box 4"/>
          <p:cNvSpPr txBox="1">
            <a:spLocks noChangeArrowheads="1"/>
          </p:cNvSpPr>
          <p:nvPr/>
        </p:nvSpPr>
        <p:spPr bwMode="auto">
          <a:xfrm>
            <a:off x="4876800" y="5181600"/>
            <a:ext cx="39624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1pPr>
            <a:lvl2pPr marL="742950" indent="-28575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2pPr>
            <a:lvl3pPr marL="11430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3pPr>
            <a:lvl4pPr marL="16002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4pPr>
            <a:lvl5pPr marL="2057400" indent="-228600" eaLnBrk="0">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5pPr>
            <a:lvl6pPr marL="25146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6pPr>
            <a:lvl7pPr marL="29718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7pPr>
            <a:lvl8pPr marL="34290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8pPr>
            <a:lvl9pPr marL="3886200" indent="-228600" defTabSz="457200" eaLnBrk="0" fontAlgn="base" hangingPunct="0">
              <a:lnSpc>
                <a:spcPct val="93000"/>
              </a:lnSpc>
              <a:spcBef>
                <a:spcPct val="0"/>
              </a:spcBef>
              <a:spcAft>
                <a:spcPct val="0"/>
              </a:spcAft>
              <a:buClr>
                <a:srgbClr val="000000"/>
              </a:buClr>
              <a:buSzPct val="45000"/>
              <a:buFont typeface="Wingdings" charset="2"/>
              <a:tabLst>
                <a:tab pos="723900" algn="l"/>
                <a:tab pos="1447800" algn="l"/>
                <a:tab pos="2171700" algn="l"/>
                <a:tab pos="2895600" algn="l"/>
                <a:tab pos="3619500" algn="l"/>
              </a:tabLst>
              <a:defRPr sz="2400">
                <a:solidFill>
                  <a:schemeClr val="tx1"/>
                </a:solidFill>
                <a:latin typeface="Times New Roman" pitchFamily="16" charset="0"/>
                <a:ea typeface="msgothic" charset="0"/>
                <a:cs typeface="msgothic" charset="0"/>
              </a:defRPr>
            </a:lvl9pPr>
          </a:lstStyle>
          <a:p>
            <a:pPr algn="l" eaLnBrk="1"/>
            <a:r>
              <a:rPr lang="en-GB" sz="1400" b="1" dirty="0">
                <a:solidFill>
                  <a:srgbClr val="000000"/>
                </a:solidFill>
                <a:latin typeface="Helvetica" pitchFamily="34" charset="0"/>
                <a:cs typeface="Helvetica" pitchFamily="34" charset="0"/>
              </a:rPr>
              <a:t>T. J. </a:t>
            </a:r>
            <a:r>
              <a:rPr lang="en-GB" sz="1400" b="1" dirty="0" err="1">
                <a:solidFill>
                  <a:srgbClr val="000000"/>
                </a:solidFill>
                <a:latin typeface="Helvetica" pitchFamily="34" charset="0"/>
                <a:cs typeface="Helvetica" pitchFamily="34" charset="0"/>
              </a:rPr>
              <a:t>Kippenberg</a:t>
            </a:r>
            <a:r>
              <a:rPr lang="en-GB" sz="1400" b="1" dirty="0">
                <a:solidFill>
                  <a:srgbClr val="000000"/>
                </a:solidFill>
                <a:latin typeface="Helvetica" pitchFamily="34" charset="0"/>
                <a:cs typeface="Helvetica" pitchFamily="34" charset="0"/>
              </a:rPr>
              <a:t> and K. J. </a:t>
            </a:r>
            <a:r>
              <a:rPr lang="en-GB" sz="1400" b="1" dirty="0" err="1">
                <a:solidFill>
                  <a:srgbClr val="000000"/>
                </a:solidFill>
                <a:latin typeface="Helvetica" pitchFamily="34" charset="0"/>
                <a:cs typeface="Helvetica" pitchFamily="34" charset="0"/>
              </a:rPr>
              <a:t>Vahala</a:t>
            </a:r>
            <a:r>
              <a:rPr lang="en-GB" sz="1400" b="1" dirty="0">
                <a:solidFill>
                  <a:srgbClr val="000000"/>
                </a:solidFill>
                <a:latin typeface="Helvetica" pitchFamily="34" charset="0"/>
                <a:cs typeface="Helvetica" pitchFamily="34" charset="0"/>
              </a:rPr>
              <a:t>, Science 321, 172 (2008).</a:t>
            </a:r>
          </a:p>
        </p:txBody>
      </p:sp>
      <p:sp>
        <p:nvSpPr>
          <p:cNvPr id="7" name="Text Box 17"/>
          <p:cNvSpPr txBox="1">
            <a:spLocks noChangeArrowheads="1"/>
          </p:cNvSpPr>
          <p:nvPr/>
        </p:nvSpPr>
        <p:spPr bwMode="auto">
          <a:xfrm>
            <a:off x="4953000" y="323671"/>
            <a:ext cx="3352800" cy="1200329"/>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Mechanics for force sensing</a:t>
            </a:r>
            <a:endParaRPr lang="en-US" sz="3600"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0"/>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Standard quantum limit (SQL)</a:t>
            </a:r>
            <a:r>
              <a:rPr lang="en-US" sz="3600" dirty="0">
                <a:solidFill>
                  <a:schemeClr val="tx1"/>
                </a:solidFill>
              </a:rPr>
              <a:t> </a:t>
            </a:r>
          </a:p>
        </p:txBody>
      </p:sp>
      <p:pic>
        <p:nvPicPr>
          <p:cNvPr id="15" name="Picture 14" descr="TP_tmp"/>
          <p:cNvPicPr>
            <a:picLocks noChangeAspect="1"/>
          </p:cNvPicPr>
          <p:nvPr>
            <p:custDataLst>
              <p:tags r:id="rId1"/>
            </p:custDataLst>
          </p:nvPr>
        </p:nvPicPr>
        <p:blipFill>
          <a:blip r:embed="rId4" cstate="print"/>
          <a:stretch>
            <a:fillRect/>
          </a:stretch>
        </p:blipFill>
        <p:spPr bwMode="auto">
          <a:xfrm>
            <a:off x="602599" y="1905000"/>
            <a:ext cx="8092261" cy="3689615"/>
          </a:xfrm>
          <a:prstGeom prst="rect">
            <a:avLst/>
          </a:prstGeom>
          <a:noFill/>
          <a:ln/>
          <a:effectLst/>
        </p:spPr>
      </p:pic>
      <p:sp>
        <p:nvSpPr>
          <p:cNvPr id="20" name="TextBox 19"/>
          <p:cNvSpPr txBox="1"/>
          <p:nvPr/>
        </p:nvSpPr>
        <p:spPr>
          <a:xfrm>
            <a:off x="1066800" y="685800"/>
            <a:ext cx="6932218" cy="830997"/>
          </a:xfrm>
          <a:prstGeom prst="rect">
            <a:avLst/>
          </a:prstGeom>
          <a:noFill/>
        </p:spPr>
        <p:txBody>
          <a:bodyPr wrap="none" rtlCol="0">
            <a:spAutoFit/>
          </a:bodyPr>
          <a:lstStyle/>
          <a:p>
            <a:r>
              <a:rPr lang="en-US" sz="2400" b="1" dirty="0"/>
              <a:t>Wideband detection of force </a:t>
            </a:r>
            <a:r>
              <a:rPr lang="en-US" sz="2400" b="1" i="1" dirty="0"/>
              <a:t>f</a:t>
            </a:r>
            <a:r>
              <a:rPr lang="en-US" sz="2400" b="1" dirty="0"/>
              <a:t> on free mass </a:t>
            </a:r>
            <a:r>
              <a:rPr lang="en-US" sz="2400" b="1" i="1" dirty="0"/>
              <a:t>m</a:t>
            </a:r>
          </a:p>
          <a:p>
            <a:r>
              <a:rPr lang="en-US" sz="2400" b="1" dirty="0">
                <a:solidFill>
                  <a:srgbClr val="008000"/>
                </a:solidFill>
              </a:rPr>
              <a:t>LIGO interferometer</a:t>
            </a:r>
          </a:p>
        </p:txBody>
      </p:sp>
      <p:grpSp>
        <p:nvGrpSpPr>
          <p:cNvPr id="11" name="Group 10"/>
          <p:cNvGrpSpPr/>
          <p:nvPr/>
        </p:nvGrpSpPr>
        <p:grpSpPr>
          <a:xfrm>
            <a:off x="2640633" y="1937658"/>
            <a:ext cx="1912703" cy="1338942"/>
            <a:chOff x="2640633" y="1937658"/>
            <a:chExt cx="1912703" cy="1338942"/>
          </a:xfrm>
        </p:grpSpPr>
        <p:sp>
          <p:nvSpPr>
            <p:cNvPr id="9" name="TextBox 8"/>
            <p:cNvSpPr txBox="1"/>
            <p:nvPr/>
          </p:nvSpPr>
          <p:spPr>
            <a:xfrm>
              <a:off x="2640633" y="2814935"/>
              <a:ext cx="1912703" cy="461665"/>
            </a:xfrm>
            <a:prstGeom prst="rect">
              <a:avLst/>
            </a:prstGeom>
            <a:noFill/>
            <a:ln w="28575">
              <a:solidFill>
                <a:srgbClr val="FF0000"/>
              </a:solidFill>
            </a:ln>
          </p:spPr>
          <p:txBody>
            <a:bodyPr wrap="none" rtlCol="0">
              <a:spAutoFit/>
            </a:bodyPr>
            <a:lstStyle/>
            <a:p>
              <a:r>
                <a:rPr lang="en-US" sz="2400" b="1" dirty="0">
                  <a:solidFill>
                    <a:srgbClr val="FF0000"/>
                  </a:solidFill>
                </a:rPr>
                <a:t>Back action</a:t>
              </a:r>
            </a:p>
          </p:txBody>
        </p:sp>
        <p:sp>
          <p:nvSpPr>
            <p:cNvPr id="10" name="Rectangle 9"/>
            <p:cNvSpPr/>
            <p:nvPr/>
          </p:nvSpPr>
          <p:spPr bwMode="auto">
            <a:xfrm>
              <a:off x="3124200" y="1937658"/>
              <a:ext cx="990600" cy="7620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TP_tmp"/>
          <p:cNvPicPr>
            <a:picLocks noChangeAspect="1"/>
          </p:cNvPicPr>
          <p:nvPr>
            <p:custDataLst>
              <p:tags r:id="rId1"/>
            </p:custDataLst>
          </p:nvPr>
        </p:nvPicPr>
        <p:blipFill>
          <a:blip r:embed="rId6" cstate="print"/>
          <a:stretch>
            <a:fillRect/>
          </a:stretch>
        </p:blipFill>
        <p:spPr bwMode="auto">
          <a:xfrm>
            <a:off x="814947" y="1828800"/>
            <a:ext cx="7480556" cy="3587769"/>
          </a:xfrm>
          <a:prstGeom prst="rect">
            <a:avLst/>
          </a:prstGeom>
          <a:noFill/>
          <a:ln/>
          <a:effectLst/>
        </p:spPr>
      </p:pic>
      <p:sp>
        <p:nvSpPr>
          <p:cNvPr id="5" name="TextBox 4"/>
          <p:cNvSpPr txBox="1"/>
          <p:nvPr/>
        </p:nvSpPr>
        <p:spPr>
          <a:xfrm>
            <a:off x="681538" y="609600"/>
            <a:ext cx="7702751" cy="1200329"/>
          </a:xfrm>
          <a:prstGeom prst="rect">
            <a:avLst/>
          </a:prstGeom>
          <a:noFill/>
        </p:spPr>
        <p:txBody>
          <a:bodyPr wrap="none" rtlCol="0">
            <a:spAutoFit/>
          </a:bodyPr>
          <a:lstStyle/>
          <a:p>
            <a:r>
              <a:rPr lang="en-US" sz="2400" b="1" dirty="0"/>
              <a:t>Narrowband, on-resonance  detection of force </a:t>
            </a:r>
            <a:r>
              <a:rPr lang="en-US" sz="2400" b="1" i="1" dirty="0"/>
              <a:t>f</a:t>
            </a:r>
            <a:r>
              <a:rPr lang="en-US" sz="2400" b="1" dirty="0"/>
              <a:t> on </a:t>
            </a:r>
          </a:p>
          <a:p>
            <a:r>
              <a:rPr lang="en-US" sz="2400" b="1" dirty="0"/>
              <a:t>oscillator of mass </a:t>
            </a:r>
            <a:r>
              <a:rPr lang="en-US" sz="2400" b="1" i="1" dirty="0"/>
              <a:t>m </a:t>
            </a:r>
            <a:r>
              <a:rPr lang="en-US" sz="2400" b="1" dirty="0"/>
              <a:t>and resonant frequency</a:t>
            </a:r>
            <a:r>
              <a:rPr lang="en-US" sz="2400" b="1" i="1" dirty="0"/>
              <a:t> </a:t>
            </a:r>
            <a:r>
              <a:rPr lang="el-GR" sz="2400" b="1" i="1" dirty="0"/>
              <a:t>ω</a:t>
            </a:r>
            <a:r>
              <a:rPr lang="en-US" sz="2400" b="1" baseline="-25000" dirty="0"/>
              <a:t>0</a:t>
            </a:r>
            <a:endParaRPr lang="en-US" sz="2400" b="1" i="1" dirty="0"/>
          </a:p>
          <a:p>
            <a:r>
              <a:rPr lang="en-US" sz="2400" b="1" dirty="0" err="1">
                <a:solidFill>
                  <a:srgbClr val="008000"/>
                </a:solidFill>
              </a:rPr>
              <a:t>Nanoresonator</a:t>
            </a:r>
            <a:endParaRPr lang="en-US" sz="2400" b="1" dirty="0">
              <a:solidFill>
                <a:srgbClr val="008000"/>
              </a:solidFill>
            </a:endParaRPr>
          </a:p>
        </p:txBody>
      </p:sp>
      <p:sp>
        <p:nvSpPr>
          <p:cNvPr id="9" name="TextBox 8"/>
          <p:cNvSpPr txBox="1"/>
          <p:nvPr/>
        </p:nvSpPr>
        <p:spPr>
          <a:xfrm>
            <a:off x="3632321" y="2057400"/>
            <a:ext cx="2100255" cy="461665"/>
          </a:xfrm>
          <a:prstGeom prst="rect">
            <a:avLst/>
          </a:prstGeom>
          <a:noFill/>
          <a:ln w="28575">
            <a:solidFill>
              <a:srgbClr val="FF0000"/>
            </a:solidFill>
          </a:ln>
        </p:spPr>
        <p:txBody>
          <a:bodyPr wrap="none" rtlCol="0">
            <a:spAutoFit/>
          </a:bodyPr>
          <a:lstStyle/>
          <a:p>
            <a:r>
              <a:rPr lang="en-US" sz="2400" b="1" dirty="0">
                <a:solidFill>
                  <a:srgbClr val="FF0000"/>
                </a:solidFill>
              </a:rPr>
              <a:t>Back action?</a:t>
            </a:r>
          </a:p>
        </p:txBody>
      </p:sp>
      <p:grpSp>
        <p:nvGrpSpPr>
          <p:cNvPr id="13" name="Group 12"/>
          <p:cNvGrpSpPr/>
          <p:nvPr/>
        </p:nvGrpSpPr>
        <p:grpSpPr bwMode="auto">
          <a:xfrm>
            <a:off x="310770" y="5726429"/>
            <a:ext cx="8293858" cy="1055370"/>
            <a:chOff x="304800" y="5726430"/>
            <a:chExt cx="8293858" cy="1055370"/>
          </a:xfrm>
        </p:grpSpPr>
        <p:pic>
          <p:nvPicPr>
            <p:cNvPr id="10" name="Picture 9" descr="TP_tmp"/>
            <p:cNvPicPr>
              <a:picLocks noChangeAspect="1"/>
            </p:cNvPicPr>
            <p:nvPr>
              <p:custDataLst>
                <p:tags r:id="rId2"/>
              </p:custDataLst>
            </p:nvPr>
          </p:nvPicPr>
          <p:blipFill>
            <a:blip r:embed="rId7" cstate="print"/>
            <a:stretch>
              <a:fillRect/>
            </a:stretch>
          </p:blipFill>
          <p:spPr bwMode="auto">
            <a:xfrm>
              <a:off x="304800" y="5726430"/>
              <a:ext cx="6460795" cy="900818"/>
            </a:xfrm>
            <a:prstGeom prst="rect">
              <a:avLst/>
            </a:prstGeom>
            <a:noFill/>
            <a:ln/>
            <a:effectLst/>
          </p:spPr>
        </p:pic>
        <p:pic>
          <p:nvPicPr>
            <p:cNvPr id="11" name="Picture 10" descr="TP_tmp"/>
            <p:cNvPicPr>
              <a:picLocks noChangeAspect="1"/>
            </p:cNvPicPr>
            <p:nvPr>
              <p:custDataLst>
                <p:tags r:id="rId3"/>
              </p:custDataLst>
            </p:nvPr>
          </p:nvPicPr>
          <p:blipFill>
            <a:blip r:embed="rId8" cstate="print"/>
            <a:stretch>
              <a:fillRect/>
            </a:stretch>
          </p:blipFill>
          <p:spPr bwMode="auto">
            <a:xfrm>
              <a:off x="4966837" y="6564630"/>
              <a:ext cx="3631821" cy="217170"/>
            </a:xfrm>
            <a:prstGeom prst="rect">
              <a:avLst/>
            </a:prstGeom>
            <a:noFill/>
            <a:ln/>
            <a:effectLst/>
          </p:spPr>
        </p:pic>
      </p:grpSp>
      <p:sp>
        <p:nvSpPr>
          <p:cNvPr id="17" name="Text Box 17"/>
          <p:cNvSpPr txBox="1">
            <a:spLocks noChangeArrowheads="1"/>
          </p:cNvSpPr>
          <p:nvPr/>
        </p:nvSpPr>
        <p:spPr bwMode="auto">
          <a:xfrm>
            <a:off x="152400" y="0"/>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Standard quantum limit (SQL)</a:t>
            </a:r>
            <a:r>
              <a:rPr lang="en-US" sz="3600"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2"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76200"/>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SQL</a:t>
            </a:r>
            <a:r>
              <a:rPr lang="en-US" sz="3600" dirty="0">
                <a:solidFill>
                  <a:schemeClr val="tx1"/>
                </a:solidFill>
              </a:rPr>
              <a:t> </a:t>
            </a:r>
          </a:p>
        </p:txBody>
      </p:sp>
      <p:pic>
        <p:nvPicPr>
          <p:cNvPr id="23" name="Picture 22" descr="TP_tmp"/>
          <p:cNvPicPr>
            <a:picLocks noChangeAspect="1"/>
          </p:cNvPicPr>
          <p:nvPr>
            <p:custDataLst>
              <p:tags r:id="rId1"/>
            </p:custDataLst>
          </p:nvPr>
        </p:nvPicPr>
        <p:blipFill>
          <a:blip r:embed="rId6" cstate="print"/>
          <a:stretch>
            <a:fillRect/>
          </a:stretch>
        </p:blipFill>
        <p:spPr bwMode="auto">
          <a:xfrm>
            <a:off x="418891" y="3124198"/>
            <a:ext cx="8231930" cy="957997"/>
          </a:xfrm>
          <a:prstGeom prst="rect">
            <a:avLst/>
          </a:prstGeom>
          <a:noFill/>
          <a:ln/>
          <a:effectLst/>
        </p:spPr>
      </p:pic>
      <p:sp>
        <p:nvSpPr>
          <p:cNvPr id="5" name="TextBox 4"/>
          <p:cNvSpPr txBox="1"/>
          <p:nvPr/>
        </p:nvSpPr>
        <p:spPr>
          <a:xfrm>
            <a:off x="1621699" y="2209800"/>
            <a:ext cx="5822427" cy="830997"/>
          </a:xfrm>
          <a:prstGeom prst="rect">
            <a:avLst/>
          </a:prstGeom>
          <a:noFill/>
        </p:spPr>
        <p:txBody>
          <a:bodyPr wrap="none" rtlCol="0">
            <a:spAutoFit/>
          </a:bodyPr>
          <a:lstStyle/>
          <a:p>
            <a:r>
              <a:rPr lang="en-US" sz="2400" b="1" dirty="0"/>
              <a:t>On-resonance  </a:t>
            </a:r>
            <a:r>
              <a:rPr lang="en-US" sz="2400" b="1"/>
              <a:t>force </a:t>
            </a:r>
            <a:r>
              <a:rPr lang="en-US" sz="2400" b="1" i="1" dirty="0"/>
              <a:t>f</a:t>
            </a:r>
            <a:r>
              <a:rPr lang="en-US" sz="2400" b="1"/>
              <a:t> </a:t>
            </a:r>
            <a:r>
              <a:rPr lang="en-US" sz="2400" b="1" dirty="0"/>
              <a:t>on oscillator of </a:t>
            </a:r>
          </a:p>
          <a:p>
            <a:r>
              <a:rPr lang="en-US" sz="2400" b="1" dirty="0"/>
              <a:t>mass </a:t>
            </a:r>
            <a:r>
              <a:rPr lang="en-US" sz="2400" b="1" i="1" dirty="0"/>
              <a:t>m </a:t>
            </a:r>
            <a:r>
              <a:rPr lang="en-US" sz="2400" b="1" dirty="0"/>
              <a:t>and resonant frequency</a:t>
            </a:r>
            <a:r>
              <a:rPr lang="en-US" sz="2400" b="1" i="1" dirty="0"/>
              <a:t> </a:t>
            </a:r>
            <a:r>
              <a:rPr lang="el-GR" sz="2400" b="1" i="1" dirty="0"/>
              <a:t>ω</a:t>
            </a:r>
            <a:r>
              <a:rPr lang="en-US" sz="2400" b="1" baseline="-25000" dirty="0"/>
              <a:t>0</a:t>
            </a:r>
            <a:endParaRPr lang="en-US" sz="2400" b="1" i="1" dirty="0"/>
          </a:p>
        </p:txBody>
      </p:sp>
      <p:sp>
        <p:nvSpPr>
          <p:cNvPr id="6" name="TextBox 5"/>
          <p:cNvSpPr txBox="1"/>
          <p:nvPr/>
        </p:nvSpPr>
        <p:spPr>
          <a:xfrm>
            <a:off x="1980511" y="762000"/>
            <a:ext cx="5104795" cy="461665"/>
          </a:xfrm>
          <a:prstGeom prst="rect">
            <a:avLst/>
          </a:prstGeom>
          <a:noFill/>
        </p:spPr>
        <p:txBody>
          <a:bodyPr wrap="none" rtlCol="0">
            <a:spAutoFit/>
          </a:bodyPr>
          <a:lstStyle/>
          <a:p>
            <a:r>
              <a:rPr lang="en-US" sz="2400" b="1" dirty="0"/>
              <a:t>Wideband force </a:t>
            </a:r>
            <a:r>
              <a:rPr lang="en-US" sz="2400" b="1" i="1" dirty="0"/>
              <a:t>f</a:t>
            </a:r>
            <a:r>
              <a:rPr lang="en-US" sz="2400" b="1" dirty="0"/>
              <a:t> on free mass </a:t>
            </a:r>
            <a:r>
              <a:rPr lang="en-US" sz="2400" b="1" i="1" dirty="0"/>
              <a:t>m</a:t>
            </a:r>
          </a:p>
        </p:txBody>
      </p:sp>
      <p:pic>
        <p:nvPicPr>
          <p:cNvPr id="22" name="Picture 21" descr="TP_tmp"/>
          <p:cNvPicPr>
            <a:picLocks noChangeAspect="1"/>
          </p:cNvPicPr>
          <p:nvPr>
            <p:custDataLst>
              <p:tags r:id="rId2"/>
            </p:custDataLst>
          </p:nvPr>
        </p:nvPicPr>
        <p:blipFill>
          <a:blip r:embed="rId7" cstate="print"/>
          <a:stretch>
            <a:fillRect/>
          </a:stretch>
        </p:blipFill>
        <p:spPr bwMode="auto">
          <a:xfrm>
            <a:off x="570236" y="1219200"/>
            <a:ext cx="7899026" cy="792112"/>
          </a:xfrm>
          <a:prstGeom prst="rect">
            <a:avLst/>
          </a:prstGeom>
          <a:noFill/>
          <a:ln/>
          <a:effectLst/>
        </p:spPr>
      </p:pic>
      <p:sp>
        <p:nvSpPr>
          <p:cNvPr id="12" name="TextBox 11"/>
          <p:cNvSpPr txBox="1"/>
          <p:nvPr/>
        </p:nvSpPr>
        <p:spPr>
          <a:xfrm>
            <a:off x="533400" y="4343400"/>
            <a:ext cx="1966693" cy="523220"/>
          </a:xfrm>
          <a:prstGeom prst="rect">
            <a:avLst/>
          </a:prstGeom>
          <a:noFill/>
          <a:ln w="28575">
            <a:solidFill>
              <a:srgbClr val="FF0000"/>
            </a:solidFill>
          </a:ln>
        </p:spPr>
        <p:txBody>
          <a:bodyPr wrap="none" rtlCol="0">
            <a:spAutoFit/>
          </a:bodyPr>
          <a:lstStyle/>
          <a:p>
            <a:r>
              <a:rPr lang="en-US" sz="2800" b="1" dirty="0">
                <a:solidFill>
                  <a:srgbClr val="FF0000"/>
                </a:solidFill>
              </a:rPr>
              <a:t>It’s wrong.</a:t>
            </a:r>
          </a:p>
        </p:txBody>
      </p:sp>
      <p:sp>
        <p:nvSpPr>
          <p:cNvPr id="13" name="TextBox 12"/>
          <p:cNvSpPr txBox="1"/>
          <p:nvPr/>
        </p:nvSpPr>
        <p:spPr>
          <a:xfrm>
            <a:off x="2895600" y="4343400"/>
            <a:ext cx="6135077" cy="523220"/>
          </a:xfrm>
          <a:prstGeom prst="rect">
            <a:avLst/>
          </a:prstGeom>
          <a:noFill/>
          <a:ln w="28575">
            <a:solidFill>
              <a:srgbClr val="FF0000"/>
            </a:solidFill>
          </a:ln>
        </p:spPr>
        <p:txBody>
          <a:bodyPr wrap="none" rtlCol="0">
            <a:spAutoFit/>
          </a:bodyPr>
          <a:lstStyle/>
          <a:p>
            <a:r>
              <a:rPr lang="en-US" sz="2800" b="1" dirty="0">
                <a:solidFill>
                  <a:srgbClr val="FF0000"/>
                </a:solidFill>
              </a:rPr>
              <a:t>It’s not even the right wrong story.</a:t>
            </a:r>
          </a:p>
        </p:txBody>
      </p:sp>
      <p:grpSp>
        <p:nvGrpSpPr>
          <p:cNvPr id="18" name="Group 17"/>
          <p:cNvGrpSpPr/>
          <p:nvPr/>
        </p:nvGrpSpPr>
        <p:grpSpPr bwMode="auto">
          <a:xfrm>
            <a:off x="1066800" y="5105400"/>
            <a:ext cx="7924800" cy="1524000"/>
            <a:chOff x="1600200" y="5105400"/>
            <a:chExt cx="7924800" cy="1524000"/>
          </a:xfrm>
        </p:grpSpPr>
        <p:sp>
          <p:nvSpPr>
            <p:cNvPr id="11" name="Rectangle 10"/>
            <p:cNvSpPr/>
            <p:nvPr/>
          </p:nvSpPr>
          <p:spPr bwMode="auto">
            <a:xfrm>
              <a:off x="1600200" y="5105400"/>
              <a:ext cx="7924800" cy="1524000"/>
            </a:xfrm>
            <a:prstGeom prst="rect">
              <a:avLst/>
            </a:prstGeom>
            <a:solidFill>
              <a:srgbClr val="CC99FF"/>
            </a:solid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14" name="Picture 13" descr="TP_tmp"/>
            <p:cNvPicPr>
              <a:picLocks noChangeAspect="1"/>
            </p:cNvPicPr>
            <p:nvPr>
              <p:custDataLst>
                <p:tags r:id="rId3"/>
              </p:custDataLst>
            </p:nvPr>
          </p:nvPicPr>
          <p:blipFill>
            <a:blip r:embed="rId8" cstate="print">
              <a:clrChange>
                <a:clrFrom>
                  <a:srgbClr val="FFFFFF"/>
                </a:clrFrom>
                <a:clrTo>
                  <a:srgbClr val="FFFFFF">
                    <a:alpha val="0"/>
                  </a:srgbClr>
                </a:clrTo>
              </a:clrChange>
            </a:blip>
            <a:stretch>
              <a:fillRect/>
            </a:stretch>
          </p:blipFill>
          <p:spPr bwMode="auto">
            <a:xfrm>
              <a:off x="2270450" y="5765443"/>
              <a:ext cx="6595353" cy="711483"/>
            </a:xfrm>
            <a:prstGeom prst="rect">
              <a:avLst/>
            </a:prstGeom>
            <a:solidFill>
              <a:srgbClr val="CC99FF"/>
            </a:solidFill>
            <a:ln w="28575" cap="flat" cmpd="sng" algn="ctr">
              <a:noFill/>
              <a:prstDash val="solid"/>
              <a:round/>
              <a:headEnd type="none" w="med" len="med"/>
              <a:tailEnd w="med" len="med"/>
            </a:ln>
            <a:effectLst/>
          </p:spPr>
        </p:pic>
        <p:sp>
          <p:nvSpPr>
            <p:cNvPr id="19" name="TextBox 18"/>
            <p:cNvSpPr txBox="1"/>
            <p:nvPr/>
          </p:nvSpPr>
          <p:spPr bwMode="auto">
            <a:xfrm>
              <a:off x="1632574" y="5175549"/>
              <a:ext cx="7871129" cy="523220"/>
            </a:xfrm>
            <a:prstGeom prst="rect">
              <a:avLst/>
            </a:prstGeom>
            <a:solidFill>
              <a:srgbClr val="CC99FF"/>
            </a:solidFill>
            <a:ln w="28575" cap="flat" cmpd="sng" algn="ctr">
              <a:noFill/>
              <a:prstDash val="solid"/>
              <a:round/>
              <a:headEnd type="none" w="med" len="med"/>
              <a:tailEnd type="none" w="med" len="med"/>
            </a:ln>
            <a:effectLst/>
          </p:spPr>
          <p:txBody>
            <a:bodyPr wrap="none" rtlCol="0">
              <a:spAutoFit/>
            </a:bodyPr>
            <a:lstStyle/>
            <a:p>
              <a:r>
                <a:rPr lang="en-US" sz="2800" b="1" dirty="0">
                  <a:solidFill>
                    <a:srgbClr val="990099"/>
                  </a:solidFill>
                </a:rPr>
                <a:t>The right wrong story.  Waveform estimation.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ppt_x"/>
                                          </p:val>
                                        </p:tav>
                                        <p:tav tm="100000">
                                          <p:val>
                                            <p:strVal val="#ppt_x"/>
                                          </p:val>
                                        </p:tav>
                                      </p:tavLst>
                                    </p:anim>
                                    <p:anim calcmode="lin" valueType="num">
                                      <p:cBhvr additive="base">
                                        <p:cTn id="1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20483" name="Text Box 4"/>
          <p:cNvSpPr txBox="1">
            <a:spLocks noChangeArrowheads="1"/>
          </p:cNvSpPr>
          <p:nvPr/>
        </p:nvSpPr>
        <p:spPr bwMode="auto">
          <a:xfrm>
            <a:off x="3429000" y="6306456"/>
            <a:ext cx="2252540" cy="523220"/>
          </a:xfrm>
          <a:prstGeom prst="rect">
            <a:avLst/>
          </a:prstGeom>
          <a:noFill/>
          <a:ln w="19050" algn="ctr">
            <a:noFill/>
            <a:miter lim="800000"/>
            <a:headEnd/>
            <a:tailEnd/>
          </a:ln>
        </p:spPr>
        <p:txBody>
          <a:bodyPr wrap="none">
            <a:spAutoFit/>
          </a:bodyPr>
          <a:lstStyle/>
          <a:p>
            <a:r>
              <a:rPr lang="en-US" sz="1400" b="1" dirty="0">
                <a:solidFill>
                  <a:schemeClr val="tx1"/>
                </a:solidFill>
              </a:rPr>
              <a:t>San Juan River canyons</a:t>
            </a:r>
          </a:p>
          <a:p>
            <a:r>
              <a:rPr lang="en-US" sz="1400" b="1" dirty="0">
                <a:solidFill>
                  <a:schemeClr val="tx1"/>
                </a:solidFill>
              </a:rPr>
              <a:t>Southern Utah</a:t>
            </a:r>
          </a:p>
        </p:txBody>
      </p:sp>
      <p:pic>
        <p:nvPicPr>
          <p:cNvPr id="505858" name="Picture 2" descr="C:\Documents and Settings\Carlton Caves\My Documents\My Pictures\05\San Juan Rafting\DSCN0072.JPG"/>
          <p:cNvPicPr>
            <a:picLocks noChangeAspect="1" noChangeArrowheads="1"/>
          </p:cNvPicPr>
          <p:nvPr/>
        </p:nvPicPr>
        <p:blipFill>
          <a:blip r:embed="rId3" cstate="print"/>
          <a:srcRect/>
          <a:stretch>
            <a:fillRect/>
          </a:stretch>
        </p:blipFill>
        <p:spPr bwMode="auto">
          <a:xfrm>
            <a:off x="1219200" y="1332750"/>
            <a:ext cx="6553200" cy="4915650"/>
          </a:xfrm>
          <a:prstGeom prst="rect">
            <a:avLst/>
          </a:prstGeom>
          <a:noFill/>
        </p:spPr>
      </p:pic>
      <p:sp>
        <p:nvSpPr>
          <p:cNvPr id="4" name="Rectangle 3"/>
          <p:cNvSpPr/>
          <p:nvPr/>
        </p:nvSpPr>
        <p:spPr>
          <a:xfrm>
            <a:off x="-110028" y="101025"/>
            <a:ext cx="9406428" cy="1077218"/>
          </a:xfrm>
          <a:prstGeom prst="rect">
            <a:avLst/>
          </a:prstGeom>
        </p:spPr>
        <p:txBody>
          <a:bodyPr wrap="square">
            <a:spAutoFit/>
          </a:bodyPr>
          <a:lstStyle/>
          <a:p>
            <a:pPr marL="609600" lvl="0" indent="-609600"/>
            <a:r>
              <a:rPr lang="en-US" sz="3200" dirty="0">
                <a:solidFill>
                  <a:srgbClr val="996600"/>
                </a:solidFill>
                <a:latin typeface="Comic Sans MS" pitchFamily="66" charset="0"/>
              </a:rPr>
              <a:t>II.  Standard quantum limit (SQL) for force detection.  The right wrong story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152400" y="115669"/>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SQL for force detection</a:t>
            </a:r>
            <a:r>
              <a:rPr lang="en-US" sz="3600" dirty="0">
                <a:solidFill>
                  <a:schemeClr val="tx1"/>
                </a:solidFill>
              </a:rPr>
              <a:t> </a:t>
            </a:r>
          </a:p>
        </p:txBody>
      </p:sp>
      <p:grpSp>
        <p:nvGrpSpPr>
          <p:cNvPr id="56" name="Group 55"/>
          <p:cNvGrpSpPr/>
          <p:nvPr/>
        </p:nvGrpSpPr>
        <p:grpSpPr>
          <a:xfrm>
            <a:off x="4060173" y="1956335"/>
            <a:ext cx="4093227" cy="329665"/>
            <a:chOff x="4316993" y="1861331"/>
            <a:chExt cx="4093227" cy="329665"/>
          </a:xfrm>
        </p:grpSpPr>
        <p:pic>
          <p:nvPicPr>
            <p:cNvPr id="16" name="Picture 15"/>
            <p:cNvPicPr>
              <a:picLocks noChangeAspect="1"/>
            </p:cNvPicPr>
            <p:nvPr>
              <p:custDataLst>
                <p:tags r:id="rId10"/>
              </p:custDataLst>
            </p:nvPr>
          </p:nvPicPr>
          <p:blipFill>
            <a:blip r:embed="rId13"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21" name="Straight Arrow Connector 20"/>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57" name="Group 56"/>
          <p:cNvGrpSpPr/>
          <p:nvPr/>
        </p:nvGrpSpPr>
        <p:grpSpPr>
          <a:xfrm>
            <a:off x="4038600" y="2514600"/>
            <a:ext cx="4522207" cy="329694"/>
            <a:chOff x="4316993" y="2438400"/>
            <a:chExt cx="4522207" cy="329694"/>
          </a:xfrm>
        </p:grpSpPr>
        <p:pic>
          <p:nvPicPr>
            <p:cNvPr id="13" name="Picture 12"/>
            <p:cNvPicPr>
              <a:picLocks noChangeAspect="1"/>
            </p:cNvPicPr>
            <p:nvPr>
              <p:custDataLst>
                <p:tags r:id="rId9"/>
              </p:custDataLst>
            </p:nvPr>
          </p:nvPicPr>
          <p:blipFill>
            <a:blip r:embed="rId14"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22" name="Straight Arrow Connector 21"/>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43" name="Group 42"/>
          <p:cNvGrpSpPr/>
          <p:nvPr/>
        </p:nvGrpSpPr>
        <p:grpSpPr>
          <a:xfrm>
            <a:off x="152400" y="762000"/>
            <a:ext cx="8839200" cy="2743200"/>
            <a:chOff x="152400" y="762000"/>
            <a:chExt cx="8839200" cy="2743200"/>
          </a:xfrm>
        </p:grpSpPr>
        <p:sp>
          <p:nvSpPr>
            <p:cNvPr id="6" name="Rectangle 5"/>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0" name="Freeform 9"/>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1" name="Rectangle 10"/>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2" name="Picture 41"/>
            <p:cNvPicPr>
              <a:picLocks noChangeAspect="1"/>
            </p:cNvPicPr>
            <p:nvPr>
              <p:custDataLst>
                <p:tags r:id="rId4"/>
              </p:custDataLst>
            </p:nvPr>
          </p:nvPicPr>
          <p:blipFill>
            <a:blip r:embed="rId15" cstate="print"/>
            <a:stretch>
              <a:fillRect/>
            </a:stretch>
          </p:blipFill>
          <p:spPr bwMode="auto">
            <a:xfrm>
              <a:off x="4223675" y="990600"/>
              <a:ext cx="4767925" cy="791849"/>
            </a:xfrm>
            <a:prstGeom prst="rect">
              <a:avLst/>
            </a:prstGeom>
            <a:solidFill>
              <a:srgbClr val="BBE0E3"/>
            </a:solidFill>
            <a:ln/>
            <a:effectLst/>
          </p:spPr>
        </p:pic>
        <p:cxnSp>
          <p:nvCxnSpPr>
            <p:cNvPr id="20" name="Straight Arrow Connector 19"/>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27" name="Picture 26"/>
            <p:cNvPicPr>
              <a:picLocks noChangeAspect="1"/>
            </p:cNvPicPr>
            <p:nvPr>
              <p:custDataLst>
                <p:tags r:id="rId5"/>
              </p:custDataLst>
            </p:nvPr>
          </p:nvPicPr>
          <p:blipFill>
            <a:blip r:embed="rId16"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30" name="Picture 29"/>
            <p:cNvPicPr>
              <a:picLocks noChangeAspect="1"/>
            </p:cNvPicPr>
            <p:nvPr>
              <p:custDataLst>
                <p:tags r:id="rId6"/>
              </p:custDataLst>
            </p:nvPr>
          </p:nvPicPr>
          <p:blipFill>
            <a:blip r:embed="rId17"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32" name="Picture 31"/>
            <p:cNvPicPr>
              <a:picLocks noChangeAspect="1"/>
            </p:cNvPicPr>
            <p:nvPr>
              <p:custDataLst>
                <p:tags r:id="rId7"/>
              </p:custDataLst>
            </p:nvPr>
          </p:nvPicPr>
          <p:blipFill>
            <a:blip r:embed="rId18"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33" name="Straight Arrow Connector 32"/>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35" name="Picture 34"/>
            <p:cNvPicPr>
              <a:picLocks noChangeAspect="1"/>
            </p:cNvPicPr>
            <p:nvPr>
              <p:custDataLst>
                <p:tags r:id="rId8"/>
              </p:custDataLst>
            </p:nvPr>
          </p:nvPicPr>
          <p:blipFill>
            <a:blip r:embed="rId19"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34" name="Group 33"/>
          <p:cNvGrpSpPr/>
          <p:nvPr/>
        </p:nvGrpSpPr>
        <p:grpSpPr>
          <a:xfrm>
            <a:off x="762000" y="4819404"/>
            <a:ext cx="7656843" cy="1790820"/>
            <a:chOff x="762000" y="4724400"/>
            <a:chExt cx="7656843" cy="1790820"/>
          </a:xfrm>
        </p:grpSpPr>
        <p:pic>
          <p:nvPicPr>
            <p:cNvPr id="55" name="Picture 54" descr="TP_tmp"/>
            <p:cNvPicPr>
              <a:picLocks noChangeAspect="1"/>
            </p:cNvPicPr>
            <p:nvPr>
              <p:custDataLst>
                <p:tags r:id="rId3"/>
              </p:custDataLst>
            </p:nvPr>
          </p:nvPicPr>
          <p:blipFill>
            <a:blip r:embed="rId20" cstate="print"/>
            <a:stretch>
              <a:fillRect/>
            </a:stretch>
          </p:blipFill>
          <p:spPr bwMode="auto">
            <a:xfrm>
              <a:off x="762000" y="5257672"/>
              <a:ext cx="5358381" cy="1086039"/>
            </a:xfrm>
            <a:prstGeom prst="rect">
              <a:avLst/>
            </a:prstGeom>
            <a:noFill/>
            <a:ln/>
            <a:effectLst/>
          </p:spPr>
        </p:pic>
        <p:sp>
          <p:nvSpPr>
            <p:cNvPr id="48" name="TextBox 47"/>
            <p:cNvSpPr txBox="1"/>
            <p:nvPr/>
          </p:nvSpPr>
          <p:spPr>
            <a:xfrm>
              <a:off x="3465843" y="4724400"/>
              <a:ext cx="2335896" cy="400110"/>
            </a:xfrm>
            <a:prstGeom prst="rect">
              <a:avLst/>
            </a:prstGeom>
            <a:noFill/>
            <a:ln w="28575">
              <a:solidFill>
                <a:srgbClr val="FF0000"/>
              </a:solidFill>
            </a:ln>
          </p:spPr>
          <p:txBody>
            <a:bodyPr wrap="none" rtlCol="0">
              <a:spAutoFit/>
            </a:bodyPr>
            <a:lstStyle/>
            <a:p>
              <a:r>
                <a:rPr lang="en-US" b="1" dirty="0">
                  <a:solidFill>
                    <a:srgbClr val="FF0000"/>
                  </a:solidFill>
                </a:rPr>
                <a:t>Back-action force</a:t>
              </a:r>
              <a:endParaRPr lang="en-US" sz="2800" b="1" dirty="0">
                <a:solidFill>
                  <a:srgbClr val="FF0000"/>
                </a:solidFill>
              </a:endParaRPr>
            </a:p>
          </p:txBody>
        </p:sp>
        <p:sp>
          <p:nvSpPr>
            <p:cNvPr id="49" name="TextBox 48"/>
            <p:cNvSpPr txBox="1"/>
            <p:nvPr/>
          </p:nvSpPr>
          <p:spPr>
            <a:xfrm>
              <a:off x="6409959" y="5181600"/>
              <a:ext cx="2008884" cy="400110"/>
            </a:xfrm>
            <a:prstGeom prst="rect">
              <a:avLst/>
            </a:prstGeom>
            <a:noFill/>
            <a:ln w="28575">
              <a:solidFill>
                <a:srgbClr val="990099"/>
              </a:solidFill>
            </a:ln>
          </p:spPr>
          <p:txBody>
            <a:bodyPr wrap="none" rtlCol="0">
              <a:spAutoFit/>
            </a:bodyPr>
            <a:lstStyle/>
            <a:p>
              <a:r>
                <a:rPr lang="en-US" b="1" dirty="0" err="1">
                  <a:solidFill>
                    <a:srgbClr val="990099"/>
                  </a:solidFill>
                </a:rPr>
                <a:t>Langevin</a:t>
              </a:r>
              <a:r>
                <a:rPr lang="en-US" b="1" dirty="0">
                  <a:solidFill>
                    <a:srgbClr val="990099"/>
                  </a:solidFill>
                </a:rPr>
                <a:t> force</a:t>
              </a:r>
              <a:endParaRPr lang="en-US" sz="2800" b="1" dirty="0">
                <a:solidFill>
                  <a:srgbClr val="990099"/>
                </a:solidFill>
              </a:endParaRPr>
            </a:p>
          </p:txBody>
        </p:sp>
        <p:sp>
          <p:nvSpPr>
            <p:cNvPr id="50" name="TextBox 49"/>
            <p:cNvSpPr txBox="1"/>
            <p:nvPr/>
          </p:nvSpPr>
          <p:spPr>
            <a:xfrm>
              <a:off x="3657600" y="6115110"/>
              <a:ext cx="3445174" cy="400110"/>
            </a:xfrm>
            <a:prstGeom prst="rect">
              <a:avLst/>
            </a:prstGeom>
            <a:noFill/>
            <a:ln w="28575">
              <a:solidFill>
                <a:srgbClr val="008000"/>
              </a:solidFill>
            </a:ln>
          </p:spPr>
          <p:txBody>
            <a:bodyPr wrap="none" rtlCol="0">
              <a:spAutoFit/>
            </a:bodyPr>
            <a:lstStyle/>
            <a:p>
              <a:r>
                <a:rPr lang="en-US" b="1" dirty="0">
                  <a:solidFill>
                    <a:srgbClr val="008000"/>
                  </a:solidFill>
                </a:rPr>
                <a:t>measurement  (shot) noise</a:t>
              </a:r>
              <a:endParaRPr lang="en-US" sz="2800" b="1" dirty="0">
                <a:solidFill>
                  <a:srgbClr val="008000"/>
                </a:solidFill>
              </a:endParaRPr>
            </a:p>
          </p:txBody>
        </p:sp>
        <p:sp>
          <p:nvSpPr>
            <p:cNvPr id="51" name="Rectangle 50"/>
            <p:cNvSpPr/>
            <p:nvPr/>
          </p:nvSpPr>
          <p:spPr bwMode="auto">
            <a:xfrm>
              <a:off x="4380243" y="5214258"/>
              <a:ext cx="609600" cy="3810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2" name="Rectangle 51"/>
            <p:cNvSpPr/>
            <p:nvPr/>
          </p:nvSpPr>
          <p:spPr bwMode="auto">
            <a:xfrm>
              <a:off x="5447043" y="5200710"/>
              <a:ext cx="685800" cy="3810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3" name="Rectangle 52"/>
            <p:cNvSpPr/>
            <p:nvPr/>
          </p:nvSpPr>
          <p:spPr bwMode="auto">
            <a:xfrm>
              <a:off x="2780043" y="5948196"/>
              <a:ext cx="685800" cy="4572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40" name="Group 39"/>
          <p:cNvGrpSpPr/>
          <p:nvPr/>
        </p:nvGrpSpPr>
        <p:grpSpPr>
          <a:xfrm>
            <a:off x="1540183" y="3385279"/>
            <a:ext cx="7299102" cy="1205525"/>
            <a:chOff x="1692583" y="3290275"/>
            <a:chExt cx="7299102" cy="1205525"/>
          </a:xfrm>
        </p:grpSpPr>
        <p:grpSp>
          <p:nvGrpSpPr>
            <p:cNvPr id="68" name="Group 67"/>
            <p:cNvGrpSpPr/>
            <p:nvPr/>
          </p:nvGrpSpPr>
          <p:grpSpPr bwMode="auto">
            <a:xfrm>
              <a:off x="3353350" y="3290275"/>
              <a:ext cx="5638335" cy="1205525"/>
              <a:chOff x="3353431" y="3181593"/>
              <a:chExt cx="5638335" cy="1205525"/>
            </a:xfrm>
          </p:grpSpPr>
          <p:cxnSp>
            <p:nvCxnSpPr>
              <p:cNvPr id="36" name="Straight Arrow Connector 35"/>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66" name="Picture 65"/>
              <p:cNvPicPr>
                <a:picLocks noChangeAspect="1"/>
              </p:cNvPicPr>
              <p:nvPr>
                <p:custDataLst>
                  <p:tags r:id="rId1"/>
                </p:custDataLst>
              </p:nvPr>
            </p:nvPicPr>
            <p:blipFill>
              <a:blip r:embed="rId21"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63" name="Picture 62"/>
              <p:cNvPicPr>
                <a:picLocks noChangeAspect="1"/>
              </p:cNvPicPr>
              <p:nvPr>
                <p:custDataLst>
                  <p:tags r:id="rId2"/>
                </p:custDataLst>
              </p:nvPr>
            </p:nvPicPr>
            <p:blipFill>
              <a:blip r:embed="rId22"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sp>
          <p:nvSpPr>
            <p:cNvPr id="38" name="TextBox 37"/>
            <p:cNvSpPr txBox="1"/>
            <p:nvPr/>
          </p:nvSpPr>
          <p:spPr>
            <a:xfrm>
              <a:off x="1692583" y="3512403"/>
              <a:ext cx="1507817" cy="830997"/>
            </a:xfrm>
            <a:prstGeom prst="rect">
              <a:avLst/>
            </a:prstGeom>
            <a:noFill/>
            <a:ln w="28575">
              <a:solidFill>
                <a:schemeClr val="accent6"/>
              </a:solidFill>
            </a:ln>
          </p:spPr>
          <p:txBody>
            <a:bodyPr wrap="square" rtlCol="0">
              <a:spAutoFit/>
            </a:bodyPr>
            <a:lstStyle/>
            <a:p>
              <a:r>
                <a:rPr lang="en-US" sz="2400" b="1" dirty="0"/>
                <a:t>Monitor position</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1+#ppt_w/2"/>
                                          </p:val>
                                        </p:tav>
                                        <p:tav tm="100000">
                                          <p:val>
                                            <p:strVal val="#ppt_x"/>
                                          </p:val>
                                        </p:tav>
                                      </p:tavLst>
                                    </p:anim>
                                    <p:anim calcmode="lin" valueType="num">
                                      <p:cBhvr additive="base">
                                        <p:cTn id="8"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ppt_x"/>
                                          </p:val>
                                        </p:tav>
                                        <p:tav tm="100000">
                                          <p:val>
                                            <p:strVal val="#ppt_x"/>
                                          </p:val>
                                        </p:tav>
                                      </p:tavLst>
                                    </p:anim>
                                    <p:anim calcmode="lin" valueType="num">
                                      <p:cBhvr additive="base">
                                        <p:cTn id="14"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7"/>
                                        </p:tgtEl>
                                        <p:attrNameLst>
                                          <p:attrName>style.visibility</p:attrName>
                                        </p:attrNameLst>
                                      </p:cBhvr>
                                      <p:to>
                                        <p:strVal val="visible"/>
                                      </p:to>
                                    </p:set>
                                    <p:anim calcmode="lin" valueType="num">
                                      <p:cBhvr additive="base">
                                        <p:cTn id="19" dur="500" fill="hold"/>
                                        <p:tgtEl>
                                          <p:spTgt spid="57"/>
                                        </p:tgtEl>
                                        <p:attrNameLst>
                                          <p:attrName>ppt_x</p:attrName>
                                        </p:attrNameLst>
                                      </p:cBhvr>
                                      <p:tavLst>
                                        <p:tav tm="0">
                                          <p:val>
                                            <p:strVal val="1+#ppt_w/2"/>
                                          </p:val>
                                        </p:tav>
                                        <p:tav tm="100000">
                                          <p:val>
                                            <p:strVal val="#ppt_x"/>
                                          </p:val>
                                        </p:tav>
                                      </p:tavLst>
                                    </p:anim>
                                    <p:anim calcmode="lin" valueType="num">
                                      <p:cBhvr additive="base">
                                        <p:cTn id="20"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additive="base">
                                        <p:cTn id="25" dur="500" fill="hold"/>
                                        <p:tgtEl>
                                          <p:spTgt spid="34"/>
                                        </p:tgtEl>
                                        <p:attrNameLst>
                                          <p:attrName>ppt_x</p:attrName>
                                        </p:attrNameLst>
                                      </p:cBhvr>
                                      <p:tavLst>
                                        <p:tav tm="0">
                                          <p:val>
                                            <p:strVal val="#ppt_x"/>
                                          </p:val>
                                        </p:tav>
                                        <p:tav tm="100000">
                                          <p:val>
                                            <p:strVal val="#ppt_x"/>
                                          </p:val>
                                        </p:tav>
                                      </p:tavLst>
                                    </p:anim>
                                    <p:anim calcmode="lin" valueType="num">
                                      <p:cBhvr additive="base">
                                        <p:cTn id="2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304800" y="228600"/>
            <a:ext cx="4267200" cy="1200329"/>
          </a:xfrm>
          <a:prstGeom prst="rect">
            <a:avLst/>
          </a:prstGeom>
          <a:noFill/>
          <a:ln w="9525">
            <a:noFill/>
            <a:miter lim="800000"/>
            <a:headEnd/>
            <a:tailEnd/>
          </a:ln>
          <a:effectLst/>
        </p:spPr>
        <p:txBody>
          <a:bodyPr wrap="square">
            <a:spAutoFit/>
          </a:bodyPr>
          <a:lstStyle/>
          <a:p>
            <a:pPr algn="l" eaLnBrk="1" hangingPunct="1"/>
            <a:r>
              <a:rPr lang="en-US" sz="3600" b="1" dirty="0" err="1">
                <a:solidFill>
                  <a:srgbClr val="996633"/>
                </a:solidFill>
                <a:latin typeface="Comic Sans MS" pitchFamily="66" charset="0"/>
              </a:rPr>
              <a:t>Interferometric</a:t>
            </a:r>
            <a:r>
              <a:rPr lang="en-US" sz="3600" b="1" dirty="0">
                <a:solidFill>
                  <a:srgbClr val="996633"/>
                </a:solidFill>
                <a:latin typeface="Comic Sans MS" pitchFamily="66" charset="0"/>
              </a:rPr>
              <a:t> readout</a:t>
            </a:r>
            <a:r>
              <a:rPr lang="en-US" sz="3600" dirty="0">
                <a:solidFill>
                  <a:schemeClr val="tx1"/>
                </a:solidFill>
              </a:rPr>
              <a:t> </a:t>
            </a:r>
          </a:p>
        </p:txBody>
      </p:sp>
      <p:grpSp>
        <p:nvGrpSpPr>
          <p:cNvPr id="2" name="Group 75"/>
          <p:cNvGrpSpPr/>
          <p:nvPr/>
        </p:nvGrpSpPr>
        <p:grpSpPr>
          <a:xfrm>
            <a:off x="380998" y="381000"/>
            <a:ext cx="7696202" cy="5638800"/>
            <a:chOff x="304800" y="762000"/>
            <a:chExt cx="7696202" cy="5638800"/>
          </a:xfrm>
        </p:grpSpPr>
        <p:sp>
          <p:nvSpPr>
            <p:cNvPr id="34" name="TextBox 33"/>
            <p:cNvSpPr txBox="1"/>
            <p:nvPr/>
          </p:nvSpPr>
          <p:spPr>
            <a:xfrm>
              <a:off x="304800" y="4843176"/>
              <a:ext cx="990600" cy="400110"/>
            </a:xfrm>
            <a:prstGeom prst="rect">
              <a:avLst/>
            </a:prstGeom>
            <a:noFill/>
            <a:ln w="28575">
              <a:solidFill>
                <a:schemeClr val="accent6"/>
              </a:solidFill>
            </a:ln>
          </p:spPr>
          <p:txBody>
            <a:bodyPr wrap="square" rtlCol="0">
              <a:spAutoFit/>
            </a:bodyPr>
            <a:lstStyle/>
            <a:p>
              <a:r>
                <a:rPr lang="en-US" b="1" dirty="0">
                  <a:solidFill>
                    <a:schemeClr val="accent6"/>
                  </a:solidFill>
                </a:rPr>
                <a:t>Laser</a:t>
              </a:r>
            </a:p>
          </p:txBody>
        </p:sp>
        <p:cxnSp>
          <p:nvCxnSpPr>
            <p:cNvPr id="38" name="Straight Arrow Connector 37"/>
            <p:cNvCxnSpPr/>
            <p:nvPr/>
          </p:nvCxnSpPr>
          <p:spPr bwMode="auto">
            <a:xfrm>
              <a:off x="1295400" y="5029200"/>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1676400" y="50292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a:off x="3505200" y="5029200"/>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6" name="Straight Arrow Connector 55"/>
            <p:cNvCxnSpPr/>
            <p:nvPr/>
          </p:nvCxnSpPr>
          <p:spPr bwMode="auto">
            <a:xfrm rot="16200000">
              <a:off x="2362994" y="6171406"/>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rot="16200000">
              <a:off x="1678782" y="50284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rot="16200000">
              <a:off x="2135982" y="3656806"/>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9" name="Straight Arrow Connector 58"/>
            <p:cNvCxnSpPr/>
            <p:nvPr/>
          </p:nvCxnSpPr>
          <p:spPr bwMode="auto">
            <a:xfrm>
              <a:off x="2590800" y="3198812"/>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3429000" y="32004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rot="5400000" flipH="1" flipV="1">
              <a:off x="3960018" y="4571206"/>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7" name="Straight Arrow Connector 66"/>
            <p:cNvCxnSpPr/>
            <p:nvPr/>
          </p:nvCxnSpPr>
          <p:spPr bwMode="auto">
            <a:xfrm rot="5400000" flipH="1" flipV="1">
              <a:off x="3504406" y="32758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V="1">
              <a:off x="4800602" y="3189791"/>
              <a:ext cx="990600" cy="10609"/>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0" name="Straight Arrow Connector 69"/>
            <p:cNvCxnSpPr/>
            <p:nvPr/>
          </p:nvCxnSpPr>
          <p:spPr bwMode="auto">
            <a:xfrm rot="16200000">
              <a:off x="3925030" y="2245582"/>
              <a:ext cx="987552"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1" name="Chord 70"/>
            <p:cNvSpPr/>
            <p:nvPr/>
          </p:nvSpPr>
          <p:spPr bwMode="auto">
            <a:xfrm rot="11974243">
              <a:off x="5625970" y="2958968"/>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2" name="Chord 71"/>
            <p:cNvSpPr/>
            <p:nvPr/>
          </p:nvSpPr>
          <p:spPr bwMode="auto">
            <a:xfrm rot="6590692">
              <a:off x="4178829" y="1459971"/>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3" name="Straight Arrow Connector 72"/>
            <p:cNvCxnSpPr/>
            <p:nvPr/>
          </p:nvCxnSpPr>
          <p:spPr bwMode="auto">
            <a:xfrm>
              <a:off x="6096002" y="3198812"/>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4" name="Straight Arrow Connector 73"/>
            <p:cNvCxnSpPr/>
            <p:nvPr/>
          </p:nvCxnSpPr>
          <p:spPr bwMode="auto">
            <a:xfrm rot="16200000">
              <a:off x="4191794" y="1218406"/>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8" name="Oval 77"/>
            <p:cNvSpPr/>
            <p:nvPr/>
          </p:nvSpPr>
          <p:spPr bwMode="auto">
            <a:xfrm>
              <a:off x="6324600" y="762000"/>
              <a:ext cx="457200" cy="457200"/>
            </a:xfrm>
            <a:prstGeom prst="ellipse">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9" name="Straight Arrow Connector 78"/>
            <p:cNvCxnSpPr>
              <a:endCxn id="78" idx="4"/>
            </p:cNvCxnSpPr>
            <p:nvPr/>
          </p:nvCxnSpPr>
          <p:spPr bwMode="auto">
            <a:xfrm rot="16200000" flipV="1">
              <a:off x="5562601" y="2209799"/>
              <a:ext cx="1981200" cy="2"/>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82" name="Straight Arrow Connector 81"/>
            <p:cNvCxnSpPr>
              <a:stCxn id="84" idx="1"/>
            </p:cNvCxnSpPr>
            <p:nvPr/>
          </p:nvCxnSpPr>
          <p:spPr bwMode="auto">
            <a:xfrm rot="10800000" flipV="1">
              <a:off x="4419600" y="962055"/>
              <a:ext cx="1905000" cy="28546"/>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4" name="TextBox 83"/>
            <p:cNvSpPr txBox="1"/>
            <p:nvPr/>
          </p:nvSpPr>
          <p:spPr>
            <a:xfrm>
              <a:off x="6324600" y="762000"/>
              <a:ext cx="441147" cy="400110"/>
            </a:xfrm>
            <a:prstGeom prst="rect">
              <a:avLst/>
            </a:prstGeom>
            <a:noFill/>
          </p:spPr>
          <p:txBody>
            <a:bodyPr wrap="none" rtlCol="0">
              <a:spAutoFit/>
            </a:bodyPr>
            <a:lstStyle/>
            <a:p>
              <a:r>
                <a:rPr lang="en-US" dirty="0">
                  <a:solidFill>
                    <a:schemeClr val="tx1"/>
                  </a:solidFill>
                </a:rPr>
                <a:t>—</a:t>
              </a:r>
            </a:p>
          </p:txBody>
        </p:sp>
        <p:cxnSp>
          <p:nvCxnSpPr>
            <p:cNvPr id="85" name="Straight Arrow Connector 84"/>
            <p:cNvCxnSpPr/>
            <p:nvPr/>
          </p:nvCxnSpPr>
          <p:spPr bwMode="auto">
            <a:xfrm flipH="1" flipV="1">
              <a:off x="6781800" y="990600"/>
              <a:ext cx="1219202" cy="1587"/>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6" name="Rectangle 85"/>
            <p:cNvSpPr/>
            <p:nvPr/>
          </p:nvSpPr>
          <p:spPr bwMode="auto">
            <a:xfrm rot="19200000">
              <a:off x="2315383" y="49945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7" name="Rectangle 86"/>
            <p:cNvSpPr/>
            <p:nvPr/>
          </p:nvSpPr>
          <p:spPr bwMode="auto">
            <a:xfrm rot="19200000">
              <a:off x="4161621" y="4987608"/>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8" name="Rectangle 87"/>
            <p:cNvSpPr/>
            <p:nvPr/>
          </p:nvSpPr>
          <p:spPr bwMode="auto">
            <a:xfrm rot="19200000">
              <a:off x="4144183" y="31657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9" name="Rectangle 88"/>
            <p:cNvSpPr/>
            <p:nvPr/>
          </p:nvSpPr>
          <p:spPr bwMode="auto">
            <a:xfrm rot="19200000">
              <a:off x="2271135" y="3126150"/>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95" name="Line 16"/>
          <p:cNvSpPr>
            <a:spLocks noChangeShapeType="1"/>
          </p:cNvSpPr>
          <p:nvPr/>
        </p:nvSpPr>
        <p:spPr bwMode="auto">
          <a:xfrm>
            <a:off x="838200" y="5029200"/>
            <a:ext cx="1143000" cy="0"/>
          </a:xfrm>
          <a:prstGeom prst="line">
            <a:avLst/>
          </a:prstGeom>
          <a:noFill/>
          <a:ln w="28575">
            <a:solidFill>
              <a:schemeClr val="accent6"/>
            </a:solidFill>
            <a:round/>
            <a:headEnd/>
            <a:tailEnd type="triangle" w="med" len="med"/>
          </a:ln>
          <a:effectLst/>
        </p:spPr>
        <p:txBody>
          <a:bodyPr/>
          <a:lstStyle/>
          <a:p>
            <a:endParaRPr lang="en-US"/>
          </a:p>
        </p:txBody>
      </p:sp>
      <p:grpSp>
        <p:nvGrpSpPr>
          <p:cNvPr id="37" name="Group 36"/>
          <p:cNvGrpSpPr/>
          <p:nvPr/>
        </p:nvGrpSpPr>
        <p:grpSpPr>
          <a:xfrm>
            <a:off x="1523998" y="3962400"/>
            <a:ext cx="2286000" cy="1066800"/>
            <a:chOff x="1447800" y="4343400"/>
            <a:chExt cx="2286000" cy="1066800"/>
          </a:xfrm>
        </p:grpSpPr>
        <p:sp>
          <p:nvSpPr>
            <p:cNvPr id="99" name="Line 16"/>
            <p:cNvSpPr>
              <a:spLocks noChangeShapeType="1"/>
            </p:cNvSpPr>
            <p:nvPr/>
          </p:nvSpPr>
          <p:spPr bwMode="auto">
            <a:xfrm>
              <a:off x="2929128" y="5410200"/>
              <a:ext cx="804672" cy="0"/>
            </a:xfrm>
            <a:prstGeom prst="line">
              <a:avLst/>
            </a:prstGeom>
            <a:noFill/>
            <a:ln w="28575">
              <a:solidFill>
                <a:schemeClr val="accent6"/>
              </a:solidFill>
              <a:round/>
              <a:headEnd/>
              <a:tailEnd type="triangle" w="med" len="med"/>
            </a:ln>
            <a:effectLst/>
          </p:spPr>
          <p:txBody>
            <a:bodyPr/>
            <a:lstStyle/>
            <a:p>
              <a:endParaRPr lang="en-US"/>
            </a:p>
          </p:txBody>
        </p:sp>
        <p:sp>
          <p:nvSpPr>
            <p:cNvPr id="105" name="Line 16"/>
            <p:cNvSpPr>
              <a:spLocks noChangeShapeType="1"/>
            </p:cNvSpPr>
            <p:nvPr/>
          </p:nvSpPr>
          <p:spPr bwMode="auto">
            <a:xfrm>
              <a:off x="1447800" y="4343400"/>
              <a:ext cx="804672" cy="0"/>
            </a:xfrm>
            <a:prstGeom prst="line">
              <a:avLst/>
            </a:prstGeom>
            <a:noFill/>
            <a:ln w="28575">
              <a:solidFill>
                <a:schemeClr val="accent6"/>
              </a:solidFill>
              <a:round/>
              <a:headEnd/>
              <a:tailEnd type="triangle" w="med" len="med"/>
            </a:ln>
            <a:effectLst/>
          </p:spPr>
          <p:txBody>
            <a:bodyPr/>
            <a:lstStyle/>
            <a:p>
              <a:endParaRPr lang="en-US"/>
            </a:p>
          </p:txBody>
        </p:sp>
      </p:grpSp>
      <p:grpSp>
        <p:nvGrpSpPr>
          <p:cNvPr id="39" name="Group 38"/>
          <p:cNvGrpSpPr/>
          <p:nvPr/>
        </p:nvGrpSpPr>
        <p:grpSpPr>
          <a:xfrm>
            <a:off x="3352798" y="1828801"/>
            <a:ext cx="2100072" cy="2133599"/>
            <a:chOff x="3276600" y="2209801"/>
            <a:chExt cx="2100072" cy="2133599"/>
          </a:xfrm>
        </p:grpSpPr>
        <p:sp>
          <p:nvSpPr>
            <p:cNvPr id="64" name="Line 16"/>
            <p:cNvSpPr>
              <a:spLocks noChangeShapeType="1"/>
            </p:cNvSpPr>
            <p:nvPr/>
          </p:nvSpPr>
          <p:spPr bwMode="auto">
            <a:xfrm>
              <a:off x="4572000" y="4343400"/>
              <a:ext cx="804672" cy="0"/>
            </a:xfrm>
            <a:prstGeom prst="line">
              <a:avLst/>
            </a:prstGeom>
            <a:noFill/>
            <a:ln w="28575">
              <a:solidFill>
                <a:schemeClr val="accent6"/>
              </a:solidFill>
              <a:round/>
              <a:headEnd/>
              <a:tailEnd type="triangle" w="med" len="med"/>
            </a:ln>
            <a:effectLst/>
          </p:spPr>
          <p:txBody>
            <a:bodyPr/>
            <a:lstStyle/>
            <a:p>
              <a:endParaRPr lang="en-US"/>
            </a:p>
          </p:txBody>
        </p:sp>
        <p:sp>
          <p:nvSpPr>
            <p:cNvPr id="66" name="Line 16"/>
            <p:cNvSpPr>
              <a:spLocks noChangeShapeType="1"/>
            </p:cNvSpPr>
            <p:nvPr/>
          </p:nvSpPr>
          <p:spPr bwMode="auto">
            <a:xfrm rot="16200000">
              <a:off x="2874264" y="2612137"/>
              <a:ext cx="804672" cy="0"/>
            </a:xfrm>
            <a:prstGeom prst="line">
              <a:avLst/>
            </a:prstGeom>
            <a:noFill/>
            <a:ln w="28575">
              <a:solidFill>
                <a:schemeClr val="accent6"/>
              </a:solidFill>
              <a:round/>
              <a:headEnd/>
              <a:tailEnd type="triangle" w="med" len="med"/>
            </a:ln>
            <a:effectLst/>
          </p:spPr>
          <p:txBody>
            <a:bodyPr/>
            <a:lstStyle/>
            <a:p>
              <a:endParaRPr lang="en-US"/>
            </a:p>
          </p:txBody>
        </p:sp>
      </p:grpSp>
      <p:grpSp>
        <p:nvGrpSpPr>
          <p:cNvPr id="41" name="Group 40"/>
          <p:cNvGrpSpPr/>
          <p:nvPr/>
        </p:nvGrpSpPr>
        <p:grpSpPr>
          <a:xfrm>
            <a:off x="4530357" y="1579895"/>
            <a:ext cx="804672" cy="1281146"/>
            <a:chOff x="4412518" y="1960895"/>
            <a:chExt cx="804672" cy="1281146"/>
          </a:xfrm>
        </p:grpSpPr>
        <p:sp>
          <p:nvSpPr>
            <p:cNvPr id="69" name="Line 16"/>
            <p:cNvSpPr>
              <a:spLocks noChangeShapeType="1"/>
            </p:cNvSpPr>
            <p:nvPr/>
          </p:nvSpPr>
          <p:spPr bwMode="auto">
            <a:xfrm rot="18900000">
              <a:off x="4412518" y="1960895"/>
              <a:ext cx="804672" cy="0"/>
            </a:xfrm>
            <a:prstGeom prst="line">
              <a:avLst/>
            </a:prstGeom>
            <a:noFill/>
            <a:ln w="28575">
              <a:solidFill>
                <a:schemeClr val="accent6"/>
              </a:solidFill>
              <a:round/>
              <a:headEnd/>
              <a:tailEnd type="triangle" w="med" len="med"/>
            </a:ln>
            <a:effectLst/>
          </p:spPr>
          <p:txBody>
            <a:bodyPr/>
            <a:lstStyle/>
            <a:p>
              <a:endParaRPr lang="en-US"/>
            </a:p>
          </p:txBody>
        </p:sp>
        <p:sp>
          <p:nvSpPr>
            <p:cNvPr id="75" name="Line 16"/>
            <p:cNvSpPr>
              <a:spLocks noChangeShapeType="1"/>
            </p:cNvSpPr>
            <p:nvPr/>
          </p:nvSpPr>
          <p:spPr bwMode="auto">
            <a:xfrm rot="13500000">
              <a:off x="4757928" y="2839705"/>
              <a:ext cx="804672" cy="0"/>
            </a:xfrm>
            <a:prstGeom prst="line">
              <a:avLst/>
            </a:prstGeom>
            <a:noFill/>
            <a:ln w="28575">
              <a:solidFill>
                <a:schemeClr val="accent6"/>
              </a:solidFill>
              <a:round/>
              <a:headEnd/>
              <a:tailEnd type="triangle" w="med" len="med"/>
            </a:ln>
            <a:effectLst/>
          </p:spPr>
          <p:txBody>
            <a:bodyPr/>
            <a:lstStyle/>
            <a:p>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304800" y="228600"/>
            <a:ext cx="4267200" cy="1200329"/>
          </a:xfrm>
          <a:prstGeom prst="rect">
            <a:avLst/>
          </a:prstGeom>
          <a:noFill/>
          <a:ln w="9525">
            <a:noFill/>
            <a:miter lim="800000"/>
            <a:headEnd/>
            <a:tailEnd/>
          </a:ln>
          <a:effectLst/>
        </p:spPr>
        <p:txBody>
          <a:bodyPr wrap="square">
            <a:spAutoFit/>
          </a:bodyPr>
          <a:lstStyle/>
          <a:p>
            <a:pPr algn="l" eaLnBrk="1" hangingPunct="1"/>
            <a:r>
              <a:rPr lang="en-US" sz="3600" b="1" dirty="0" err="1">
                <a:solidFill>
                  <a:srgbClr val="996633"/>
                </a:solidFill>
                <a:latin typeface="Comic Sans MS" pitchFamily="66" charset="0"/>
              </a:rPr>
              <a:t>Interferometric</a:t>
            </a:r>
            <a:r>
              <a:rPr lang="en-US" sz="3600" b="1" dirty="0">
                <a:solidFill>
                  <a:srgbClr val="996633"/>
                </a:solidFill>
                <a:latin typeface="Comic Sans MS" pitchFamily="66" charset="0"/>
              </a:rPr>
              <a:t> readout</a:t>
            </a:r>
            <a:r>
              <a:rPr lang="en-US" sz="3600" dirty="0">
                <a:solidFill>
                  <a:schemeClr val="tx1"/>
                </a:solidFill>
              </a:rPr>
              <a:t> </a:t>
            </a:r>
          </a:p>
        </p:txBody>
      </p:sp>
      <p:grpSp>
        <p:nvGrpSpPr>
          <p:cNvPr id="76" name="Group 75"/>
          <p:cNvGrpSpPr/>
          <p:nvPr/>
        </p:nvGrpSpPr>
        <p:grpSpPr>
          <a:xfrm>
            <a:off x="381000" y="381000"/>
            <a:ext cx="7696202" cy="5638800"/>
            <a:chOff x="304800" y="762000"/>
            <a:chExt cx="7696202" cy="5638800"/>
          </a:xfrm>
        </p:grpSpPr>
        <p:sp>
          <p:nvSpPr>
            <p:cNvPr id="34" name="TextBox 33"/>
            <p:cNvSpPr txBox="1"/>
            <p:nvPr/>
          </p:nvSpPr>
          <p:spPr>
            <a:xfrm>
              <a:off x="304800" y="4843176"/>
              <a:ext cx="990600" cy="400110"/>
            </a:xfrm>
            <a:prstGeom prst="rect">
              <a:avLst/>
            </a:prstGeom>
            <a:noFill/>
            <a:ln w="28575">
              <a:solidFill>
                <a:schemeClr val="accent6"/>
              </a:solidFill>
            </a:ln>
          </p:spPr>
          <p:txBody>
            <a:bodyPr wrap="square" rtlCol="0">
              <a:spAutoFit/>
            </a:bodyPr>
            <a:lstStyle/>
            <a:p>
              <a:r>
                <a:rPr lang="en-US" b="1" dirty="0">
                  <a:solidFill>
                    <a:schemeClr val="accent6"/>
                  </a:solidFill>
                </a:rPr>
                <a:t>Laser</a:t>
              </a:r>
            </a:p>
          </p:txBody>
        </p:sp>
        <p:cxnSp>
          <p:nvCxnSpPr>
            <p:cNvPr id="38" name="Straight Arrow Connector 37"/>
            <p:cNvCxnSpPr/>
            <p:nvPr/>
          </p:nvCxnSpPr>
          <p:spPr bwMode="auto">
            <a:xfrm>
              <a:off x="1295400" y="5029200"/>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1676400" y="50292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a:off x="3505200" y="5029200"/>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6" name="Straight Arrow Connector 55"/>
            <p:cNvCxnSpPr/>
            <p:nvPr/>
          </p:nvCxnSpPr>
          <p:spPr bwMode="auto">
            <a:xfrm rot="16200000">
              <a:off x="2362994" y="6171406"/>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rot="16200000">
              <a:off x="1678782" y="50284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rot="16200000">
              <a:off x="2135982" y="3656806"/>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9" name="Straight Arrow Connector 58"/>
            <p:cNvCxnSpPr/>
            <p:nvPr/>
          </p:nvCxnSpPr>
          <p:spPr bwMode="auto">
            <a:xfrm>
              <a:off x="2590800" y="3198812"/>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3429000" y="32004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rot="5400000" flipH="1" flipV="1">
              <a:off x="3960018" y="4571206"/>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7" name="Straight Arrow Connector 66"/>
            <p:cNvCxnSpPr/>
            <p:nvPr/>
          </p:nvCxnSpPr>
          <p:spPr bwMode="auto">
            <a:xfrm rot="5400000" flipH="1" flipV="1">
              <a:off x="3504406" y="32758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V="1">
              <a:off x="4800602" y="3189791"/>
              <a:ext cx="990600" cy="10609"/>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0" name="Straight Arrow Connector 69"/>
            <p:cNvCxnSpPr/>
            <p:nvPr/>
          </p:nvCxnSpPr>
          <p:spPr bwMode="auto">
            <a:xfrm rot="16200000">
              <a:off x="3925030" y="2245582"/>
              <a:ext cx="987552"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1" name="Chord 70"/>
            <p:cNvSpPr/>
            <p:nvPr/>
          </p:nvSpPr>
          <p:spPr bwMode="auto">
            <a:xfrm rot="11974243">
              <a:off x="5625970" y="2958968"/>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2" name="Chord 71"/>
            <p:cNvSpPr/>
            <p:nvPr/>
          </p:nvSpPr>
          <p:spPr bwMode="auto">
            <a:xfrm rot="6590692">
              <a:off x="4178829" y="1459971"/>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3" name="Straight Arrow Connector 72"/>
            <p:cNvCxnSpPr/>
            <p:nvPr/>
          </p:nvCxnSpPr>
          <p:spPr bwMode="auto">
            <a:xfrm>
              <a:off x="6096002" y="3198812"/>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4" name="Straight Arrow Connector 73"/>
            <p:cNvCxnSpPr/>
            <p:nvPr/>
          </p:nvCxnSpPr>
          <p:spPr bwMode="auto">
            <a:xfrm rot="16200000">
              <a:off x="4191794" y="1218406"/>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8" name="Oval 77"/>
            <p:cNvSpPr/>
            <p:nvPr/>
          </p:nvSpPr>
          <p:spPr bwMode="auto">
            <a:xfrm>
              <a:off x="6324600" y="762000"/>
              <a:ext cx="457200" cy="457200"/>
            </a:xfrm>
            <a:prstGeom prst="ellipse">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9" name="Straight Arrow Connector 78"/>
            <p:cNvCxnSpPr>
              <a:endCxn id="78" idx="4"/>
            </p:cNvCxnSpPr>
            <p:nvPr/>
          </p:nvCxnSpPr>
          <p:spPr bwMode="auto">
            <a:xfrm rot="16200000" flipV="1">
              <a:off x="5562601" y="2209799"/>
              <a:ext cx="1981200" cy="2"/>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82" name="Straight Arrow Connector 81"/>
            <p:cNvCxnSpPr>
              <a:stCxn id="84" idx="1"/>
            </p:cNvCxnSpPr>
            <p:nvPr/>
          </p:nvCxnSpPr>
          <p:spPr bwMode="auto">
            <a:xfrm rot="10800000" flipV="1">
              <a:off x="4419600" y="962055"/>
              <a:ext cx="1905000" cy="28546"/>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4" name="TextBox 83"/>
            <p:cNvSpPr txBox="1"/>
            <p:nvPr/>
          </p:nvSpPr>
          <p:spPr>
            <a:xfrm>
              <a:off x="6324600" y="762000"/>
              <a:ext cx="441147" cy="400110"/>
            </a:xfrm>
            <a:prstGeom prst="rect">
              <a:avLst/>
            </a:prstGeom>
            <a:noFill/>
          </p:spPr>
          <p:txBody>
            <a:bodyPr wrap="none" rtlCol="0">
              <a:spAutoFit/>
            </a:bodyPr>
            <a:lstStyle/>
            <a:p>
              <a:r>
                <a:rPr lang="en-US" dirty="0">
                  <a:solidFill>
                    <a:schemeClr val="tx1"/>
                  </a:solidFill>
                </a:rPr>
                <a:t>—</a:t>
              </a:r>
            </a:p>
          </p:txBody>
        </p:sp>
        <p:cxnSp>
          <p:nvCxnSpPr>
            <p:cNvPr id="85" name="Straight Arrow Connector 84"/>
            <p:cNvCxnSpPr/>
            <p:nvPr/>
          </p:nvCxnSpPr>
          <p:spPr bwMode="auto">
            <a:xfrm flipH="1" flipV="1">
              <a:off x="6781800" y="990600"/>
              <a:ext cx="1219202" cy="1587"/>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6" name="Rectangle 85"/>
            <p:cNvSpPr/>
            <p:nvPr/>
          </p:nvSpPr>
          <p:spPr bwMode="auto">
            <a:xfrm rot="19200000">
              <a:off x="2315383" y="49945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7" name="Rectangle 86"/>
            <p:cNvSpPr/>
            <p:nvPr/>
          </p:nvSpPr>
          <p:spPr bwMode="auto">
            <a:xfrm rot="19200000">
              <a:off x="4161621" y="4987608"/>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8" name="Rectangle 87"/>
            <p:cNvSpPr/>
            <p:nvPr/>
          </p:nvSpPr>
          <p:spPr bwMode="auto">
            <a:xfrm rot="19200000">
              <a:off x="4144183" y="31657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9" name="Rectangle 88"/>
            <p:cNvSpPr/>
            <p:nvPr/>
          </p:nvSpPr>
          <p:spPr bwMode="auto">
            <a:xfrm rot="19200000">
              <a:off x="2271135" y="3126150"/>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cxnSp>
        <p:nvCxnSpPr>
          <p:cNvPr id="77" name="Straight Arrow Connector 76"/>
          <p:cNvCxnSpPr/>
          <p:nvPr/>
        </p:nvCxnSpPr>
        <p:spPr bwMode="auto">
          <a:xfrm rot="2700000">
            <a:off x="4516870" y="4867998"/>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0" name="Straight Arrow Connector 79"/>
          <p:cNvCxnSpPr/>
          <p:nvPr/>
        </p:nvCxnSpPr>
        <p:spPr bwMode="auto">
          <a:xfrm rot="2700000">
            <a:off x="2690198" y="3024684"/>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nvGrpSpPr>
          <p:cNvPr id="39" name="Group 38"/>
          <p:cNvGrpSpPr/>
          <p:nvPr/>
        </p:nvGrpSpPr>
        <p:grpSpPr>
          <a:xfrm>
            <a:off x="838202" y="3962400"/>
            <a:ext cx="2971798" cy="1066800"/>
            <a:chOff x="762002" y="4343400"/>
            <a:chExt cx="2971798" cy="1066800"/>
          </a:xfrm>
        </p:grpSpPr>
        <p:sp>
          <p:nvSpPr>
            <p:cNvPr id="81" name="Line 16"/>
            <p:cNvSpPr>
              <a:spLocks noChangeShapeType="1"/>
            </p:cNvSpPr>
            <p:nvPr/>
          </p:nvSpPr>
          <p:spPr bwMode="auto">
            <a:xfrm>
              <a:off x="762002" y="5410200"/>
              <a:ext cx="1143000" cy="0"/>
            </a:xfrm>
            <a:prstGeom prst="line">
              <a:avLst/>
            </a:prstGeom>
            <a:noFill/>
            <a:ln w="28575">
              <a:solidFill>
                <a:schemeClr val="accent6"/>
              </a:solidFill>
              <a:round/>
              <a:headEnd/>
              <a:tailEnd type="triangle" w="med" len="med"/>
            </a:ln>
            <a:effectLst/>
          </p:spPr>
          <p:txBody>
            <a:bodyPr/>
            <a:lstStyle/>
            <a:p>
              <a:endParaRPr lang="en-US"/>
            </a:p>
          </p:txBody>
        </p:sp>
        <p:grpSp>
          <p:nvGrpSpPr>
            <p:cNvPr id="83" name="Group 82"/>
            <p:cNvGrpSpPr/>
            <p:nvPr/>
          </p:nvGrpSpPr>
          <p:grpSpPr>
            <a:xfrm>
              <a:off x="1447800" y="4343400"/>
              <a:ext cx="2286000" cy="1066800"/>
              <a:chOff x="1447800" y="4343400"/>
              <a:chExt cx="2286000" cy="1066800"/>
            </a:xfrm>
          </p:grpSpPr>
          <p:sp>
            <p:nvSpPr>
              <p:cNvPr id="91" name="Line 16"/>
              <p:cNvSpPr>
                <a:spLocks noChangeShapeType="1"/>
              </p:cNvSpPr>
              <p:nvPr/>
            </p:nvSpPr>
            <p:spPr bwMode="auto">
              <a:xfrm>
                <a:off x="2929128" y="5410200"/>
                <a:ext cx="804672" cy="0"/>
              </a:xfrm>
              <a:prstGeom prst="line">
                <a:avLst/>
              </a:prstGeom>
              <a:noFill/>
              <a:ln w="28575">
                <a:solidFill>
                  <a:schemeClr val="accent6"/>
                </a:solidFill>
                <a:round/>
                <a:headEnd/>
                <a:tailEnd type="triangle" w="med" len="med"/>
              </a:ln>
              <a:effectLst/>
            </p:spPr>
            <p:txBody>
              <a:bodyPr/>
              <a:lstStyle/>
              <a:p>
                <a:endParaRPr lang="en-US"/>
              </a:p>
            </p:txBody>
          </p:sp>
          <p:sp>
            <p:nvSpPr>
              <p:cNvPr id="94" name="Line 16"/>
              <p:cNvSpPr>
                <a:spLocks noChangeShapeType="1"/>
              </p:cNvSpPr>
              <p:nvPr/>
            </p:nvSpPr>
            <p:spPr bwMode="auto">
              <a:xfrm>
                <a:off x="1447800" y="4343400"/>
                <a:ext cx="804672" cy="0"/>
              </a:xfrm>
              <a:prstGeom prst="line">
                <a:avLst/>
              </a:prstGeom>
              <a:noFill/>
              <a:ln w="28575">
                <a:solidFill>
                  <a:schemeClr val="accent6"/>
                </a:solidFill>
                <a:round/>
                <a:headEnd/>
                <a:tailEnd type="triangle" w="med" len="med"/>
              </a:ln>
              <a:effectLst/>
            </p:spPr>
            <p:txBody>
              <a:bodyPr/>
              <a:lstStyle/>
              <a:p>
                <a:endParaRPr lang="en-US"/>
              </a:p>
            </p:txBody>
          </p:sp>
        </p:grpSp>
      </p:grpSp>
      <p:grpSp>
        <p:nvGrpSpPr>
          <p:cNvPr id="51" name="Group 50"/>
          <p:cNvGrpSpPr/>
          <p:nvPr/>
        </p:nvGrpSpPr>
        <p:grpSpPr>
          <a:xfrm>
            <a:off x="3487565" y="1828801"/>
            <a:ext cx="1965307" cy="1922634"/>
            <a:chOff x="3411365" y="2209801"/>
            <a:chExt cx="1965307" cy="1922634"/>
          </a:xfrm>
        </p:grpSpPr>
        <p:sp>
          <p:nvSpPr>
            <p:cNvPr id="97" name="Line 16"/>
            <p:cNvSpPr>
              <a:spLocks noChangeShapeType="1"/>
            </p:cNvSpPr>
            <p:nvPr/>
          </p:nvSpPr>
          <p:spPr bwMode="auto">
            <a:xfrm rot="-1500000">
              <a:off x="4572000" y="4132435"/>
              <a:ext cx="804672" cy="0"/>
            </a:xfrm>
            <a:prstGeom prst="line">
              <a:avLst/>
            </a:prstGeom>
            <a:noFill/>
            <a:ln w="28575">
              <a:solidFill>
                <a:schemeClr val="accent6"/>
              </a:solidFill>
              <a:round/>
              <a:headEnd/>
              <a:tailEnd type="triangle" w="med" len="med"/>
            </a:ln>
            <a:effectLst/>
          </p:spPr>
          <p:txBody>
            <a:bodyPr/>
            <a:lstStyle/>
            <a:p>
              <a:endParaRPr lang="en-US"/>
            </a:p>
          </p:txBody>
        </p:sp>
        <p:sp>
          <p:nvSpPr>
            <p:cNvPr id="119" name="Line 16"/>
            <p:cNvSpPr>
              <a:spLocks noChangeShapeType="1"/>
            </p:cNvSpPr>
            <p:nvPr/>
          </p:nvSpPr>
          <p:spPr bwMode="auto">
            <a:xfrm rot="-3900000">
              <a:off x="3009029" y="2612137"/>
              <a:ext cx="804672" cy="0"/>
            </a:xfrm>
            <a:prstGeom prst="line">
              <a:avLst/>
            </a:prstGeom>
            <a:noFill/>
            <a:ln w="28575">
              <a:solidFill>
                <a:schemeClr val="accent6"/>
              </a:solidFill>
              <a:round/>
              <a:headEnd/>
              <a:tailEnd type="triangle" w="med" len="med"/>
            </a:ln>
            <a:effectLst/>
          </p:spPr>
          <p:txBody>
            <a:bodyPr/>
            <a:lstStyle/>
            <a:p>
              <a:endParaRPr lang="en-US"/>
            </a:p>
          </p:txBody>
        </p:sp>
      </p:grpSp>
      <p:grpSp>
        <p:nvGrpSpPr>
          <p:cNvPr id="52" name="Group 51"/>
          <p:cNvGrpSpPr/>
          <p:nvPr/>
        </p:nvGrpSpPr>
        <p:grpSpPr>
          <a:xfrm>
            <a:off x="4648201" y="1219200"/>
            <a:ext cx="761999" cy="1447799"/>
            <a:chOff x="4572001" y="1600200"/>
            <a:chExt cx="761999" cy="1447799"/>
          </a:xfrm>
        </p:grpSpPr>
        <p:cxnSp>
          <p:nvCxnSpPr>
            <p:cNvPr id="48" name="Straight Arrow Connector 47"/>
            <p:cNvCxnSpPr/>
            <p:nvPr/>
          </p:nvCxnSpPr>
          <p:spPr bwMode="auto">
            <a:xfrm flipV="1">
              <a:off x="4572001" y="1600200"/>
              <a:ext cx="761999" cy="729281"/>
            </a:xfrm>
            <a:prstGeom prst="straightConnector1">
              <a:avLst/>
            </a:prstGeom>
            <a:solidFill>
              <a:schemeClr val="accent1"/>
            </a:solidFill>
            <a:ln w="28575" cap="flat" cmpd="sng" algn="ctr">
              <a:solidFill>
                <a:schemeClr val="accent6"/>
              </a:solidFill>
              <a:prstDash val="solid"/>
              <a:round/>
              <a:headEnd type="none" w="med" len="med"/>
              <a:tailEnd type="arrow"/>
            </a:ln>
            <a:effectLst/>
          </p:spPr>
        </p:cxnSp>
        <p:cxnSp>
          <p:nvCxnSpPr>
            <p:cNvPr id="50" name="Straight Arrow Connector 49"/>
            <p:cNvCxnSpPr/>
            <p:nvPr/>
          </p:nvCxnSpPr>
          <p:spPr bwMode="auto">
            <a:xfrm flipH="1" flipV="1">
              <a:off x="4876800" y="2758059"/>
              <a:ext cx="278640" cy="289940"/>
            </a:xfrm>
            <a:prstGeom prst="straightConnector1">
              <a:avLst/>
            </a:prstGeom>
            <a:solidFill>
              <a:schemeClr val="accent1"/>
            </a:solidFill>
            <a:ln w="28575" cap="flat" cmpd="sng" algn="ctr">
              <a:solidFill>
                <a:schemeClr val="accent6"/>
              </a:solidFill>
              <a:prstDash val="solid"/>
              <a:round/>
              <a:headEnd type="none" w="med" len="med"/>
              <a:tailEnd type="arrow"/>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304800" y="228600"/>
            <a:ext cx="4267200" cy="1200329"/>
          </a:xfrm>
          <a:prstGeom prst="rect">
            <a:avLst/>
          </a:prstGeom>
          <a:noFill/>
          <a:ln w="9525">
            <a:noFill/>
            <a:miter lim="800000"/>
            <a:headEnd/>
            <a:tailEnd/>
          </a:ln>
          <a:effectLst/>
        </p:spPr>
        <p:txBody>
          <a:bodyPr wrap="square">
            <a:spAutoFit/>
          </a:bodyPr>
          <a:lstStyle/>
          <a:p>
            <a:pPr algn="l" eaLnBrk="1" hangingPunct="1"/>
            <a:r>
              <a:rPr lang="en-US" sz="3600" b="1" dirty="0" err="1">
                <a:solidFill>
                  <a:srgbClr val="996633"/>
                </a:solidFill>
                <a:latin typeface="Comic Sans MS" pitchFamily="66" charset="0"/>
              </a:rPr>
              <a:t>Interferometric</a:t>
            </a:r>
            <a:r>
              <a:rPr lang="en-US" sz="3600" b="1" dirty="0">
                <a:solidFill>
                  <a:srgbClr val="996633"/>
                </a:solidFill>
                <a:latin typeface="Comic Sans MS" pitchFamily="66" charset="0"/>
              </a:rPr>
              <a:t> readout</a:t>
            </a:r>
            <a:r>
              <a:rPr lang="en-US" sz="3600" dirty="0">
                <a:solidFill>
                  <a:schemeClr val="tx1"/>
                </a:solidFill>
              </a:rPr>
              <a:t> </a:t>
            </a:r>
          </a:p>
        </p:txBody>
      </p:sp>
      <p:grpSp>
        <p:nvGrpSpPr>
          <p:cNvPr id="2" name="Group 75"/>
          <p:cNvGrpSpPr/>
          <p:nvPr/>
        </p:nvGrpSpPr>
        <p:grpSpPr>
          <a:xfrm>
            <a:off x="381000" y="381000"/>
            <a:ext cx="7696202" cy="5638800"/>
            <a:chOff x="304800" y="762000"/>
            <a:chExt cx="7696202" cy="5638800"/>
          </a:xfrm>
        </p:grpSpPr>
        <p:sp>
          <p:nvSpPr>
            <p:cNvPr id="34" name="TextBox 33"/>
            <p:cNvSpPr txBox="1"/>
            <p:nvPr/>
          </p:nvSpPr>
          <p:spPr>
            <a:xfrm>
              <a:off x="304800" y="4843176"/>
              <a:ext cx="990600" cy="400110"/>
            </a:xfrm>
            <a:prstGeom prst="rect">
              <a:avLst/>
            </a:prstGeom>
            <a:noFill/>
            <a:ln w="28575">
              <a:solidFill>
                <a:schemeClr val="accent6"/>
              </a:solidFill>
            </a:ln>
          </p:spPr>
          <p:txBody>
            <a:bodyPr wrap="square" rtlCol="0">
              <a:spAutoFit/>
            </a:bodyPr>
            <a:lstStyle/>
            <a:p>
              <a:r>
                <a:rPr lang="en-US" b="1" dirty="0">
                  <a:solidFill>
                    <a:schemeClr val="accent6"/>
                  </a:solidFill>
                </a:rPr>
                <a:t>Laser</a:t>
              </a:r>
            </a:p>
          </p:txBody>
        </p:sp>
        <p:cxnSp>
          <p:nvCxnSpPr>
            <p:cNvPr id="38" name="Straight Arrow Connector 37"/>
            <p:cNvCxnSpPr/>
            <p:nvPr/>
          </p:nvCxnSpPr>
          <p:spPr bwMode="auto">
            <a:xfrm>
              <a:off x="1295400" y="5029200"/>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1676400" y="50292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a:off x="3505200" y="5029200"/>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6" name="Straight Arrow Connector 55"/>
            <p:cNvCxnSpPr/>
            <p:nvPr/>
          </p:nvCxnSpPr>
          <p:spPr bwMode="auto">
            <a:xfrm rot="16200000">
              <a:off x="2362994" y="6171406"/>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rot="16200000">
              <a:off x="1678782" y="50284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rot="16200000">
              <a:off x="2135982" y="3656806"/>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9" name="Straight Arrow Connector 58"/>
            <p:cNvCxnSpPr/>
            <p:nvPr/>
          </p:nvCxnSpPr>
          <p:spPr bwMode="auto">
            <a:xfrm>
              <a:off x="2590800" y="3198812"/>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3429000" y="32004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rot="5400000" flipH="1" flipV="1">
              <a:off x="3960018" y="4571206"/>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7" name="Straight Arrow Connector 66"/>
            <p:cNvCxnSpPr/>
            <p:nvPr/>
          </p:nvCxnSpPr>
          <p:spPr bwMode="auto">
            <a:xfrm rot="5400000" flipH="1" flipV="1">
              <a:off x="3504406" y="32758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V="1">
              <a:off x="4800602" y="3189791"/>
              <a:ext cx="990600" cy="10609"/>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0" name="Straight Arrow Connector 69"/>
            <p:cNvCxnSpPr/>
            <p:nvPr/>
          </p:nvCxnSpPr>
          <p:spPr bwMode="auto">
            <a:xfrm rot="16200000">
              <a:off x="3925030" y="2245582"/>
              <a:ext cx="987552"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1" name="Chord 70"/>
            <p:cNvSpPr/>
            <p:nvPr/>
          </p:nvSpPr>
          <p:spPr bwMode="auto">
            <a:xfrm rot="11974243">
              <a:off x="5625970" y="2958968"/>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2" name="Chord 71"/>
            <p:cNvSpPr/>
            <p:nvPr/>
          </p:nvSpPr>
          <p:spPr bwMode="auto">
            <a:xfrm rot="6590692">
              <a:off x="4178829" y="1459971"/>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3" name="Straight Arrow Connector 72"/>
            <p:cNvCxnSpPr/>
            <p:nvPr/>
          </p:nvCxnSpPr>
          <p:spPr bwMode="auto">
            <a:xfrm>
              <a:off x="6096002" y="3198812"/>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4" name="Straight Arrow Connector 73"/>
            <p:cNvCxnSpPr/>
            <p:nvPr/>
          </p:nvCxnSpPr>
          <p:spPr bwMode="auto">
            <a:xfrm rot="16200000">
              <a:off x="4191794" y="1218406"/>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8" name="Oval 77"/>
            <p:cNvSpPr/>
            <p:nvPr/>
          </p:nvSpPr>
          <p:spPr bwMode="auto">
            <a:xfrm>
              <a:off x="6324600" y="762000"/>
              <a:ext cx="457200" cy="457200"/>
            </a:xfrm>
            <a:prstGeom prst="ellipse">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9" name="Straight Arrow Connector 78"/>
            <p:cNvCxnSpPr>
              <a:endCxn id="78" idx="4"/>
            </p:cNvCxnSpPr>
            <p:nvPr/>
          </p:nvCxnSpPr>
          <p:spPr bwMode="auto">
            <a:xfrm rot="16200000" flipV="1">
              <a:off x="5562601" y="2209799"/>
              <a:ext cx="1981200" cy="2"/>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82" name="Straight Arrow Connector 81"/>
            <p:cNvCxnSpPr>
              <a:stCxn id="84" idx="1"/>
            </p:cNvCxnSpPr>
            <p:nvPr/>
          </p:nvCxnSpPr>
          <p:spPr bwMode="auto">
            <a:xfrm rot="10800000" flipV="1">
              <a:off x="4419600" y="962055"/>
              <a:ext cx="1905000" cy="28546"/>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4" name="TextBox 83"/>
            <p:cNvSpPr txBox="1"/>
            <p:nvPr/>
          </p:nvSpPr>
          <p:spPr>
            <a:xfrm>
              <a:off x="6324600" y="762000"/>
              <a:ext cx="441147" cy="400110"/>
            </a:xfrm>
            <a:prstGeom prst="rect">
              <a:avLst/>
            </a:prstGeom>
            <a:noFill/>
          </p:spPr>
          <p:txBody>
            <a:bodyPr wrap="none" rtlCol="0">
              <a:spAutoFit/>
            </a:bodyPr>
            <a:lstStyle/>
            <a:p>
              <a:r>
                <a:rPr lang="en-US" dirty="0">
                  <a:solidFill>
                    <a:schemeClr val="tx1"/>
                  </a:solidFill>
                </a:rPr>
                <a:t>—</a:t>
              </a:r>
            </a:p>
          </p:txBody>
        </p:sp>
        <p:cxnSp>
          <p:nvCxnSpPr>
            <p:cNvPr id="85" name="Straight Arrow Connector 84"/>
            <p:cNvCxnSpPr/>
            <p:nvPr/>
          </p:nvCxnSpPr>
          <p:spPr bwMode="auto">
            <a:xfrm flipH="1" flipV="1">
              <a:off x="6781800" y="990600"/>
              <a:ext cx="1219202" cy="1587"/>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6" name="Rectangle 85"/>
            <p:cNvSpPr/>
            <p:nvPr/>
          </p:nvSpPr>
          <p:spPr bwMode="auto">
            <a:xfrm rot="19200000">
              <a:off x="2315383" y="49945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7" name="Rectangle 86"/>
            <p:cNvSpPr/>
            <p:nvPr/>
          </p:nvSpPr>
          <p:spPr bwMode="auto">
            <a:xfrm rot="19200000">
              <a:off x="4161621" y="4987608"/>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8" name="Rectangle 87"/>
            <p:cNvSpPr/>
            <p:nvPr/>
          </p:nvSpPr>
          <p:spPr bwMode="auto">
            <a:xfrm rot="19200000">
              <a:off x="4144183" y="31657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9" name="Rectangle 88"/>
            <p:cNvSpPr/>
            <p:nvPr/>
          </p:nvSpPr>
          <p:spPr bwMode="auto">
            <a:xfrm rot="19200000">
              <a:off x="2271135" y="3126150"/>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cxnSp>
        <p:nvCxnSpPr>
          <p:cNvPr id="77" name="Straight Arrow Connector 76"/>
          <p:cNvCxnSpPr/>
          <p:nvPr/>
        </p:nvCxnSpPr>
        <p:spPr bwMode="auto">
          <a:xfrm rot="2700000">
            <a:off x="4516870" y="4867998"/>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cxnSp>
        <p:nvCxnSpPr>
          <p:cNvPr id="80" name="Straight Arrow Connector 79"/>
          <p:cNvCxnSpPr/>
          <p:nvPr/>
        </p:nvCxnSpPr>
        <p:spPr bwMode="auto">
          <a:xfrm rot="2700000">
            <a:off x="2690198" y="3024684"/>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sp>
        <p:nvSpPr>
          <p:cNvPr id="81" name="Line 16"/>
          <p:cNvSpPr>
            <a:spLocks noChangeShapeType="1"/>
          </p:cNvSpPr>
          <p:nvPr/>
        </p:nvSpPr>
        <p:spPr bwMode="auto">
          <a:xfrm>
            <a:off x="838202" y="5029200"/>
            <a:ext cx="1143000" cy="0"/>
          </a:xfrm>
          <a:prstGeom prst="line">
            <a:avLst/>
          </a:prstGeom>
          <a:noFill/>
          <a:ln w="28575">
            <a:solidFill>
              <a:schemeClr val="accent6"/>
            </a:solidFill>
            <a:round/>
            <a:headEnd/>
            <a:tailEnd type="triangle" w="med" len="med"/>
          </a:ln>
          <a:effectLst/>
        </p:spPr>
        <p:txBody>
          <a:bodyPr/>
          <a:lstStyle/>
          <a:p>
            <a:endParaRPr lang="en-US"/>
          </a:p>
        </p:txBody>
      </p:sp>
      <p:grpSp>
        <p:nvGrpSpPr>
          <p:cNvPr id="41" name="Group 102"/>
          <p:cNvGrpSpPr/>
          <p:nvPr/>
        </p:nvGrpSpPr>
        <p:grpSpPr>
          <a:xfrm>
            <a:off x="2057400" y="5257800"/>
            <a:ext cx="457200" cy="457200"/>
            <a:chOff x="2667000" y="5486401"/>
            <a:chExt cx="457200" cy="457200"/>
          </a:xfrm>
        </p:grpSpPr>
        <p:sp>
          <p:nvSpPr>
            <p:cNvPr id="42" name="Line 20"/>
            <p:cNvSpPr>
              <a:spLocks noChangeShapeType="1"/>
            </p:cNvSpPr>
            <p:nvPr/>
          </p:nvSpPr>
          <p:spPr bwMode="auto">
            <a:xfrm>
              <a:off x="2667000" y="5943600"/>
              <a:ext cx="457200" cy="0"/>
            </a:xfrm>
            <a:prstGeom prst="line">
              <a:avLst/>
            </a:prstGeom>
            <a:noFill/>
            <a:ln w="28575">
              <a:solidFill>
                <a:srgbClr val="FF0000"/>
              </a:solidFill>
              <a:round/>
              <a:headEnd/>
              <a:tailEnd type="triangle" w="med" len="med"/>
            </a:ln>
            <a:effectLst/>
          </p:spPr>
          <p:txBody>
            <a:bodyPr/>
            <a:lstStyle/>
            <a:p>
              <a:endParaRPr lang="en-US"/>
            </a:p>
          </p:txBody>
        </p:sp>
        <p:sp>
          <p:nvSpPr>
            <p:cNvPr id="44" name="Line 20"/>
            <p:cNvSpPr>
              <a:spLocks noChangeShapeType="1"/>
            </p:cNvSpPr>
            <p:nvPr/>
          </p:nvSpPr>
          <p:spPr bwMode="auto">
            <a:xfrm rot="16200000">
              <a:off x="2438400" y="5715001"/>
              <a:ext cx="457200" cy="0"/>
            </a:xfrm>
            <a:prstGeom prst="line">
              <a:avLst/>
            </a:prstGeom>
            <a:noFill/>
            <a:ln w="28575">
              <a:solidFill>
                <a:srgbClr val="008000"/>
              </a:solidFill>
              <a:round/>
              <a:headEnd/>
              <a:tailEnd type="triangle" w="med" len="med"/>
            </a:ln>
            <a:effectLst/>
          </p:spPr>
          <p:txBody>
            <a:bodyPr/>
            <a:lstStyle/>
            <a:p>
              <a:endParaRPr lang="en-US"/>
            </a:p>
          </p:txBody>
        </p:sp>
      </p:grpSp>
      <p:grpSp>
        <p:nvGrpSpPr>
          <p:cNvPr id="144" name="Group 143"/>
          <p:cNvGrpSpPr/>
          <p:nvPr/>
        </p:nvGrpSpPr>
        <p:grpSpPr>
          <a:xfrm>
            <a:off x="1524000" y="3657600"/>
            <a:ext cx="2286000" cy="1676400"/>
            <a:chOff x="1447800" y="4038600"/>
            <a:chExt cx="2286000" cy="1676400"/>
          </a:xfrm>
        </p:grpSpPr>
        <p:grpSp>
          <p:nvGrpSpPr>
            <p:cNvPr id="83" name="Group 82"/>
            <p:cNvGrpSpPr/>
            <p:nvPr/>
          </p:nvGrpSpPr>
          <p:grpSpPr>
            <a:xfrm>
              <a:off x="1447800" y="4038600"/>
              <a:ext cx="1111068" cy="320040"/>
              <a:chOff x="1447800" y="4038600"/>
              <a:chExt cx="1111068" cy="320040"/>
            </a:xfrm>
          </p:grpSpPr>
          <p:sp>
            <p:nvSpPr>
              <p:cNvPr id="94" name="Line 16"/>
              <p:cNvSpPr>
                <a:spLocks noChangeShapeType="1"/>
              </p:cNvSpPr>
              <p:nvPr/>
            </p:nvSpPr>
            <p:spPr bwMode="auto">
              <a:xfrm>
                <a:off x="1447800" y="4343400"/>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46" name="Group 103"/>
              <p:cNvGrpSpPr/>
              <p:nvPr/>
            </p:nvGrpSpPr>
            <p:grpSpPr>
              <a:xfrm>
                <a:off x="2238828" y="4038600"/>
                <a:ext cx="320040" cy="320040"/>
                <a:chOff x="4343400" y="4419600"/>
                <a:chExt cx="320040" cy="320040"/>
              </a:xfrm>
            </p:grpSpPr>
            <p:sp>
              <p:nvSpPr>
                <p:cNvPr id="47" name="Line 20"/>
                <p:cNvSpPr>
                  <a:spLocks noChangeShapeType="1"/>
                </p:cNvSpPr>
                <p:nvPr/>
              </p:nvSpPr>
              <p:spPr bwMode="auto">
                <a:xfrm>
                  <a:off x="4343400" y="4724400"/>
                  <a:ext cx="320040" cy="0"/>
                </a:xfrm>
                <a:prstGeom prst="line">
                  <a:avLst/>
                </a:prstGeom>
                <a:noFill/>
                <a:ln w="28575">
                  <a:solidFill>
                    <a:srgbClr val="FF0000"/>
                  </a:solidFill>
                  <a:round/>
                  <a:headEnd/>
                  <a:tailEnd type="triangle" w="med" len="med"/>
                </a:ln>
                <a:effectLst/>
              </p:spPr>
              <p:txBody>
                <a:bodyPr/>
                <a:lstStyle/>
                <a:p>
                  <a:endParaRPr lang="en-US"/>
                </a:p>
              </p:txBody>
            </p:sp>
            <p:sp>
              <p:nvSpPr>
                <p:cNvPr id="49" name="Line 19"/>
                <p:cNvSpPr>
                  <a:spLocks noChangeShapeType="1"/>
                </p:cNvSpPr>
                <p:nvPr/>
              </p:nvSpPr>
              <p:spPr bwMode="auto">
                <a:xfrm rot="16200000">
                  <a:off x="4183380" y="4579620"/>
                  <a:ext cx="320040" cy="0"/>
                </a:xfrm>
                <a:prstGeom prst="line">
                  <a:avLst/>
                </a:prstGeom>
                <a:noFill/>
                <a:ln w="28575">
                  <a:solidFill>
                    <a:srgbClr val="008000"/>
                  </a:solidFill>
                  <a:round/>
                  <a:headEnd/>
                  <a:tailEnd type="triangle" w="med" len="med"/>
                </a:ln>
                <a:effectLst/>
              </p:spPr>
              <p:txBody>
                <a:bodyPr/>
                <a:lstStyle/>
                <a:p>
                  <a:endParaRPr lang="en-US"/>
                </a:p>
              </p:txBody>
            </p:sp>
          </p:grpSp>
        </p:grpSp>
        <p:grpSp>
          <p:nvGrpSpPr>
            <p:cNvPr id="90" name="Group 89"/>
            <p:cNvGrpSpPr/>
            <p:nvPr/>
          </p:nvGrpSpPr>
          <p:grpSpPr>
            <a:xfrm>
              <a:off x="2929128" y="5394960"/>
              <a:ext cx="804672" cy="320040"/>
              <a:chOff x="2929128" y="5394960"/>
              <a:chExt cx="804672" cy="320040"/>
            </a:xfrm>
          </p:grpSpPr>
          <p:sp>
            <p:nvSpPr>
              <p:cNvPr id="91" name="Line 16"/>
              <p:cNvSpPr>
                <a:spLocks noChangeShapeType="1"/>
              </p:cNvSpPr>
              <p:nvPr/>
            </p:nvSpPr>
            <p:spPr bwMode="auto">
              <a:xfrm>
                <a:off x="2929128" y="5410200"/>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55" name="Group 105"/>
              <p:cNvGrpSpPr/>
              <p:nvPr/>
            </p:nvGrpSpPr>
            <p:grpSpPr>
              <a:xfrm rot="10800000">
                <a:off x="3413760" y="5394960"/>
                <a:ext cx="320040" cy="320040"/>
                <a:chOff x="4343400" y="4419600"/>
                <a:chExt cx="320040" cy="320040"/>
              </a:xfrm>
            </p:grpSpPr>
            <p:sp>
              <p:nvSpPr>
                <p:cNvPr id="61" name="Line 20"/>
                <p:cNvSpPr>
                  <a:spLocks noChangeShapeType="1"/>
                </p:cNvSpPr>
                <p:nvPr/>
              </p:nvSpPr>
              <p:spPr bwMode="auto">
                <a:xfrm>
                  <a:off x="4343400" y="4724400"/>
                  <a:ext cx="320040" cy="0"/>
                </a:xfrm>
                <a:prstGeom prst="line">
                  <a:avLst/>
                </a:prstGeom>
                <a:noFill/>
                <a:ln w="28575">
                  <a:solidFill>
                    <a:srgbClr val="FF0000"/>
                  </a:solidFill>
                  <a:round/>
                  <a:headEnd/>
                  <a:tailEnd type="triangle" w="med" len="med"/>
                </a:ln>
                <a:effectLst/>
              </p:spPr>
              <p:txBody>
                <a:bodyPr/>
                <a:lstStyle/>
                <a:p>
                  <a:endParaRPr lang="en-US"/>
                </a:p>
              </p:txBody>
            </p:sp>
            <p:sp>
              <p:nvSpPr>
                <p:cNvPr id="62" name="Line 19"/>
                <p:cNvSpPr>
                  <a:spLocks noChangeShapeType="1"/>
                </p:cNvSpPr>
                <p:nvPr/>
              </p:nvSpPr>
              <p:spPr bwMode="auto">
                <a:xfrm rot="16200000">
                  <a:off x="4183380" y="4579620"/>
                  <a:ext cx="320040" cy="0"/>
                </a:xfrm>
                <a:prstGeom prst="line">
                  <a:avLst/>
                </a:prstGeom>
                <a:noFill/>
                <a:ln w="28575">
                  <a:solidFill>
                    <a:srgbClr val="008000"/>
                  </a:solidFill>
                  <a:round/>
                  <a:headEnd/>
                  <a:tailEnd type="triangle" w="med" len="med"/>
                </a:ln>
                <a:effectLst/>
              </p:spPr>
              <p:txBody>
                <a:bodyPr/>
                <a:lstStyle/>
                <a:p>
                  <a:endParaRPr lang="en-US" b="1" dirty="0"/>
                </a:p>
              </p:txBody>
            </p:sp>
          </p:grpSp>
        </p:grpSp>
      </p:grpSp>
      <p:grpSp>
        <p:nvGrpSpPr>
          <p:cNvPr id="54" name="Group 53"/>
          <p:cNvGrpSpPr/>
          <p:nvPr/>
        </p:nvGrpSpPr>
        <p:grpSpPr>
          <a:xfrm>
            <a:off x="4953000" y="3657600"/>
            <a:ext cx="4009493" cy="3070086"/>
            <a:chOff x="4982107" y="3657600"/>
            <a:chExt cx="4009493" cy="3070086"/>
          </a:xfrm>
        </p:grpSpPr>
        <p:grpSp>
          <p:nvGrpSpPr>
            <p:cNvPr id="138" name="Group 137"/>
            <p:cNvGrpSpPr/>
            <p:nvPr/>
          </p:nvGrpSpPr>
          <p:grpSpPr>
            <a:xfrm>
              <a:off x="5292932" y="3657600"/>
              <a:ext cx="2936668" cy="2209800"/>
              <a:chOff x="5369132" y="3657600"/>
              <a:chExt cx="2936668" cy="2209800"/>
            </a:xfrm>
          </p:grpSpPr>
          <p:sp>
            <p:nvSpPr>
              <p:cNvPr id="139" name="Line 20"/>
              <p:cNvSpPr>
                <a:spLocks noChangeShapeType="1"/>
              </p:cNvSpPr>
              <p:nvPr/>
            </p:nvSpPr>
            <p:spPr bwMode="auto">
              <a:xfrm>
                <a:off x="6100092" y="5257798"/>
                <a:ext cx="990600" cy="0"/>
              </a:xfrm>
              <a:prstGeom prst="line">
                <a:avLst/>
              </a:prstGeom>
              <a:noFill/>
              <a:ln w="38100">
                <a:solidFill>
                  <a:srgbClr val="FF0000"/>
                </a:solidFill>
                <a:round/>
                <a:headEnd/>
                <a:tailEnd type="triangle" w="med" len="med"/>
              </a:ln>
              <a:effectLst/>
            </p:spPr>
            <p:txBody>
              <a:bodyPr/>
              <a:lstStyle/>
              <a:p>
                <a:endParaRPr lang="en-US"/>
              </a:p>
            </p:txBody>
          </p:sp>
          <p:sp>
            <p:nvSpPr>
              <p:cNvPr id="140" name="Line 20"/>
              <p:cNvSpPr>
                <a:spLocks noChangeShapeType="1"/>
              </p:cNvSpPr>
              <p:nvPr/>
            </p:nvSpPr>
            <p:spPr bwMode="auto">
              <a:xfrm rot="16200000">
                <a:off x="5566692" y="4724400"/>
                <a:ext cx="1066800" cy="0"/>
              </a:xfrm>
              <a:prstGeom prst="line">
                <a:avLst/>
              </a:prstGeom>
              <a:noFill/>
              <a:ln w="38100">
                <a:solidFill>
                  <a:srgbClr val="008000"/>
                </a:solidFill>
                <a:round/>
                <a:headEnd/>
                <a:tailEnd type="triangle" w="med" len="med"/>
              </a:ln>
              <a:effectLst/>
            </p:spPr>
            <p:txBody>
              <a:bodyPr/>
              <a:lstStyle/>
              <a:p>
                <a:endParaRPr lang="en-US"/>
              </a:p>
            </p:txBody>
          </p:sp>
          <p:sp>
            <p:nvSpPr>
              <p:cNvPr id="141" name="TextBox 140"/>
              <p:cNvSpPr txBox="1"/>
              <p:nvPr/>
            </p:nvSpPr>
            <p:spPr bwMode="auto">
              <a:xfrm>
                <a:off x="5418956" y="5467290"/>
                <a:ext cx="2379177" cy="400110"/>
              </a:xfrm>
              <a:prstGeom prst="rect">
                <a:avLst/>
              </a:prstGeom>
              <a:noFill/>
              <a:ln w="28575" cap="flat" cmpd="sng" algn="ctr">
                <a:solidFill>
                  <a:srgbClr val="FF0000"/>
                </a:solidFill>
                <a:prstDash val="solid"/>
                <a:round/>
                <a:headEnd type="none" w="med" len="med"/>
                <a:tailEnd w="med" len="med"/>
              </a:ln>
              <a:effectLst/>
            </p:spPr>
            <p:txBody>
              <a:bodyPr wrap="none" rtlCol="0">
                <a:spAutoFit/>
              </a:bodyPr>
              <a:lstStyle/>
              <a:p>
                <a:r>
                  <a:rPr lang="en-US" b="1" dirty="0">
                    <a:solidFill>
                      <a:srgbClr val="FF0000"/>
                    </a:solidFill>
                  </a:rPr>
                  <a:t>Back-action noise</a:t>
                </a:r>
                <a:endParaRPr lang="en-US" sz="2800" b="1" dirty="0">
                  <a:solidFill>
                    <a:srgbClr val="FF0000"/>
                  </a:solidFill>
                </a:endParaRPr>
              </a:p>
            </p:txBody>
          </p:sp>
          <p:sp>
            <p:nvSpPr>
              <p:cNvPr id="142" name="TextBox 141"/>
              <p:cNvSpPr txBox="1"/>
              <p:nvPr/>
            </p:nvSpPr>
            <p:spPr bwMode="auto">
              <a:xfrm>
                <a:off x="6312947" y="4267200"/>
                <a:ext cx="1992853" cy="707886"/>
              </a:xfrm>
              <a:prstGeom prst="rect">
                <a:avLst/>
              </a:prstGeom>
              <a:noFill/>
              <a:ln w="28575" cap="flat" cmpd="sng" algn="ctr">
                <a:solidFill>
                  <a:srgbClr val="008000"/>
                </a:solidFill>
                <a:prstDash val="solid"/>
                <a:round/>
                <a:headEnd type="none" w="med" len="med"/>
                <a:tailEnd w="med" len="med"/>
              </a:ln>
              <a:effectLst/>
            </p:spPr>
            <p:txBody>
              <a:bodyPr wrap="none" rtlCol="0">
                <a:spAutoFit/>
              </a:bodyPr>
              <a:lstStyle/>
              <a:p>
                <a:r>
                  <a:rPr lang="en-US" b="1" dirty="0">
                    <a:solidFill>
                      <a:srgbClr val="008000"/>
                    </a:solidFill>
                  </a:rPr>
                  <a:t>measurement  </a:t>
                </a:r>
              </a:p>
              <a:p>
                <a:r>
                  <a:rPr lang="en-US" b="1" dirty="0">
                    <a:solidFill>
                      <a:srgbClr val="008000"/>
                    </a:solidFill>
                  </a:rPr>
                  <a:t>(shot) noise</a:t>
                </a:r>
                <a:endParaRPr lang="en-US" sz="2800" b="1" dirty="0">
                  <a:solidFill>
                    <a:srgbClr val="008000"/>
                  </a:solidFill>
                </a:endParaRPr>
              </a:p>
            </p:txBody>
          </p:sp>
          <p:sp>
            <p:nvSpPr>
              <p:cNvPr id="143" name="TextBox 142"/>
              <p:cNvSpPr txBox="1"/>
              <p:nvPr/>
            </p:nvSpPr>
            <p:spPr bwMode="auto">
              <a:xfrm>
                <a:off x="5369132" y="3657600"/>
                <a:ext cx="2435540" cy="400110"/>
              </a:xfrm>
              <a:prstGeom prst="rect">
                <a:avLst/>
              </a:prstGeom>
              <a:noFill/>
              <a:ln w="28575" cap="flat" cmpd="sng" algn="ctr">
                <a:noFill/>
                <a:prstDash val="solid"/>
                <a:round/>
                <a:headEnd type="none" w="med" len="med"/>
                <a:tailEnd w="med" len="med"/>
              </a:ln>
              <a:effectLst/>
            </p:spPr>
            <p:txBody>
              <a:bodyPr wrap="none" rtlCol="0">
                <a:spAutoFit/>
              </a:bodyPr>
              <a:lstStyle/>
              <a:p>
                <a:r>
                  <a:rPr lang="en-US" b="1" dirty="0">
                    <a:solidFill>
                      <a:schemeClr val="tx1"/>
                    </a:solidFill>
                  </a:rPr>
                  <a:t>Vacuum input port</a:t>
                </a:r>
                <a:endParaRPr lang="en-US" sz="2800" b="1" dirty="0">
                  <a:solidFill>
                    <a:schemeClr val="tx1"/>
                  </a:solidFill>
                </a:endParaRPr>
              </a:p>
            </p:txBody>
          </p:sp>
        </p:grpSp>
        <p:sp>
          <p:nvSpPr>
            <p:cNvPr id="53" name="TextBox 52"/>
            <p:cNvSpPr txBox="1"/>
            <p:nvPr/>
          </p:nvSpPr>
          <p:spPr bwMode="auto">
            <a:xfrm>
              <a:off x="4982107" y="6019800"/>
              <a:ext cx="4009493" cy="707886"/>
            </a:xfrm>
            <a:prstGeom prst="rect">
              <a:avLst/>
            </a:prstGeom>
            <a:noFill/>
            <a:ln w="28575" cap="flat" cmpd="sng" algn="ctr">
              <a:noFill/>
              <a:prstDash val="solid"/>
              <a:round/>
              <a:headEnd type="none" w="med" len="med"/>
              <a:tailEnd w="med" len="med"/>
            </a:ln>
            <a:effectLst/>
          </p:spPr>
          <p:txBody>
            <a:bodyPr wrap="square" rtlCol="0">
              <a:spAutoFit/>
            </a:bodyPr>
            <a:lstStyle/>
            <a:p>
              <a:r>
                <a:rPr lang="en-US" b="1" dirty="0">
                  <a:solidFill>
                    <a:srgbClr val="008000"/>
                  </a:solidFill>
                </a:rPr>
                <a:t>If shot noise dominates, squeeze the phase </a:t>
              </a:r>
              <a:r>
                <a:rPr lang="en-US" b="1" dirty="0" err="1">
                  <a:solidFill>
                    <a:srgbClr val="008000"/>
                  </a:solidFill>
                </a:rPr>
                <a:t>quadrature</a:t>
              </a:r>
              <a:r>
                <a:rPr lang="en-US" b="1" dirty="0">
                  <a:solidFill>
                    <a:srgbClr val="008000"/>
                  </a:solidFill>
                </a:rPr>
                <a:t>.</a:t>
              </a:r>
              <a:endParaRPr lang="en-US" sz="2800" b="1" dirty="0">
                <a:solidFill>
                  <a:srgbClr val="008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 calcmode="lin" valueType="num">
                                      <p:cBhvr additive="base">
                                        <p:cTn id="15" dur="500" fill="hold"/>
                                        <p:tgtEl>
                                          <p:spTgt spid="54"/>
                                        </p:tgtEl>
                                        <p:attrNameLst>
                                          <p:attrName>ppt_x</p:attrName>
                                        </p:attrNameLst>
                                      </p:cBhvr>
                                      <p:tavLst>
                                        <p:tav tm="0">
                                          <p:val>
                                            <p:strVal val="1+#ppt_w/2"/>
                                          </p:val>
                                        </p:tav>
                                        <p:tav tm="100000">
                                          <p:val>
                                            <p:strVal val="#ppt_x"/>
                                          </p:val>
                                        </p:tav>
                                      </p:tavLst>
                                    </p:anim>
                                    <p:anim calcmode="lin" valueType="num">
                                      <p:cBhvr additive="base">
                                        <p:cTn id="16" dur="500" fill="hold"/>
                                        <p:tgtEl>
                                          <p:spTgt spid="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p:cNvGrpSpPr/>
          <p:nvPr/>
        </p:nvGrpSpPr>
        <p:grpSpPr>
          <a:xfrm>
            <a:off x="360037" y="838200"/>
            <a:ext cx="7869563" cy="1790820"/>
            <a:chOff x="283837" y="1066800"/>
            <a:chExt cx="7869563" cy="1790820"/>
          </a:xfrm>
        </p:grpSpPr>
        <p:grpSp>
          <p:nvGrpSpPr>
            <p:cNvPr id="40" name="Group 39"/>
            <p:cNvGrpSpPr/>
            <p:nvPr/>
          </p:nvGrpSpPr>
          <p:grpSpPr bwMode="auto">
            <a:xfrm>
              <a:off x="283837" y="1223363"/>
              <a:ext cx="5571101" cy="1462748"/>
              <a:chOff x="228600" y="1223363"/>
              <a:chExt cx="5571101" cy="1462748"/>
            </a:xfrm>
          </p:grpSpPr>
          <p:pic>
            <p:nvPicPr>
              <p:cNvPr id="33" name="Picture 32" descr="TP_tmp"/>
              <p:cNvPicPr>
                <a:picLocks noChangeAspect="1"/>
              </p:cNvPicPr>
              <p:nvPr>
                <p:custDataLst>
                  <p:tags r:id="rId11"/>
                </p:custDataLst>
              </p:nvPr>
            </p:nvPicPr>
            <p:blipFill>
              <a:blip r:embed="rId14" cstate="print"/>
              <a:stretch>
                <a:fillRect/>
              </a:stretch>
            </p:blipFill>
            <p:spPr bwMode="auto">
              <a:xfrm>
                <a:off x="441320" y="1600072"/>
                <a:ext cx="5358381" cy="1086039"/>
              </a:xfrm>
              <a:prstGeom prst="rect">
                <a:avLst/>
              </a:prstGeom>
              <a:noFill/>
              <a:ln/>
              <a:effectLst/>
            </p:spPr>
          </p:pic>
          <p:sp>
            <p:nvSpPr>
              <p:cNvPr id="6" name="TextBox 5"/>
              <p:cNvSpPr txBox="1"/>
              <p:nvPr/>
            </p:nvSpPr>
            <p:spPr bwMode="auto">
              <a:xfrm>
                <a:off x="228600" y="1223363"/>
                <a:ext cx="2075441" cy="461665"/>
              </a:xfrm>
              <a:prstGeom prst="rect">
                <a:avLst/>
              </a:prstGeom>
              <a:noFill/>
              <a:ln w="28575">
                <a:solidFill>
                  <a:schemeClr val="accent6"/>
                </a:solidFill>
              </a:ln>
              <a:effectLst/>
            </p:spPr>
            <p:txBody>
              <a:bodyPr wrap="none" rtlCol="0">
                <a:spAutoFit/>
              </a:bodyPr>
              <a:lstStyle/>
              <a:p>
                <a:r>
                  <a:rPr lang="en-US" sz="2400" b="1" dirty="0">
                    <a:solidFill>
                      <a:schemeClr val="accent6"/>
                    </a:solidFill>
                  </a:rPr>
                  <a:t>Time domain</a:t>
                </a:r>
              </a:p>
            </p:txBody>
          </p:sp>
        </p:grpSp>
        <p:grpSp>
          <p:nvGrpSpPr>
            <p:cNvPr id="49" name="Group 48"/>
            <p:cNvGrpSpPr/>
            <p:nvPr/>
          </p:nvGrpSpPr>
          <p:grpSpPr>
            <a:xfrm>
              <a:off x="2514600" y="1066800"/>
              <a:ext cx="5638800" cy="1790820"/>
              <a:chOff x="2514600" y="819090"/>
              <a:chExt cx="5638800" cy="1790820"/>
            </a:xfrm>
          </p:grpSpPr>
          <p:sp>
            <p:nvSpPr>
              <p:cNvPr id="10" name="TextBox 9"/>
              <p:cNvSpPr txBox="1"/>
              <p:nvPr/>
            </p:nvSpPr>
            <p:spPr>
              <a:xfrm>
                <a:off x="3200400" y="819090"/>
                <a:ext cx="2335896" cy="400110"/>
              </a:xfrm>
              <a:prstGeom prst="rect">
                <a:avLst/>
              </a:prstGeom>
              <a:noFill/>
              <a:ln w="28575">
                <a:solidFill>
                  <a:srgbClr val="FF0000"/>
                </a:solidFill>
              </a:ln>
            </p:spPr>
            <p:txBody>
              <a:bodyPr wrap="none" rtlCol="0">
                <a:spAutoFit/>
              </a:bodyPr>
              <a:lstStyle/>
              <a:p>
                <a:r>
                  <a:rPr lang="en-US" b="1" dirty="0">
                    <a:solidFill>
                      <a:srgbClr val="FF0000"/>
                    </a:solidFill>
                  </a:rPr>
                  <a:t>Back-action force</a:t>
                </a:r>
                <a:endParaRPr lang="en-US" sz="2800" b="1" dirty="0">
                  <a:solidFill>
                    <a:srgbClr val="FF0000"/>
                  </a:solidFill>
                </a:endParaRPr>
              </a:p>
            </p:txBody>
          </p:sp>
          <p:sp>
            <p:nvSpPr>
              <p:cNvPr id="35" name="TextBox 34"/>
              <p:cNvSpPr txBox="1"/>
              <p:nvPr/>
            </p:nvSpPr>
            <p:spPr>
              <a:xfrm>
                <a:off x="6144516" y="1276290"/>
                <a:ext cx="2008884" cy="400110"/>
              </a:xfrm>
              <a:prstGeom prst="rect">
                <a:avLst/>
              </a:prstGeom>
              <a:noFill/>
              <a:ln w="28575">
                <a:solidFill>
                  <a:srgbClr val="990099"/>
                </a:solidFill>
              </a:ln>
            </p:spPr>
            <p:txBody>
              <a:bodyPr wrap="none" rtlCol="0">
                <a:spAutoFit/>
              </a:bodyPr>
              <a:lstStyle/>
              <a:p>
                <a:r>
                  <a:rPr lang="en-US" b="1" dirty="0" err="1">
                    <a:solidFill>
                      <a:srgbClr val="990099"/>
                    </a:solidFill>
                  </a:rPr>
                  <a:t>Langevin</a:t>
                </a:r>
                <a:r>
                  <a:rPr lang="en-US" b="1" dirty="0">
                    <a:solidFill>
                      <a:srgbClr val="990099"/>
                    </a:solidFill>
                  </a:rPr>
                  <a:t> force</a:t>
                </a:r>
                <a:endParaRPr lang="en-US" sz="2800" b="1" dirty="0">
                  <a:solidFill>
                    <a:srgbClr val="990099"/>
                  </a:solidFill>
                </a:endParaRPr>
              </a:p>
            </p:txBody>
          </p:sp>
          <p:sp>
            <p:nvSpPr>
              <p:cNvPr id="36" name="TextBox 35"/>
              <p:cNvSpPr txBox="1"/>
              <p:nvPr/>
            </p:nvSpPr>
            <p:spPr>
              <a:xfrm>
                <a:off x="3429000" y="2209800"/>
                <a:ext cx="2662908" cy="400110"/>
              </a:xfrm>
              <a:prstGeom prst="rect">
                <a:avLst/>
              </a:prstGeom>
              <a:noFill/>
              <a:ln w="28575">
                <a:solidFill>
                  <a:srgbClr val="008000"/>
                </a:solidFill>
              </a:ln>
            </p:spPr>
            <p:txBody>
              <a:bodyPr wrap="none" rtlCol="0">
                <a:spAutoFit/>
              </a:bodyPr>
              <a:lstStyle/>
              <a:p>
                <a:r>
                  <a:rPr lang="en-US" b="1" dirty="0">
                    <a:solidFill>
                      <a:srgbClr val="008000"/>
                    </a:solidFill>
                  </a:rPr>
                  <a:t>measurement  noise</a:t>
                </a:r>
                <a:endParaRPr lang="en-US" sz="2800" b="1" dirty="0">
                  <a:solidFill>
                    <a:srgbClr val="008000"/>
                  </a:solidFill>
                </a:endParaRPr>
              </a:p>
            </p:txBody>
          </p:sp>
          <p:sp>
            <p:nvSpPr>
              <p:cNvPr id="37" name="Rectangle 36"/>
              <p:cNvSpPr/>
              <p:nvPr/>
            </p:nvSpPr>
            <p:spPr bwMode="auto">
              <a:xfrm>
                <a:off x="4114800" y="1308948"/>
                <a:ext cx="609600" cy="3810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1" name="Rectangle 40"/>
              <p:cNvSpPr/>
              <p:nvPr/>
            </p:nvSpPr>
            <p:spPr bwMode="auto">
              <a:xfrm>
                <a:off x="5181600" y="1295400"/>
                <a:ext cx="685800" cy="3810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2" name="Rectangle 41"/>
              <p:cNvSpPr/>
              <p:nvPr/>
            </p:nvSpPr>
            <p:spPr bwMode="auto">
              <a:xfrm>
                <a:off x="2514600" y="2042886"/>
                <a:ext cx="685800" cy="4572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grpSp>
        <p:nvGrpSpPr>
          <p:cNvPr id="68" name="Group 67"/>
          <p:cNvGrpSpPr/>
          <p:nvPr/>
        </p:nvGrpSpPr>
        <p:grpSpPr>
          <a:xfrm>
            <a:off x="431712" y="3154925"/>
            <a:ext cx="8331288" cy="3626875"/>
            <a:chOff x="431712" y="2971800"/>
            <a:chExt cx="8331288" cy="3626875"/>
          </a:xfrm>
        </p:grpSpPr>
        <p:pic>
          <p:nvPicPr>
            <p:cNvPr id="48" name="Picture 47" descr="TP_tmp"/>
            <p:cNvPicPr>
              <a:picLocks noChangeAspect="1"/>
            </p:cNvPicPr>
            <p:nvPr>
              <p:custDataLst>
                <p:tags r:id="rId10"/>
              </p:custDataLst>
            </p:nvPr>
          </p:nvPicPr>
          <p:blipFill>
            <a:blip r:embed="rId15" cstate="print"/>
            <a:stretch>
              <a:fillRect/>
            </a:stretch>
          </p:blipFill>
          <p:spPr bwMode="auto">
            <a:xfrm>
              <a:off x="431712" y="2971800"/>
              <a:ext cx="7861651" cy="3074185"/>
            </a:xfrm>
            <a:prstGeom prst="rect">
              <a:avLst/>
            </a:prstGeom>
            <a:noFill/>
            <a:ln/>
            <a:effectLst/>
          </p:spPr>
        </p:pic>
        <p:sp>
          <p:nvSpPr>
            <p:cNvPr id="31" name="TextBox 30"/>
            <p:cNvSpPr txBox="1"/>
            <p:nvPr/>
          </p:nvSpPr>
          <p:spPr bwMode="auto">
            <a:xfrm>
              <a:off x="5843610" y="3204690"/>
              <a:ext cx="2919390" cy="461665"/>
            </a:xfrm>
            <a:prstGeom prst="rect">
              <a:avLst/>
            </a:prstGeom>
            <a:noFill/>
            <a:ln w="28575" cap="flat" cmpd="sng" algn="ctr">
              <a:solidFill>
                <a:schemeClr val="accent6"/>
              </a:solidFill>
              <a:prstDash val="solid"/>
              <a:round/>
              <a:headEnd type="none" w="med" len="med"/>
              <a:tailEnd type="none" w="med" len="med"/>
            </a:ln>
            <a:effectLst/>
          </p:spPr>
          <p:txBody>
            <a:bodyPr wrap="none" rtlCol="0">
              <a:spAutoFit/>
            </a:bodyPr>
            <a:lstStyle/>
            <a:p>
              <a:r>
                <a:rPr lang="en-US" sz="2400" b="1" dirty="0">
                  <a:solidFill>
                    <a:schemeClr val="accent6"/>
                  </a:solidFill>
                </a:rPr>
                <a:t>Frequency domain</a:t>
              </a:r>
            </a:p>
          </p:txBody>
        </p:sp>
        <p:grpSp>
          <p:nvGrpSpPr>
            <p:cNvPr id="101" name="Group 100"/>
            <p:cNvGrpSpPr/>
            <p:nvPr/>
          </p:nvGrpSpPr>
          <p:grpSpPr bwMode="auto">
            <a:xfrm>
              <a:off x="3104413" y="5257800"/>
              <a:ext cx="2662908" cy="1340875"/>
              <a:chOff x="3505200" y="5486400"/>
              <a:chExt cx="2662908" cy="1340875"/>
            </a:xfrm>
          </p:grpSpPr>
          <p:sp>
            <p:nvSpPr>
              <p:cNvPr id="27" name="Rectangle 26"/>
              <p:cNvSpPr/>
              <p:nvPr/>
            </p:nvSpPr>
            <p:spPr bwMode="auto">
              <a:xfrm>
                <a:off x="5048987" y="5486400"/>
                <a:ext cx="838200" cy="8382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3" name="TextBox 22"/>
              <p:cNvSpPr txBox="1"/>
              <p:nvPr/>
            </p:nvSpPr>
            <p:spPr bwMode="auto">
              <a:xfrm>
                <a:off x="3505200" y="6427165"/>
                <a:ext cx="2662908" cy="400110"/>
              </a:xfrm>
              <a:prstGeom prst="rect">
                <a:avLst/>
              </a:prstGeom>
              <a:noFill/>
              <a:ln w="28575" cap="flat" cmpd="sng" algn="ctr">
                <a:solidFill>
                  <a:srgbClr val="008000"/>
                </a:solidFill>
                <a:prstDash val="solid"/>
                <a:round/>
                <a:headEnd type="none" w="med" len="med"/>
                <a:tailEnd w="med" len="med"/>
              </a:ln>
              <a:effectLst/>
            </p:spPr>
            <p:txBody>
              <a:bodyPr wrap="none" rtlCol="0">
                <a:spAutoFit/>
              </a:bodyPr>
              <a:lstStyle/>
              <a:p>
                <a:r>
                  <a:rPr lang="en-US" b="1" dirty="0">
                    <a:solidFill>
                      <a:srgbClr val="008000"/>
                    </a:solidFill>
                  </a:rPr>
                  <a:t>measurement  noise</a:t>
                </a:r>
                <a:endParaRPr lang="en-US" sz="2800" b="1" dirty="0">
                  <a:solidFill>
                    <a:srgbClr val="008000"/>
                  </a:solidFill>
                </a:endParaRPr>
              </a:p>
            </p:txBody>
          </p:sp>
        </p:grpSp>
        <p:grpSp>
          <p:nvGrpSpPr>
            <p:cNvPr id="103" name="Group 102"/>
            <p:cNvGrpSpPr/>
            <p:nvPr/>
          </p:nvGrpSpPr>
          <p:grpSpPr bwMode="auto">
            <a:xfrm>
              <a:off x="5638800" y="4876800"/>
              <a:ext cx="2335896" cy="990600"/>
              <a:chOff x="6038184" y="5105400"/>
              <a:chExt cx="2335896" cy="990600"/>
            </a:xfrm>
          </p:grpSpPr>
          <p:sp>
            <p:nvSpPr>
              <p:cNvPr id="24" name="TextBox 23"/>
              <p:cNvSpPr txBox="1"/>
              <p:nvPr/>
            </p:nvSpPr>
            <p:spPr bwMode="auto">
              <a:xfrm>
                <a:off x="6038184" y="5105400"/>
                <a:ext cx="2335896" cy="400110"/>
              </a:xfrm>
              <a:prstGeom prst="rect">
                <a:avLst/>
              </a:prstGeom>
              <a:noFill/>
              <a:ln w="28575" cap="flat" cmpd="sng" algn="ctr">
                <a:solidFill>
                  <a:srgbClr val="FF3300"/>
                </a:solidFill>
                <a:prstDash val="solid"/>
                <a:round/>
                <a:headEnd type="none" w="med" len="med"/>
                <a:tailEnd w="med" len="med"/>
              </a:ln>
              <a:effectLst/>
            </p:spPr>
            <p:txBody>
              <a:bodyPr wrap="none" rtlCol="0">
                <a:spAutoFit/>
              </a:bodyPr>
              <a:lstStyle/>
              <a:p>
                <a:r>
                  <a:rPr lang="en-US" b="1" dirty="0">
                    <a:solidFill>
                      <a:srgbClr val="FF0000"/>
                    </a:solidFill>
                  </a:rPr>
                  <a:t>Back-action force</a:t>
                </a:r>
                <a:endParaRPr lang="en-US" sz="2800" b="1" dirty="0">
                  <a:solidFill>
                    <a:srgbClr val="FF0000"/>
                  </a:solidFill>
                </a:endParaRPr>
              </a:p>
            </p:txBody>
          </p:sp>
          <p:sp>
            <p:nvSpPr>
              <p:cNvPr id="29" name="Rectangle 28"/>
              <p:cNvSpPr/>
              <p:nvPr/>
            </p:nvSpPr>
            <p:spPr bwMode="auto">
              <a:xfrm>
                <a:off x="6240480" y="5638800"/>
                <a:ext cx="762000" cy="4572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102" name="Group 101"/>
            <p:cNvGrpSpPr/>
            <p:nvPr/>
          </p:nvGrpSpPr>
          <p:grpSpPr bwMode="auto">
            <a:xfrm>
              <a:off x="6429529" y="5410200"/>
              <a:ext cx="2008884" cy="968101"/>
              <a:chOff x="6830316" y="5669525"/>
              <a:chExt cx="2008884" cy="968101"/>
            </a:xfrm>
          </p:grpSpPr>
          <p:sp>
            <p:nvSpPr>
              <p:cNvPr id="28" name="Rectangle 27"/>
              <p:cNvSpPr/>
              <p:nvPr/>
            </p:nvSpPr>
            <p:spPr bwMode="auto">
              <a:xfrm>
                <a:off x="7376479" y="5669525"/>
                <a:ext cx="796708" cy="442686"/>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5" name="TextBox 24"/>
              <p:cNvSpPr txBox="1"/>
              <p:nvPr/>
            </p:nvSpPr>
            <p:spPr bwMode="auto">
              <a:xfrm>
                <a:off x="6830316" y="6237516"/>
                <a:ext cx="2008884" cy="400110"/>
              </a:xfrm>
              <a:prstGeom prst="rect">
                <a:avLst/>
              </a:prstGeom>
              <a:noFill/>
              <a:ln w="28575" cap="flat" cmpd="sng" algn="ctr">
                <a:solidFill>
                  <a:srgbClr val="990099"/>
                </a:solidFill>
                <a:prstDash val="solid"/>
                <a:round/>
                <a:headEnd type="none" w="med" len="med"/>
                <a:tailEnd w="med" len="med"/>
              </a:ln>
              <a:effectLst/>
            </p:spPr>
            <p:txBody>
              <a:bodyPr wrap="none" rtlCol="0">
                <a:spAutoFit/>
              </a:bodyPr>
              <a:lstStyle/>
              <a:p>
                <a:r>
                  <a:rPr lang="en-US" b="1" dirty="0" err="1">
                    <a:solidFill>
                      <a:srgbClr val="990099"/>
                    </a:solidFill>
                  </a:rPr>
                  <a:t>Langevin</a:t>
                </a:r>
                <a:r>
                  <a:rPr lang="en-US" b="1" dirty="0">
                    <a:solidFill>
                      <a:srgbClr val="990099"/>
                    </a:solidFill>
                  </a:rPr>
                  <a:t> force</a:t>
                </a:r>
                <a:endParaRPr lang="en-US" sz="2800" b="1" dirty="0">
                  <a:solidFill>
                    <a:srgbClr val="990099"/>
                  </a:solidFill>
                </a:endParaRPr>
              </a:p>
            </p:txBody>
          </p:sp>
        </p:grpSp>
      </p:grpSp>
      <p:sp>
        <p:nvSpPr>
          <p:cNvPr id="30" name="Text Box 17"/>
          <p:cNvSpPr txBox="1">
            <a:spLocks noChangeArrowheads="1"/>
          </p:cNvSpPr>
          <p:nvPr/>
        </p:nvSpPr>
        <p:spPr bwMode="auto">
          <a:xfrm>
            <a:off x="152400" y="76200"/>
            <a:ext cx="5867400" cy="646331"/>
          </a:xfrm>
          <a:prstGeom prst="rect">
            <a:avLst/>
          </a:prstGeom>
          <a:noFill/>
          <a:ln w="9525">
            <a:noFill/>
            <a:miter lim="800000"/>
            <a:headEnd/>
            <a:tailEnd/>
          </a:ln>
          <a:effectLst/>
        </p:spPr>
        <p:txBody>
          <a:bodyPr wrap="square">
            <a:spAutoFit/>
          </a:bodyPr>
          <a:lstStyle/>
          <a:p>
            <a:pPr algn="l" eaLnBrk="1" hangingPunct="1"/>
            <a:r>
              <a:rPr lang="en-US" sz="3600" b="1" dirty="0">
                <a:solidFill>
                  <a:srgbClr val="996633"/>
                </a:solidFill>
                <a:latin typeface="Comic Sans MS" pitchFamily="66" charset="0"/>
              </a:rPr>
              <a:t>SQL for force detection</a:t>
            </a:r>
            <a:r>
              <a:rPr lang="en-US" sz="3600" dirty="0">
                <a:solidFill>
                  <a:schemeClr val="tx1"/>
                </a:solidFill>
              </a:rPr>
              <a:t> </a:t>
            </a:r>
          </a:p>
        </p:txBody>
      </p:sp>
      <p:grpSp>
        <p:nvGrpSpPr>
          <p:cNvPr id="51" name="Group 50"/>
          <p:cNvGrpSpPr/>
          <p:nvPr/>
        </p:nvGrpSpPr>
        <p:grpSpPr>
          <a:xfrm>
            <a:off x="6909816" y="76200"/>
            <a:ext cx="2157984" cy="937201"/>
            <a:chOff x="152400" y="762000"/>
            <a:chExt cx="8839200" cy="3828804"/>
          </a:xfrm>
        </p:grpSpPr>
        <p:grpSp>
          <p:nvGrpSpPr>
            <p:cNvPr id="53" name="Group 1"/>
            <p:cNvGrpSpPr/>
            <p:nvPr/>
          </p:nvGrpSpPr>
          <p:grpSpPr>
            <a:xfrm>
              <a:off x="4060173" y="2032535"/>
              <a:ext cx="4093227" cy="329665"/>
              <a:chOff x="4316993" y="1861331"/>
              <a:chExt cx="4093227" cy="329665"/>
            </a:xfrm>
          </p:grpSpPr>
          <p:pic>
            <p:nvPicPr>
              <p:cNvPr id="95" name="Picture 2"/>
              <p:cNvPicPr>
                <a:picLocks noChangeAspect="1"/>
              </p:cNvPicPr>
              <p:nvPr>
                <p:custDataLst>
                  <p:tags r:id="rId9"/>
                </p:custDataLst>
              </p:nvPr>
            </p:nvPicPr>
            <p:blipFill>
              <a:blip r:embed="rId16"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96"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54" name="Group 4"/>
            <p:cNvGrpSpPr/>
            <p:nvPr/>
          </p:nvGrpSpPr>
          <p:grpSpPr>
            <a:xfrm>
              <a:off x="4038600" y="2565906"/>
              <a:ext cx="4522207" cy="329694"/>
              <a:chOff x="4316993" y="2438400"/>
              <a:chExt cx="4522207" cy="329694"/>
            </a:xfrm>
          </p:grpSpPr>
          <p:pic>
            <p:nvPicPr>
              <p:cNvPr id="93" name="Picture 5"/>
              <p:cNvPicPr>
                <a:picLocks noChangeAspect="1"/>
              </p:cNvPicPr>
              <p:nvPr>
                <p:custDataLst>
                  <p:tags r:id="rId8"/>
                </p:custDataLst>
              </p:nvPr>
            </p:nvPicPr>
            <p:blipFill>
              <a:blip r:embed="rId17"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94" name="Straight Arrow Connector 93"/>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55" name="Group 7"/>
            <p:cNvGrpSpPr/>
            <p:nvPr/>
          </p:nvGrpSpPr>
          <p:grpSpPr>
            <a:xfrm>
              <a:off x="152400" y="762000"/>
              <a:ext cx="8839200" cy="2743200"/>
              <a:chOff x="152400" y="762000"/>
              <a:chExt cx="8839200" cy="2743200"/>
            </a:xfrm>
          </p:grpSpPr>
          <p:sp>
            <p:nvSpPr>
              <p:cNvPr id="60" name="Rectangle 59"/>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61" name="Freeform 60"/>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62" name="Rectangle 61"/>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63" name="Picture 62"/>
              <p:cNvPicPr>
                <a:picLocks noChangeAspect="1"/>
              </p:cNvPicPr>
              <p:nvPr>
                <p:custDataLst>
                  <p:tags r:id="rId3"/>
                </p:custDataLst>
              </p:nvPr>
            </p:nvPicPr>
            <p:blipFill>
              <a:blip r:embed="rId18" cstate="print"/>
              <a:stretch>
                <a:fillRect/>
              </a:stretch>
            </p:blipFill>
            <p:spPr bwMode="auto">
              <a:xfrm>
                <a:off x="4223675" y="990600"/>
                <a:ext cx="4767925" cy="791849"/>
              </a:xfrm>
              <a:prstGeom prst="rect">
                <a:avLst/>
              </a:prstGeom>
              <a:solidFill>
                <a:srgbClr val="BBE0E3"/>
              </a:solidFill>
              <a:ln/>
              <a:effectLst/>
            </p:spPr>
          </p:pic>
          <p:cxnSp>
            <p:nvCxnSpPr>
              <p:cNvPr id="64" name="Straight Arrow Connector 63"/>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65" name="Picture 64"/>
              <p:cNvPicPr>
                <a:picLocks noChangeAspect="1"/>
              </p:cNvPicPr>
              <p:nvPr>
                <p:custDataLst>
                  <p:tags r:id="rId4"/>
                </p:custDataLst>
              </p:nvPr>
            </p:nvPicPr>
            <p:blipFill>
              <a:blip r:embed="rId19"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66" name="Picture 65"/>
              <p:cNvPicPr>
                <a:picLocks noChangeAspect="1"/>
              </p:cNvPicPr>
              <p:nvPr>
                <p:custDataLst>
                  <p:tags r:id="rId5"/>
                </p:custDataLst>
              </p:nvPr>
            </p:nvPicPr>
            <p:blipFill>
              <a:blip r:embed="rId20"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67" name="Picture 66"/>
              <p:cNvPicPr>
                <a:picLocks noChangeAspect="1"/>
              </p:cNvPicPr>
              <p:nvPr>
                <p:custDataLst>
                  <p:tags r:id="rId6"/>
                </p:custDataLst>
              </p:nvPr>
            </p:nvPicPr>
            <p:blipFill>
              <a:blip r:embed="rId21"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91" name="Straight Arrow Connector 90"/>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92" name="Picture 91"/>
              <p:cNvPicPr>
                <a:picLocks noChangeAspect="1"/>
              </p:cNvPicPr>
              <p:nvPr>
                <p:custDataLst>
                  <p:tags r:id="rId7"/>
                </p:custDataLst>
              </p:nvPr>
            </p:nvPicPr>
            <p:blipFill>
              <a:blip r:embed="rId22"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56" name="Group 67"/>
            <p:cNvGrpSpPr/>
            <p:nvPr/>
          </p:nvGrpSpPr>
          <p:grpSpPr bwMode="auto">
            <a:xfrm>
              <a:off x="3200950" y="3385279"/>
              <a:ext cx="5638335" cy="1205525"/>
              <a:chOff x="3353431" y="3181593"/>
              <a:chExt cx="5638335" cy="1205525"/>
            </a:xfrm>
          </p:grpSpPr>
          <p:cxnSp>
            <p:nvCxnSpPr>
              <p:cNvPr id="57" name="Straight Arrow Connector 56"/>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58" name="Picture 57"/>
              <p:cNvPicPr>
                <a:picLocks noChangeAspect="1"/>
              </p:cNvPicPr>
              <p:nvPr>
                <p:custDataLst>
                  <p:tags r:id="rId1"/>
                </p:custDataLst>
              </p:nvPr>
            </p:nvPicPr>
            <p:blipFill>
              <a:blip r:embed="rId23"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59" name="Picture 58"/>
              <p:cNvPicPr>
                <a:picLocks noChangeAspect="1"/>
              </p:cNvPicPr>
              <p:nvPr>
                <p:custDataLst>
                  <p:tags r:id="rId2"/>
                </p:custDataLst>
              </p:nvPr>
            </p:nvPicPr>
            <p:blipFill>
              <a:blip r:embed="rId24"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 calcmode="lin" valueType="num">
                                      <p:cBhvr additive="base">
                                        <p:cTn id="7" dur="500" fill="hold"/>
                                        <p:tgtEl>
                                          <p:spTgt spid="68"/>
                                        </p:tgtEl>
                                        <p:attrNameLst>
                                          <p:attrName>ppt_x</p:attrName>
                                        </p:attrNameLst>
                                      </p:cBhvr>
                                      <p:tavLst>
                                        <p:tav tm="0">
                                          <p:val>
                                            <p:strVal val="#ppt_x"/>
                                          </p:val>
                                        </p:tav>
                                        <p:tav tm="100000">
                                          <p:val>
                                            <p:strVal val="#ppt_x"/>
                                          </p:val>
                                        </p:tav>
                                      </p:tavLst>
                                    </p:anim>
                                    <p:anim calcmode="lin" valueType="num">
                                      <p:cBhvr additive="base">
                                        <p:cTn id="8"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320518" name="Picture 6" descr="DSC0100edit"/>
          <p:cNvPicPr>
            <a:picLocks noChangeAspect="1" noChangeArrowheads="1"/>
          </p:cNvPicPr>
          <p:nvPr/>
        </p:nvPicPr>
        <p:blipFill>
          <a:blip r:embed="rId3" cstate="print"/>
          <a:srcRect/>
          <a:stretch>
            <a:fillRect/>
          </a:stretch>
        </p:blipFill>
        <p:spPr bwMode="auto">
          <a:xfrm>
            <a:off x="4114800" y="152400"/>
            <a:ext cx="4914900" cy="6553200"/>
          </a:xfrm>
          <a:prstGeom prst="rect">
            <a:avLst/>
          </a:prstGeom>
          <a:noFill/>
        </p:spPr>
      </p:pic>
      <p:sp>
        <p:nvSpPr>
          <p:cNvPr id="320514" name="Text Box 2"/>
          <p:cNvSpPr txBox="1">
            <a:spLocks noChangeArrowheads="1"/>
          </p:cNvSpPr>
          <p:nvPr/>
        </p:nvSpPr>
        <p:spPr bwMode="auto">
          <a:xfrm>
            <a:off x="-533400" y="28575"/>
            <a:ext cx="4648201" cy="1754326"/>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  II. Squeezed states and optical </a:t>
            </a:r>
            <a:r>
              <a:rPr lang="en-US" sz="3600" dirty="0" err="1">
                <a:solidFill>
                  <a:srgbClr val="996600"/>
                </a:solidFill>
                <a:latin typeface="Comic Sans MS" pitchFamily="66" charset="0"/>
              </a:rPr>
              <a:t>interferometry</a:t>
            </a:r>
            <a:endParaRPr lang="en-US" sz="3600" dirty="0">
              <a:solidFill>
                <a:srgbClr val="996600"/>
              </a:solidFill>
              <a:latin typeface="Comic Sans MS" pitchFamily="66" charset="0"/>
            </a:endParaRPr>
          </a:p>
        </p:txBody>
      </p:sp>
      <p:sp>
        <p:nvSpPr>
          <p:cNvPr id="320515" name="Text Box 3"/>
          <p:cNvSpPr txBox="1">
            <a:spLocks noChangeArrowheads="1"/>
          </p:cNvSpPr>
          <p:nvPr/>
        </p:nvSpPr>
        <p:spPr bwMode="auto">
          <a:xfrm>
            <a:off x="2633663" y="5867400"/>
            <a:ext cx="1404937" cy="517525"/>
          </a:xfrm>
          <a:prstGeom prst="rect">
            <a:avLst/>
          </a:prstGeom>
          <a:noFill/>
          <a:ln w="19050" algn="ctr">
            <a:noFill/>
            <a:miter lim="800000"/>
            <a:headEnd/>
            <a:tailEnd/>
          </a:ln>
          <a:effectLst/>
        </p:spPr>
        <p:txBody>
          <a:bodyPr wrap="none">
            <a:spAutoFit/>
          </a:bodyPr>
          <a:lstStyle/>
          <a:p>
            <a:r>
              <a:rPr lang="en-US" sz="1400" b="1" dirty="0" err="1">
                <a:solidFill>
                  <a:schemeClr val="tx1"/>
                </a:solidFill>
              </a:rPr>
              <a:t>Oljeto</a:t>
            </a:r>
            <a:r>
              <a:rPr lang="en-US" sz="1400" b="1" dirty="0">
                <a:solidFill>
                  <a:schemeClr val="tx1"/>
                </a:solidFill>
              </a:rPr>
              <a:t> Wash </a:t>
            </a:r>
          </a:p>
          <a:p>
            <a:r>
              <a:rPr lang="en-US" sz="1400" b="1" dirty="0">
                <a:solidFill>
                  <a:schemeClr val="tx1"/>
                </a:solidFill>
              </a:rPr>
              <a:t>Southern Utah</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0" y="228600"/>
            <a:ext cx="91440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Noise-power spectral densities</a:t>
            </a:r>
            <a:endParaRPr lang="en-US" sz="3600" dirty="0">
              <a:solidFill>
                <a:schemeClr val="tx1"/>
              </a:solidFill>
            </a:endParaRPr>
          </a:p>
        </p:txBody>
      </p:sp>
      <p:pic>
        <p:nvPicPr>
          <p:cNvPr id="62" name="Picture 61" descr="TP_tmp"/>
          <p:cNvPicPr>
            <a:picLocks noChangeAspect="1"/>
          </p:cNvPicPr>
          <p:nvPr>
            <p:custDataLst>
              <p:tags r:id="rId1"/>
            </p:custDataLst>
          </p:nvPr>
        </p:nvPicPr>
        <p:blipFill>
          <a:blip r:embed="rId5" cstate="print"/>
          <a:stretch>
            <a:fillRect/>
          </a:stretch>
        </p:blipFill>
        <p:spPr bwMode="auto">
          <a:xfrm>
            <a:off x="782951" y="2064805"/>
            <a:ext cx="7568052" cy="754595"/>
          </a:xfrm>
          <a:prstGeom prst="rect">
            <a:avLst/>
          </a:prstGeom>
          <a:noFill/>
          <a:ln/>
          <a:effectLst/>
        </p:spPr>
      </p:pic>
      <p:sp>
        <p:nvSpPr>
          <p:cNvPr id="55" name="TextBox 54"/>
          <p:cNvSpPr txBox="1"/>
          <p:nvPr/>
        </p:nvSpPr>
        <p:spPr>
          <a:xfrm>
            <a:off x="933784" y="1290935"/>
            <a:ext cx="7281160" cy="461665"/>
          </a:xfrm>
          <a:prstGeom prst="rect">
            <a:avLst/>
          </a:prstGeom>
          <a:noFill/>
          <a:ln w="28575">
            <a:solidFill>
              <a:schemeClr val="accent6"/>
            </a:solidFill>
          </a:ln>
        </p:spPr>
        <p:txBody>
          <a:bodyPr wrap="none" rtlCol="0">
            <a:spAutoFit/>
          </a:bodyPr>
          <a:lstStyle/>
          <a:p>
            <a:r>
              <a:rPr lang="en-US" sz="2400" b="1" dirty="0"/>
              <a:t>Zero-mean, time-stationary random process </a:t>
            </a:r>
            <a:r>
              <a:rPr lang="en-US" sz="2400" b="1" i="1" dirty="0"/>
              <a:t>u(t)</a:t>
            </a:r>
            <a:r>
              <a:rPr lang="en-US" sz="2400" b="1" dirty="0"/>
              <a:t> </a:t>
            </a:r>
          </a:p>
        </p:txBody>
      </p:sp>
      <p:grpSp>
        <p:nvGrpSpPr>
          <p:cNvPr id="17" name="Group 16"/>
          <p:cNvGrpSpPr/>
          <p:nvPr/>
        </p:nvGrpSpPr>
        <p:grpSpPr>
          <a:xfrm>
            <a:off x="2001236" y="3661292"/>
            <a:ext cx="5107488" cy="1672708"/>
            <a:chOff x="2001236" y="3661292"/>
            <a:chExt cx="5107488" cy="1672708"/>
          </a:xfrm>
        </p:grpSpPr>
        <p:sp>
          <p:nvSpPr>
            <p:cNvPr id="64" name="TextBox 63"/>
            <p:cNvSpPr txBox="1"/>
            <p:nvPr/>
          </p:nvSpPr>
          <p:spPr>
            <a:xfrm>
              <a:off x="2001236" y="3661292"/>
              <a:ext cx="5107488" cy="461665"/>
            </a:xfrm>
            <a:prstGeom prst="rect">
              <a:avLst/>
            </a:prstGeom>
            <a:noFill/>
            <a:ln w="28575">
              <a:solidFill>
                <a:srgbClr val="996600"/>
              </a:solidFill>
            </a:ln>
          </p:spPr>
          <p:txBody>
            <a:bodyPr wrap="none" rtlCol="0">
              <a:spAutoFit/>
            </a:bodyPr>
            <a:lstStyle/>
            <a:p>
              <a:r>
                <a:rPr lang="en-US" sz="2400" b="1" dirty="0">
                  <a:solidFill>
                    <a:srgbClr val="996600"/>
                  </a:solidFill>
                </a:rPr>
                <a:t>Noise-power spectral density of </a:t>
              </a:r>
              <a:r>
                <a:rPr lang="en-US" sz="2400" b="1" i="1" dirty="0">
                  <a:solidFill>
                    <a:srgbClr val="996600"/>
                  </a:solidFill>
                </a:rPr>
                <a:t>u</a:t>
              </a:r>
              <a:endParaRPr lang="en-US" sz="2400" b="1" dirty="0">
                <a:solidFill>
                  <a:srgbClr val="996600"/>
                </a:solidFill>
              </a:endParaRPr>
            </a:p>
          </p:txBody>
        </p:sp>
        <p:pic>
          <p:nvPicPr>
            <p:cNvPr id="14" name="Picture 13" descr="TP_tmp"/>
            <p:cNvPicPr>
              <a:picLocks noChangeAspect="1"/>
            </p:cNvPicPr>
            <p:nvPr>
              <p:custDataLst>
                <p:tags r:id="rId2"/>
              </p:custDataLst>
            </p:nvPr>
          </p:nvPicPr>
          <p:blipFill>
            <a:blip r:embed="rId6" cstate="print"/>
            <a:stretch>
              <a:fillRect/>
            </a:stretch>
          </p:blipFill>
          <p:spPr bwMode="auto">
            <a:xfrm>
              <a:off x="2738575" y="4423292"/>
              <a:ext cx="3622833" cy="910708"/>
            </a:xfrm>
            <a:prstGeom prst="rect">
              <a:avLst/>
            </a:prstGeom>
            <a:noFill/>
            <a:ln w="28575" cap="flat" cmpd="sng" algn="ctr">
              <a:noFill/>
              <a:prstDash val="solid"/>
              <a:round/>
              <a:headEnd type="none" w="med" len="med"/>
              <a:tailEnd w="med" len="med"/>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1676400" y="2895600"/>
            <a:ext cx="5867400" cy="990600"/>
            <a:chOff x="1676400" y="3352800"/>
            <a:chExt cx="5867400" cy="990600"/>
          </a:xfrm>
        </p:grpSpPr>
        <p:pic>
          <p:nvPicPr>
            <p:cNvPr id="29" name="Picture 28" descr="TP_tmp"/>
            <p:cNvPicPr>
              <a:picLocks noChangeAspect="1"/>
            </p:cNvPicPr>
            <p:nvPr>
              <p:custDataLst>
                <p:tags r:id="rId13"/>
              </p:custDataLst>
            </p:nvPr>
          </p:nvPicPr>
          <p:blipFill>
            <a:blip r:embed="rId16" cstate="print"/>
            <a:stretch>
              <a:fillRect/>
            </a:stretch>
          </p:blipFill>
          <p:spPr bwMode="auto">
            <a:xfrm>
              <a:off x="1676400" y="3429000"/>
              <a:ext cx="5750978" cy="853442"/>
            </a:xfrm>
            <a:prstGeom prst="rect">
              <a:avLst/>
            </a:prstGeom>
            <a:noFill/>
            <a:ln/>
            <a:effectLst/>
          </p:spPr>
        </p:pic>
        <p:sp>
          <p:nvSpPr>
            <p:cNvPr id="46" name="Rectangle 45"/>
            <p:cNvSpPr/>
            <p:nvPr/>
          </p:nvSpPr>
          <p:spPr bwMode="auto">
            <a:xfrm>
              <a:off x="3352800" y="3352800"/>
              <a:ext cx="1295400" cy="9906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7" name="Rectangle 46"/>
            <p:cNvSpPr/>
            <p:nvPr/>
          </p:nvSpPr>
          <p:spPr bwMode="auto">
            <a:xfrm>
              <a:off x="5029200" y="3505200"/>
              <a:ext cx="1066800" cy="6096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8" name="Rectangle 47"/>
            <p:cNvSpPr/>
            <p:nvPr/>
          </p:nvSpPr>
          <p:spPr bwMode="auto">
            <a:xfrm>
              <a:off x="6477000" y="3505200"/>
              <a:ext cx="1066800" cy="595086"/>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56" name="Group 55"/>
          <p:cNvGrpSpPr/>
          <p:nvPr/>
        </p:nvGrpSpPr>
        <p:grpSpPr>
          <a:xfrm>
            <a:off x="685800" y="4038600"/>
            <a:ext cx="7772400" cy="1219200"/>
            <a:chOff x="685800" y="4038600"/>
            <a:chExt cx="7772400" cy="1219200"/>
          </a:xfrm>
        </p:grpSpPr>
        <p:pic>
          <p:nvPicPr>
            <p:cNvPr id="54" name="Picture 53" descr="TP_tmp"/>
            <p:cNvPicPr>
              <a:picLocks noChangeAspect="1"/>
            </p:cNvPicPr>
            <p:nvPr>
              <p:custDataLst>
                <p:tags r:id="rId12"/>
              </p:custDataLst>
            </p:nvPr>
          </p:nvPicPr>
          <p:blipFill>
            <a:blip r:embed="rId17" cstate="print"/>
            <a:stretch>
              <a:fillRect/>
            </a:stretch>
          </p:blipFill>
          <p:spPr bwMode="auto">
            <a:xfrm>
              <a:off x="921000" y="4191000"/>
              <a:ext cx="7384800" cy="920475"/>
            </a:xfrm>
            <a:prstGeom prst="rect">
              <a:avLst/>
            </a:prstGeom>
            <a:noFill/>
            <a:ln/>
            <a:effectLst/>
          </p:spPr>
        </p:pic>
        <p:sp>
          <p:nvSpPr>
            <p:cNvPr id="27" name="Rectangle 26"/>
            <p:cNvSpPr/>
            <p:nvPr/>
          </p:nvSpPr>
          <p:spPr bwMode="auto">
            <a:xfrm>
              <a:off x="685800" y="4038600"/>
              <a:ext cx="7772400" cy="12192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78" name="Group 77"/>
          <p:cNvGrpSpPr/>
          <p:nvPr/>
        </p:nvGrpSpPr>
        <p:grpSpPr>
          <a:xfrm>
            <a:off x="152400" y="990600"/>
            <a:ext cx="8382000" cy="1600200"/>
            <a:chOff x="228600" y="1143000"/>
            <a:chExt cx="8382000" cy="1600200"/>
          </a:xfrm>
        </p:grpSpPr>
        <p:pic>
          <p:nvPicPr>
            <p:cNvPr id="73" name="Picture 72" descr="TP_tmp"/>
            <p:cNvPicPr>
              <a:picLocks noChangeAspect="1"/>
            </p:cNvPicPr>
            <p:nvPr>
              <p:custDataLst>
                <p:tags r:id="rId11"/>
              </p:custDataLst>
            </p:nvPr>
          </p:nvPicPr>
          <p:blipFill>
            <a:blip r:embed="rId18" cstate="print"/>
            <a:stretch>
              <a:fillRect/>
            </a:stretch>
          </p:blipFill>
          <p:spPr bwMode="auto">
            <a:xfrm>
              <a:off x="228600" y="1447800"/>
              <a:ext cx="7271729" cy="754457"/>
            </a:xfrm>
            <a:prstGeom prst="rect">
              <a:avLst/>
            </a:prstGeom>
            <a:noFill/>
            <a:ln w="28575" cap="flat" cmpd="sng" algn="ctr">
              <a:noFill/>
              <a:prstDash val="solid"/>
              <a:round/>
              <a:headEnd type="none" w="med" len="med"/>
              <a:tailEnd type="none" w="med" len="med"/>
            </a:ln>
            <a:effectLst/>
          </p:spPr>
        </p:pic>
        <p:sp>
          <p:nvSpPr>
            <p:cNvPr id="50" name="Rectangle 49"/>
            <p:cNvSpPr/>
            <p:nvPr/>
          </p:nvSpPr>
          <p:spPr bwMode="auto">
            <a:xfrm>
              <a:off x="4419600" y="1400628"/>
              <a:ext cx="838200" cy="8382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1" name="Rectangle 50"/>
            <p:cNvSpPr/>
            <p:nvPr/>
          </p:nvSpPr>
          <p:spPr bwMode="auto">
            <a:xfrm>
              <a:off x="6747092" y="1614714"/>
              <a:ext cx="796708" cy="442686"/>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2" name="Rectangle 51"/>
            <p:cNvSpPr/>
            <p:nvPr/>
          </p:nvSpPr>
          <p:spPr bwMode="auto">
            <a:xfrm>
              <a:off x="5638800" y="1600200"/>
              <a:ext cx="762000" cy="457200"/>
            </a:xfrm>
            <a:prstGeom prst="rect">
              <a:avLst/>
            </a:prstGeom>
            <a:noFill/>
            <a:ln w="28575" cap="flat" cmpd="sng" algn="ctr">
              <a:solidFill>
                <a:srgbClr val="FF33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0" name="TextBox 39"/>
            <p:cNvSpPr txBox="1"/>
            <p:nvPr/>
          </p:nvSpPr>
          <p:spPr bwMode="auto">
            <a:xfrm>
              <a:off x="3415146" y="2343090"/>
              <a:ext cx="2662908" cy="400110"/>
            </a:xfrm>
            <a:prstGeom prst="rect">
              <a:avLst/>
            </a:prstGeom>
            <a:noFill/>
            <a:ln w="28575" cap="flat" cmpd="sng" algn="ctr">
              <a:solidFill>
                <a:srgbClr val="008000"/>
              </a:solidFill>
              <a:prstDash val="solid"/>
              <a:round/>
              <a:headEnd type="none" w="med" len="med"/>
              <a:tailEnd w="med" len="med"/>
            </a:ln>
            <a:effectLst/>
          </p:spPr>
          <p:txBody>
            <a:bodyPr wrap="none" rtlCol="0">
              <a:spAutoFit/>
            </a:bodyPr>
            <a:lstStyle/>
            <a:p>
              <a:r>
                <a:rPr lang="en-US" b="1" dirty="0">
                  <a:solidFill>
                    <a:srgbClr val="008000"/>
                  </a:solidFill>
                </a:rPr>
                <a:t>measurement  noise</a:t>
              </a:r>
              <a:endParaRPr lang="en-US" sz="2800" b="1" dirty="0">
                <a:solidFill>
                  <a:srgbClr val="008000"/>
                </a:solidFill>
              </a:endParaRPr>
            </a:p>
          </p:txBody>
        </p:sp>
        <p:sp>
          <p:nvSpPr>
            <p:cNvPr id="41" name="TextBox 40"/>
            <p:cNvSpPr txBox="1"/>
            <p:nvPr/>
          </p:nvSpPr>
          <p:spPr bwMode="auto">
            <a:xfrm>
              <a:off x="5410200" y="1143000"/>
              <a:ext cx="2335896" cy="400110"/>
            </a:xfrm>
            <a:prstGeom prst="rect">
              <a:avLst/>
            </a:prstGeom>
            <a:noFill/>
            <a:ln w="28575" cap="flat" cmpd="sng" algn="ctr">
              <a:solidFill>
                <a:srgbClr val="FF3300"/>
              </a:solidFill>
              <a:prstDash val="solid"/>
              <a:round/>
              <a:headEnd type="none" w="med" len="med"/>
              <a:tailEnd w="med" len="med"/>
            </a:ln>
            <a:effectLst/>
          </p:spPr>
          <p:txBody>
            <a:bodyPr wrap="none" rtlCol="0">
              <a:spAutoFit/>
            </a:bodyPr>
            <a:lstStyle/>
            <a:p>
              <a:r>
                <a:rPr lang="en-US" b="1" dirty="0">
                  <a:solidFill>
                    <a:srgbClr val="FF0000"/>
                  </a:solidFill>
                </a:rPr>
                <a:t>Back-action force</a:t>
              </a:r>
              <a:endParaRPr lang="en-US" sz="2800" b="1" dirty="0">
                <a:solidFill>
                  <a:srgbClr val="FF0000"/>
                </a:solidFill>
              </a:endParaRPr>
            </a:p>
          </p:txBody>
        </p:sp>
        <p:sp>
          <p:nvSpPr>
            <p:cNvPr id="42" name="TextBox 41"/>
            <p:cNvSpPr txBox="1"/>
            <p:nvPr/>
          </p:nvSpPr>
          <p:spPr bwMode="auto">
            <a:xfrm>
              <a:off x="6601716" y="2133600"/>
              <a:ext cx="2008884" cy="400110"/>
            </a:xfrm>
            <a:prstGeom prst="rect">
              <a:avLst/>
            </a:prstGeom>
            <a:noFill/>
            <a:ln w="28575" cap="flat" cmpd="sng" algn="ctr">
              <a:solidFill>
                <a:srgbClr val="990099"/>
              </a:solidFill>
              <a:prstDash val="solid"/>
              <a:round/>
              <a:headEnd type="none" w="med" len="med"/>
              <a:tailEnd w="med" len="med"/>
            </a:ln>
            <a:effectLst/>
          </p:spPr>
          <p:txBody>
            <a:bodyPr wrap="none" rtlCol="0">
              <a:spAutoFit/>
            </a:bodyPr>
            <a:lstStyle/>
            <a:p>
              <a:r>
                <a:rPr lang="en-US" b="1" dirty="0" err="1">
                  <a:solidFill>
                    <a:srgbClr val="990099"/>
                  </a:solidFill>
                </a:rPr>
                <a:t>Langevin</a:t>
              </a:r>
              <a:r>
                <a:rPr lang="en-US" b="1" dirty="0">
                  <a:solidFill>
                    <a:srgbClr val="990099"/>
                  </a:solidFill>
                </a:rPr>
                <a:t> force</a:t>
              </a:r>
              <a:endParaRPr lang="en-US" sz="2800" b="1" dirty="0">
                <a:solidFill>
                  <a:srgbClr val="990099"/>
                </a:solidFill>
              </a:endParaRPr>
            </a:p>
          </p:txBody>
        </p:sp>
      </p:grpSp>
      <p:sp>
        <p:nvSpPr>
          <p:cNvPr id="28" name="Text Box 17"/>
          <p:cNvSpPr txBox="1">
            <a:spLocks noChangeArrowheads="1"/>
          </p:cNvSpPr>
          <p:nvPr/>
        </p:nvSpPr>
        <p:spPr bwMode="auto">
          <a:xfrm>
            <a:off x="152400" y="39469"/>
            <a:ext cx="5867400" cy="646331"/>
          </a:xfrm>
          <a:prstGeom prst="rect">
            <a:avLst/>
          </a:prstGeom>
          <a:noFill/>
          <a:ln w="9525">
            <a:noFill/>
            <a:miter lim="800000"/>
            <a:headEnd/>
            <a:tailEnd/>
          </a:ln>
          <a:effectLst/>
        </p:spPr>
        <p:txBody>
          <a:bodyPr wrap="square">
            <a:spAutoFit/>
          </a:bodyPr>
          <a:lstStyle/>
          <a:p>
            <a:pPr algn="l" eaLnBrk="1" hangingPunct="1"/>
            <a:r>
              <a:rPr lang="en-US" sz="3600" b="1" dirty="0">
                <a:solidFill>
                  <a:srgbClr val="996633"/>
                </a:solidFill>
                <a:latin typeface="Comic Sans MS" pitchFamily="66" charset="0"/>
              </a:rPr>
              <a:t>SQL for force detection</a:t>
            </a:r>
            <a:r>
              <a:rPr lang="en-US" sz="3600" dirty="0">
                <a:solidFill>
                  <a:schemeClr val="tx1"/>
                </a:solidFill>
              </a:rPr>
              <a:t> </a:t>
            </a:r>
          </a:p>
        </p:txBody>
      </p:sp>
      <p:grpSp>
        <p:nvGrpSpPr>
          <p:cNvPr id="58" name="Group 57"/>
          <p:cNvGrpSpPr/>
          <p:nvPr/>
        </p:nvGrpSpPr>
        <p:grpSpPr>
          <a:xfrm>
            <a:off x="1219200" y="5486400"/>
            <a:ext cx="6705600" cy="1219200"/>
            <a:chOff x="1295400" y="5486400"/>
            <a:chExt cx="6705600" cy="1219200"/>
          </a:xfrm>
        </p:grpSpPr>
        <p:pic>
          <p:nvPicPr>
            <p:cNvPr id="57" name="Picture 56" descr="TP_tmp"/>
            <p:cNvPicPr>
              <a:picLocks noChangeAspect="1"/>
            </p:cNvPicPr>
            <p:nvPr>
              <p:custDataLst>
                <p:tags r:id="rId10"/>
              </p:custDataLst>
            </p:nvPr>
          </p:nvPicPr>
          <p:blipFill>
            <a:blip r:embed="rId19" cstate="print"/>
            <a:stretch>
              <a:fillRect/>
            </a:stretch>
          </p:blipFill>
          <p:spPr bwMode="auto">
            <a:xfrm>
              <a:off x="1401926" y="5638800"/>
              <a:ext cx="6389663" cy="920385"/>
            </a:xfrm>
            <a:prstGeom prst="rect">
              <a:avLst/>
            </a:prstGeom>
            <a:noFill/>
            <a:ln/>
            <a:effectLst/>
          </p:spPr>
        </p:pic>
        <p:sp>
          <p:nvSpPr>
            <p:cNvPr id="74" name="Rectangle 73"/>
            <p:cNvSpPr/>
            <p:nvPr/>
          </p:nvSpPr>
          <p:spPr bwMode="auto">
            <a:xfrm>
              <a:off x="1295400" y="5486400"/>
              <a:ext cx="6705600" cy="1219200"/>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49" name="Group 48"/>
          <p:cNvGrpSpPr/>
          <p:nvPr/>
        </p:nvGrpSpPr>
        <p:grpSpPr>
          <a:xfrm>
            <a:off x="6909816" y="76200"/>
            <a:ext cx="2157984" cy="937201"/>
            <a:chOff x="152400" y="762000"/>
            <a:chExt cx="8839200" cy="3828804"/>
          </a:xfrm>
        </p:grpSpPr>
        <p:grpSp>
          <p:nvGrpSpPr>
            <p:cNvPr id="53" name="Group 1"/>
            <p:cNvGrpSpPr/>
            <p:nvPr/>
          </p:nvGrpSpPr>
          <p:grpSpPr>
            <a:xfrm>
              <a:off x="4060173" y="2032535"/>
              <a:ext cx="4093227" cy="329665"/>
              <a:chOff x="4316993" y="1861331"/>
              <a:chExt cx="4093227" cy="329665"/>
            </a:xfrm>
          </p:grpSpPr>
          <p:pic>
            <p:nvPicPr>
              <p:cNvPr id="98" name="Picture 2"/>
              <p:cNvPicPr>
                <a:picLocks noChangeAspect="1"/>
              </p:cNvPicPr>
              <p:nvPr>
                <p:custDataLst>
                  <p:tags r:id="rId9"/>
                </p:custDataLst>
              </p:nvPr>
            </p:nvPicPr>
            <p:blipFill>
              <a:blip r:embed="rId20"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99"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55" name="Group 4"/>
            <p:cNvGrpSpPr/>
            <p:nvPr/>
          </p:nvGrpSpPr>
          <p:grpSpPr>
            <a:xfrm>
              <a:off x="4038600" y="2565906"/>
              <a:ext cx="4522207" cy="329694"/>
              <a:chOff x="4316993" y="2438400"/>
              <a:chExt cx="4522207" cy="329694"/>
            </a:xfrm>
          </p:grpSpPr>
          <p:pic>
            <p:nvPicPr>
              <p:cNvPr id="96" name="Picture 5"/>
              <p:cNvPicPr>
                <a:picLocks noChangeAspect="1"/>
              </p:cNvPicPr>
              <p:nvPr>
                <p:custDataLst>
                  <p:tags r:id="rId8"/>
                </p:custDataLst>
              </p:nvPr>
            </p:nvPicPr>
            <p:blipFill>
              <a:blip r:embed="rId21"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97" name="Straight Arrow Connector 96"/>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75" name="Group 7"/>
            <p:cNvGrpSpPr/>
            <p:nvPr/>
          </p:nvGrpSpPr>
          <p:grpSpPr>
            <a:xfrm>
              <a:off x="152400" y="762000"/>
              <a:ext cx="8839200" cy="2743200"/>
              <a:chOff x="152400" y="762000"/>
              <a:chExt cx="8839200" cy="2743200"/>
            </a:xfrm>
          </p:grpSpPr>
          <p:sp>
            <p:nvSpPr>
              <p:cNvPr id="86" name="Rectangle 85"/>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7" name="Freeform 86"/>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8" name="Rectangle 87"/>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89" name="Picture 88"/>
              <p:cNvPicPr>
                <a:picLocks noChangeAspect="1"/>
              </p:cNvPicPr>
              <p:nvPr>
                <p:custDataLst>
                  <p:tags r:id="rId3"/>
                </p:custDataLst>
              </p:nvPr>
            </p:nvPicPr>
            <p:blipFill>
              <a:blip r:embed="rId22" cstate="print"/>
              <a:stretch>
                <a:fillRect/>
              </a:stretch>
            </p:blipFill>
            <p:spPr bwMode="auto">
              <a:xfrm>
                <a:off x="4223675" y="990600"/>
                <a:ext cx="4767925" cy="791849"/>
              </a:xfrm>
              <a:prstGeom prst="rect">
                <a:avLst/>
              </a:prstGeom>
              <a:solidFill>
                <a:srgbClr val="BBE0E3"/>
              </a:solidFill>
              <a:ln/>
              <a:effectLst/>
            </p:spPr>
          </p:pic>
          <p:cxnSp>
            <p:nvCxnSpPr>
              <p:cNvPr id="90" name="Straight Arrow Connector 89"/>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91" name="Picture 90"/>
              <p:cNvPicPr>
                <a:picLocks noChangeAspect="1"/>
              </p:cNvPicPr>
              <p:nvPr>
                <p:custDataLst>
                  <p:tags r:id="rId4"/>
                </p:custDataLst>
              </p:nvPr>
            </p:nvPicPr>
            <p:blipFill>
              <a:blip r:embed="rId23"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92" name="Picture 91"/>
              <p:cNvPicPr>
                <a:picLocks noChangeAspect="1"/>
              </p:cNvPicPr>
              <p:nvPr>
                <p:custDataLst>
                  <p:tags r:id="rId5"/>
                </p:custDataLst>
              </p:nvPr>
            </p:nvPicPr>
            <p:blipFill>
              <a:blip r:embed="rId24"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93" name="Picture 92"/>
              <p:cNvPicPr>
                <a:picLocks noChangeAspect="1"/>
              </p:cNvPicPr>
              <p:nvPr>
                <p:custDataLst>
                  <p:tags r:id="rId6"/>
                </p:custDataLst>
              </p:nvPr>
            </p:nvPicPr>
            <p:blipFill>
              <a:blip r:embed="rId25"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94" name="Straight Arrow Connector 93"/>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95" name="Picture 94"/>
              <p:cNvPicPr>
                <a:picLocks noChangeAspect="1"/>
              </p:cNvPicPr>
              <p:nvPr>
                <p:custDataLst>
                  <p:tags r:id="rId7"/>
                </p:custDataLst>
              </p:nvPr>
            </p:nvPicPr>
            <p:blipFill>
              <a:blip r:embed="rId26"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79" name="Group 67"/>
            <p:cNvGrpSpPr/>
            <p:nvPr/>
          </p:nvGrpSpPr>
          <p:grpSpPr bwMode="auto">
            <a:xfrm>
              <a:off x="3200950" y="3385279"/>
              <a:ext cx="5638335" cy="1205525"/>
              <a:chOff x="3353431" y="3181593"/>
              <a:chExt cx="5638335" cy="1205525"/>
            </a:xfrm>
          </p:grpSpPr>
          <p:cxnSp>
            <p:nvCxnSpPr>
              <p:cNvPr id="82" name="Straight Arrow Connector 81"/>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84" name="Picture 83"/>
              <p:cNvPicPr>
                <a:picLocks noChangeAspect="1"/>
              </p:cNvPicPr>
              <p:nvPr>
                <p:custDataLst>
                  <p:tags r:id="rId1"/>
                </p:custDataLst>
              </p:nvPr>
            </p:nvPicPr>
            <p:blipFill>
              <a:blip r:embed="rId27"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85" name="Picture 84"/>
              <p:cNvPicPr>
                <a:picLocks noChangeAspect="1"/>
              </p:cNvPicPr>
              <p:nvPr>
                <p:custDataLst>
                  <p:tags r:id="rId2"/>
                </p:custDataLst>
              </p:nvPr>
            </p:nvPicPr>
            <p:blipFill>
              <a:blip r:embed="rId28"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 calcmode="lin" valueType="num">
                                      <p:cBhvr additive="base">
                                        <p:cTn id="7" dur="500" fill="hold"/>
                                        <p:tgtEl>
                                          <p:spTgt spid="56"/>
                                        </p:tgtEl>
                                        <p:attrNameLst>
                                          <p:attrName>ppt_x</p:attrName>
                                        </p:attrNameLst>
                                      </p:cBhvr>
                                      <p:tavLst>
                                        <p:tav tm="0">
                                          <p:val>
                                            <p:strVal val="#ppt_x"/>
                                          </p:val>
                                        </p:tav>
                                        <p:tav tm="100000">
                                          <p:val>
                                            <p:strVal val="#ppt_x"/>
                                          </p:val>
                                        </p:tav>
                                      </p:tavLst>
                                    </p:anim>
                                    <p:anim calcmode="lin" valueType="num">
                                      <p:cBhvr additive="base">
                                        <p:cTn id="8"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8"/>
                                        </p:tgtEl>
                                        <p:attrNameLst>
                                          <p:attrName>style.visibility</p:attrName>
                                        </p:attrNameLst>
                                      </p:cBhvr>
                                      <p:to>
                                        <p:strVal val="visible"/>
                                      </p:to>
                                    </p:set>
                                    <p:anim calcmode="lin" valueType="num">
                                      <p:cBhvr additive="base">
                                        <p:cTn id="13" dur="500" fill="hold"/>
                                        <p:tgtEl>
                                          <p:spTgt spid="58"/>
                                        </p:tgtEl>
                                        <p:attrNameLst>
                                          <p:attrName>ppt_x</p:attrName>
                                        </p:attrNameLst>
                                      </p:cBhvr>
                                      <p:tavLst>
                                        <p:tav tm="0">
                                          <p:val>
                                            <p:strVal val="#ppt_x"/>
                                          </p:val>
                                        </p:tav>
                                        <p:tav tm="100000">
                                          <p:val>
                                            <p:strVal val="#ppt_x"/>
                                          </p:val>
                                        </p:tav>
                                      </p:tavLst>
                                    </p:anim>
                                    <p:anim calcmode="lin" valueType="num">
                                      <p:cBhvr additive="base">
                                        <p:cTn id="14"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7"/>
          <p:cNvSpPr txBox="1">
            <a:spLocks noChangeArrowheads="1"/>
          </p:cNvSpPr>
          <p:nvPr/>
        </p:nvSpPr>
        <p:spPr bwMode="auto">
          <a:xfrm>
            <a:off x="152400" y="39469"/>
            <a:ext cx="5867400" cy="646331"/>
          </a:xfrm>
          <a:prstGeom prst="rect">
            <a:avLst/>
          </a:prstGeom>
          <a:noFill/>
          <a:ln w="9525">
            <a:noFill/>
            <a:miter lim="800000"/>
            <a:headEnd/>
            <a:tailEnd/>
          </a:ln>
          <a:effectLst/>
        </p:spPr>
        <p:txBody>
          <a:bodyPr wrap="square">
            <a:spAutoFit/>
          </a:bodyPr>
          <a:lstStyle/>
          <a:p>
            <a:pPr algn="l" eaLnBrk="1" hangingPunct="1"/>
            <a:r>
              <a:rPr lang="en-US" sz="3600" b="1" dirty="0">
                <a:solidFill>
                  <a:srgbClr val="996633"/>
                </a:solidFill>
                <a:latin typeface="Comic Sans MS" pitchFamily="66" charset="0"/>
              </a:rPr>
              <a:t>SQL for force detection</a:t>
            </a:r>
            <a:r>
              <a:rPr lang="en-US" sz="3600" dirty="0">
                <a:solidFill>
                  <a:schemeClr val="tx1"/>
                </a:solidFill>
              </a:rPr>
              <a:t> </a:t>
            </a:r>
          </a:p>
        </p:txBody>
      </p:sp>
      <p:grpSp>
        <p:nvGrpSpPr>
          <p:cNvPr id="124" name="Group 123"/>
          <p:cNvGrpSpPr/>
          <p:nvPr/>
        </p:nvGrpSpPr>
        <p:grpSpPr>
          <a:xfrm>
            <a:off x="228600" y="990600"/>
            <a:ext cx="3276599" cy="838200"/>
            <a:chOff x="381001" y="762000"/>
            <a:chExt cx="3276599" cy="838200"/>
          </a:xfrm>
        </p:grpSpPr>
        <p:pic>
          <p:nvPicPr>
            <p:cNvPr id="76" name="Picture 75" descr="TP_tmp"/>
            <p:cNvPicPr>
              <a:picLocks noChangeAspect="1"/>
            </p:cNvPicPr>
            <p:nvPr>
              <p:custDataLst>
                <p:tags r:id="rId20"/>
              </p:custDataLst>
            </p:nvPr>
          </p:nvPicPr>
          <p:blipFill>
            <a:blip r:embed="rId23" cstate="print"/>
            <a:stretch>
              <a:fillRect/>
            </a:stretch>
          </p:blipFill>
          <p:spPr bwMode="auto">
            <a:xfrm>
              <a:off x="381001" y="880109"/>
              <a:ext cx="3230581" cy="640081"/>
            </a:xfrm>
            <a:prstGeom prst="rect">
              <a:avLst/>
            </a:prstGeom>
            <a:noFill/>
            <a:ln/>
            <a:effectLst/>
          </p:spPr>
        </p:pic>
        <p:sp>
          <p:nvSpPr>
            <p:cNvPr id="54" name="Rectangle 53"/>
            <p:cNvSpPr/>
            <p:nvPr/>
          </p:nvSpPr>
          <p:spPr bwMode="auto">
            <a:xfrm>
              <a:off x="1600200" y="762000"/>
              <a:ext cx="990600" cy="8382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5" name="Rectangle 54"/>
            <p:cNvSpPr/>
            <p:nvPr/>
          </p:nvSpPr>
          <p:spPr bwMode="auto">
            <a:xfrm>
              <a:off x="2895600" y="990600"/>
              <a:ext cx="762000" cy="381000"/>
            </a:xfrm>
            <a:prstGeom prst="rect">
              <a:avLst/>
            </a:pr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pic>
        <p:nvPicPr>
          <p:cNvPr id="141" name="Picture 140" descr="TP_tmp"/>
          <p:cNvPicPr>
            <a:picLocks noChangeAspect="1"/>
          </p:cNvPicPr>
          <p:nvPr>
            <p:custDataLst>
              <p:tags r:id="rId1"/>
            </p:custDataLst>
          </p:nvPr>
        </p:nvPicPr>
        <p:blipFill>
          <a:blip r:embed="rId24" cstate="print"/>
          <a:stretch>
            <a:fillRect/>
          </a:stretch>
        </p:blipFill>
        <p:spPr bwMode="auto">
          <a:xfrm>
            <a:off x="3611234" y="1066797"/>
            <a:ext cx="4770766" cy="685849"/>
          </a:xfrm>
          <a:prstGeom prst="rect">
            <a:avLst/>
          </a:prstGeom>
          <a:noFill/>
          <a:ln/>
          <a:effectLst/>
        </p:spPr>
      </p:pic>
      <p:grpSp>
        <p:nvGrpSpPr>
          <p:cNvPr id="120" name="Group 119"/>
          <p:cNvGrpSpPr/>
          <p:nvPr/>
        </p:nvGrpSpPr>
        <p:grpSpPr bwMode="auto">
          <a:xfrm>
            <a:off x="609600" y="1219200"/>
            <a:ext cx="3810000" cy="1143000"/>
            <a:chOff x="-1600200" y="1828800"/>
            <a:chExt cx="3810000" cy="1143000"/>
          </a:xfrm>
        </p:grpSpPr>
        <p:pic>
          <p:nvPicPr>
            <p:cNvPr id="118" name="Picture 117" descr="TP_tmp"/>
            <p:cNvPicPr>
              <a:picLocks noChangeAspect="1"/>
            </p:cNvPicPr>
            <p:nvPr>
              <p:custDataLst>
                <p:tags r:id="rId19"/>
              </p:custDataLst>
            </p:nvPr>
          </p:nvPicPr>
          <p:blipFill>
            <a:blip r:embed="rId25" cstate="print"/>
            <a:stretch>
              <a:fillRect/>
            </a:stretch>
          </p:blipFill>
          <p:spPr bwMode="auto">
            <a:xfrm>
              <a:off x="-1524000" y="2575558"/>
              <a:ext cx="3657621" cy="320042"/>
            </a:xfrm>
            <a:prstGeom prst="rect">
              <a:avLst/>
            </a:prstGeom>
            <a:noFill/>
            <a:ln w="28575" cap="flat" cmpd="sng" algn="ctr">
              <a:noFill/>
              <a:prstDash val="solid"/>
              <a:round/>
              <a:headEnd type="none" w="med" len="med"/>
              <a:tailEnd type="none" w="med" len="med"/>
            </a:ln>
            <a:effectLst/>
          </p:spPr>
        </p:pic>
        <p:sp>
          <p:nvSpPr>
            <p:cNvPr id="85" name="Rectangle 84"/>
            <p:cNvSpPr/>
            <p:nvPr/>
          </p:nvSpPr>
          <p:spPr bwMode="auto">
            <a:xfrm>
              <a:off x="-1600200" y="2514600"/>
              <a:ext cx="3810000" cy="457200"/>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87" name="Straight Connector 86"/>
            <p:cNvCxnSpPr/>
            <p:nvPr/>
          </p:nvCxnSpPr>
          <p:spPr bwMode="auto">
            <a:xfrm rot="5400000">
              <a:off x="1371600" y="2362200"/>
              <a:ext cx="3048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91" name="Rectangle 90"/>
            <p:cNvSpPr/>
            <p:nvPr/>
          </p:nvSpPr>
          <p:spPr bwMode="auto">
            <a:xfrm>
              <a:off x="1295400" y="1828800"/>
              <a:ext cx="381000" cy="381000"/>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nvGrpSpPr>
          <p:cNvPr id="147" name="Group 146"/>
          <p:cNvGrpSpPr/>
          <p:nvPr/>
        </p:nvGrpSpPr>
        <p:grpSpPr>
          <a:xfrm>
            <a:off x="5181600" y="1219200"/>
            <a:ext cx="3505200" cy="1143000"/>
            <a:chOff x="5181600" y="1219200"/>
            <a:chExt cx="3505200" cy="1143000"/>
          </a:xfrm>
        </p:grpSpPr>
        <p:pic>
          <p:nvPicPr>
            <p:cNvPr id="121" name="Picture 120" descr="TP_tmp"/>
            <p:cNvPicPr>
              <a:picLocks noChangeAspect="1"/>
            </p:cNvPicPr>
            <p:nvPr>
              <p:custDataLst>
                <p:tags r:id="rId18"/>
              </p:custDataLst>
            </p:nvPr>
          </p:nvPicPr>
          <p:blipFill>
            <a:blip r:embed="rId26" cstate="print"/>
            <a:stretch>
              <a:fillRect/>
            </a:stretch>
          </p:blipFill>
          <p:spPr bwMode="auto">
            <a:xfrm>
              <a:off x="5273026" y="1965958"/>
              <a:ext cx="3337574" cy="320042"/>
            </a:xfrm>
            <a:prstGeom prst="rect">
              <a:avLst/>
            </a:prstGeom>
            <a:noFill/>
            <a:ln/>
            <a:effectLst/>
          </p:spPr>
        </p:pic>
        <p:grpSp>
          <p:nvGrpSpPr>
            <p:cNvPr id="142" name="Group 141"/>
            <p:cNvGrpSpPr/>
            <p:nvPr/>
          </p:nvGrpSpPr>
          <p:grpSpPr bwMode="auto">
            <a:xfrm>
              <a:off x="5181600" y="1219200"/>
              <a:ext cx="3505200" cy="1143000"/>
              <a:chOff x="685800" y="1828800"/>
              <a:chExt cx="3505200" cy="1143000"/>
            </a:xfrm>
          </p:grpSpPr>
          <p:sp>
            <p:nvSpPr>
              <p:cNvPr id="144" name="Rectangle 143"/>
              <p:cNvSpPr/>
              <p:nvPr/>
            </p:nvSpPr>
            <p:spPr bwMode="auto">
              <a:xfrm>
                <a:off x="685800" y="2514600"/>
                <a:ext cx="3505200" cy="457200"/>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145" name="Straight Connector 144"/>
              <p:cNvCxnSpPr/>
              <p:nvPr/>
            </p:nvCxnSpPr>
            <p:spPr bwMode="auto">
              <a:xfrm rot="5400000">
                <a:off x="1371600" y="2362200"/>
                <a:ext cx="304800" cy="0"/>
              </a:xfrm>
              <a:prstGeom prst="line">
                <a:avLst/>
              </a:prstGeom>
              <a:solidFill>
                <a:schemeClr val="accent1"/>
              </a:solidFill>
              <a:ln w="28575" cap="flat" cmpd="sng" algn="ctr">
                <a:solidFill>
                  <a:schemeClr val="accent6"/>
                </a:solidFill>
                <a:prstDash val="solid"/>
                <a:round/>
                <a:headEnd type="none" w="med" len="med"/>
                <a:tailEnd type="none" w="med" len="med"/>
              </a:ln>
              <a:effectLst/>
            </p:spPr>
          </p:cxnSp>
          <p:sp>
            <p:nvSpPr>
              <p:cNvPr id="146" name="Rectangle 145"/>
              <p:cNvSpPr/>
              <p:nvPr/>
            </p:nvSpPr>
            <p:spPr bwMode="auto">
              <a:xfrm>
                <a:off x="1295400" y="1828800"/>
                <a:ext cx="381000" cy="381000"/>
              </a:xfrm>
              <a:prstGeom prst="rect">
                <a:avLst/>
              </a:prstGeom>
              <a:noFill/>
              <a:ln w="28575" cap="flat" cmpd="sng" algn="ctr">
                <a:solidFill>
                  <a:schemeClr val="accent6"/>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grpSp>
      <p:grpSp>
        <p:nvGrpSpPr>
          <p:cNvPr id="43" name="Group 42"/>
          <p:cNvGrpSpPr/>
          <p:nvPr/>
        </p:nvGrpSpPr>
        <p:grpSpPr>
          <a:xfrm>
            <a:off x="6909816" y="76200"/>
            <a:ext cx="2157984" cy="937201"/>
            <a:chOff x="152400" y="762000"/>
            <a:chExt cx="8839200" cy="3828804"/>
          </a:xfrm>
        </p:grpSpPr>
        <p:grpSp>
          <p:nvGrpSpPr>
            <p:cNvPr id="44" name="Group 1"/>
            <p:cNvGrpSpPr/>
            <p:nvPr/>
          </p:nvGrpSpPr>
          <p:grpSpPr>
            <a:xfrm>
              <a:off x="4060173" y="2032535"/>
              <a:ext cx="4093227" cy="329665"/>
              <a:chOff x="4316993" y="1861331"/>
              <a:chExt cx="4093227" cy="329665"/>
            </a:xfrm>
          </p:grpSpPr>
          <p:pic>
            <p:nvPicPr>
              <p:cNvPr id="82" name="Picture 2"/>
              <p:cNvPicPr>
                <a:picLocks noChangeAspect="1"/>
              </p:cNvPicPr>
              <p:nvPr>
                <p:custDataLst>
                  <p:tags r:id="rId17"/>
                </p:custDataLst>
              </p:nvPr>
            </p:nvPicPr>
            <p:blipFill>
              <a:blip r:embed="rId27"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83"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45" name="Group 4"/>
            <p:cNvGrpSpPr/>
            <p:nvPr/>
          </p:nvGrpSpPr>
          <p:grpSpPr>
            <a:xfrm>
              <a:off x="4038600" y="2565906"/>
              <a:ext cx="4522207" cy="329694"/>
              <a:chOff x="4316993" y="2438400"/>
              <a:chExt cx="4522207" cy="329694"/>
            </a:xfrm>
          </p:grpSpPr>
          <p:pic>
            <p:nvPicPr>
              <p:cNvPr id="80" name="Picture 5"/>
              <p:cNvPicPr>
                <a:picLocks noChangeAspect="1"/>
              </p:cNvPicPr>
              <p:nvPr>
                <p:custDataLst>
                  <p:tags r:id="rId16"/>
                </p:custDataLst>
              </p:nvPr>
            </p:nvPicPr>
            <p:blipFill>
              <a:blip r:embed="rId28"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81" name="Straight Arrow Connector 80"/>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46" name="Group 7"/>
            <p:cNvGrpSpPr/>
            <p:nvPr/>
          </p:nvGrpSpPr>
          <p:grpSpPr>
            <a:xfrm>
              <a:off x="152400" y="762000"/>
              <a:ext cx="8839200" cy="2743200"/>
              <a:chOff x="152400" y="762000"/>
              <a:chExt cx="8839200" cy="2743200"/>
            </a:xfrm>
          </p:grpSpPr>
          <p:sp>
            <p:nvSpPr>
              <p:cNvPr id="51" name="Rectangle 50"/>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2" name="Freeform 51"/>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3" name="Rectangle 52"/>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56" name="Picture 55"/>
              <p:cNvPicPr>
                <a:picLocks noChangeAspect="1"/>
              </p:cNvPicPr>
              <p:nvPr>
                <p:custDataLst>
                  <p:tags r:id="rId11"/>
                </p:custDataLst>
              </p:nvPr>
            </p:nvPicPr>
            <p:blipFill>
              <a:blip r:embed="rId29" cstate="print"/>
              <a:stretch>
                <a:fillRect/>
              </a:stretch>
            </p:blipFill>
            <p:spPr bwMode="auto">
              <a:xfrm>
                <a:off x="4223675" y="990600"/>
                <a:ext cx="4767925" cy="791849"/>
              </a:xfrm>
              <a:prstGeom prst="rect">
                <a:avLst/>
              </a:prstGeom>
              <a:solidFill>
                <a:srgbClr val="BBE0E3"/>
              </a:solidFill>
              <a:ln/>
              <a:effectLst/>
            </p:spPr>
          </p:pic>
          <p:cxnSp>
            <p:nvCxnSpPr>
              <p:cNvPr id="73" name="Straight Arrow Connector 72"/>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74" name="Picture 73"/>
              <p:cNvPicPr>
                <a:picLocks noChangeAspect="1"/>
              </p:cNvPicPr>
              <p:nvPr>
                <p:custDataLst>
                  <p:tags r:id="rId12"/>
                </p:custDataLst>
              </p:nvPr>
            </p:nvPicPr>
            <p:blipFill>
              <a:blip r:embed="rId30"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75" name="Picture 74"/>
              <p:cNvPicPr>
                <a:picLocks noChangeAspect="1"/>
              </p:cNvPicPr>
              <p:nvPr>
                <p:custDataLst>
                  <p:tags r:id="rId13"/>
                </p:custDataLst>
              </p:nvPr>
            </p:nvPicPr>
            <p:blipFill>
              <a:blip r:embed="rId31"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77" name="Picture 76"/>
              <p:cNvPicPr>
                <a:picLocks noChangeAspect="1"/>
              </p:cNvPicPr>
              <p:nvPr>
                <p:custDataLst>
                  <p:tags r:id="rId14"/>
                </p:custDataLst>
              </p:nvPr>
            </p:nvPicPr>
            <p:blipFill>
              <a:blip r:embed="rId32"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78" name="Straight Arrow Connector 77"/>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79" name="Picture 78"/>
              <p:cNvPicPr>
                <a:picLocks noChangeAspect="1"/>
              </p:cNvPicPr>
              <p:nvPr>
                <p:custDataLst>
                  <p:tags r:id="rId15"/>
                </p:custDataLst>
              </p:nvPr>
            </p:nvPicPr>
            <p:blipFill>
              <a:blip r:embed="rId33"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47" name="Group 67"/>
            <p:cNvGrpSpPr/>
            <p:nvPr/>
          </p:nvGrpSpPr>
          <p:grpSpPr bwMode="auto">
            <a:xfrm>
              <a:off x="3200950" y="3385279"/>
              <a:ext cx="5638335" cy="1205525"/>
              <a:chOff x="3353431" y="3181593"/>
              <a:chExt cx="5638335" cy="1205525"/>
            </a:xfrm>
          </p:grpSpPr>
          <p:cxnSp>
            <p:nvCxnSpPr>
              <p:cNvPr id="48" name="Straight Arrow Connector 47"/>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49" name="Picture 48"/>
              <p:cNvPicPr>
                <a:picLocks noChangeAspect="1"/>
              </p:cNvPicPr>
              <p:nvPr>
                <p:custDataLst>
                  <p:tags r:id="rId9"/>
                </p:custDataLst>
              </p:nvPr>
            </p:nvPicPr>
            <p:blipFill>
              <a:blip r:embed="rId34"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50" name="Picture 49"/>
              <p:cNvPicPr>
                <a:picLocks noChangeAspect="1"/>
              </p:cNvPicPr>
              <p:nvPr>
                <p:custDataLst>
                  <p:tags r:id="rId10"/>
                </p:custDataLst>
              </p:nvPr>
            </p:nvPicPr>
            <p:blipFill>
              <a:blip r:embed="rId35"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grpSp>
        <p:nvGrpSpPr>
          <p:cNvPr id="42" name="Group 41"/>
          <p:cNvGrpSpPr/>
          <p:nvPr/>
        </p:nvGrpSpPr>
        <p:grpSpPr>
          <a:xfrm>
            <a:off x="1524000" y="2514600"/>
            <a:ext cx="6043448" cy="4216400"/>
            <a:chOff x="1524000" y="2590800"/>
            <a:chExt cx="6043448" cy="4216400"/>
          </a:xfrm>
        </p:grpSpPr>
        <p:pic>
          <p:nvPicPr>
            <p:cNvPr id="57" name="Picture 147" descr="TP_tmp"/>
            <p:cNvPicPr>
              <a:picLocks noChangeAspect="1"/>
            </p:cNvPicPr>
            <p:nvPr>
              <p:custDataLst>
                <p:tags r:id="rId2"/>
              </p:custDataLst>
            </p:nvPr>
          </p:nvPicPr>
          <p:blipFill>
            <a:blip r:embed="rId36" cstate="print"/>
            <a:srcRect/>
            <a:stretch>
              <a:fillRect/>
            </a:stretch>
          </p:blipFill>
          <p:spPr bwMode="auto">
            <a:xfrm>
              <a:off x="2101850" y="6248400"/>
              <a:ext cx="5016500" cy="558800"/>
            </a:xfrm>
            <a:prstGeom prst="rect">
              <a:avLst/>
            </a:prstGeom>
            <a:noFill/>
            <a:ln w="9525">
              <a:noFill/>
              <a:miter lim="800000"/>
              <a:headEnd/>
              <a:tailEnd/>
            </a:ln>
          </p:spPr>
        </p:pic>
        <p:pic>
          <p:nvPicPr>
            <p:cNvPr id="58" name="Picture 42" descr="C:\Documents and Settings\Carlton Caves\My Documents\My Stuff 2\talks\waveformestimation\plot1.jpg"/>
            <p:cNvPicPr>
              <a:picLocks noChangeAspect="1" noChangeArrowheads="1"/>
            </p:cNvPicPr>
            <p:nvPr/>
          </p:nvPicPr>
          <p:blipFill>
            <a:blip r:embed="rId37" cstate="print"/>
            <a:srcRect/>
            <a:stretch>
              <a:fillRect/>
            </a:stretch>
          </p:blipFill>
          <p:spPr bwMode="auto">
            <a:xfrm>
              <a:off x="1524000" y="2590800"/>
              <a:ext cx="6043448" cy="3505200"/>
            </a:xfrm>
            <a:prstGeom prst="rect">
              <a:avLst/>
            </a:prstGeom>
            <a:noFill/>
          </p:spPr>
        </p:pic>
        <p:pic>
          <p:nvPicPr>
            <p:cNvPr id="59" name="Picture 58" descr="TP_tmp"/>
            <p:cNvPicPr>
              <a:picLocks noChangeAspect="1"/>
            </p:cNvPicPr>
            <p:nvPr>
              <p:custDataLst>
                <p:tags r:id="rId3"/>
              </p:custDataLst>
            </p:nvPr>
          </p:nvPicPr>
          <p:blipFill>
            <a:blip r:embed="rId38" cstate="print"/>
            <a:stretch>
              <a:fillRect/>
            </a:stretch>
          </p:blipFill>
          <p:spPr bwMode="auto">
            <a:xfrm>
              <a:off x="4419600" y="4267200"/>
              <a:ext cx="482347" cy="215646"/>
            </a:xfrm>
            <a:prstGeom prst="rect">
              <a:avLst/>
            </a:prstGeom>
            <a:noFill/>
            <a:ln/>
            <a:effectLst/>
          </p:spPr>
        </p:pic>
        <p:pic>
          <p:nvPicPr>
            <p:cNvPr id="60" name="Picture 59" descr="TP_tmp"/>
            <p:cNvPicPr>
              <a:picLocks noChangeAspect="1"/>
            </p:cNvPicPr>
            <p:nvPr>
              <p:custDataLst>
                <p:tags r:id="rId4"/>
              </p:custDataLst>
            </p:nvPr>
          </p:nvPicPr>
          <p:blipFill>
            <a:blip r:embed="rId39" cstate="print"/>
            <a:stretch>
              <a:fillRect/>
            </a:stretch>
          </p:blipFill>
          <p:spPr bwMode="auto">
            <a:xfrm>
              <a:off x="2590800" y="3137263"/>
              <a:ext cx="939350" cy="520337"/>
            </a:xfrm>
            <a:prstGeom prst="rect">
              <a:avLst/>
            </a:prstGeom>
            <a:noFill/>
            <a:ln/>
            <a:effectLst/>
          </p:spPr>
        </p:pic>
        <p:pic>
          <p:nvPicPr>
            <p:cNvPr id="61" name="Picture 60" descr="TP_tmp"/>
            <p:cNvPicPr>
              <a:picLocks noChangeAspect="1"/>
            </p:cNvPicPr>
            <p:nvPr>
              <p:custDataLst>
                <p:tags r:id="rId5"/>
              </p:custDataLst>
            </p:nvPr>
          </p:nvPicPr>
          <p:blipFill>
            <a:blip r:embed="rId40" cstate="print"/>
            <a:stretch>
              <a:fillRect/>
            </a:stretch>
          </p:blipFill>
          <p:spPr bwMode="auto">
            <a:xfrm>
              <a:off x="5410200" y="2692244"/>
              <a:ext cx="723554" cy="203356"/>
            </a:xfrm>
            <a:prstGeom prst="rect">
              <a:avLst/>
            </a:prstGeom>
            <a:noFill/>
            <a:ln/>
            <a:effectLst/>
          </p:spPr>
        </p:pic>
        <p:pic>
          <p:nvPicPr>
            <p:cNvPr id="62" name="Picture 61" descr="TP_tmp"/>
            <p:cNvPicPr>
              <a:picLocks noChangeAspect="1"/>
            </p:cNvPicPr>
            <p:nvPr>
              <p:custDataLst>
                <p:tags r:id="rId6"/>
              </p:custDataLst>
            </p:nvPr>
          </p:nvPicPr>
          <p:blipFill>
            <a:blip r:embed="rId41" cstate="print"/>
            <a:stretch>
              <a:fillRect/>
            </a:stretch>
          </p:blipFill>
          <p:spPr bwMode="auto">
            <a:xfrm>
              <a:off x="5632289" y="3200400"/>
              <a:ext cx="584175" cy="203357"/>
            </a:xfrm>
            <a:prstGeom prst="rect">
              <a:avLst/>
            </a:prstGeom>
            <a:noFill/>
            <a:ln/>
            <a:effectLst/>
          </p:spPr>
        </p:pic>
        <p:pic>
          <p:nvPicPr>
            <p:cNvPr id="63" name="Picture 62" descr="TP_tmp"/>
            <p:cNvPicPr>
              <a:picLocks noChangeAspect="1"/>
            </p:cNvPicPr>
            <p:nvPr>
              <p:custDataLst>
                <p:tags r:id="rId7"/>
              </p:custDataLst>
            </p:nvPr>
          </p:nvPicPr>
          <p:blipFill>
            <a:blip r:embed="rId42" cstate="print"/>
            <a:stretch>
              <a:fillRect/>
            </a:stretch>
          </p:blipFill>
          <p:spPr bwMode="auto">
            <a:xfrm>
              <a:off x="2362200" y="3835155"/>
              <a:ext cx="774922" cy="203445"/>
            </a:xfrm>
            <a:prstGeom prst="rect">
              <a:avLst/>
            </a:prstGeom>
            <a:noFill/>
            <a:ln/>
            <a:effectLst/>
          </p:spPr>
        </p:pic>
        <p:pic>
          <p:nvPicPr>
            <p:cNvPr id="64" name="Picture 63" descr="TP_tmp"/>
            <p:cNvPicPr>
              <a:picLocks noChangeAspect="1"/>
            </p:cNvPicPr>
            <p:nvPr>
              <p:custDataLst>
                <p:tags r:id="rId8"/>
              </p:custDataLst>
            </p:nvPr>
          </p:nvPicPr>
          <p:blipFill>
            <a:blip r:embed="rId43" cstate="print"/>
            <a:stretch>
              <a:fillRect/>
            </a:stretch>
          </p:blipFill>
          <p:spPr bwMode="auto">
            <a:xfrm>
              <a:off x="4457959" y="4876800"/>
              <a:ext cx="495041" cy="228480"/>
            </a:xfrm>
            <a:prstGeom prst="rect">
              <a:avLst/>
            </a:prstGeom>
            <a:noFill/>
            <a:ln/>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17"/>
          <p:cNvSpPr txBox="1">
            <a:spLocks noChangeArrowheads="1"/>
          </p:cNvSpPr>
          <p:nvPr/>
        </p:nvSpPr>
        <p:spPr bwMode="auto">
          <a:xfrm>
            <a:off x="152400" y="39469"/>
            <a:ext cx="5867400" cy="646331"/>
          </a:xfrm>
          <a:prstGeom prst="rect">
            <a:avLst/>
          </a:prstGeom>
          <a:noFill/>
          <a:ln w="9525">
            <a:noFill/>
            <a:miter lim="800000"/>
            <a:headEnd/>
            <a:tailEnd/>
          </a:ln>
          <a:effectLst/>
        </p:spPr>
        <p:txBody>
          <a:bodyPr wrap="square">
            <a:spAutoFit/>
          </a:bodyPr>
          <a:lstStyle/>
          <a:p>
            <a:pPr algn="l" eaLnBrk="1" hangingPunct="1"/>
            <a:r>
              <a:rPr lang="en-US" sz="3600" b="1" dirty="0" err="1">
                <a:solidFill>
                  <a:srgbClr val="996633"/>
                </a:solidFill>
                <a:latin typeface="Comic Sans MS" pitchFamily="66" charset="0"/>
              </a:rPr>
              <a:t>Langevin</a:t>
            </a:r>
            <a:r>
              <a:rPr lang="en-US" sz="3600" b="1" dirty="0">
                <a:solidFill>
                  <a:srgbClr val="996633"/>
                </a:solidFill>
                <a:latin typeface="Comic Sans MS" pitchFamily="66" charset="0"/>
              </a:rPr>
              <a:t> force</a:t>
            </a:r>
            <a:r>
              <a:rPr lang="en-US" sz="3600" dirty="0">
                <a:solidFill>
                  <a:schemeClr val="tx1"/>
                </a:solidFill>
              </a:rPr>
              <a:t> </a:t>
            </a:r>
          </a:p>
        </p:txBody>
      </p:sp>
      <p:pic>
        <p:nvPicPr>
          <p:cNvPr id="48" name="Picture 47" descr="TP_tmp"/>
          <p:cNvPicPr>
            <a:picLocks noChangeAspect="1"/>
          </p:cNvPicPr>
          <p:nvPr>
            <p:custDataLst>
              <p:tags r:id="rId1"/>
            </p:custDataLst>
          </p:nvPr>
        </p:nvPicPr>
        <p:blipFill>
          <a:blip r:embed="rId21" cstate="print"/>
          <a:stretch>
            <a:fillRect/>
          </a:stretch>
        </p:blipFill>
        <p:spPr bwMode="auto">
          <a:xfrm>
            <a:off x="304580" y="868340"/>
            <a:ext cx="4175986" cy="640068"/>
          </a:xfrm>
          <a:prstGeom prst="rect">
            <a:avLst/>
          </a:prstGeom>
          <a:noFill/>
          <a:ln/>
          <a:effectLst/>
        </p:spPr>
      </p:pic>
      <p:pic>
        <p:nvPicPr>
          <p:cNvPr id="46" name="Picture 45" descr="TP_tmp"/>
          <p:cNvPicPr>
            <a:picLocks noChangeAspect="1"/>
          </p:cNvPicPr>
          <p:nvPr>
            <p:custDataLst>
              <p:tags r:id="rId2"/>
            </p:custDataLst>
          </p:nvPr>
        </p:nvPicPr>
        <p:blipFill>
          <a:blip r:embed="rId22" cstate="print"/>
          <a:stretch>
            <a:fillRect/>
          </a:stretch>
        </p:blipFill>
        <p:spPr bwMode="auto">
          <a:xfrm>
            <a:off x="289349" y="1600200"/>
            <a:ext cx="5653747" cy="609906"/>
          </a:xfrm>
          <a:prstGeom prst="rect">
            <a:avLst/>
          </a:prstGeom>
          <a:noFill/>
          <a:ln/>
          <a:effectLst/>
        </p:spPr>
      </p:pic>
      <p:grpSp>
        <p:nvGrpSpPr>
          <p:cNvPr id="29" name="Group 28"/>
          <p:cNvGrpSpPr/>
          <p:nvPr/>
        </p:nvGrpSpPr>
        <p:grpSpPr>
          <a:xfrm>
            <a:off x="6909816" y="76200"/>
            <a:ext cx="2157984" cy="937201"/>
            <a:chOff x="152400" y="762000"/>
            <a:chExt cx="8839200" cy="3828804"/>
          </a:xfrm>
        </p:grpSpPr>
        <p:grpSp>
          <p:nvGrpSpPr>
            <p:cNvPr id="30" name="Group 1"/>
            <p:cNvGrpSpPr/>
            <p:nvPr/>
          </p:nvGrpSpPr>
          <p:grpSpPr>
            <a:xfrm>
              <a:off x="4060173" y="2032535"/>
              <a:ext cx="4093227" cy="329665"/>
              <a:chOff x="4316993" y="1861331"/>
              <a:chExt cx="4093227" cy="329665"/>
            </a:xfrm>
          </p:grpSpPr>
          <p:pic>
            <p:nvPicPr>
              <p:cNvPr id="53" name="Picture 2"/>
              <p:cNvPicPr>
                <a:picLocks noChangeAspect="1"/>
              </p:cNvPicPr>
              <p:nvPr>
                <p:custDataLst>
                  <p:tags r:id="rId18"/>
                </p:custDataLst>
              </p:nvPr>
            </p:nvPicPr>
            <p:blipFill>
              <a:blip r:embed="rId23"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54"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31" name="Group 4"/>
            <p:cNvGrpSpPr/>
            <p:nvPr/>
          </p:nvGrpSpPr>
          <p:grpSpPr>
            <a:xfrm>
              <a:off x="4038600" y="2565906"/>
              <a:ext cx="4522207" cy="329694"/>
              <a:chOff x="4316993" y="2438400"/>
              <a:chExt cx="4522207" cy="329694"/>
            </a:xfrm>
          </p:grpSpPr>
          <p:pic>
            <p:nvPicPr>
              <p:cNvPr id="51" name="Picture 5"/>
              <p:cNvPicPr>
                <a:picLocks noChangeAspect="1"/>
              </p:cNvPicPr>
              <p:nvPr>
                <p:custDataLst>
                  <p:tags r:id="rId17"/>
                </p:custDataLst>
              </p:nvPr>
            </p:nvPicPr>
            <p:blipFill>
              <a:blip r:embed="rId24"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52" name="Straight Arrow Connector 51"/>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32" name="Group 7"/>
            <p:cNvGrpSpPr/>
            <p:nvPr/>
          </p:nvGrpSpPr>
          <p:grpSpPr>
            <a:xfrm>
              <a:off x="152400" y="762000"/>
              <a:ext cx="8839200" cy="2743200"/>
              <a:chOff x="152400" y="762000"/>
              <a:chExt cx="8839200" cy="2743200"/>
            </a:xfrm>
          </p:grpSpPr>
          <p:sp>
            <p:nvSpPr>
              <p:cNvPr id="38" name="Rectangle 37"/>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9" name="Freeform 38"/>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0" name="Rectangle 39"/>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41" name="Picture 40"/>
              <p:cNvPicPr>
                <a:picLocks noChangeAspect="1"/>
              </p:cNvPicPr>
              <p:nvPr>
                <p:custDataLst>
                  <p:tags r:id="rId12"/>
                </p:custDataLst>
              </p:nvPr>
            </p:nvPicPr>
            <p:blipFill>
              <a:blip r:embed="rId25" cstate="print"/>
              <a:stretch>
                <a:fillRect/>
              </a:stretch>
            </p:blipFill>
            <p:spPr bwMode="auto">
              <a:xfrm>
                <a:off x="4223675" y="990600"/>
                <a:ext cx="4767925" cy="791849"/>
              </a:xfrm>
              <a:prstGeom prst="rect">
                <a:avLst/>
              </a:prstGeom>
              <a:solidFill>
                <a:srgbClr val="BBE0E3"/>
              </a:solidFill>
              <a:ln/>
              <a:effectLst/>
            </p:spPr>
          </p:pic>
          <p:cxnSp>
            <p:nvCxnSpPr>
              <p:cNvPr id="42" name="Straight Arrow Connector 41"/>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43" name="Picture 42"/>
              <p:cNvPicPr>
                <a:picLocks noChangeAspect="1"/>
              </p:cNvPicPr>
              <p:nvPr>
                <p:custDataLst>
                  <p:tags r:id="rId13"/>
                </p:custDataLst>
              </p:nvPr>
            </p:nvPicPr>
            <p:blipFill>
              <a:blip r:embed="rId26"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44" name="Picture 43"/>
              <p:cNvPicPr>
                <a:picLocks noChangeAspect="1"/>
              </p:cNvPicPr>
              <p:nvPr>
                <p:custDataLst>
                  <p:tags r:id="rId14"/>
                </p:custDataLst>
              </p:nvPr>
            </p:nvPicPr>
            <p:blipFill>
              <a:blip r:embed="rId27"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45" name="Picture 44"/>
              <p:cNvPicPr>
                <a:picLocks noChangeAspect="1"/>
              </p:cNvPicPr>
              <p:nvPr>
                <p:custDataLst>
                  <p:tags r:id="rId15"/>
                </p:custDataLst>
              </p:nvPr>
            </p:nvPicPr>
            <p:blipFill>
              <a:blip r:embed="rId28"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49" name="Straight Arrow Connector 48"/>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50" name="Picture 49"/>
              <p:cNvPicPr>
                <a:picLocks noChangeAspect="1"/>
              </p:cNvPicPr>
              <p:nvPr>
                <p:custDataLst>
                  <p:tags r:id="rId16"/>
                </p:custDataLst>
              </p:nvPr>
            </p:nvPicPr>
            <p:blipFill>
              <a:blip r:embed="rId29"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33" name="Group 67"/>
            <p:cNvGrpSpPr/>
            <p:nvPr/>
          </p:nvGrpSpPr>
          <p:grpSpPr bwMode="auto">
            <a:xfrm>
              <a:off x="3200950" y="3385279"/>
              <a:ext cx="5638335" cy="1205525"/>
              <a:chOff x="3353431" y="3181593"/>
              <a:chExt cx="5638335" cy="1205525"/>
            </a:xfrm>
          </p:grpSpPr>
          <p:cxnSp>
            <p:nvCxnSpPr>
              <p:cNvPr id="34" name="Straight Arrow Connector 33"/>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36" name="Picture 35"/>
              <p:cNvPicPr>
                <a:picLocks noChangeAspect="1"/>
              </p:cNvPicPr>
              <p:nvPr>
                <p:custDataLst>
                  <p:tags r:id="rId10"/>
                </p:custDataLst>
              </p:nvPr>
            </p:nvPicPr>
            <p:blipFill>
              <a:blip r:embed="rId30"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37" name="Picture 36"/>
              <p:cNvPicPr>
                <a:picLocks noChangeAspect="1"/>
              </p:cNvPicPr>
              <p:nvPr>
                <p:custDataLst>
                  <p:tags r:id="rId11"/>
                </p:custDataLst>
              </p:nvPr>
            </p:nvPicPr>
            <p:blipFill>
              <a:blip r:embed="rId31"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grpSp>
        <p:nvGrpSpPr>
          <p:cNvPr id="35" name="Group 34"/>
          <p:cNvGrpSpPr/>
          <p:nvPr/>
        </p:nvGrpSpPr>
        <p:grpSpPr>
          <a:xfrm>
            <a:off x="228600" y="2352675"/>
            <a:ext cx="8458200" cy="4276605"/>
            <a:chOff x="228600" y="2352675"/>
            <a:chExt cx="8458200" cy="4276605"/>
          </a:xfrm>
        </p:grpSpPr>
        <p:pic>
          <p:nvPicPr>
            <p:cNvPr id="55" name="Picture 47" descr="TP_tmp"/>
            <p:cNvPicPr>
              <a:picLocks noChangeAspect="1"/>
            </p:cNvPicPr>
            <p:nvPr>
              <p:custDataLst>
                <p:tags r:id="rId3"/>
              </p:custDataLst>
            </p:nvPr>
          </p:nvPicPr>
          <p:blipFill>
            <a:blip r:embed="rId32" cstate="print"/>
            <a:srcRect/>
            <a:stretch>
              <a:fillRect/>
            </a:stretch>
          </p:blipFill>
          <p:spPr bwMode="auto">
            <a:xfrm>
              <a:off x="228600" y="3810000"/>
              <a:ext cx="1473200" cy="444500"/>
            </a:xfrm>
            <a:prstGeom prst="rect">
              <a:avLst/>
            </a:prstGeom>
            <a:noFill/>
            <a:ln w="9525">
              <a:noFill/>
              <a:miter lim="800000"/>
              <a:headEnd/>
              <a:tailEnd/>
            </a:ln>
          </p:spPr>
        </p:pic>
        <p:pic>
          <p:nvPicPr>
            <p:cNvPr id="56" name="Picture 28" descr="C:\Documents and Settings\Carlton Caves\My Documents\My Stuff 2\talks\waveformestimation\plot2.jpg"/>
            <p:cNvPicPr>
              <a:picLocks noChangeAspect="1" noChangeArrowheads="1"/>
            </p:cNvPicPr>
            <p:nvPr/>
          </p:nvPicPr>
          <p:blipFill>
            <a:blip r:embed="rId33" cstate="print"/>
            <a:srcRect/>
            <a:stretch>
              <a:fillRect/>
            </a:stretch>
          </p:blipFill>
          <p:spPr bwMode="auto">
            <a:xfrm>
              <a:off x="2122888" y="2352675"/>
              <a:ext cx="6563912" cy="4124325"/>
            </a:xfrm>
            <a:prstGeom prst="rect">
              <a:avLst/>
            </a:prstGeom>
            <a:noFill/>
          </p:spPr>
        </p:pic>
        <p:pic>
          <p:nvPicPr>
            <p:cNvPr id="57" name="Picture 56" descr="TP_tmp"/>
            <p:cNvPicPr>
              <a:picLocks noChangeAspect="1"/>
            </p:cNvPicPr>
            <p:nvPr>
              <p:custDataLst>
                <p:tags r:id="rId4"/>
              </p:custDataLst>
            </p:nvPr>
          </p:nvPicPr>
          <p:blipFill>
            <a:blip r:embed="rId34" cstate="print"/>
            <a:stretch>
              <a:fillRect/>
            </a:stretch>
          </p:blipFill>
          <p:spPr bwMode="auto">
            <a:xfrm>
              <a:off x="5219959" y="6400800"/>
              <a:ext cx="495041" cy="228480"/>
            </a:xfrm>
            <a:prstGeom prst="rect">
              <a:avLst/>
            </a:prstGeom>
            <a:noFill/>
            <a:ln/>
            <a:effectLst/>
          </p:spPr>
        </p:pic>
        <p:pic>
          <p:nvPicPr>
            <p:cNvPr id="58" name="Picture 57" descr="TP_tmp"/>
            <p:cNvPicPr>
              <a:picLocks noChangeAspect="1"/>
            </p:cNvPicPr>
            <p:nvPr>
              <p:custDataLst>
                <p:tags r:id="rId5"/>
              </p:custDataLst>
            </p:nvPr>
          </p:nvPicPr>
          <p:blipFill>
            <a:blip r:embed="rId35" cstate="print"/>
            <a:stretch>
              <a:fillRect/>
            </a:stretch>
          </p:blipFill>
          <p:spPr bwMode="auto">
            <a:xfrm>
              <a:off x="4419600" y="2743200"/>
              <a:ext cx="482347" cy="215646"/>
            </a:xfrm>
            <a:prstGeom prst="rect">
              <a:avLst/>
            </a:prstGeom>
            <a:noFill/>
            <a:ln/>
            <a:effectLst/>
          </p:spPr>
        </p:pic>
        <p:pic>
          <p:nvPicPr>
            <p:cNvPr id="59" name="Picture 58" descr="TP_tmp"/>
            <p:cNvPicPr>
              <a:picLocks noChangeAspect="1"/>
            </p:cNvPicPr>
            <p:nvPr>
              <p:custDataLst>
                <p:tags r:id="rId6"/>
              </p:custDataLst>
            </p:nvPr>
          </p:nvPicPr>
          <p:blipFill>
            <a:blip r:embed="rId36" cstate="print"/>
            <a:stretch>
              <a:fillRect/>
            </a:stretch>
          </p:blipFill>
          <p:spPr bwMode="auto">
            <a:xfrm>
              <a:off x="4267200" y="4953000"/>
              <a:ext cx="241438" cy="190409"/>
            </a:xfrm>
            <a:prstGeom prst="rect">
              <a:avLst/>
            </a:prstGeom>
            <a:noFill/>
            <a:ln/>
            <a:effectLst/>
          </p:spPr>
        </p:pic>
        <p:pic>
          <p:nvPicPr>
            <p:cNvPr id="60" name="Picture 59" descr="TP_tmp"/>
            <p:cNvPicPr>
              <a:picLocks noChangeAspect="1"/>
            </p:cNvPicPr>
            <p:nvPr>
              <p:custDataLst>
                <p:tags r:id="rId7"/>
              </p:custDataLst>
            </p:nvPr>
          </p:nvPicPr>
          <p:blipFill>
            <a:blip r:embed="rId37" cstate="print"/>
            <a:stretch>
              <a:fillRect/>
            </a:stretch>
          </p:blipFill>
          <p:spPr bwMode="auto">
            <a:xfrm>
              <a:off x="5993948" y="4343269"/>
              <a:ext cx="1334265" cy="228731"/>
            </a:xfrm>
            <a:prstGeom prst="rect">
              <a:avLst/>
            </a:prstGeom>
            <a:noFill/>
            <a:ln/>
            <a:effectLst/>
          </p:spPr>
        </p:pic>
        <p:pic>
          <p:nvPicPr>
            <p:cNvPr id="61" name="Picture 60" descr="TP_tmp"/>
            <p:cNvPicPr>
              <a:picLocks noChangeAspect="1"/>
            </p:cNvPicPr>
            <p:nvPr>
              <p:custDataLst>
                <p:tags r:id="rId8"/>
              </p:custDataLst>
            </p:nvPr>
          </p:nvPicPr>
          <p:blipFill>
            <a:blip r:embed="rId38" cstate="print"/>
            <a:stretch>
              <a:fillRect/>
            </a:stretch>
          </p:blipFill>
          <p:spPr bwMode="auto">
            <a:xfrm>
              <a:off x="6007262" y="5029069"/>
              <a:ext cx="1206939" cy="228731"/>
            </a:xfrm>
            <a:prstGeom prst="rect">
              <a:avLst/>
            </a:prstGeom>
            <a:noFill/>
            <a:ln/>
            <a:effectLst/>
          </p:spPr>
        </p:pic>
        <p:pic>
          <p:nvPicPr>
            <p:cNvPr id="62" name="Picture 61" descr="TP_tmp"/>
            <p:cNvPicPr>
              <a:picLocks noChangeAspect="1"/>
            </p:cNvPicPr>
            <p:nvPr>
              <p:custDataLst>
                <p:tags r:id="rId9"/>
              </p:custDataLst>
            </p:nvPr>
          </p:nvPicPr>
          <p:blipFill>
            <a:blip r:embed="rId39" cstate="print"/>
            <a:stretch>
              <a:fillRect/>
            </a:stretch>
          </p:blipFill>
          <p:spPr bwMode="auto">
            <a:xfrm>
              <a:off x="5994143" y="5638800"/>
              <a:ext cx="1397257" cy="228683"/>
            </a:xfrm>
            <a:prstGeom prst="rect">
              <a:avLst/>
            </a:prstGeom>
            <a:noFill/>
            <a:ln/>
            <a:effectLst/>
          </p:spPr>
        </p:pic>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1447800" y="2590800"/>
            <a:ext cx="6172200" cy="707886"/>
          </a:xfrm>
          <a:prstGeom prst="rect">
            <a:avLst/>
          </a:prstGeom>
          <a:solidFill>
            <a:srgbClr val="CCCCFF"/>
          </a:solidFill>
          <a:ln w="28575">
            <a:solidFill>
              <a:srgbClr val="FF0000"/>
            </a:solidFill>
          </a:ln>
        </p:spPr>
        <p:txBody>
          <a:bodyPr wrap="square" rtlCol="0">
            <a:spAutoFit/>
          </a:bodyPr>
          <a:lstStyle/>
          <a:p>
            <a:r>
              <a:rPr lang="en-US" sz="4000" b="1" dirty="0">
                <a:solidFill>
                  <a:srgbClr val="FF0000"/>
                </a:solidFill>
                <a:latin typeface="Comic Sans MS" pitchFamily="66" charset="0"/>
              </a:rPr>
              <a:t>The right wrong story.</a:t>
            </a:r>
          </a:p>
        </p:txBody>
      </p:sp>
      <p:sp>
        <p:nvSpPr>
          <p:cNvPr id="23" name="Text Box 17"/>
          <p:cNvSpPr txBox="1">
            <a:spLocks noChangeArrowheads="1"/>
          </p:cNvSpPr>
          <p:nvPr/>
        </p:nvSpPr>
        <p:spPr bwMode="auto">
          <a:xfrm>
            <a:off x="152400" y="152400"/>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SQL for force detection</a:t>
            </a:r>
            <a:r>
              <a:rPr lang="en-US" sz="3600" dirty="0">
                <a:solidFill>
                  <a:schemeClr val="tx1"/>
                </a:solidFill>
              </a:rPr>
              <a:t> </a:t>
            </a:r>
          </a:p>
        </p:txBody>
      </p:sp>
      <p:pic>
        <p:nvPicPr>
          <p:cNvPr id="6" name="Picture 5" descr="TP_tmp"/>
          <p:cNvPicPr>
            <a:picLocks noChangeAspect="1"/>
          </p:cNvPicPr>
          <p:nvPr>
            <p:custDataLst>
              <p:tags r:id="rId1"/>
            </p:custDataLst>
          </p:nvPr>
        </p:nvPicPr>
        <p:blipFill>
          <a:blip r:embed="rId6" cstate="print"/>
          <a:stretch>
            <a:fillRect/>
          </a:stretch>
        </p:blipFill>
        <p:spPr bwMode="auto">
          <a:xfrm>
            <a:off x="228825" y="1224992"/>
            <a:ext cx="8709484" cy="939548"/>
          </a:xfrm>
          <a:prstGeom prst="rect">
            <a:avLst/>
          </a:prstGeom>
          <a:solidFill>
            <a:srgbClr val="CC99FF"/>
          </a:solidFill>
          <a:ln/>
          <a:effectLst/>
        </p:spPr>
      </p:pic>
      <p:grpSp>
        <p:nvGrpSpPr>
          <p:cNvPr id="12" name="Group 11"/>
          <p:cNvGrpSpPr/>
          <p:nvPr/>
        </p:nvGrpSpPr>
        <p:grpSpPr>
          <a:xfrm>
            <a:off x="609600" y="3886200"/>
            <a:ext cx="7924800" cy="2895600"/>
            <a:chOff x="609600" y="3886200"/>
            <a:chExt cx="7924800" cy="2895600"/>
          </a:xfrm>
        </p:grpSpPr>
        <p:grpSp>
          <p:nvGrpSpPr>
            <p:cNvPr id="11" name="Group 10"/>
            <p:cNvGrpSpPr/>
            <p:nvPr/>
          </p:nvGrpSpPr>
          <p:grpSpPr>
            <a:xfrm>
              <a:off x="838200" y="3886200"/>
              <a:ext cx="7391400" cy="960122"/>
              <a:chOff x="990600" y="3886200"/>
              <a:chExt cx="7391400" cy="960122"/>
            </a:xfrm>
          </p:grpSpPr>
          <p:pic>
            <p:nvPicPr>
              <p:cNvPr id="8" name="Picture 7" descr="TP_tmp"/>
              <p:cNvPicPr>
                <a:picLocks noChangeAspect="1"/>
              </p:cNvPicPr>
              <p:nvPr>
                <p:custDataLst>
                  <p:tags r:id="rId2"/>
                </p:custDataLst>
              </p:nvPr>
            </p:nvPicPr>
            <p:blipFill>
              <a:blip r:embed="rId7" cstate="print"/>
              <a:stretch>
                <a:fillRect/>
              </a:stretch>
            </p:blipFill>
            <p:spPr bwMode="auto">
              <a:xfrm>
                <a:off x="990600" y="3886200"/>
                <a:ext cx="3017525" cy="960122"/>
              </a:xfrm>
              <a:prstGeom prst="rect">
                <a:avLst/>
              </a:prstGeom>
              <a:noFill/>
              <a:ln/>
              <a:effectLst/>
            </p:spPr>
          </p:pic>
          <p:pic>
            <p:nvPicPr>
              <p:cNvPr id="9" name="Picture 8" descr="TP_tmp"/>
              <p:cNvPicPr>
                <a:picLocks noChangeAspect="1"/>
              </p:cNvPicPr>
              <p:nvPr>
                <p:custDataLst>
                  <p:tags r:id="rId3"/>
                </p:custDataLst>
              </p:nvPr>
            </p:nvPicPr>
            <p:blipFill>
              <a:blip r:embed="rId8" cstate="print"/>
              <a:stretch>
                <a:fillRect/>
              </a:stretch>
            </p:blipFill>
            <p:spPr bwMode="auto">
              <a:xfrm>
                <a:off x="4884413" y="4114797"/>
                <a:ext cx="3497587" cy="480062"/>
              </a:xfrm>
              <a:prstGeom prst="rect">
                <a:avLst/>
              </a:prstGeom>
              <a:noFill/>
              <a:ln/>
              <a:effectLst/>
            </p:spPr>
          </p:pic>
        </p:grpSp>
        <p:sp>
          <p:nvSpPr>
            <p:cNvPr id="10" name="TextBox 9"/>
            <p:cNvSpPr txBox="1"/>
            <p:nvPr/>
          </p:nvSpPr>
          <p:spPr>
            <a:xfrm>
              <a:off x="609600" y="4965918"/>
              <a:ext cx="7924800" cy="1815882"/>
            </a:xfrm>
            <a:prstGeom prst="rect">
              <a:avLst/>
            </a:prstGeom>
            <a:solidFill>
              <a:srgbClr val="FFFF00"/>
            </a:solidFill>
            <a:ln w="28575">
              <a:solidFill>
                <a:srgbClr val="990099"/>
              </a:solidFill>
            </a:ln>
          </p:spPr>
          <p:txBody>
            <a:bodyPr wrap="square" rtlCol="0">
              <a:spAutoFit/>
            </a:bodyPr>
            <a:lstStyle/>
            <a:p>
              <a:pPr algn="l"/>
              <a:r>
                <a:rPr lang="en-US" sz="2800" dirty="0">
                  <a:solidFill>
                    <a:srgbClr val="990099"/>
                  </a:solidFill>
                  <a:latin typeface="Calibri" pitchFamily="34" charset="0"/>
                </a:rPr>
                <a:t>In an </a:t>
              </a:r>
              <a:r>
                <a:rPr lang="en-US" sz="2800" dirty="0" err="1">
                  <a:solidFill>
                    <a:srgbClr val="990099"/>
                  </a:solidFill>
                  <a:latin typeface="Calibri" pitchFamily="34" charset="0"/>
                </a:rPr>
                <a:t>opto</a:t>
              </a:r>
              <a:r>
                <a:rPr lang="en-US" sz="2800" dirty="0">
                  <a:solidFill>
                    <a:srgbClr val="990099"/>
                  </a:solidFill>
                  <a:latin typeface="Calibri" pitchFamily="34" charset="0"/>
                </a:rPr>
                <a:t>-mechanical setting, achieving the SQL at a particular frequency requires squeezing at that frequency, and achieving the SQL over a wide bandwidth requires frequency-dependent squeezing.</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1000" fill="hold"/>
                                        <p:tgtEl>
                                          <p:spTgt spid="29"/>
                                        </p:tgtEl>
                                        <p:attrNameLst>
                                          <p:attrName>ppt_w</p:attrName>
                                        </p:attrNameLst>
                                      </p:cBhvr>
                                      <p:tavLst>
                                        <p:tav tm="0">
                                          <p:val>
                                            <p:fltVal val="0"/>
                                          </p:val>
                                        </p:tav>
                                        <p:tav tm="100000">
                                          <p:val>
                                            <p:strVal val="#ppt_w"/>
                                          </p:val>
                                        </p:tav>
                                      </p:tavLst>
                                    </p:anim>
                                    <p:anim calcmode="lin" valueType="num">
                                      <p:cBhvr>
                                        <p:cTn id="8" dur="1000" fill="hold"/>
                                        <p:tgtEl>
                                          <p:spTgt spid="29"/>
                                        </p:tgtEl>
                                        <p:attrNameLst>
                                          <p:attrName>ppt_h</p:attrName>
                                        </p:attrNameLst>
                                      </p:cBhvr>
                                      <p:tavLst>
                                        <p:tav tm="0">
                                          <p:val>
                                            <p:fltVal val="0"/>
                                          </p:val>
                                        </p:tav>
                                        <p:tav tm="100000">
                                          <p:val>
                                            <p:strVal val="#ppt_h"/>
                                          </p:val>
                                        </p:tav>
                                      </p:tavLst>
                                    </p:anim>
                                    <p:anim calcmode="lin" valueType="num">
                                      <p:cBhvr>
                                        <p:cTn id="9" dur="1000" fill="hold"/>
                                        <p:tgtEl>
                                          <p:spTgt spid="2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sp>
        <p:nvSpPr>
          <p:cNvPr id="321539" name="Text Box 3"/>
          <p:cNvSpPr txBox="1">
            <a:spLocks noChangeArrowheads="1"/>
          </p:cNvSpPr>
          <p:nvPr/>
        </p:nvSpPr>
        <p:spPr bwMode="auto">
          <a:xfrm>
            <a:off x="80977" y="11108"/>
            <a:ext cx="8945534" cy="646331"/>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III. Beating the SQL.  Three strategies</a:t>
            </a:r>
            <a:endParaRPr lang="en-US" sz="3600" b="1" dirty="0">
              <a:solidFill>
                <a:schemeClr val="accent2"/>
              </a:solidFill>
            </a:endParaRPr>
          </a:p>
        </p:txBody>
      </p:sp>
      <p:sp>
        <p:nvSpPr>
          <p:cNvPr id="321540" name="Text Box 4"/>
          <p:cNvSpPr txBox="1">
            <a:spLocks noChangeArrowheads="1"/>
          </p:cNvSpPr>
          <p:nvPr/>
        </p:nvSpPr>
        <p:spPr bwMode="auto">
          <a:xfrm>
            <a:off x="3106738" y="6110288"/>
            <a:ext cx="2894012" cy="730250"/>
          </a:xfrm>
          <a:prstGeom prst="rect">
            <a:avLst/>
          </a:prstGeom>
          <a:noFill/>
          <a:ln w="19050" algn="ctr">
            <a:noFill/>
            <a:miter lim="800000"/>
            <a:headEnd/>
            <a:tailEnd/>
          </a:ln>
          <a:effectLst/>
        </p:spPr>
        <p:txBody>
          <a:bodyPr wrap="none">
            <a:spAutoFit/>
          </a:bodyPr>
          <a:lstStyle/>
          <a:p>
            <a:r>
              <a:rPr lang="en-US" sz="1400" b="1" dirty="0">
                <a:solidFill>
                  <a:schemeClr val="tx1"/>
                </a:solidFill>
              </a:rPr>
              <a:t>Truchas from East Pecos Baldy </a:t>
            </a:r>
          </a:p>
          <a:p>
            <a:r>
              <a:rPr lang="en-US" sz="1400" b="1" dirty="0">
                <a:solidFill>
                  <a:schemeClr val="tx1"/>
                </a:solidFill>
              </a:rPr>
              <a:t>Sangre de Cristo Range</a:t>
            </a:r>
          </a:p>
          <a:p>
            <a:r>
              <a:rPr lang="en-US" sz="1400" b="1" dirty="0">
                <a:solidFill>
                  <a:schemeClr val="tx1"/>
                </a:solidFill>
              </a:rPr>
              <a:t>Northern New Mexico</a:t>
            </a:r>
          </a:p>
        </p:txBody>
      </p:sp>
      <p:pic>
        <p:nvPicPr>
          <p:cNvPr id="321541" name="Picture 5" descr="DSCN0002edit"/>
          <p:cNvPicPr>
            <a:picLocks noChangeAspect="1" noChangeArrowheads="1"/>
          </p:cNvPicPr>
          <p:nvPr/>
        </p:nvPicPr>
        <p:blipFill>
          <a:blip r:embed="rId3" cstate="print"/>
          <a:srcRect/>
          <a:stretch>
            <a:fillRect/>
          </a:stretch>
        </p:blipFill>
        <p:spPr bwMode="auto">
          <a:xfrm>
            <a:off x="1143024" y="914400"/>
            <a:ext cx="6857976" cy="5143890"/>
          </a:xfrm>
          <a:prstGeom prst="rect">
            <a:avLst/>
          </a:prstGeom>
          <a:noFill/>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066800"/>
            <a:ext cx="8560632" cy="2462213"/>
          </a:xfrm>
          <a:prstGeom prst="rect">
            <a:avLst/>
          </a:prstGeom>
          <a:noFill/>
          <a:ln w="28575">
            <a:solidFill>
              <a:srgbClr val="008000"/>
            </a:solidFill>
          </a:ln>
        </p:spPr>
        <p:txBody>
          <a:bodyPr wrap="square" rtlCol="0">
            <a:spAutoFit/>
          </a:bodyPr>
          <a:lstStyle/>
          <a:p>
            <a:pPr marL="457200" indent="-457200" algn="l">
              <a:buAutoNum type="arabicPeriod"/>
            </a:pPr>
            <a:r>
              <a:rPr lang="en-US" sz="2200" dirty="0">
                <a:solidFill>
                  <a:srgbClr val="008000"/>
                </a:solidFill>
                <a:cs typeface="Helvetica" pitchFamily="34" charset="0"/>
              </a:rPr>
              <a:t>Couple parameter to observable </a:t>
            </a:r>
            <a:r>
              <a:rPr lang="en-US" sz="2200" i="1" dirty="0">
                <a:solidFill>
                  <a:srgbClr val="008000"/>
                </a:solidFill>
                <a:cs typeface="Helvetica" pitchFamily="34" charset="0"/>
              </a:rPr>
              <a:t>h</a:t>
            </a:r>
            <a:r>
              <a:rPr lang="en-US" sz="2200" dirty="0">
                <a:solidFill>
                  <a:srgbClr val="008000"/>
                </a:solidFill>
                <a:cs typeface="Helvetica" pitchFamily="34" charset="0"/>
              </a:rPr>
              <a:t>, and monitor observable </a:t>
            </a:r>
            <a:r>
              <a:rPr lang="en-US" sz="2200" i="1" dirty="0">
                <a:solidFill>
                  <a:srgbClr val="008000"/>
                </a:solidFill>
                <a:cs typeface="Helvetica" pitchFamily="34" charset="0"/>
              </a:rPr>
              <a:t>o</a:t>
            </a:r>
            <a:r>
              <a:rPr lang="en-US" sz="2200" dirty="0">
                <a:solidFill>
                  <a:srgbClr val="008000"/>
                </a:solidFill>
                <a:cs typeface="Helvetica" pitchFamily="34" charset="0"/>
              </a:rPr>
              <a:t> conjugate to </a:t>
            </a:r>
            <a:r>
              <a:rPr lang="en-US" sz="2200" i="1" dirty="0">
                <a:solidFill>
                  <a:srgbClr val="008000"/>
                </a:solidFill>
                <a:cs typeface="Helvetica" pitchFamily="34" charset="0"/>
              </a:rPr>
              <a:t>h.</a:t>
            </a:r>
            <a:endParaRPr lang="en-US" sz="2200" dirty="0">
              <a:solidFill>
                <a:srgbClr val="008000"/>
              </a:solidFill>
              <a:cs typeface="Helvetica" pitchFamily="34" charset="0"/>
            </a:endParaRPr>
          </a:p>
          <a:p>
            <a:pPr marL="457200" indent="-457200" algn="l">
              <a:buAutoNum type="arabicPeriod"/>
            </a:pPr>
            <a:r>
              <a:rPr lang="en-US" sz="2200" dirty="0">
                <a:solidFill>
                  <a:srgbClr val="008000"/>
                </a:solidFill>
                <a:cs typeface="Helvetica" pitchFamily="34" charset="0"/>
              </a:rPr>
              <a:t>Arrange that </a:t>
            </a:r>
            <a:r>
              <a:rPr lang="en-US" sz="2200" i="1" dirty="0">
                <a:solidFill>
                  <a:srgbClr val="008000"/>
                </a:solidFill>
                <a:cs typeface="Helvetica" pitchFamily="34" charset="0"/>
              </a:rPr>
              <a:t>h</a:t>
            </a:r>
            <a:r>
              <a:rPr lang="en-US" sz="2200" dirty="0">
                <a:solidFill>
                  <a:srgbClr val="008000"/>
                </a:solidFill>
                <a:cs typeface="Helvetica" pitchFamily="34" charset="0"/>
              </a:rPr>
              <a:t> and </a:t>
            </a:r>
            <a:r>
              <a:rPr lang="en-US" sz="2200" i="1" dirty="0">
                <a:solidFill>
                  <a:srgbClr val="008000"/>
                </a:solidFill>
                <a:cs typeface="Helvetica" pitchFamily="34" charset="0"/>
              </a:rPr>
              <a:t>o </a:t>
            </a:r>
            <a:r>
              <a:rPr lang="en-US" sz="2200" dirty="0">
                <a:solidFill>
                  <a:srgbClr val="008000"/>
                </a:solidFill>
                <a:cs typeface="Helvetica" pitchFamily="34" charset="0"/>
              </a:rPr>
              <a:t>are </a:t>
            </a:r>
            <a:r>
              <a:rPr lang="en-US" sz="2200" i="1" dirty="0">
                <a:solidFill>
                  <a:srgbClr val="008000"/>
                </a:solidFill>
                <a:cs typeface="Helvetica" pitchFamily="34" charset="0"/>
              </a:rPr>
              <a:t>conserved</a:t>
            </a:r>
            <a:r>
              <a:rPr lang="en-US" sz="2200" dirty="0">
                <a:solidFill>
                  <a:srgbClr val="008000"/>
                </a:solidFill>
                <a:cs typeface="Helvetica" pitchFamily="34" charset="0"/>
              </a:rPr>
              <a:t> in the absence of the parameter interaction; </a:t>
            </a:r>
            <a:r>
              <a:rPr lang="en-US" sz="2200" i="1" dirty="0">
                <a:solidFill>
                  <a:srgbClr val="008000"/>
                </a:solidFill>
                <a:cs typeface="Helvetica" pitchFamily="34" charset="0"/>
              </a:rPr>
              <a:t>o </a:t>
            </a:r>
            <a:r>
              <a:rPr lang="en-US" sz="2200" dirty="0">
                <a:solidFill>
                  <a:srgbClr val="008000"/>
                </a:solidFill>
                <a:cs typeface="Helvetica" pitchFamily="34" charset="0"/>
              </a:rPr>
              <a:t>is the simplest sort of  </a:t>
            </a:r>
            <a:r>
              <a:rPr lang="en-US" sz="2200" i="1" dirty="0">
                <a:solidFill>
                  <a:srgbClr val="008000"/>
                </a:solidFill>
                <a:cs typeface="Helvetica" pitchFamily="34" charset="0"/>
              </a:rPr>
              <a:t>quantum </a:t>
            </a:r>
            <a:r>
              <a:rPr lang="en-US" sz="2200" i="1" dirty="0" err="1">
                <a:solidFill>
                  <a:srgbClr val="008000"/>
                </a:solidFill>
                <a:cs typeface="Helvetica" pitchFamily="34" charset="0"/>
              </a:rPr>
              <a:t>nondemolition</a:t>
            </a:r>
            <a:r>
              <a:rPr lang="en-US" sz="2200" i="1" dirty="0">
                <a:solidFill>
                  <a:srgbClr val="008000"/>
                </a:solidFill>
                <a:cs typeface="Helvetica" pitchFamily="34" charset="0"/>
              </a:rPr>
              <a:t> </a:t>
            </a:r>
            <a:r>
              <a:rPr lang="en-US" sz="2200" dirty="0">
                <a:solidFill>
                  <a:srgbClr val="008000"/>
                </a:solidFill>
                <a:cs typeface="Helvetica" pitchFamily="34" charset="0"/>
              </a:rPr>
              <a:t>(QND) or </a:t>
            </a:r>
            <a:r>
              <a:rPr lang="en-US" sz="2200" i="1" dirty="0">
                <a:solidFill>
                  <a:srgbClr val="008000"/>
                </a:solidFill>
                <a:cs typeface="Helvetica" pitchFamily="34" charset="0"/>
              </a:rPr>
              <a:t>back-action-evading </a:t>
            </a:r>
            <a:r>
              <a:rPr lang="en-US" sz="2200" dirty="0">
                <a:solidFill>
                  <a:srgbClr val="008000"/>
                </a:solidFill>
                <a:cs typeface="Helvetica" pitchFamily="34" charset="0"/>
              </a:rPr>
              <a:t>(BAE) observable.</a:t>
            </a:r>
          </a:p>
          <a:p>
            <a:pPr marL="457200" indent="-457200" algn="l">
              <a:buAutoNum type="arabicPeriod"/>
            </a:pPr>
            <a:r>
              <a:rPr lang="en-US" sz="2200" dirty="0">
                <a:solidFill>
                  <a:srgbClr val="008000"/>
                </a:solidFill>
                <a:cs typeface="Helvetica" pitchFamily="34" charset="0"/>
              </a:rPr>
              <a:t>Give </a:t>
            </a:r>
            <a:r>
              <a:rPr lang="en-US" sz="2200" i="1" dirty="0">
                <a:solidFill>
                  <a:srgbClr val="008000"/>
                </a:solidFill>
                <a:cs typeface="Helvetica" pitchFamily="34" charset="0"/>
              </a:rPr>
              <a:t>o </a:t>
            </a:r>
            <a:r>
              <a:rPr lang="en-US" sz="2200" dirty="0">
                <a:solidFill>
                  <a:srgbClr val="008000"/>
                </a:solidFill>
                <a:cs typeface="Helvetica" pitchFamily="34" charset="0"/>
              </a:rPr>
              <a:t>as small an uncertainty as possible, thereby giving </a:t>
            </a:r>
            <a:r>
              <a:rPr lang="en-US" sz="2200" i="1" dirty="0">
                <a:solidFill>
                  <a:srgbClr val="008000"/>
                </a:solidFill>
                <a:cs typeface="Helvetica" pitchFamily="34" charset="0"/>
              </a:rPr>
              <a:t>h </a:t>
            </a:r>
            <a:r>
              <a:rPr lang="en-US" sz="2200" dirty="0">
                <a:solidFill>
                  <a:srgbClr val="008000"/>
                </a:solidFill>
                <a:cs typeface="Helvetica" pitchFamily="34" charset="0"/>
              </a:rPr>
              <a:t>as big an uncertainty as possible (back action).</a:t>
            </a:r>
            <a:endParaRPr lang="en-US" sz="2400" dirty="0">
              <a:solidFill>
                <a:srgbClr val="008000"/>
              </a:solidFill>
              <a:cs typeface="Helvetica" pitchFamily="34" charset="0"/>
            </a:endParaRPr>
          </a:p>
        </p:txBody>
      </p:sp>
      <p:sp>
        <p:nvSpPr>
          <p:cNvPr id="23" name="Text Box 17"/>
          <p:cNvSpPr txBox="1">
            <a:spLocks noChangeArrowheads="1"/>
          </p:cNvSpPr>
          <p:nvPr/>
        </p:nvSpPr>
        <p:spPr bwMode="auto">
          <a:xfrm>
            <a:off x="152400" y="177225"/>
            <a:ext cx="6248400"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Beating the SQL. Strategy 1</a:t>
            </a:r>
            <a:r>
              <a:rPr lang="en-US" sz="3200" dirty="0">
                <a:solidFill>
                  <a:schemeClr val="tx1"/>
                </a:solidFill>
              </a:rPr>
              <a:t> </a:t>
            </a:r>
          </a:p>
        </p:txBody>
      </p:sp>
      <p:grpSp>
        <p:nvGrpSpPr>
          <p:cNvPr id="12" name="Group 11"/>
          <p:cNvGrpSpPr/>
          <p:nvPr/>
        </p:nvGrpSpPr>
        <p:grpSpPr>
          <a:xfrm>
            <a:off x="381000" y="3733800"/>
            <a:ext cx="8305800" cy="1285220"/>
            <a:chOff x="381000" y="3896380"/>
            <a:chExt cx="8305800" cy="1285220"/>
          </a:xfrm>
        </p:grpSpPr>
        <p:sp>
          <p:nvSpPr>
            <p:cNvPr id="6" name="TextBox 5"/>
            <p:cNvSpPr txBox="1"/>
            <p:nvPr/>
          </p:nvSpPr>
          <p:spPr>
            <a:xfrm>
              <a:off x="381000" y="3896380"/>
              <a:ext cx="8305800" cy="523220"/>
            </a:xfrm>
            <a:prstGeom prst="rect">
              <a:avLst/>
            </a:prstGeom>
            <a:noFill/>
            <a:ln w="28575">
              <a:solidFill>
                <a:srgbClr val="FF3300"/>
              </a:solidFill>
            </a:ln>
          </p:spPr>
          <p:txBody>
            <a:bodyPr wrap="square" rtlCol="0">
              <a:spAutoFit/>
            </a:bodyPr>
            <a:lstStyle/>
            <a:p>
              <a:r>
                <a:rPr lang="en-US" sz="2800" dirty="0">
                  <a:solidFill>
                    <a:srgbClr val="FF0000"/>
                  </a:solidFill>
                  <a:cs typeface="Helvetica" pitchFamily="34" charset="0"/>
                </a:rPr>
                <a:t>Strategy 1.  Monitor a </a:t>
              </a:r>
              <a:r>
                <a:rPr lang="en-US" sz="2800" dirty="0" err="1">
                  <a:solidFill>
                    <a:srgbClr val="FF0000"/>
                  </a:solidFill>
                  <a:cs typeface="Helvetica" pitchFamily="34" charset="0"/>
                </a:rPr>
                <a:t>quadrature</a:t>
              </a:r>
              <a:r>
                <a:rPr lang="en-US" sz="2800" dirty="0">
                  <a:solidFill>
                    <a:srgbClr val="FF0000"/>
                  </a:solidFill>
                  <a:cs typeface="Helvetica" pitchFamily="34" charset="0"/>
                </a:rPr>
                <a:t> component. </a:t>
              </a:r>
              <a:r>
                <a:rPr lang="en-US" sz="2400" dirty="0">
                  <a:solidFill>
                    <a:srgbClr val="FF0000"/>
                  </a:solidFill>
                  <a:cs typeface="Helvetica" pitchFamily="34" charset="0"/>
                </a:rPr>
                <a:t>  </a:t>
              </a:r>
            </a:p>
          </p:txBody>
        </p:sp>
        <p:pic>
          <p:nvPicPr>
            <p:cNvPr id="10" name="Picture 9" descr="TP_tmp"/>
            <p:cNvPicPr>
              <a:picLocks noChangeAspect="1"/>
            </p:cNvPicPr>
            <p:nvPr>
              <p:custDataLst>
                <p:tags r:id="rId10"/>
              </p:custDataLst>
            </p:nvPr>
          </p:nvPicPr>
          <p:blipFill>
            <a:blip r:embed="rId13" cstate="print"/>
            <a:stretch>
              <a:fillRect/>
            </a:stretch>
          </p:blipFill>
          <p:spPr bwMode="auto">
            <a:xfrm>
              <a:off x="685800" y="4514849"/>
              <a:ext cx="7715266" cy="666751"/>
            </a:xfrm>
            <a:prstGeom prst="rect">
              <a:avLst/>
            </a:prstGeom>
            <a:noFill/>
            <a:ln/>
            <a:effectLst/>
          </p:spPr>
        </p:pic>
      </p:grpSp>
      <p:sp>
        <p:nvSpPr>
          <p:cNvPr id="11" name="TextBox 10"/>
          <p:cNvSpPr txBox="1"/>
          <p:nvPr/>
        </p:nvSpPr>
        <p:spPr>
          <a:xfrm>
            <a:off x="838200" y="5257800"/>
            <a:ext cx="7391400" cy="1323439"/>
          </a:xfrm>
          <a:prstGeom prst="rect">
            <a:avLst/>
          </a:prstGeom>
          <a:noFill/>
          <a:ln w="28575">
            <a:solidFill>
              <a:srgbClr val="990099"/>
            </a:solidFill>
          </a:ln>
        </p:spPr>
        <p:txBody>
          <a:bodyPr wrap="square" rtlCol="0">
            <a:spAutoFit/>
          </a:bodyPr>
          <a:lstStyle/>
          <a:p>
            <a:pPr marL="457200" indent="-457200" algn="l"/>
            <a:r>
              <a:rPr lang="en-US" b="1" dirty="0">
                <a:solidFill>
                  <a:srgbClr val="990099"/>
                </a:solidFill>
                <a:cs typeface="Helvetica" pitchFamily="34" charset="0"/>
              </a:rPr>
              <a:t>Downsides</a:t>
            </a:r>
          </a:p>
          <a:p>
            <a:pPr marL="457200" indent="-457200" algn="l">
              <a:buAutoNum type="arabicPeriod"/>
            </a:pPr>
            <a:r>
              <a:rPr lang="en-US" b="1" dirty="0">
                <a:solidFill>
                  <a:srgbClr val="990099"/>
                </a:solidFill>
                <a:cs typeface="Helvetica" pitchFamily="34" charset="0"/>
              </a:rPr>
              <a:t>Detect only one quadrature of the force.  </a:t>
            </a:r>
          </a:p>
          <a:p>
            <a:pPr marL="457200" indent="-457200" algn="l">
              <a:buAutoNum type="arabicPeriod"/>
            </a:pPr>
            <a:r>
              <a:rPr lang="en-US" b="1" dirty="0">
                <a:solidFill>
                  <a:srgbClr val="990099"/>
                </a:solidFill>
                <a:cs typeface="Helvetica" pitchFamily="34" charset="0"/>
              </a:rPr>
              <a:t>Mainly narrowband (no convenient free-mass version).</a:t>
            </a:r>
          </a:p>
          <a:p>
            <a:pPr marL="457200" indent="-457200" algn="l">
              <a:buAutoNum type="arabicPeriod"/>
            </a:pPr>
            <a:r>
              <a:rPr lang="en-US" b="1" dirty="0">
                <a:solidFill>
                  <a:srgbClr val="990099"/>
                </a:solidFill>
                <a:cs typeface="Helvetica" pitchFamily="34" charset="0"/>
              </a:rPr>
              <a:t>Need new kind of coupling to monitor oscillator.</a:t>
            </a:r>
          </a:p>
        </p:txBody>
      </p:sp>
      <p:grpSp>
        <p:nvGrpSpPr>
          <p:cNvPr id="9" name="Group 8"/>
          <p:cNvGrpSpPr/>
          <p:nvPr/>
        </p:nvGrpSpPr>
        <p:grpSpPr>
          <a:xfrm>
            <a:off x="6909816" y="76200"/>
            <a:ext cx="2157984" cy="937201"/>
            <a:chOff x="152400" y="762000"/>
            <a:chExt cx="8839200" cy="3828804"/>
          </a:xfrm>
        </p:grpSpPr>
        <p:grpSp>
          <p:nvGrpSpPr>
            <p:cNvPr id="13" name="Group 1"/>
            <p:cNvGrpSpPr/>
            <p:nvPr/>
          </p:nvGrpSpPr>
          <p:grpSpPr>
            <a:xfrm>
              <a:off x="4060173" y="2032535"/>
              <a:ext cx="4093227" cy="329665"/>
              <a:chOff x="4316993" y="1861331"/>
              <a:chExt cx="4093227" cy="329665"/>
            </a:xfrm>
          </p:grpSpPr>
          <p:pic>
            <p:nvPicPr>
              <p:cNvPr id="33" name="Picture 2"/>
              <p:cNvPicPr>
                <a:picLocks noChangeAspect="1"/>
              </p:cNvPicPr>
              <p:nvPr>
                <p:custDataLst>
                  <p:tags r:id="rId9"/>
                </p:custDataLst>
              </p:nvPr>
            </p:nvPicPr>
            <p:blipFill>
              <a:blip r:embed="rId14"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34"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14" name="Group 4"/>
            <p:cNvGrpSpPr/>
            <p:nvPr/>
          </p:nvGrpSpPr>
          <p:grpSpPr>
            <a:xfrm>
              <a:off x="4038600" y="2565906"/>
              <a:ext cx="4522207" cy="329694"/>
              <a:chOff x="4316993" y="2438400"/>
              <a:chExt cx="4522207" cy="329694"/>
            </a:xfrm>
          </p:grpSpPr>
          <p:pic>
            <p:nvPicPr>
              <p:cNvPr id="31" name="Picture 5"/>
              <p:cNvPicPr>
                <a:picLocks noChangeAspect="1"/>
              </p:cNvPicPr>
              <p:nvPr>
                <p:custDataLst>
                  <p:tags r:id="rId8"/>
                </p:custDataLst>
              </p:nvPr>
            </p:nvPicPr>
            <p:blipFill>
              <a:blip r:embed="rId15"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32" name="Straight Arrow Connector 31"/>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15" name="Group 7"/>
            <p:cNvGrpSpPr/>
            <p:nvPr/>
          </p:nvGrpSpPr>
          <p:grpSpPr>
            <a:xfrm>
              <a:off x="152400" y="762000"/>
              <a:ext cx="8839200" cy="2743200"/>
              <a:chOff x="152400" y="762000"/>
              <a:chExt cx="8839200" cy="2743200"/>
            </a:xfrm>
          </p:grpSpPr>
          <p:sp>
            <p:nvSpPr>
              <p:cNvPr id="20" name="Rectangle 19"/>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1" name="Freeform 20"/>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22" name="Rectangle 21"/>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24" name="Picture 23"/>
              <p:cNvPicPr>
                <a:picLocks noChangeAspect="1"/>
              </p:cNvPicPr>
              <p:nvPr>
                <p:custDataLst>
                  <p:tags r:id="rId3"/>
                </p:custDataLst>
              </p:nvPr>
            </p:nvPicPr>
            <p:blipFill>
              <a:blip r:embed="rId16" cstate="print"/>
              <a:stretch>
                <a:fillRect/>
              </a:stretch>
            </p:blipFill>
            <p:spPr bwMode="auto">
              <a:xfrm>
                <a:off x="4223675" y="990600"/>
                <a:ext cx="4767925" cy="791849"/>
              </a:xfrm>
              <a:prstGeom prst="rect">
                <a:avLst/>
              </a:prstGeom>
              <a:solidFill>
                <a:srgbClr val="BBE0E3"/>
              </a:solidFill>
              <a:ln/>
              <a:effectLst/>
            </p:spPr>
          </p:pic>
          <p:cxnSp>
            <p:nvCxnSpPr>
              <p:cNvPr id="25" name="Straight Arrow Connector 24"/>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26" name="Picture 25"/>
              <p:cNvPicPr>
                <a:picLocks noChangeAspect="1"/>
              </p:cNvPicPr>
              <p:nvPr>
                <p:custDataLst>
                  <p:tags r:id="rId4"/>
                </p:custDataLst>
              </p:nvPr>
            </p:nvPicPr>
            <p:blipFill>
              <a:blip r:embed="rId17"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27" name="Picture 26"/>
              <p:cNvPicPr>
                <a:picLocks noChangeAspect="1"/>
              </p:cNvPicPr>
              <p:nvPr>
                <p:custDataLst>
                  <p:tags r:id="rId5"/>
                </p:custDataLst>
              </p:nvPr>
            </p:nvPicPr>
            <p:blipFill>
              <a:blip r:embed="rId18"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28" name="Picture 27"/>
              <p:cNvPicPr>
                <a:picLocks noChangeAspect="1"/>
              </p:cNvPicPr>
              <p:nvPr>
                <p:custDataLst>
                  <p:tags r:id="rId6"/>
                </p:custDataLst>
              </p:nvPr>
            </p:nvPicPr>
            <p:blipFill>
              <a:blip r:embed="rId19"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29" name="Straight Arrow Connector 28"/>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30" name="Picture 29"/>
              <p:cNvPicPr>
                <a:picLocks noChangeAspect="1"/>
              </p:cNvPicPr>
              <p:nvPr>
                <p:custDataLst>
                  <p:tags r:id="rId7"/>
                </p:custDataLst>
              </p:nvPr>
            </p:nvPicPr>
            <p:blipFill>
              <a:blip r:embed="rId20"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16" name="Group 67"/>
            <p:cNvGrpSpPr/>
            <p:nvPr/>
          </p:nvGrpSpPr>
          <p:grpSpPr bwMode="auto">
            <a:xfrm>
              <a:off x="3200950" y="3385279"/>
              <a:ext cx="5638335" cy="1205525"/>
              <a:chOff x="3353431" y="3181593"/>
              <a:chExt cx="5638335" cy="1205525"/>
            </a:xfrm>
          </p:grpSpPr>
          <p:cxnSp>
            <p:nvCxnSpPr>
              <p:cNvPr id="17" name="Straight Arrow Connector 16"/>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18" name="Picture 17"/>
              <p:cNvPicPr>
                <a:picLocks noChangeAspect="1"/>
              </p:cNvPicPr>
              <p:nvPr>
                <p:custDataLst>
                  <p:tags r:id="rId1"/>
                </p:custDataLst>
              </p:nvPr>
            </p:nvPicPr>
            <p:blipFill>
              <a:blip r:embed="rId21"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19" name="Picture 18"/>
              <p:cNvPicPr>
                <a:picLocks noChangeAspect="1"/>
              </p:cNvPicPr>
              <p:nvPr>
                <p:custDataLst>
                  <p:tags r:id="rId2"/>
                </p:custDataLst>
              </p:nvPr>
            </p:nvPicPr>
            <p:blipFill>
              <a:blip r:embed="rId22"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17"/>
          <p:cNvSpPr txBox="1">
            <a:spLocks noChangeArrowheads="1"/>
          </p:cNvSpPr>
          <p:nvPr/>
        </p:nvSpPr>
        <p:spPr bwMode="auto">
          <a:xfrm>
            <a:off x="152400" y="152400"/>
            <a:ext cx="4267200" cy="1569660"/>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Strategy 2. </a:t>
            </a:r>
            <a:r>
              <a:rPr lang="en-US" sz="3200" b="1" dirty="0" err="1">
                <a:solidFill>
                  <a:srgbClr val="996633"/>
                </a:solidFill>
                <a:latin typeface="Comic Sans MS" pitchFamily="66" charset="0"/>
              </a:rPr>
              <a:t>Interferometric</a:t>
            </a:r>
            <a:r>
              <a:rPr lang="en-US" sz="3200" b="1" dirty="0">
                <a:solidFill>
                  <a:srgbClr val="996633"/>
                </a:solidFill>
                <a:latin typeface="Comic Sans MS" pitchFamily="66" charset="0"/>
              </a:rPr>
              <a:t> readout</a:t>
            </a:r>
            <a:r>
              <a:rPr lang="en-US" sz="3200" dirty="0">
                <a:solidFill>
                  <a:schemeClr val="tx1"/>
                </a:solidFill>
              </a:rPr>
              <a:t> </a:t>
            </a:r>
          </a:p>
        </p:txBody>
      </p:sp>
      <p:grpSp>
        <p:nvGrpSpPr>
          <p:cNvPr id="2" name="Group 75"/>
          <p:cNvGrpSpPr/>
          <p:nvPr/>
        </p:nvGrpSpPr>
        <p:grpSpPr>
          <a:xfrm>
            <a:off x="457198" y="76200"/>
            <a:ext cx="7696202" cy="5638800"/>
            <a:chOff x="304800" y="762000"/>
            <a:chExt cx="7696202" cy="5638800"/>
          </a:xfrm>
        </p:grpSpPr>
        <p:sp>
          <p:nvSpPr>
            <p:cNvPr id="34" name="TextBox 33"/>
            <p:cNvSpPr txBox="1"/>
            <p:nvPr/>
          </p:nvSpPr>
          <p:spPr>
            <a:xfrm>
              <a:off x="304800" y="4843176"/>
              <a:ext cx="990600" cy="400110"/>
            </a:xfrm>
            <a:prstGeom prst="rect">
              <a:avLst/>
            </a:prstGeom>
            <a:noFill/>
            <a:ln w="28575">
              <a:solidFill>
                <a:schemeClr val="accent6"/>
              </a:solidFill>
            </a:ln>
          </p:spPr>
          <p:txBody>
            <a:bodyPr wrap="square" rtlCol="0">
              <a:spAutoFit/>
            </a:bodyPr>
            <a:lstStyle/>
            <a:p>
              <a:r>
                <a:rPr lang="en-US" b="1" dirty="0">
                  <a:solidFill>
                    <a:schemeClr val="accent6"/>
                  </a:solidFill>
                </a:rPr>
                <a:t>Laser</a:t>
              </a:r>
            </a:p>
          </p:txBody>
        </p:sp>
        <p:cxnSp>
          <p:nvCxnSpPr>
            <p:cNvPr id="38" name="Straight Arrow Connector 37"/>
            <p:cNvCxnSpPr/>
            <p:nvPr/>
          </p:nvCxnSpPr>
          <p:spPr bwMode="auto">
            <a:xfrm>
              <a:off x="1295400" y="5029200"/>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3" name="Straight Arrow Connector 42"/>
            <p:cNvCxnSpPr/>
            <p:nvPr/>
          </p:nvCxnSpPr>
          <p:spPr bwMode="auto">
            <a:xfrm>
              <a:off x="1676400" y="50292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45" name="Straight Arrow Connector 44"/>
            <p:cNvCxnSpPr/>
            <p:nvPr/>
          </p:nvCxnSpPr>
          <p:spPr bwMode="auto">
            <a:xfrm>
              <a:off x="3505200" y="5029200"/>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6" name="Straight Arrow Connector 55"/>
            <p:cNvCxnSpPr/>
            <p:nvPr/>
          </p:nvCxnSpPr>
          <p:spPr bwMode="auto">
            <a:xfrm rot="16200000">
              <a:off x="2362994" y="6171406"/>
              <a:ext cx="4572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7" name="Straight Arrow Connector 56"/>
            <p:cNvCxnSpPr/>
            <p:nvPr/>
          </p:nvCxnSpPr>
          <p:spPr bwMode="auto">
            <a:xfrm rot="16200000">
              <a:off x="1678782" y="50284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58" name="Straight Arrow Connector 57"/>
            <p:cNvCxnSpPr/>
            <p:nvPr/>
          </p:nvCxnSpPr>
          <p:spPr bwMode="auto">
            <a:xfrm rot="16200000">
              <a:off x="2135982" y="3656806"/>
              <a:ext cx="9144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59" name="Straight Arrow Connector 58"/>
            <p:cNvCxnSpPr/>
            <p:nvPr/>
          </p:nvCxnSpPr>
          <p:spPr bwMode="auto">
            <a:xfrm>
              <a:off x="2590800" y="3198812"/>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0" name="Straight Arrow Connector 59"/>
            <p:cNvCxnSpPr/>
            <p:nvPr/>
          </p:nvCxnSpPr>
          <p:spPr bwMode="auto">
            <a:xfrm>
              <a:off x="3429000" y="3200400"/>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5" name="Straight Arrow Connector 64"/>
            <p:cNvCxnSpPr/>
            <p:nvPr/>
          </p:nvCxnSpPr>
          <p:spPr bwMode="auto">
            <a:xfrm rot="5400000" flipH="1" flipV="1">
              <a:off x="3960018" y="4571206"/>
              <a:ext cx="9144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7" name="Straight Arrow Connector 66"/>
            <p:cNvCxnSpPr/>
            <p:nvPr/>
          </p:nvCxnSpPr>
          <p:spPr bwMode="auto">
            <a:xfrm rot="5400000" flipH="1" flipV="1">
              <a:off x="3504406" y="3275806"/>
              <a:ext cx="1828800" cy="1588"/>
            </a:xfrm>
            <a:prstGeom prst="straightConnector1">
              <a:avLst/>
            </a:prstGeom>
            <a:solidFill>
              <a:schemeClr val="accent1"/>
            </a:solidFill>
            <a:ln w="28575" cap="flat" cmpd="sng" algn="ctr">
              <a:solidFill>
                <a:schemeClr val="tx1"/>
              </a:solidFill>
              <a:prstDash val="solid"/>
              <a:round/>
              <a:headEnd type="none" w="med" len="med"/>
              <a:tailEnd type="arrow"/>
            </a:ln>
            <a:effectLst/>
          </p:spPr>
        </p:cxnSp>
        <p:cxnSp>
          <p:nvCxnSpPr>
            <p:cNvPr id="68" name="Straight Arrow Connector 67"/>
            <p:cNvCxnSpPr/>
            <p:nvPr/>
          </p:nvCxnSpPr>
          <p:spPr bwMode="auto">
            <a:xfrm flipV="1">
              <a:off x="4800602" y="3189791"/>
              <a:ext cx="990600" cy="10609"/>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0" name="Straight Arrow Connector 69"/>
            <p:cNvCxnSpPr/>
            <p:nvPr/>
          </p:nvCxnSpPr>
          <p:spPr bwMode="auto">
            <a:xfrm rot="16200000">
              <a:off x="3925030" y="2245582"/>
              <a:ext cx="987552"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1" name="Chord 70"/>
            <p:cNvSpPr/>
            <p:nvPr/>
          </p:nvSpPr>
          <p:spPr bwMode="auto">
            <a:xfrm rot="11974243">
              <a:off x="5625970" y="2958968"/>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72" name="Chord 71"/>
            <p:cNvSpPr/>
            <p:nvPr/>
          </p:nvSpPr>
          <p:spPr bwMode="auto">
            <a:xfrm rot="6590692">
              <a:off x="4178829" y="1459971"/>
              <a:ext cx="457200" cy="457200"/>
            </a:xfrm>
            <a:prstGeom prst="chord">
              <a:avLst>
                <a:gd name="adj1" fmla="val 2865954"/>
                <a:gd name="adj2" fmla="val 16200000"/>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3" name="Straight Arrow Connector 72"/>
            <p:cNvCxnSpPr/>
            <p:nvPr/>
          </p:nvCxnSpPr>
          <p:spPr bwMode="auto">
            <a:xfrm>
              <a:off x="6096002" y="3198812"/>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74" name="Straight Arrow Connector 73"/>
            <p:cNvCxnSpPr/>
            <p:nvPr/>
          </p:nvCxnSpPr>
          <p:spPr bwMode="auto">
            <a:xfrm rot="16200000">
              <a:off x="4191794" y="1218406"/>
              <a:ext cx="457200" cy="1588"/>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78" name="Oval 77"/>
            <p:cNvSpPr/>
            <p:nvPr/>
          </p:nvSpPr>
          <p:spPr bwMode="auto">
            <a:xfrm>
              <a:off x="6324600" y="762000"/>
              <a:ext cx="457200" cy="457200"/>
            </a:xfrm>
            <a:prstGeom prst="ellipse">
              <a:avLst/>
            </a:prstGeom>
            <a:noFill/>
            <a:ln w="2857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79" name="Straight Arrow Connector 78"/>
            <p:cNvCxnSpPr>
              <a:endCxn id="78" idx="4"/>
            </p:cNvCxnSpPr>
            <p:nvPr/>
          </p:nvCxnSpPr>
          <p:spPr bwMode="auto">
            <a:xfrm rot="16200000" flipV="1">
              <a:off x="5562601" y="2209799"/>
              <a:ext cx="1981200" cy="2"/>
            </a:xfrm>
            <a:prstGeom prst="straightConnector1">
              <a:avLst/>
            </a:prstGeom>
            <a:solidFill>
              <a:schemeClr val="accent1"/>
            </a:solidFill>
            <a:ln w="28575" cap="flat" cmpd="sng" algn="ctr">
              <a:solidFill>
                <a:schemeClr val="tx1"/>
              </a:solidFill>
              <a:prstDash val="solid"/>
              <a:round/>
              <a:headEnd type="none" w="med" len="med"/>
              <a:tailEnd type="none"/>
            </a:ln>
            <a:effectLst/>
          </p:spPr>
        </p:cxnSp>
        <p:cxnSp>
          <p:nvCxnSpPr>
            <p:cNvPr id="82" name="Straight Arrow Connector 81"/>
            <p:cNvCxnSpPr>
              <a:stCxn id="84" idx="1"/>
            </p:cNvCxnSpPr>
            <p:nvPr/>
          </p:nvCxnSpPr>
          <p:spPr bwMode="auto">
            <a:xfrm rot="10800000" flipV="1">
              <a:off x="4419600" y="962055"/>
              <a:ext cx="1905000" cy="28546"/>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4" name="TextBox 83"/>
            <p:cNvSpPr txBox="1"/>
            <p:nvPr/>
          </p:nvSpPr>
          <p:spPr>
            <a:xfrm>
              <a:off x="6324600" y="762000"/>
              <a:ext cx="441147" cy="400110"/>
            </a:xfrm>
            <a:prstGeom prst="rect">
              <a:avLst/>
            </a:prstGeom>
            <a:noFill/>
          </p:spPr>
          <p:txBody>
            <a:bodyPr wrap="none" rtlCol="0">
              <a:spAutoFit/>
            </a:bodyPr>
            <a:lstStyle/>
            <a:p>
              <a:r>
                <a:rPr lang="en-US" dirty="0">
                  <a:solidFill>
                    <a:schemeClr val="tx1"/>
                  </a:solidFill>
                </a:rPr>
                <a:t>—</a:t>
              </a:r>
            </a:p>
          </p:txBody>
        </p:sp>
        <p:cxnSp>
          <p:nvCxnSpPr>
            <p:cNvPr id="85" name="Straight Arrow Connector 84"/>
            <p:cNvCxnSpPr/>
            <p:nvPr/>
          </p:nvCxnSpPr>
          <p:spPr bwMode="auto">
            <a:xfrm flipH="1" flipV="1">
              <a:off x="6781800" y="990600"/>
              <a:ext cx="1219202" cy="1587"/>
            </a:xfrm>
            <a:prstGeom prst="straightConnector1">
              <a:avLst/>
            </a:prstGeom>
            <a:solidFill>
              <a:schemeClr val="accent1"/>
            </a:solidFill>
            <a:ln w="28575" cap="flat" cmpd="sng" algn="ctr">
              <a:solidFill>
                <a:schemeClr val="tx1"/>
              </a:solidFill>
              <a:prstDash val="solid"/>
              <a:round/>
              <a:headEnd type="none" w="med" len="med"/>
              <a:tailEnd type="none"/>
            </a:ln>
            <a:effectLst/>
          </p:spPr>
        </p:cxnSp>
        <p:sp>
          <p:nvSpPr>
            <p:cNvPr id="86" name="Rectangle 85"/>
            <p:cNvSpPr/>
            <p:nvPr/>
          </p:nvSpPr>
          <p:spPr bwMode="auto">
            <a:xfrm rot="19200000">
              <a:off x="2315383" y="49945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7" name="Rectangle 86"/>
            <p:cNvSpPr/>
            <p:nvPr/>
          </p:nvSpPr>
          <p:spPr bwMode="auto">
            <a:xfrm rot="19200000">
              <a:off x="4161621" y="4987608"/>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8" name="Rectangle 87"/>
            <p:cNvSpPr/>
            <p:nvPr/>
          </p:nvSpPr>
          <p:spPr bwMode="auto">
            <a:xfrm rot="19200000">
              <a:off x="4144183" y="3165792"/>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89" name="Rectangle 88"/>
            <p:cNvSpPr/>
            <p:nvPr/>
          </p:nvSpPr>
          <p:spPr bwMode="auto">
            <a:xfrm rot="19200000">
              <a:off x="2271135" y="3126150"/>
              <a:ext cx="609600" cy="76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81" name="Line 16"/>
          <p:cNvSpPr>
            <a:spLocks noChangeShapeType="1"/>
          </p:cNvSpPr>
          <p:nvPr/>
        </p:nvSpPr>
        <p:spPr bwMode="auto">
          <a:xfrm>
            <a:off x="914400" y="4724400"/>
            <a:ext cx="1143000" cy="0"/>
          </a:xfrm>
          <a:prstGeom prst="line">
            <a:avLst/>
          </a:prstGeom>
          <a:noFill/>
          <a:ln w="28575">
            <a:solidFill>
              <a:schemeClr val="accent6"/>
            </a:solidFill>
            <a:round/>
            <a:headEnd/>
            <a:tailEnd type="triangle" w="med" len="med"/>
          </a:ln>
          <a:effectLst/>
        </p:spPr>
        <p:txBody>
          <a:bodyPr/>
          <a:lstStyle/>
          <a:p>
            <a:endParaRPr lang="en-US"/>
          </a:p>
        </p:txBody>
      </p:sp>
      <p:grpSp>
        <p:nvGrpSpPr>
          <p:cNvPr id="3" name="Group 102"/>
          <p:cNvGrpSpPr/>
          <p:nvPr/>
        </p:nvGrpSpPr>
        <p:grpSpPr>
          <a:xfrm>
            <a:off x="2133598" y="4953000"/>
            <a:ext cx="457200" cy="457200"/>
            <a:chOff x="2667000" y="5486401"/>
            <a:chExt cx="457200" cy="457200"/>
          </a:xfrm>
        </p:grpSpPr>
        <p:sp>
          <p:nvSpPr>
            <p:cNvPr id="42" name="Line 20"/>
            <p:cNvSpPr>
              <a:spLocks noChangeShapeType="1"/>
            </p:cNvSpPr>
            <p:nvPr/>
          </p:nvSpPr>
          <p:spPr bwMode="auto">
            <a:xfrm>
              <a:off x="2667000" y="5943600"/>
              <a:ext cx="457200" cy="0"/>
            </a:xfrm>
            <a:prstGeom prst="line">
              <a:avLst/>
            </a:prstGeom>
            <a:noFill/>
            <a:ln w="28575">
              <a:solidFill>
                <a:srgbClr val="FF0000"/>
              </a:solidFill>
              <a:round/>
              <a:headEnd/>
              <a:tailEnd type="triangle" w="med" len="med"/>
            </a:ln>
            <a:effectLst/>
          </p:spPr>
          <p:txBody>
            <a:bodyPr/>
            <a:lstStyle/>
            <a:p>
              <a:endParaRPr lang="en-US"/>
            </a:p>
          </p:txBody>
        </p:sp>
        <p:sp>
          <p:nvSpPr>
            <p:cNvPr id="44" name="Line 20"/>
            <p:cNvSpPr>
              <a:spLocks noChangeShapeType="1"/>
            </p:cNvSpPr>
            <p:nvPr/>
          </p:nvSpPr>
          <p:spPr bwMode="auto">
            <a:xfrm rot="16200000">
              <a:off x="2438400" y="5715001"/>
              <a:ext cx="457200" cy="0"/>
            </a:xfrm>
            <a:prstGeom prst="line">
              <a:avLst/>
            </a:prstGeom>
            <a:noFill/>
            <a:ln w="28575">
              <a:solidFill>
                <a:srgbClr val="008000"/>
              </a:solidFill>
              <a:round/>
              <a:headEnd/>
              <a:tailEnd type="triangle" w="med" len="med"/>
            </a:ln>
            <a:effectLst/>
          </p:spPr>
          <p:txBody>
            <a:bodyPr/>
            <a:lstStyle/>
            <a:p>
              <a:endParaRPr lang="en-US"/>
            </a:p>
          </p:txBody>
        </p:sp>
      </p:grpSp>
      <p:grpSp>
        <p:nvGrpSpPr>
          <p:cNvPr id="90" name="Group 89"/>
          <p:cNvGrpSpPr/>
          <p:nvPr/>
        </p:nvGrpSpPr>
        <p:grpSpPr>
          <a:xfrm>
            <a:off x="1600198" y="3352800"/>
            <a:ext cx="2286000" cy="1676400"/>
            <a:chOff x="1447800" y="4038600"/>
            <a:chExt cx="2286000" cy="1676400"/>
          </a:xfrm>
        </p:grpSpPr>
        <p:grpSp>
          <p:nvGrpSpPr>
            <p:cNvPr id="5" name="Group 82"/>
            <p:cNvGrpSpPr/>
            <p:nvPr/>
          </p:nvGrpSpPr>
          <p:grpSpPr>
            <a:xfrm>
              <a:off x="1447800" y="4038600"/>
              <a:ext cx="1111068" cy="320040"/>
              <a:chOff x="1447800" y="4038600"/>
              <a:chExt cx="1111068" cy="320040"/>
            </a:xfrm>
          </p:grpSpPr>
          <p:sp>
            <p:nvSpPr>
              <p:cNvPr id="94" name="Line 16"/>
              <p:cNvSpPr>
                <a:spLocks noChangeShapeType="1"/>
              </p:cNvSpPr>
              <p:nvPr/>
            </p:nvSpPr>
            <p:spPr bwMode="auto">
              <a:xfrm>
                <a:off x="1447800" y="4343400"/>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6" name="Group 103"/>
              <p:cNvGrpSpPr/>
              <p:nvPr/>
            </p:nvGrpSpPr>
            <p:grpSpPr>
              <a:xfrm>
                <a:off x="2238828" y="4038600"/>
                <a:ext cx="320040" cy="320040"/>
                <a:chOff x="4343400" y="4419600"/>
                <a:chExt cx="320040" cy="320040"/>
              </a:xfrm>
            </p:grpSpPr>
            <p:sp>
              <p:nvSpPr>
                <p:cNvPr id="47" name="Line 20"/>
                <p:cNvSpPr>
                  <a:spLocks noChangeShapeType="1"/>
                </p:cNvSpPr>
                <p:nvPr/>
              </p:nvSpPr>
              <p:spPr bwMode="auto">
                <a:xfrm>
                  <a:off x="4343400" y="4724400"/>
                  <a:ext cx="320040" cy="0"/>
                </a:xfrm>
                <a:prstGeom prst="line">
                  <a:avLst/>
                </a:prstGeom>
                <a:noFill/>
                <a:ln w="28575">
                  <a:solidFill>
                    <a:srgbClr val="FF0000"/>
                  </a:solidFill>
                  <a:round/>
                  <a:headEnd/>
                  <a:tailEnd type="triangle" w="med" len="med"/>
                </a:ln>
                <a:effectLst/>
              </p:spPr>
              <p:txBody>
                <a:bodyPr/>
                <a:lstStyle/>
                <a:p>
                  <a:endParaRPr lang="en-US"/>
                </a:p>
              </p:txBody>
            </p:sp>
            <p:sp>
              <p:nvSpPr>
                <p:cNvPr id="49" name="Line 19"/>
                <p:cNvSpPr>
                  <a:spLocks noChangeShapeType="1"/>
                </p:cNvSpPr>
                <p:nvPr/>
              </p:nvSpPr>
              <p:spPr bwMode="auto">
                <a:xfrm rot="16200000">
                  <a:off x="4183380" y="4579620"/>
                  <a:ext cx="320040" cy="0"/>
                </a:xfrm>
                <a:prstGeom prst="line">
                  <a:avLst/>
                </a:prstGeom>
                <a:noFill/>
                <a:ln w="28575">
                  <a:solidFill>
                    <a:srgbClr val="008000"/>
                  </a:solidFill>
                  <a:round/>
                  <a:headEnd/>
                  <a:tailEnd type="triangle" w="med" len="med"/>
                </a:ln>
                <a:effectLst/>
              </p:spPr>
              <p:txBody>
                <a:bodyPr/>
                <a:lstStyle/>
                <a:p>
                  <a:endParaRPr lang="en-US"/>
                </a:p>
              </p:txBody>
            </p:sp>
          </p:grpSp>
        </p:grpSp>
        <p:grpSp>
          <p:nvGrpSpPr>
            <p:cNvPr id="7" name="Group 89"/>
            <p:cNvGrpSpPr/>
            <p:nvPr/>
          </p:nvGrpSpPr>
          <p:grpSpPr>
            <a:xfrm>
              <a:off x="2929128" y="5394960"/>
              <a:ext cx="804672" cy="320040"/>
              <a:chOff x="2929128" y="5394960"/>
              <a:chExt cx="804672" cy="320040"/>
            </a:xfrm>
          </p:grpSpPr>
          <p:sp>
            <p:nvSpPr>
              <p:cNvPr id="91" name="Line 16"/>
              <p:cNvSpPr>
                <a:spLocks noChangeShapeType="1"/>
              </p:cNvSpPr>
              <p:nvPr/>
            </p:nvSpPr>
            <p:spPr bwMode="auto">
              <a:xfrm>
                <a:off x="2929128" y="5410200"/>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8" name="Group 105"/>
              <p:cNvGrpSpPr/>
              <p:nvPr/>
            </p:nvGrpSpPr>
            <p:grpSpPr>
              <a:xfrm rot="10800000">
                <a:off x="3413760" y="5394960"/>
                <a:ext cx="320040" cy="320040"/>
                <a:chOff x="4343400" y="4419600"/>
                <a:chExt cx="320040" cy="320040"/>
              </a:xfrm>
            </p:grpSpPr>
            <p:sp>
              <p:nvSpPr>
                <p:cNvPr id="61" name="Line 20"/>
                <p:cNvSpPr>
                  <a:spLocks noChangeShapeType="1"/>
                </p:cNvSpPr>
                <p:nvPr/>
              </p:nvSpPr>
              <p:spPr bwMode="auto">
                <a:xfrm>
                  <a:off x="4343400" y="4724400"/>
                  <a:ext cx="320040" cy="0"/>
                </a:xfrm>
                <a:prstGeom prst="line">
                  <a:avLst/>
                </a:prstGeom>
                <a:noFill/>
                <a:ln w="28575">
                  <a:solidFill>
                    <a:srgbClr val="FF0000"/>
                  </a:solidFill>
                  <a:round/>
                  <a:headEnd/>
                  <a:tailEnd type="triangle" w="med" len="med"/>
                </a:ln>
                <a:effectLst/>
              </p:spPr>
              <p:txBody>
                <a:bodyPr/>
                <a:lstStyle/>
                <a:p>
                  <a:endParaRPr lang="en-US"/>
                </a:p>
              </p:txBody>
            </p:sp>
            <p:sp>
              <p:nvSpPr>
                <p:cNvPr id="62" name="Line 19"/>
                <p:cNvSpPr>
                  <a:spLocks noChangeShapeType="1"/>
                </p:cNvSpPr>
                <p:nvPr/>
              </p:nvSpPr>
              <p:spPr bwMode="auto">
                <a:xfrm rot="16200000">
                  <a:off x="4183380" y="4579620"/>
                  <a:ext cx="320040" cy="0"/>
                </a:xfrm>
                <a:prstGeom prst="line">
                  <a:avLst/>
                </a:prstGeom>
                <a:noFill/>
                <a:ln w="28575">
                  <a:solidFill>
                    <a:srgbClr val="008000"/>
                  </a:solidFill>
                  <a:round/>
                  <a:headEnd/>
                  <a:tailEnd type="triangle" w="med" len="med"/>
                </a:ln>
                <a:effectLst/>
              </p:spPr>
              <p:txBody>
                <a:bodyPr/>
                <a:lstStyle/>
                <a:p>
                  <a:endParaRPr lang="en-US" b="1" dirty="0"/>
                </a:p>
              </p:txBody>
            </p:sp>
          </p:grpSp>
        </p:grpSp>
      </p:grpSp>
      <p:cxnSp>
        <p:nvCxnSpPr>
          <p:cNvPr id="80" name="Straight Arrow Connector 79"/>
          <p:cNvCxnSpPr/>
          <p:nvPr/>
        </p:nvCxnSpPr>
        <p:spPr bwMode="auto">
          <a:xfrm rot="2700000">
            <a:off x="2766396" y="2719884"/>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nvGrpSpPr>
          <p:cNvPr id="121" name="Group 120"/>
          <p:cNvGrpSpPr/>
          <p:nvPr/>
        </p:nvGrpSpPr>
        <p:grpSpPr>
          <a:xfrm>
            <a:off x="3047999" y="1327332"/>
            <a:ext cx="2481071" cy="2787467"/>
            <a:chOff x="3047999" y="1632132"/>
            <a:chExt cx="2481071" cy="2787467"/>
          </a:xfrm>
        </p:grpSpPr>
        <p:grpSp>
          <p:nvGrpSpPr>
            <p:cNvPr id="100" name="Group 99"/>
            <p:cNvGrpSpPr/>
            <p:nvPr/>
          </p:nvGrpSpPr>
          <p:grpSpPr>
            <a:xfrm>
              <a:off x="3047999" y="1632132"/>
              <a:ext cx="457199" cy="1111068"/>
              <a:chOff x="2895601" y="2013132"/>
              <a:chExt cx="457199" cy="1111068"/>
            </a:xfrm>
          </p:grpSpPr>
          <p:sp>
            <p:nvSpPr>
              <p:cNvPr id="54" name="Line 16"/>
              <p:cNvSpPr>
                <a:spLocks noChangeShapeType="1"/>
              </p:cNvSpPr>
              <p:nvPr/>
            </p:nvSpPr>
            <p:spPr bwMode="auto">
              <a:xfrm rot="16200000">
                <a:off x="2935224" y="2721864"/>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95" name="Group 94"/>
              <p:cNvGrpSpPr/>
              <p:nvPr/>
            </p:nvGrpSpPr>
            <p:grpSpPr>
              <a:xfrm>
                <a:off x="2895601" y="2013132"/>
                <a:ext cx="457199" cy="334553"/>
                <a:chOff x="2895601" y="2013132"/>
                <a:chExt cx="457199" cy="334553"/>
              </a:xfrm>
            </p:grpSpPr>
            <p:sp>
              <p:nvSpPr>
                <p:cNvPr id="63" name="Line 20"/>
                <p:cNvSpPr>
                  <a:spLocks noChangeShapeType="1"/>
                </p:cNvSpPr>
                <p:nvPr/>
              </p:nvSpPr>
              <p:spPr bwMode="auto">
                <a:xfrm rot="16200000">
                  <a:off x="3177540" y="2173152"/>
                  <a:ext cx="320040" cy="0"/>
                </a:xfrm>
                <a:prstGeom prst="line">
                  <a:avLst/>
                </a:prstGeom>
                <a:noFill/>
                <a:ln w="28575">
                  <a:solidFill>
                    <a:srgbClr val="FF0000"/>
                  </a:solidFill>
                  <a:round/>
                  <a:headEnd/>
                  <a:tailEnd type="triangle" w="med" len="med"/>
                </a:ln>
                <a:effectLst/>
              </p:spPr>
              <p:txBody>
                <a:bodyPr/>
                <a:lstStyle/>
                <a:p>
                  <a:endParaRPr lang="en-US"/>
                </a:p>
              </p:txBody>
            </p:sp>
            <p:sp>
              <p:nvSpPr>
                <p:cNvPr id="64" name="Line 19"/>
                <p:cNvSpPr>
                  <a:spLocks noChangeShapeType="1"/>
                </p:cNvSpPr>
                <p:nvPr/>
              </p:nvSpPr>
              <p:spPr bwMode="auto">
                <a:xfrm rot="10800000">
                  <a:off x="3032760" y="2333172"/>
                  <a:ext cx="320040" cy="0"/>
                </a:xfrm>
                <a:prstGeom prst="line">
                  <a:avLst/>
                </a:prstGeom>
                <a:noFill/>
                <a:ln w="28575">
                  <a:solidFill>
                    <a:srgbClr val="008000"/>
                  </a:solidFill>
                  <a:round/>
                  <a:headEnd/>
                  <a:tailEnd type="triangle" w="med" len="med"/>
                </a:ln>
                <a:effectLst/>
              </p:spPr>
              <p:txBody>
                <a:bodyPr/>
                <a:lstStyle/>
                <a:p>
                  <a:endParaRPr lang="en-US"/>
                </a:p>
              </p:txBody>
            </p:sp>
            <p:sp>
              <p:nvSpPr>
                <p:cNvPr id="92" name="Line 20"/>
                <p:cNvSpPr>
                  <a:spLocks noChangeShapeType="1"/>
                </p:cNvSpPr>
                <p:nvPr/>
              </p:nvSpPr>
              <p:spPr bwMode="auto">
                <a:xfrm rot="10800000">
                  <a:off x="2895601" y="2347685"/>
                  <a:ext cx="182880" cy="0"/>
                </a:xfrm>
                <a:prstGeom prst="line">
                  <a:avLst/>
                </a:prstGeom>
                <a:noFill/>
                <a:ln w="28575">
                  <a:solidFill>
                    <a:srgbClr val="FF0000"/>
                  </a:solidFill>
                  <a:round/>
                  <a:headEnd/>
                  <a:tailEnd type="triangle" w="med" len="med"/>
                </a:ln>
                <a:effectLst/>
              </p:spPr>
              <p:txBody>
                <a:bodyPr/>
                <a:lstStyle/>
                <a:p>
                  <a:endParaRPr lang="en-US"/>
                </a:p>
              </p:txBody>
            </p:sp>
          </p:grpSp>
        </p:grpSp>
        <p:grpSp>
          <p:nvGrpSpPr>
            <p:cNvPr id="101" name="Group 100"/>
            <p:cNvGrpSpPr/>
            <p:nvPr/>
          </p:nvGrpSpPr>
          <p:grpSpPr>
            <a:xfrm>
              <a:off x="4724398" y="3962400"/>
              <a:ext cx="804672" cy="457199"/>
              <a:chOff x="4572000" y="4343400"/>
              <a:chExt cx="804672" cy="457199"/>
            </a:xfrm>
          </p:grpSpPr>
          <p:sp>
            <p:nvSpPr>
              <p:cNvPr id="69" name="Line 16"/>
              <p:cNvSpPr>
                <a:spLocks noChangeShapeType="1"/>
              </p:cNvSpPr>
              <p:nvPr/>
            </p:nvSpPr>
            <p:spPr bwMode="auto">
              <a:xfrm>
                <a:off x="4572000" y="4343400"/>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96" name="Group 95"/>
              <p:cNvGrpSpPr/>
              <p:nvPr/>
            </p:nvGrpSpPr>
            <p:grpSpPr>
              <a:xfrm rot="-5400000">
                <a:off x="4953001" y="4411980"/>
                <a:ext cx="457199" cy="320040"/>
                <a:chOff x="2895601" y="2013132"/>
                <a:chExt cx="457199" cy="320040"/>
              </a:xfrm>
            </p:grpSpPr>
            <p:sp>
              <p:nvSpPr>
                <p:cNvPr id="97" name="Line 20"/>
                <p:cNvSpPr>
                  <a:spLocks noChangeShapeType="1"/>
                </p:cNvSpPr>
                <p:nvPr/>
              </p:nvSpPr>
              <p:spPr bwMode="auto">
                <a:xfrm rot="16200000">
                  <a:off x="3177540" y="2173152"/>
                  <a:ext cx="320040" cy="0"/>
                </a:xfrm>
                <a:prstGeom prst="line">
                  <a:avLst/>
                </a:prstGeom>
                <a:noFill/>
                <a:ln w="28575">
                  <a:solidFill>
                    <a:srgbClr val="FF0000"/>
                  </a:solidFill>
                  <a:round/>
                  <a:headEnd/>
                  <a:tailEnd type="triangle" w="med" len="med"/>
                </a:ln>
                <a:effectLst/>
              </p:spPr>
              <p:txBody>
                <a:bodyPr/>
                <a:lstStyle/>
                <a:p>
                  <a:endParaRPr lang="en-US"/>
                </a:p>
              </p:txBody>
            </p:sp>
            <p:sp>
              <p:nvSpPr>
                <p:cNvPr id="98" name="Line 19"/>
                <p:cNvSpPr>
                  <a:spLocks noChangeShapeType="1"/>
                </p:cNvSpPr>
                <p:nvPr/>
              </p:nvSpPr>
              <p:spPr bwMode="auto">
                <a:xfrm rot="10800000">
                  <a:off x="3032760" y="2333172"/>
                  <a:ext cx="320040" cy="0"/>
                </a:xfrm>
                <a:prstGeom prst="line">
                  <a:avLst/>
                </a:prstGeom>
                <a:noFill/>
                <a:ln w="28575">
                  <a:solidFill>
                    <a:srgbClr val="008000"/>
                  </a:solidFill>
                  <a:round/>
                  <a:headEnd/>
                  <a:tailEnd type="triangle" w="med" len="med"/>
                </a:ln>
                <a:effectLst/>
              </p:spPr>
              <p:txBody>
                <a:bodyPr/>
                <a:lstStyle/>
                <a:p>
                  <a:endParaRPr lang="en-US"/>
                </a:p>
              </p:txBody>
            </p:sp>
            <p:sp>
              <p:nvSpPr>
                <p:cNvPr id="99" name="Line 20"/>
                <p:cNvSpPr>
                  <a:spLocks noChangeShapeType="1"/>
                </p:cNvSpPr>
                <p:nvPr/>
              </p:nvSpPr>
              <p:spPr bwMode="auto">
                <a:xfrm rot="10800000">
                  <a:off x="2895601" y="2333171"/>
                  <a:ext cx="182880" cy="0"/>
                </a:xfrm>
                <a:prstGeom prst="line">
                  <a:avLst/>
                </a:prstGeom>
                <a:noFill/>
                <a:ln w="28575">
                  <a:solidFill>
                    <a:srgbClr val="FF0000"/>
                  </a:solidFill>
                  <a:round/>
                  <a:headEnd/>
                  <a:tailEnd type="triangle" w="med" len="med"/>
                </a:ln>
                <a:effectLst/>
              </p:spPr>
              <p:txBody>
                <a:bodyPr/>
                <a:lstStyle/>
                <a:p>
                  <a:endParaRPr lang="en-US"/>
                </a:p>
              </p:txBody>
            </p:sp>
          </p:grpSp>
        </p:grpSp>
      </p:grpSp>
      <p:grpSp>
        <p:nvGrpSpPr>
          <p:cNvPr id="102" name="Group 101"/>
          <p:cNvGrpSpPr/>
          <p:nvPr/>
        </p:nvGrpSpPr>
        <p:grpSpPr>
          <a:xfrm>
            <a:off x="4570967" y="838200"/>
            <a:ext cx="915433" cy="1678407"/>
            <a:chOff x="4570967" y="1143000"/>
            <a:chExt cx="915433" cy="1678407"/>
          </a:xfrm>
        </p:grpSpPr>
        <p:grpSp>
          <p:nvGrpSpPr>
            <p:cNvPr id="108" name="Group 107"/>
            <p:cNvGrpSpPr/>
            <p:nvPr/>
          </p:nvGrpSpPr>
          <p:grpSpPr>
            <a:xfrm>
              <a:off x="4570967" y="1143000"/>
              <a:ext cx="804672" cy="411345"/>
              <a:chOff x="4418569" y="1774984"/>
              <a:chExt cx="804672" cy="411345"/>
            </a:xfrm>
          </p:grpSpPr>
          <p:sp>
            <p:nvSpPr>
              <p:cNvPr id="103" name="Line 16"/>
              <p:cNvSpPr>
                <a:spLocks noChangeShapeType="1"/>
              </p:cNvSpPr>
              <p:nvPr/>
            </p:nvSpPr>
            <p:spPr bwMode="auto">
              <a:xfrm rot="18900000">
                <a:off x="4418569" y="2186329"/>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104" name="Group 94"/>
              <p:cNvGrpSpPr/>
              <p:nvPr/>
            </p:nvGrpSpPr>
            <p:grpSpPr>
              <a:xfrm rot="-2700000">
                <a:off x="4595960" y="1774984"/>
                <a:ext cx="457199" cy="320040"/>
                <a:chOff x="2895601" y="2013132"/>
                <a:chExt cx="457199" cy="320040"/>
              </a:xfrm>
            </p:grpSpPr>
            <p:sp>
              <p:nvSpPr>
                <p:cNvPr id="105" name="Line 20"/>
                <p:cNvSpPr>
                  <a:spLocks noChangeShapeType="1"/>
                </p:cNvSpPr>
                <p:nvPr/>
              </p:nvSpPr>
              <p:spPr bwMode="auto">
                <a:xfrm rot="16200000">
                  <a:off x="3177540" y="2173152"/>
                  <a:ext cx="320040" cy="0"/>
                </a:xfrm>
                <a:prstGeom prst="line">
                  <a:avLst/>
                </a:prstGeom>
                <a:noFill/>
                <a:ln w="28575">
                  <a:solidFill>
                    <a:srgbClr val="FF0000"/>
                  </a:solidFill>
                  <a:round/>
                  <a:headEnd/>
                  <a:tailEnd type="triangle" w="med" len="med"/>
                </a:ln>
                <a:effectLst/>
              </p:spPr>
              <p:txBody>
                <a:bodyPr/>
                <a:lstStyle/>
                <a:p>
                  <a:endParaRPr lang="en-US"/>
                </a:p>
              </p:txBody>
            </p:sp>
            <p:sp>
              <p:nvSpPr>
                <p:cNvPr id="106" name="Line 19"/>
                <p:cNvSpPr>
                  <a:spLocks noChangeShapeType="1"/>
                </p:cNvSpPr>
                <p:nvPr/>
              </p:nvSpPr>
              <p:spPr bwMode="auto">
                <a:xfrm rot="10800000">
                  <a:off x="3032760" y="2333172"/>
                  <a:ext cx="320040" cy="0"/>
                </a:xfrm>
                <a:prstGeom prst="line">
                  <a:avLst/>
                </a:prstGeom>
                <a:noFill/>
                <a:ln w="28575">
                  <a:solidFill>
                    <a:srgbClr val="008000"/>
                  </a:solidFill>
                  <a:round/>
                  <a:headEnd/>
                  <a:tailEnd type="triangle" w="med" len="med"/>
                </a:ln>
                <a:effectLst/>
              </p:spPr>
              <p:txBody>
                <a:bodyPr/>
                <a:lstStyle/>
                <a:p>
                  <a:endParaRPr lang="en-US"/>
                </a:p>
              </p:txBody>
            </p:sp>
            <p:sp>
              <p:nvSpPr>
                <p:cNvPr id="107" name="Line 20"/>
                <p:cNvSpPr>
                  <a:spLocks noChangeShapeType="1"/>
                </p:cNvSpPr>
                <p:nvPr/>
              </p:nvSpPr>
              <p:spPr bwMode="auto">
                <a:xfrm rot="10800000">
                  <a:off x="2895601" y="2333171"/>
                  <a:ext cx="182880" cy="0"/>
                </a:xfrm>
                <a:prstGeom prst="line">
                  <a:avLst/>
                </a:prstGeom>
                <a:noFill/>
                <a:ln w="28575">
                  <a:solidFill>
                    <a:srgbClr val="FF0000"/>
                  </a:solidFill>
                  <a:round/>
                  <a:headEnd/>
                  <a:tailEnd type="triangle" w="med" len="med"/>
                </a:ln>
                <a:effectLst/>
              </p:spPr>
              <p:txBody>
                <a:bodyPr/>
                <a:lstStyle/>
                <a:p>
                  <a:endParaRPr lang="en-US"/>
                </a:p>
              </p:txBody>
            </p:sp>
          </p:grpSp>
        </p:grpSp>
        <p:grpSp>
          <p:nvGrpSpPr>
            <p:cNvPr id="83" name="Group 82"/>
            <p:cNvGrpSpPr/>
            <p:nvPr/>
          </p:nvGrpSpPr>
          <p:grpSpPr>
            <a:xfrm>
              <a:off x="5024718" y="1676400"/>
              <a:ext cx="461682" cy="1145007"/>
              <a:chOff x="4928211" y="1675424"/>
              <a:chExt cx="461682" cy="1145007"/>
            </a:xfrm>
          </p:grpSpPr>
          <p:sp>
            <p:nvSpPr>
              <p:cNvPr id="110" name="Line 16"/>
              <p:cNvSpPr>
                <a:spLocks noChangeShapeType="1"/>
              </p:cNvSpPr>
              <p:nvPr/>
            </p:nvSpPr>
            <p:spPr bwMode="auto">
              <a:xfrm rot="13500000">
                <a:off x="4987557" y="2418095"/>
                <a:ext cx="804672" cy="0"/>
              </a:xfrm>
              <a:prstGeom prst="line">
                <a:avLst/>
              </a:prstGeom>
              <a:noFill/>
              <a:ln w="28575">
                <a:solidFill>
                  <a:schemeClr val="accent6"/>
                </a:solidFill>
                <a:round/>
                <a:headEnd/>
                <a:tailEnd type="triangle" w="med" len="med"/>
              </a:ln>
              <a:effectLst/>
            </p:spPr>
            <p:txBody>
              <a:bodyPr/>
              <a:lstStyle/>
              <a:p>
                <a:endParaRPr lang="en-US"/>
              </a:p>
            </p:txBody>
          </p:sp>
          <p:grpSp>
            <p:nvGrpSpPr>
              <p:cNvPr id="111" name="Group 94"/>
              <p:cNvGrpSpPr/>
              <p:nvPr/>
            </p:nvGrpSpPr>
            <p:grpSpPr>
              <a:xfrm rot="2700000">
                <a:off x="4859631" y="1744004"/>
                <a:ext cx="457199" cy="320040"/>
                <a:chOff x="2895601" y="2013132"/>
                <a:chExt cx="457199" cy="320040"/>
              </a:xfrm>
            </p:grpSpPr>
            <p:sp>
              <p:nvSpPr>
                <p:cNvPr id="112" name="Line 20"/>
                <p:cNvSpPr>
                  <a:spLocks noChangeShapeType="1"/>
                </p:cNvSpPr>
                <p:nvPr/>
              </p:nvSpPr>
              <p:spPr bwMode="auto">
                <a:xfrm rot="16200000">
                  <a:off x="3177540" y="2173152"/>
                  <a:ext cx="320040" cy="0"/>
                </a:xfrm>
                <a:prstGeom prst="line">
                  <a:avLst/>
                </a:prstGeom>
                <a:noFill/>
                <a:ln w="28575">
                  <a:solidFill>
                    <a:srgbClr val="FF0000"/>
                  </a:solidFill>
                  <a:round/>
                  <a:headEnd/>
                  <a:tailEnd type="triangle" w="med" len="med"/>
                </a:ln>
                <a:effectLst/>
              </p:spPr>
              <p:txBody>
                <a:bodyPr/>
                <a:lstStyle/>
                <a:p>
                  <a:endParaRPr lang="en-US"/>
                </a:p>
              </p:txBody>
            </p:sp>
            <p:sp>
              <p:nvSpPr>
                <p:cNvPr id="113" name="Line 19"/>
                <p:cNvSpPr>
                  <a:spLocks noChangeShapeType="1"/>
                </p:cNvSpPr>
                <p:nvPr/>
              </p:nvSpPr>
              <p:spPr bwMode="auto">
                <a:xfrm rot="10800000">
                  <a:off x="3032760" y="2333172"/>
                  <a:ext cx="320040" cy="0"/>
                </a:xfrm>
                <a:prstGeom prst="line">
                  <a:avLst/>
                </a:prstGeom>
                <a:noFill/>
                <a:ln w="28575">
                  <a:solidFill>
                    <a:srgbClr val="008000"/>
                  </a:solidFill>
                  <a:round/>
                  <a:headEnd/>
                  <a:tailEnd type="triangle" w="med" len="med"/>
                </a:ln>
                <a:effectLst/>
              </p:spPr>
              <p:txBody>
                <a:bodyPr/>
                <a:lstStyle/>
                <a:p>
                  <a:endParaRPr lang="en-US"/>
                </a:p>
              </p:txBody>
            </p:sp>
            <p:sp>
              <p:nvSpPr>
                <p:cNvPr id="114" name="Line 20"/>
                <p:cNvSpPr>
                  <a:spLocks noChangeShapeType="1"/>
                </p:cNvSpPr>
                <p:nvPr/>
              </p:nvSpPr>
              <p:spPr bwMode="auto">
                <a:xfrm rot="10800000">
                  <a:off x="2895601" y="2333171"/>
                  <a:ext cx="182880" cy="0"/>
                </a:xfrm>
                <a:prstGeom prst="line">
                  <a:avLst/>
                </a:prstGeom>
                <a:noFill/>
                <a:ln w="28575">
                  <a:solidFill>
                    <a:srgbClr val="FF0000"/>
                  </a:solidFill>
                  <a:round/>
                  <a:headEnd/>
                  <a:tailEnd type="triangle" w="med" len="med"/>
                </a:ln>
                <a:effectLst/>
              </p:spPr>
              <p:txBody>
                <a:bodyPr/>
                <a:lstStyle/>
                <a:p>
                  <a:endParaRPr lang="en-US"/>
                </a:p>
              </p:txBody>
            </p:sp>
          </p:grpSp>
        </p:grpSp>
      </p:grpSp>
      <p:cxnSp>
        <p:nvCxnSpPr>
          <p:cNvPr id="77" name="Straight Arrow Connector 76"/>
          <p:cNvCxnSpPr/>
          <p:nvPr/>
        </p:nvCxnSpPr>
        <p:spPr bwMode="auto">
          <a:xfrm rot="2700000">
            <a:off x="4593068" y="4563198"/>
            <a:ext cx="365760" cy="1588"/>
          </a:xfrm>
          <a:prstGeom prst="straightConnector1">
            <a:avLst/>
          </a:prstGeom>
          <a:solidFill>
            <a:schemeClr val="accent1"/>
          </a:solidFill>
          <a:ln w="28575" cap="flat" cmpd="sng" algn="ctr">
            <a:solidFill>
              <a:schemeClr val="tx1"/>
            </a:solidFill>
            <a:prstDash val="solid"/>
            <a:round/>
            <a:headEnd type="none" w="med" len="med"/>
            <a:tailEnd type="triangle"/>
          </a:ln>
          <a:effectLst/>
        </p:spPr>
      </p:cxnSp>
      <p:grpSp>
        <p:nvGrpSpPr>
          <p:cNvPr id="120" name="Group 119"/>
          <p:cNvGrpSpPr/>
          <p:nvPr/>
        </p:nvGrpSpPr>
        <p:grpSpPr>
          <a:xfrm>
            <a:off x="3505200" y="4953000"/>
            <a:ext cx="5609693" cy="1729264"/>
            <a:chOff x="3505200" y="5257800"/>
            <a:chExt cx="5609693" cy="1729264"/>
          </a:xfrm>
        </p:grpSpPr>
        <p:sp>
          <p:nvSpPr>
            <p:cNvPr id="117" name="TextBox 116"/>
            <p:cNvSpPr txBox="1"/>
            <p:nvPr/>
          </p:nvSpPr>
          <p:spPr bwMode="auto">
            <a:xfrm>
              <a:off x="3657598" y="5257800"/>
              <a:ext cx="5457295" cy="1015663"/>
            </a:xfrm>
            <a:prstGeom prst="rect">
              <a:avLst/>
            </a:prstGeom>
            <a:noFill/>
            <a:ln w="28575" cap="flat" cmpd="sng" algn="ctr">
              <a:noFill/>
              <a:prstDash val="solid"/>
              <a:round/>
              <a:headEnd type="none" w="med" len="med"/>
              <a:tailEnd w="med" len="med"/>
            </a:ln>
            <a:effectLst/>
          </p:spPr>
          <p:txBody>
            <a:bodyPr wrap="square" rtlCol="0">
              <a:spAutoFit/>
            </a:bodyPr>
            <a:lstStyle/>
            <a:p>
              <a:r>
                <a:rPr lang="en-US" b="1" dirty="0">
                  <a:solidFill>
                    <a:srgbClr val="990099"/>
                  </a:solidFill>
                </a:rPr>
                <a:t>All the output noise comes from the (frequency-dependent) purple quadrature.  Squeeze it.</a:t>
              </a:r>
              <a:endParaRPr lang="en-US" sz="2800" b="1" dirty="0">
                <a:solidFill>
                  <a:srgbClr val="990099"/>
                </a:solidFill>
              </a:endParaRPr>
            </a:p>
          </p:txBody>
        </p:sp>
        <p:sp>
          <p:nvSpPr>
            <p:cNvPr id="118" name="Rectangle 117"/>
            <p:cNvSpPr/>
            <p:nvPr/>
          </p:nvSpPr>
          <p:spPr>
            <a:xfrm>
              <a:off x="3505200" y="6248400"/>
              <a:ext cx="5562600" cy="738664"/>
            </a:xfrm>
            <a:prstGeom prst="rect">
              <a:avLst/>
            </a:prstGeom>
          </p:spPr>
          <p:txBody>
            <a:bodyPr wrap="square">
              <a:spAutoFit/>
            </a:bodyPr>
            <a:lstStyle/>
            <a:p>
              <a:pPr algn="l"/>
              <a:r>
                <a:rPr lang="en-US" sz="1400" b="1" dirty="0">
                  <a:solidFill>
                    <a:schemeClr val="tx1"/>
                  </a:solidFill>
                </a:rPr>
                <a:t>W. G. Unruh, in Quantum Optics, Experimental Gravitation, and Measurement Theory, edited by P. Meystre and M. O. Scully (Plenum, 1983), p. 647; F. </a:t>
              </a:r>
              <a:r>
                <a:rPr lang="en-US" sz="1400" b="1" dirty="0" err="1">
                  <a:solidFill>
                    <a:schemeClr val="tx1"/>
                  </a:solidFill>
                </a:rPr>
                <a:t>Ya</a:t>
              </a:r>
              <a:r>
                <a:rPr lang="en-US" sz="1400" b="1" dirty="0">
                  <a:solidFill>
                    <a:schemeClr val="tx1"/>
                  </a:solidFill>
                </a:rPr>
                <a:t>. </a:t>
              </a:r>
              <a:r>
                <a:rPr lang="en-US" sz="1400" b="1" dirty="0" err="1">
                  <a:solidFill>
                    <a:schemeClr val="tx1"/>
                  </a:solidFill>
                </a:rPr>
                <a:t>Khalili</a:t>
              </a:r>
              <a:r>
                <a:rPr lang="en-US" sz="1400" b="1" dirty="0">
                  <a:solidFill>
                    <a:schemeClr val="tx1"/>
                  </a:solidFill>
                </a:rPr>
                <a:t>, PRD 81, 122002 (2010). </a:t>
              </a:r>
            </a:p>
          </p:txBody>
        </p:sp>
      </p:grpSp>
      <p:grpSp>
        <p:nvGrpSpPr>
          <p:cNvPr id="123" name="Group 122"/>
          <p:cNvGrpSpPr/>
          <p:nvPr/>
        </p:nvGrpSpPr>
        <p:grpSpPr>
          <a:xfrm>
            <a:off x="5791200" y="2981643"/>
            <a:ext cx="3276600" cy="1666557"/>
            <a:chOff x="5791200" y="3352800"/>
            <a:chExt cx="3276600" cy="1666557"/>
          </a:xfrm>
        </p:grpSpPr>
        <p:grpSp>
          <p:nvGrpSpPr>
            <p:cNvPr id="109" name="Group 108"/>
            <p:cNvGrpSpPr/>
            <p:nvPr/>
          </p:nvGrpSpPr>
          <p:grpSpPr>
            <a:xfrm>
              <a:off x="5791200" y="3352800"/>
              <a:ext cx="2435540" cy="1666557"/>
              <a:chOff x="6069753" y="3352800"/>
              <a:chExt cx="2435540" cy="1666557"/>
            </a:xfrm>
          </p:grpSpPr>
          <p:grpSp>
            <p:nvGrpSpPr>
              <p:cNvPr id="9" name="Group 137"/>
              <p:cNvGrpSpPr/>
              <p:nvPr/>
            </p:nvGrpSpPr>
            <p:grpSpPr>
              <a:xfrm>
                <a:off x="6069753" y="3352800"/>
                <a:ext cx="2435540" cy="1600200"/>
                <a:chOff x="5369132" y="3657600"/>
                <a:chExt cx="2435540" cy="1600200"/>
              </a:xfrm>
            </p:grpSpPr>
            <p:sp>
              <p:nvSpPr>
                <p:cNvPr id="139" name="Line 20"/>
                <p:cNvSpPr>
                  <a:spLocks noChangeShapeType="1"/>
                </p:cNvSpPr>
                <p:nvPr/>
              </p:nvSpPr>
              <p:spPr bwMode="auto">
                <a:xfrm>
                  <a:off x="6100092" y="5257800"/>
                  <a:ext cx="990600" cy="0"/>
                </a:xfrm>
                <a:prstGeom prst="line">
                  <a:avLst/>
                </a:prstGeom>
                <a:noFill/>
                <a:ln w="38100">
                  <a:solidFill>
                    <a:srgbClr val="FF0000"/>
                  </a:solidFill>
                  <a:round/>
                  <a:headEnd/>
                  <a:tailEnd type="triangle" w="med" len="med"/>
                </a:ln>
                <a:effectLst/>
              </p:spPr>
              <p:txBody>
                <a:bodyPr/>
                <a:lstStyle/>
                <a:p>
                  <a:endParaRPr lang="en-US" b="1" dirty="0"/>
                </a:p>
              </p:txBody>
            </p:sp>
            <p:sp>
              <p:nvSpPr>
                <p:cNvPr id="140" name="Line 20"/>
                <p:cNvSpPr>
                  <a:spLocks noChangeShapeType="1"/>
                </p:cNvSpPr>
                <p:nvPr/>
              </p:nvSpPr>
              <p:spPr bwMode="auto">
                <a:xfrm rot="16200000">
                  <a:off x="5566692" y="4724400"/>
                  <a:ext cx="1066800" cy="0"/>
                </a:xfrm>
                <a:prstGeom prst="line">
                  <a:avLst/>
                </a:prstGeom>
                <a:noFill/>
                <a:ln w="38100">
                  <a:solidFill>
                    <a:srgbClr val="008000"/>
                  </a:solidFill>
                  <a:round/>
                  <a:headEnd/>
                  <a:tailEnd type="triangle" w="med" len="med"/>
                </a:ln>
                <a:effectLst/>
              </p:spPr>
              <p:txBody>
                <a:bodyPr/>
                <a:lstStyle/>
                <a:p>
                  <a:endParaRPr lang="en-US"/>
                </a:p>
              </p:txBody>
            </p:sp>
            <p:sp>
              <p:nvSpPr>
                <p:cNvPr id="143" name="TextBox 142"/>
                <p:cNvSpPr txBox="1"/>
                <p:nvPr/>
              </p:nvSpPr>
              <p:spPr bwMode="auto">
                <a:xfrm>
                  <a:off x="5369132" y="3657600"/>
                  <a:ext cx="2435540" cy="400110"/>
                </a:xfrm>
                <a:prstGeom prst="rect">
                  <a:avLst/>
                </a:prstGeom>
                <a:noFill/>
                <a:ln w="28575" cap="flat" cmpd="sng" algn="ctr">
                  <a:noFill/>
                  <a:prstDash val="solid"/>
                  <a:round/>
                  <a:headEnd type="none" w="med" len="med"/>
                  <a:tailEnd w="med" len="med"/>
                </a:ln>
                <a:effectLst/>
              </p:spPr>
              <p:txBody>
                <a:bodyPr wrap="none" rtlCol="0">
                  <a:spAutoFit/>
                </a:bodyPr>
                <a:lstStyle/>
                <a:p>
                  <a:r>
                    <a:rPr lang="en-US" b="1" dirty="0">
                      <a:solidFill>
                        <a:schemeClr val="tx1"/>
                      </a:solidFill>
                    </a:rPr>
                    <a:t>Vacuum input port</a:t>
                  </a:r>
                  <a:endParaRPr lang="en-US" sz="2800" b="1" dirty="0">
                    <a:solidFill>
                      <a:schemeClr val="tx1"/>
                    </a:solidFill>
                  </a:endParaRPr>
                </a:p>
              </p:txBody>
            </p:sp>
          </p:grpSp>
          <p:sp>
            <p:nvSpPr>
              <p:cNvPr id="116" name="Line 20"/>
              <p:cNvSpPr>
                <a:spLocks noChangeShapeType="1"/>
              </p:cNvSpPr>
              <p:nvPr/>
            </p:nvSpPr>
            <p:spPr bwMode="auto">
              <a:xfrm rot="-3600000">
                <a:off x="6581243" y="4524057"/>
                <a:ext cx="990600" cy="0"/>
              </a:xfrm>
              <a:prstGeom prst="line">
                <a:avLst/>
              </a:prstGeom>
              <a:noFill/>
              <a:ln w="38100">
                <a:solidFill>
                  <a:srgbClr val="990099"/>
                </a:solidFill>
                <a:round/>
                <a:headEnd/>
                <a:tailEnd type="triangle" w="med" len="med"/>
              </a:ln>
              <a:effectLst/>
            </p:spPr>
            <p:txBody>
              <a:bodyPr/>
              <a:lstStyle/>
              <a:p>
                <a:endParaRPr lang="en-US" b="1" dirty="0"/>
              </a:p>
            </p:txBody>
          </p:sp>
        </p:grpSp>
        <p:sp>
          <p:nvSpPr>
            <p:cNvPr id="122" name="TextBox 121"/>
            <p:cNvSpPr txBox="1"/>
            <p:nvPr/>
          </p:nvSpPr>
          <p:spPr bwMode="auto">
            <a:xfrm>
              <a:off x="7086600" y="4248090"/>
              <a:ext cx="1981200" cy="400110"/>
            </a:xfrm>
            <a:prstGeom prst="rect">
              <a:avLst/>
            </a:prstGeom>
            <a:noFill/>
            <a:ln w="28575" cap="flat" cmpd="sng" algn="ctr">
              <a:solidFill>
                <a:srgbClr val="990099"/>
              </a:solidFill>
              <a:prstDash val="solid"/>
              <a:round/>
              <a:headEnd type="none" w="med" len="med"/>
              <a:tailEnd w="med" len="med"/>
            </a:ln>
            <a:effectLst/>
          </p:spPr>
          <p:txBody>
            <a:bodyPr wrap="square" rtlCol="0">
              <a:spAutoFit/>
            </a:bodyPr>
            <a:lstStyle/>
            <a:p>
              <a:r>
                <a:rPr lang="en-US" b="1" dirty="0">
                  <a:solidFill>
                    <a:srgbClr val="990099"/>
                  </a:solidFill>
                </a:rPr>
                <a:t>Output noise</a:t>
              </a:r>
              <a:endParaRPr lang="en-US" sz="2800" b="1" dirty="0">
                <a:solidFill>
                  <a:srgbClr val="990099"/>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123"/>
                                        </p:tgtEl>
                                        <p:attrNameLst>
                                          <p:attrName>style.visibility</p:attrName>
                                        </p:attrNameLst>
                                      </p:cBhvr>
                                      <p:to>
                                        <p:strVal val="visible"/>
                                      </p:to>
                                    </p:set>
                                    <p:anim calcmode="lin" valueType="num">
                                      <p:cBhvr additive="base">
                                        <p:cTn id="15" dur="500" fill="hold"/>
                                        <p:tgtEl>
                                          <p:spTgt spid="123"/>
                                        </p:tgtEl>
                                        <p:attrNameLst>
                                          <p:attrName>ppt_x</p:attrName>
                                        </p:attrNameLst>
                                      </p:cBhvr>
                                      <p:tavLst>
                                        <p:tav tm="0">
                                          <p:val>
                                            <p:strVal val="1+#ppt_w/2"/>
                                          </p:val>
                                        </p:tav>
                                        <p:tav tm="100000">
                                          <p:val>
                                            <p:strVal val="#ppt_x"/>
                                          </p:val>
                                        </p:tav>
                                      </p:tavLst>
                                    </p:anim>
                                    <p:anim calcmode="lin" valueType="num">
                                      <p:cBhvr additive="base">
                                        <p:cTn id="16" dur="500" fill="hold"/>
                                        <p:tgtEl>
                                          <p:spTgt spid="123"/>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20"/>
                                        </p:tgtEl>
                                        <p:attrNameLst>
                                          <p:attrName>style.visibility</p:attrName>
                                        </p:attrNameLst>
                                      </p:cBhvr>
                                      <p:to>
                                        <p:strVal val="visible"/>
                                      </p:to>
                                    </p:set>
                                    <p:anim calcmode="lin" valueType="num">
                                      <p:cBhvr additive="base">
                                        <p:cTn id="21" dur="500" fill="hold"/>
                                        <p:tgtEl>
                                          <p:spTgt spid="120"/>
                                        </p:tgtEl>
                                        <p:attrNameLst>
                                          <p:attrName>ppt_x</p:attrName>
                                        </p:attrNameLst>
                                      </p:cBhvr>
                                      <p:tavLst>
                                        <p:tav tm="0">
                                          <p:val>
                                            <p:strVal val="#ppt_x"/>
                                          </p:val>
                                        </p:tav>
                                        <p:tav tm="100000">
                                          <p:val>
                                            <p:strVal val="#ppt_x"/>
                                          </p:val>
                                        </p:tav>
                                      </p:tavLst>
                                    </p:anim>
                                    <p:anim calcmode="lin" valueType="num">
                                      <p:cBhvr additive="base">
                                        <p:cTn id="22"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6909816" y="76200"/>
            <a:ext cx="2157984" cy="937201"/>
            <a:chOff x="152400" y="762000"/>
            <a:chExt cx="8839200" cy="3828804"/>
          </a:xfrm>
        </p:grpSpPr>
        <p:grpSp>
          <p:nvGrpSpPr>
            <p:cNvPr id="8" name="Group 1"/>
            <p:cNvGrpSpPr/>
            <p:nvPr/>
          </p:nvGrpSpPr>
          <p:grpSpPr>
            <a:xfrm>
              <a:off x="4060173" y="2032535"/>
              <a:ext cx="4093227" cy="329665"/>
              <a:chOff x="4316993" y="1861331"/>
              <a:chExt cx="4093227" cy="329665"/>
            </a:xfrm>
          </p:grpSpPr>
          <p:pic>
            <p:nvPicPr>
              <p:cNvPr id="28" name="Picture 2"/>
              <p:cNvPicPr>
                <a:picLocks noChangeAspect="1"/>
              </p:cNvPicPr>
              <p:nvPr>
                <p:custDataLst>
                  <p:tags r:id="rId11"/>
                </p:custDataLst>
              </p:nvPr>
            </p:nvPicPr>
            <p:blipFill>
              <a:blip r:embed="rId14" cstate="print"/>
              <a:stretch>
                <a:fillRect/>
              </a:stretch>
            </p:blipFill>
            <p:spPr bwMode="auto">
              <a:xfrm>
                <a:off x="5192772" y="1861331"/>
                <a:ext cx="3217448" cy="329665"/>
              </a:xfrm>
              <a:prstGeom prst="rect">
                <a:avLst/>
              </a:prstGeom>
              <a:gradFill flip="none" rotWithShape="1">
                <a:gsLst>
                  <a:gs pos="0">
                    <a:srgbClr val="0064C8"/>
                  </a:gs>
                  <a:gs pos="100000">
                    <a:srgbClr val="FFFFFF"/>
                  </a:gs>
                </a:gsLst>
                <a:lin ang="5400000" scaled="1"/>
                <a:tileRect/>
              </a:gradFill>
              <a:ln/>
              <a:effectLst/>
            </p:spPr>
          </p:pic>
          <p:cxnSp>
            <p:nvCxnSpPr>
              <p:cNvPr id="30" name="Straight Arrow Connector 3"/>
              <p:cNvCxnSpPr/>
              <p:nvPr/>
            </p:nvCxnSpPr>
            <p:spPr bwMode="auto">
              <a:xfrm rot="10800000">
                <a:off x="4316993" y="2037007"/>
                <a:ext cx="685800" cy="1588"/>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grpSp>
          <p:nvGrpSpPr>
            <p:cNvPr id="9" name="Group 4"/>
            <p:cNvGrpSpPr/>
            <p:nvPr/>
          </p:nvGrpSpPr>
          <p:grpSpPr>
            <a:xfrm>
              <a:off x="4038600" y="2565906"/>
              <a:ext cx="4522207" cy="329694"/>
              <a:chOff x="4316993" y="2438400"/>
              <a:chExt cx="4522207" cy="329694"/>
            </a:xfrm>
          </p:grpSpPr>
          <p:pic>
            <p:nvPicPr>
              <p:cNvPr id="26" name="Picture 5"/>
              <p:cNvPicPr>
                <a:picLocks noChangeAspect="1"/>
              </p:cNvPicPr>
              <p:nvPr>
                <p:custDataLst>
                  <p:tags r:id="rId10"/>
                </p:custDataLst>
              </p:nvPr>
            </p:nvPicPr>
            <p:blipFill>
              <a:blip r:embed="rId15" cstate="print"/>
              <a:stretch>
                <a:fillRect/>
              </a:stretch>
            </p:blipFill>
            <p:spPr bwMode="auto">
              <a:xfrm>
                <a:off x="5192772" y="2438400"/>
                <a:ext cx="3646428" cy="329694"/>
              </a:xfrm>
              <a:prstGeom prst="rect">
                <a:avLst/>
              </a:prstGeom>
              <a:gradFill flip="none" rotWithShape="1">
                <a:gsLst>
                  <a:gs pos="0">
                    <a:srgbClr val="0064C8"/>
                  </a:gs>
                  <a:gs pos="100000">
                    <a:srgbClr val="FFFFFF"/>
                  </a:gs>
                </a:gsLst>
                <a:lin ang="5400000" scaled="1"/>
                <a:tileRect/>
              </a:gradFill>
              <a:ln w="19050" cap="flat" cmpd="sng" algn="ctr">
                <a:noFill/>
                <a:prstDash val="solid"/>
                <a:round/>
                <a:headEnd type="none" w="med" len="med"/>
                <a:tailEnd type="none" w="med" len="med"/>
              </a:ln>
              <a:effectLst/>
            </p:spPr>
          </p:pic>
          <p:cxnSp>
            <p:nvCxnSpPr>
              <p:cNvPr id="27" name="Straight Arrow Connector 26"/>
              <p:cNvCxnSpPr/>
              <p:nvPr/>
            </p:nvCxnSpPr>
            <p:spPr bwMode="auto">
              <a:xfrm rot="10800000">
                <a:off x="4316993" y="2589211"/>
                <a:ext cx="685800" cy="1588"/>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10" name="Group 7"/>
            <p:cNvGrpSpPr/>
            <p:nvPr/>
          </p:nvGrpSpPr>
          <p:grpSpPr>
            <a:xfrm>
              <a:off x="152400" y="762000"/>
              <a:ext cx="8839200" cy="2743200"/>
              <a:chOff x="152400" y="762000"/>
              <a:chExt cx="8839200" cy="2743200"/>
            </a:xfrm>
          </p:grpSpPr>
          <p:sp>
            <p:nvSpPr>
              <p:cNvPr id="15" name="Rectangle 14"/>
              <p:cNvSpPr/>
              <p:nvPr/>
            </p:nvSpPr>
            <p:spPr bwMode="auto">
              <a:xfrm>
                <a:off x="152400" y="762000"/>
                <a:ext cx="381000" cy="2743200"/>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6" name="Freeform 15"/>
              <p:cNvSpPr/>
              <p:nvPr/>
            </p:nvSpPr>
            <p:spPr bwMode="auto">
              <a:xfrm>
                <a:off x="520454" y="1796142"/>
                <a:ext cx="2032000" cy="638628"/>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17" name="Rectangle 16"/>
              <p:cNvSpPr/>
              <p:nvPr/>
            </p:nvSpPr>
            <p:spPr bwMode="auto">
              <a:xfrm>
                <a:off x="2527054" y="1447799"/>
                <a:ext cx="1371600" cy="129540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18" name="Picture 17"/>
              <p:cNvPicPr>
                <a:picLocks noChangeAspect="1"/>
              </p:cNvPicPr>
              <p:nvPr>
                <p:custDataLst>
                  <p:tags r:id="rId5"/>
                </p:custDataLst>
              </p:nvPr>
            </p:nvPicPr>
            <p:blipFill>
              <a:blip r:embed="rId16" cstate="print"/>
              <a:stretch>
                <a:fillRect/>
              </a:stretch>
            </p:blipFill>
            <p:spPr bwMode="auto">
              <a:xfrm>
                <a:off x="4223675" y="990600"/>
                <a:ext cx="4767925" cy="791849"/>
              </a:xfrm>
              <a:prstGeom prst="rect">
                <a:avLst/>
              </a:prstGeom>
              <a:solidFill>
                <a:srgbClr val="BBE0E3"/>
              </a:solidFill>
              <a:ln/>
              <a:effectLst/>
            </p:spPr>
          </p:pic>
          <p:cxnSp>
            <p:nvCxnSpPr>
              <p:cNvPr id="19" name="Straight Arrow Connector 18"/>
              <p:cNvCxnSpPr/>
              <p:nvPr/>
            </p:nvCxnSpPr>
            <p:spPr bwMode="auto">
              <a:xfrm rot="10800000">
                <a:off x="4038600" y="1542804"/>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20" name="Picture 19"/>
              <p:cNvPicPr>
                <a:picLocks noChangeAspect="1"/>
              </p:cNvPicPr>
              <p:nvPr>
                <p:custDataLst>
                  <p:tags r:id="rId6"/>
                </p:custDataLst>
              </p:nvPr>
            </p:nvPicPr>
            <p:blipFill>
              <a:blip r:embed="rId17" cstate="print"/>
              <a:stretch>
                <a:fillRect/>
              </a:stretch>
            </p:blipFill>
            <p:spPr bwMode="auto">
              <a:xfrm>
                <a:off x="774454" y="1219199"/>
                <a:ext cx="1388572" cy="429466"/>
              </a:xfrm>
              <a:prstGeom prst="rect">
                <a:avLst/>
              </a:prstGeom>
              <a:solidFill>
                <a:srgbClr val="BBE0E3"/>
              </a:solidFill>
              <a:ln w="9525" cap="flat" cmpd="sng" algn="ctr">
                <a:noFill/>
                <a:prstDash val="solid"/>
                <a:round/>
                <a:headEnd type="none" w="med" len="med"/>
                <a:tailEnd w="med" len="med"/>
              </a:ln>
              <a:effectLst/>
            </p:spPr>
          </p:pic>
          <p:pic>
            <p:nvPicPr>
              <p:cNvPr id="21" name="Picture 20"/>
              <p:cNvPicPr>
                <a:picLocks noChangeAspect="1"/>
              </p:cNvPicPr>
              <p:nvPr>
                <p:custDataLst>
                  <p:tags r:id="rId7"/>
                </p:custDataLst>
              </p:nvPr>
            </p:nvPicPr>
            <p:blipFill>
              <a:blip r:embed="rId18" cstate="print"/>
              <a:stretch>
                <a:fillRect/>
              </a:stretch>
            </p:blipFill>
            <p:spPr bwMode="auto">
              <a:xfrm>
                <a:off x="1307854" y="2581188"/>
                <a:ext cx="215228" cy="314411"/>
              </a:xfrm>
              <a:prstGeom prst="rect">
                <a:avLst/>
              </a:prstGeom>
              <a:solidFill>
                <a:srgbClr val="BBE0E3"/>
              </a:solidFill>
              <a:ln w="9525" cap="flat" cmpd="sng" algn="ctr">
                <a:noFill/>
                <a:prstDash val="solid"/>
                <a:round/>
                <a:headEnd type="none" w="med" len="med"/>
                <a:tailEnd w="med" len="med"/>
              </a:ln>
              <a:effectLst/>
            </p:spPr>
          </p:pic>
          <p:pic>
            <p:nvPicPr>
              <p:cNvPr id="22" name="Picture 21"/>
              <p:cNvPicPr>
                <a:picLocks noChangeAspect="1"/>
              </p:cNvPicPr>
              <p:nvPr>
                <p:custDataLst>
                  <p:tags r:id="rId8"/>
                </p:custDataLst>
              </p:nvPr>
            </p:nvPicPr>
            <p:blipFill>
              <a:blip r:embed="rId19" cstate="print"/>
              <a:stretch>
                <a:fillRect/>
              </a:stretch>
            </p:blipFill>
            <p:spPr bwMode="auto">
              <a:xfrm>
                <a:off x="3050359" y="1129508"/>
                <a:ext cx="314895" cy="165891"/>
              </a:xfrm>
              <a:prstGeom prst="rect">
                <a:avLst/>
              </a:prstGeom>
              <a:solidFill>
                <a:srgbClr val="BBE0E3"/>
              </a:solidFill>
              <a:ln w="9525" cap="flat" cmpd="sng" algn="ctr">
                <a:noFill/>
                <a:prstDash val="solid"/>
                <a:round/>
                <a:headEnd type="none" w="med" len="med"/>
                <a:tailEnd w="med" len="med"/>
              </a:ln>
              <a:effectLst/>
            </p:spPr>
          </p:pic>
          <p:cxnSp>
            <p:nvCxnSpPr>
              <p:cNvPr id="24" name="Straight Arrow Connector 23"/>
              <p:cNvCxnSpPr/>
              <p:nvPr/>
            </p:nvCxnSpPr>
            <p:spPr bwMode="auto">
              <a:xfrm>
                <a:off x="3898655" y="3141416"/>
                <a:ext cx="68580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25" name="Picture 24"/>
              <p:cNvPicPr>
                <a:picLocks noChangeAspect="1"/>
              </p:cNvPicPr>
              <p:nvPr>
                <p:custDataLst>
                  <p:tags r:id="rId9"/>
                </p:custDataLst>
              </p:nvPr>
            </p:nvPicPr>
            <p:blipFill>
              <a:blip r:embed="rId20" cstate="print"/>
              <a:stretch>
                <a:fillRect/>
              </a:stretch>
            </p:blipFill>
            <p:spPr bwMode="auto">
              <a:xfrm>
                <a:off x="4691124" y="2964614"/>
                <a:ext cx="579130" cy="330790"/>
              </a:xfrm>
              <a:prstGeom prst="rect">
                <a:avLst/>
              </a:prstGeom>
              <a:solidFill>
                <a:srgbClr val="BBE0E3"/>
              </a:solidFill>
              <a:ln w="9525" cap="flat" cmpd="sng" algn="ctr">
                <a:noFill/>
                <a:prstDash val="solid"/>
                <a:round/>
                <a:headEnd type="none" w="med" len="med"/>
                <a:tailEnd w="med" len="med"/>
              </a:ln>
              <a:effectLst/>
            </p:spPr>
          </p:pic>
        </p:grpSp>
        <p:grpSp>
          <p:nvGrpSpPr>
            <p:cNvPr id="11" name="Group 67"/>
            <p:cNvGrpSpPr/>
            <p:nvPr/>
          </p:nvGrpSpPr>
          <p:grpSpPr bwMode="auto">
            <a:xfrm>
              <a:off x="3200950" y="3385279"/>
              <a:ext cx="5638335" cy="1205525"/>
              <a:chOff x="3353431" y="3181593"/>
              <a:chExt cx="5638335" cy="1205525"/>
            </a:xfrm>
          </p:grpSpPr>
          <p:cxnSp>
            <p:nvCxnSpPr>
              <p:cNvPr id="12" name="Straight Arrow Connector 11"/>
              <p:cNvCxnSpPr/>
              <p:nvPr/>
            </p:nvCxnSpPr>
            <p:spPr bwMode="auto">
              <a:xfrm rot="5400000">
                <a:off x="4921557" y="3363679"/>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13" name="Picture 12"/>
              <p:cNvPicPr>
                <a:picLocks noChangeAspect="1"/>
              </p:cNvPicPr>
              <p:nvPr>
                <p:custDataLst>
                  <p:tags r:id="rId3"/>
                </p:custDataLst>
              </p:nvPr>
            </p:nvPicPr>
            <p:blipFill>
              <a:blip r:embed="rId21" cstate="print"/>
              <a:stretch>
                <a:fillRect/>
              </a:stretch>
            </p:blipFill>
            <p:spPr bwMode="auto">
              <a:xfrm>
                <a:off x="3353431" y="3657596"/>
                <a:ext cx="4337504" cy="329544"/>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pic>
            <p:nvPicPr>
              <p:cNvPr id="14" name="Picture 13"/>
              <p:cNvPicPr>
                <a:picLocks noChangeAspect="1"/>
              </p:cNvPicPr>
              <p:nvPr>
                <p:custDataLst>
                  <p:tags r:id="rId4"/>
                </p:custDataLst>
              </p:nvPr>
            </p:nvPicPr>
            <p:blipFill>
              <a:blip r:embed="rId22" cstate="print"/>
              <a:stretch>
                <a:fillRect/>
              </a:stretch>
            </p:blipFill>
            <p:spPr bwMode="auto">
              <a:xfrm>
                <a:off x="5807487" y="4139661"/>
                <a:ext cx="3184279" cy="247457"/>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grpSp>
      </p:grpSp>
      <p:sp>
        <p:nvSpPr>
          <p:cNvPr id="32" name="TextBox 31"/>
          <p:cNvSpPr txBox="1"/>
          <p:nvPr/>
        </p:nvSpPr>
        <p:spPr>
          <a:xfrm>
            <a:off x="304800" y="1295400"/>
            <a:ext cx="8458200" cy="954107"/>
          </a:xfrm>
          <a:prstGeom prst="rect">
            <a:avLst/>
          </a:prstGeom>
          <a:noFill/>
          <a:ln w="28575">
            <a:solidFill>
              <a:srgbClr val="FF3300"/>
            </a:solidFill>
          </a:ln>
        </p:spPr>
        <p:txBody>
          <a:bodyPr wrap="square" rtlCol="0">
            <a:spAutoFit/>
          </a:bodyPr>
          <a:lstStyle/>
          <a:p>
            <a:r>
              <a:rPr lang="en-US" sz="2800" dirty="0">
                <a:solidFill>
                  <a:srgbClr val="FF0000"/>
                </a:solidFill>
                <a:cs typeface="Helvetica" pitchFamily="34" charset="0"/>
              </a:rPr>
              <a:t>Strategy 2.  Squeeze the entire output noise by correlating the measurement and back-action noise. </a:t>
            </a:r>
            <a:r>
              <a:rPr lang="en-US" sz="2400" dirty="0">
                <a:solidFill>
                  <a:srgbClr val="FF0000"/>
                </a:solidFill>
                <a:cs typeface="Helvetica" pitchFamily="34" charset="0"/>
              </a:rPr>
              <a:t>  </a:t>
            </a:r>
          </a:p>
        </p:txBody>
      </p:sp>
      <p:pic>
        <p:nvPicPr>
          <p:cNvPr id="36" name="Picture 35" descr="TP_tmp"/>
          <p:cNvPicPr>
            <a:picLocks noChangeAspect="1"/>
          </p:cNvPicPr>
          <p:nvPr>
            <p:custDataLst>
              <p:tags r:id="rId1"/>
            </p:custDataLst>
          </p:nvPr>
        </p:nvPicPr>
        <p:blipFill>
          <a:blip r:embed="rId23" cstate="print"/>
          <a:stretch>
            <a:fillRect/>
          </a:stretch>
        </p:blipFill>
        <p:spPr bwMode="auto">
          <a:xfrm>
            <a:off x="1878939" y="2772228"/>
            <a:ext cx="5468919" cy="809842"/>
          </a:xfrm>
          <a:prstGeom prst="rect">
            <a:avLst/>
          </a:prstGeom>
          <a:noFill/>
          <a:ln/>
          <a:effectLst/>
        </p:spPr>
      </p:pic>
      <p:grpSp>
        <p:nvGrpSpPr>
          <p:cNvPr id="2" name="Group 1"/>
          <p:cNvGrpSpPr/>
          <p:nvPr/>
        </p:nvGrpSpPr>
        <p:grpSpPr>
          <a:xfrm>
            <a:off x="685800" y="2667000"/>
            <a:ext cx="7848600" cy="2971800"/>
            <a:chOff x="685800" y="2667000"/>
            <a:chExt cx="7848600" cy="2971800"/>
          </a:xfrm>
        </p:grpSpPr>
        <p:pic>
          <p:nvPicPr>
            <p:cNvPr id="33" name="Picture 32" descr="TP_tmp"/>
            <p:cNvPicPr>
              <a:picLocks noChangeAspect="1"/>
            </p:cNvPicPr>
            <p:nvPr>
              <p:custDataLst>
                <p:tags r:id="rId2"/>
              </p:custDataLst>
            </p:nvPr>
          </p:nvPicPr>
          <p:blipFill>
            <a:blip r:embed="rId24" cstate="print"/>
            <a:stretch>
              <a:fillRect/>
            </a:stretch>
          </p:blipFill>
          <p:spPr bwMode="auto">
            <a:xfrm>
              <a:off x="794022" y="4141692"/>
              <a:ext cx="7588361" cy="1344843"/>
            </a:xfrm>
            <a:prstGeom prst="rect">
              <a:avLst/>
            </a:prstGeom>
            <a:noFill/>
            <a:ln/>
            <a:effectLst/>
          </p:spPr>
        </p:pic>
        <p:sp>
          <p:nvSpPr>
            <p:cNvPr id="45" name="Rectangle 44"/>
            <p:cNvSpPr/>
            <p:nvPr/>
          </p:nvSpPr>
          <p:spPr bwMode="auto">
            <a:xfrm>
              <a:off x="685800" y="3962400"/>
              <a:ext cx="7848600" cy="16764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46" name="Rectangle 45"/>
            <p:cNvSpPr/>
            <p:nvPr/>
          </p:nvSpPr>
          <p:spPr bwMode="auto">
            <a:xfrm>
              <a:off x="4876800" y="2667000"/>
              <a:ext cx="2514600" cy="533400"/>
            </a:xfrm>
            <a:prstGeom prst="rect">
              <a:avLst/>
            </a:prstGeom>
            <a:noFill/>
            <a:ln w="28575" cap="flat" cmpd="sng" algn="ctr">
              <a:solidFill>
                <a:srgbClr val="990099"/>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
        <p:nvSpPr>
          <p:cNvPr id="31" name="Text Box 17"/>
          <p:cNvSpPr txBox="1">
            <a:spLocks noChangeArrowheads="1"/>
          </p:cNvSpPr>
          <p:nvPr/>
        </p:nvSpPr>
        <p:spPr bwMode="auto">
          <a:xfrm>
            <a:off x="152400" y="177225"/>
            <a:ext cx="6248400" cy="584775"/>
          </a:xfrm>
          <a:prstGeom prst="rect">
            <a:avLst/>
          </a:prstGeom>
          <a:noFill/>
          <a:ln w="9525">
            <a:noFill/>
            <a:miter lim="800000"/>
            <a:headEnd/>
            <a:tailEnd/>
          </a:ln>
          <a:effectLst/>
        </p:spPr>
        <p:txBody>
          <a:bodyPr wrap="square">
            <a:spAutoFit/>
          </a:bodyPr>
          <a:lstStyle/>
          <a:p>
            <a:pPr algn="l" eaLnBrk="1" hangingPunct="1"/>
            <a:r>
              <a:rPr lang="en-US" sz="3200" b="1" dirty="0">
                <a:solidFill>
                  <a:srgbClr val="996633"/>
                </a:solidFill>
                <a:latin typeface="Comic Sans MS" pitchFamily="66" charset="0"/>
              </a:rPr>
              <a:t>Beating the SQL. Strategy 2</a:t>
            </a:r>
            <a:r>
              <a:rPr lang="en-US" sz="3200" dirty="0">
                <a:solidFill>
                  <a:schemeClr val="tx1"/>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533400" y="990600"/>
            <a:ext cx="8077200" cy="1569660"/>
          </a:xfrm>
          <a:prstGeom prst="rect">
            <a:avLst/>
          </a:prstGeom>
          <a:noFill/>
          <a:ln w="28575">
            <a:solidFill>
              <a:schemeClr val="accent6"/>
            </a:solidFill>
          </a:ln>
        </p:spPr>
        <p:txBody>
          <a:bodyPr wrap="square" rtlCol="0">
            <a:spAutoFit/>
          </a:bodyPr>
          <a:lstStyle/>
          <a:p>
            <a:pPr algn="l"/>
            <a:r>
              <a:rPr lang="en-US" sz="2400" dirty="0">
                <a:solidFill>
                  <a:schemeClr val="accent6"/>
                </a:solidFill>
                <a:cs typeface="Helvetica" pitchFamily="34" charset="0"/>
              </a:rPr>
              <a:t>Single-parameter estimation: Bound on the error in estimating a classical parameter that is coupled to a quantum system in terms of the  inverse of the quantum Fisher information.</a:t>
            </a:r>
          </a:p>
        </p:txBody>
      </p:sp>
      <p:sp>
        <p:nvSpPr>
          <p:cNvPr id="23" name="Text Box 17"/>
          <p:cNvSpPr txBox="1">
            <a:spLocks noChangeArrowheads="1"/>
          </p:cNvSpPr>
          <p:nvPr/>
        </p:nvSpPr>
        <p:spPr bwMode="auto">
          <a:xfrm>
            <a:off x="152400" y="115669"/>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Quantum </a:t>
            </a:r>
            <a:r>
              <a:rPr lang="en-US" sz="3600" b="1" dirty="0" err="1">
                <a:solidFill>
                  <a:srgbClr val="996633"/>
                </a:solidFill>
                <a:latin typeface="Comic Sans MS" pitchFamily="66" charset="0"/>
              </a:rPr>
              <a:t>Cramér-Rao</a:t>
            </a:r>
            <a:r>
              <a:rPr lang="en-US" sz="3600" b="1" dirty="0">
                <a:solidFill>
                  <a:srgbClr val="996633"/>
                </a:solidFill>
                <a:latin typeface="Comic Sans MS" pitchFamily="66" charset="0"/>
              </a:rPr>
              <a:t> Bound (QCRB)</a:t>
            </a:r>
            <a:r>
              <a:rPr lang="en-US" sz="3600" dirty="0">
                <a:solidFill>
                  <a:schemeClr val="tx1"/>
                </a:solidFill>
              </a:rPr>
              <a:t> </a:t>
            </a:r>
          </a:p>
        </p:txBody>
      </p:sp>
      <p:sp>
        <p:nvSpPr>
          <p:cNvPr id="5" name="TextBox 4"/>
          <p:cNvSpPr txBox="1"/>
          <p:nvPr/>
        </p:nvSpPr>
        <p:spPr>
          <a:xfrm>
            <a:off x="533400" y="2781300"/>
            <a:ext cx="8153400" cy="1569660"/>
          </a:xfrm>
          <a:prstGeom prst="rect">
            <a:avLst/>
          </a:prstGeom>
          <a:noFill/>
          <a:ln w="28575">
            <a:solidFill>
              <a:srgbClr val="008000"/>
            </a:solidFill>
          </a:ln>
        </p:spPr>
        <p:txBody>
          <a:bodyPr wrap="square" rtlCol="0">
            <a:spAutoFit/>
          </a:bodyPr>
          <a:lstStyle/>
          <a:p>
            <a:pPr algn="l"/>
            <a:r>
              <a:rPr lang="en-US" sz="2400" dirty="0">
                <a:solidFill>
                  <a:srgbClr val="008000"/>
                </a:solidFill>
                <a:cs typeface="Helvetica" pitchFamily="34" charset="0"/>
              </a:rPr>
              <a:t>Multi-parameter estimation: Bound on the covariance matrix in estimating a set of classical parameters that are coupled to a quantum system in terms of the inverse of a quantum Fisher-information matrix.</a:t>
            </a:r>
          </a:p>
        </p:txBody>
      </p:sp>
      <p:sp>
        <p:nvSpPr>
          <p:cNvPr id="6" name="TextBox 5"/>
          <p:cNvSpPr txBox="1"/>
          <p:nvPr/>
        </p:nvSpPr>
        <p:spPr>
          <a:xfrm>
            <a:off x="533400" y="4572000"/>
            <a:ext cx="8153400" cy="1569660"/>
          </a:xfrm>
          <a:prstGeom prst="rect">
            <a:avLst/>
          </a:prstGeom>
          <a:noFill/>
          <a:ln w="28575">
            <a:solidFill>
              <a:srgbClr val="990099"/>
            </a:solidFill>
          </a:ln>
        </p:spPr>
        <p:txBody>
          <a:bodyPr wrap="square" rtlCol="0">
            <a:spAutoFit/>
          </a:bodyPr>
          <a:lstStyle/>
          <a:p>
            <a:pPr algn="l"/>
            <a:r>
              <a:rPr lang="en-US" sz="2400" dirty="0">
                <a:solidFill>
                  <a:srgbClr val="990099"/>
                </a:solidFill>
                <a:cs typeface="Helvetica" pitchFamily="34" charset="0"/>
              </a:rPr>
              <a:t>Waveform estimation: Bound on the continuous covariance matrix for estimating a continuous waveform that is coupled to a quantum system in terms of the inverse of a continuous, two-time quantum Fisher-information matrix.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397329" name="Text Box 17"/>
          <p:cNvSpPr txBox="1">
            <a:spLocks noChangeArrowheads="1"/>
          </p:cNvSpPr>
          <p:nvPr/>
        </p:nvSpPr>
        <p:spPr bwMode="auto">
          <a:xfrm>
            <a:off x="152400" y="76200"/>
            <a:ext cx="7315200" cy="523220"/>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interferometry </a:t>
            </a:r>
            <a:endParaRPr lang="en-US" sz="2800" dirty="0">
              <a:solidFill>
                <a:schemeClr val="tx1"/>
              </a:solidFill>
            </a:endParaRPr>
          </a:p>
        </p:txBody>
      </p:sp>
      <p:grpSp>
        <p:nvGrpSpPr>
          <p:cNvPr id="20"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7"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97319"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8"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1"/>
              </p:custDataLst>
            </p:nvPr>
          </p:nvPicPr>
          <p:blipFill>
            <a:blip r:embed="rId9"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2"/>
              </p:custDataLst>
            </p:nvPr>
          </p:nvPicPr>
          <p:blipFill>
            <a:blip r:embed="rId10"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3"/>
              </p:custDataLst>
            </p:nvPr>
          </p:nvPicPr>
          <p:blipFill>
            <a:blip r:embed="rId9"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4"/>
              </p:custDataLst>
            </p:nvPr>
          </p:nvPicPr>
          <p:blipFill>
            <a:blip r:embed="rId10"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24" name="Group 23"/>
          <p:cNvGrpSpPr/>
          <p:nvPr/>
        </p:nvGrpSpPr>
        <p:grpSpPr>
          <a:xfrm>
            <a:off x="4302802" y="838200"/>
            <a:ext cx="4612598" cy="3079152"/>
            <a:chOff x="4343400" y="959448"/>
            <a:chExt cx="4612598" cy="3079152"/>
          </a:xfrm>
        </p:grpSpPr>
        <p:pic>
          <p:nvPicPr>
            <p:cNvPr id="2051" name="Picture 3" descr="C:\Documents and Settings\Carlton Caves\My Documents\My Stuff 2\talks\waveformestimation\gwinterferometer.jpg"/>
            <p:cNvPicPr>
              <a:picLocks noChangeAspect="1" noChangeArrowheads="1"/>
            </p:cNvPicPr>
            <p:nvPr/>
          </p:nvPicPr>
          <p:blipFill>
            <a:blip r:embed="rId11" cstate="print"/>
            <a:srcRect/>
            <a:stretch>
              <a:fillRect/>
            </a:stretch>
          </p:blipFill>
          <p:spPr bwMode="auto">
            <a:xfrm>
              <a:off x="4343400" y="959448"/>
              <a:ext cx="4612598" cy="2393352"/>
            </a:xfrm>
            <a:prstGeom prst="rect">
              <a:avLst/>
            </a:prstGeom>
            <a:noFill/>
          </p:spPr>
        </p:pic>
        <p:sp>
          <p:nvSpPr>
            <p:cNvPr id="23" name="TextBox 22"/>
            <p:cNvSpPr txBox="1"/>
            <p:nvPr/>
          </p:nvSpPr>
          <p:spPr>
            <a:xfrm>
              <a:off x="5222198" y="3515380"/>
              <a:ext cx="2801599" cy="523220"/>
            </a:xfrm>
            <a:prstGeom prst="rect">
              <a:avLst/>
            </a:prstGeom>
            <a:noFill/>
          </p:spPr>
          <p:txBody>
            <a:bodyPr wrap="square" rtlCol="0">
              <a:spAutoFit/>
            </a:bodyPr>
            <a:lstStyle/>
            <a:p>
              <a:pPr algn="l"/>
              <a:r>
                <a:rPr lang="en-US" sz="1400" b="1" dirty="0">
                  <a:solidFill>
                    <a:schemeClr val="tx1"/>
                  </a:solidFill>
                </a:rPr>
                <a:t>The LIGO Collaboration, Rep. </a:t>
              </a:r>
              <a:r>
                <a:rPr lang="en-US" sz="1400" b="1" dirty="0" err="1">
                  <a:solidFill>
                    <a:schemeClr val="tx1"/>
                  </a:solidFill>
                </a:rPr>
                <a:t>Prog</a:t>
              </a:r>
              <a:r>
                <a:rPr lang="en-US" sz="1400" b="1" dirty="0">
                  <a:solidFill>
                    <a:schemeClr val="tx1"/>
                  </a:solidFill>
                </a:rPr>
                <a:t>. Phys. 72, 076901 (2009).</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76200" y="115669"/>
            <a:ext cx="6858000" cy="1200329"/>
          </a:xfrm>
          <a:prstGeom prst="rect">
            <a:avLst/>
          </a:prstGeom>
          <a:noFill/>
          <a:ln w="9525">
            <a:noFill/>
            <a:miter lim="800000"/>
            <a:headEnd/>
            <a:tailEnd/>
          </a:ln>
          <a:effectLst/>
        </p:spPr>
        <p:txBody>
          <a:bodyPr wrap="square">
            <a:spAutoFit/>
          </a:bodyPr>
          <a:lstStyle/>
          <a:p>
            <a:pPr algn="l" eaLnBrk="1" hangingPunct="1"/>
            <a:r>
              <a:rPr lang="en-US" sz="3600" b="1" dirty="0">
                <a:solidFill>
                  <a:srgbClr val="996633"/>
                </a:solidFill>
                <a:latin typeface="Comic Sans MS" pitchFamily="66" charset="0"/>
              </a:rPr>
              <a:t>Waveform QCRB. </a:t>
            </a:r>
          </a:p>
          <a:p>
            <a:pPr algn="l" eaLnBrk="1" hangingPunct="1"/>
            <a:r>
              <a:rPr lang="en-US" sz="3600" b="1" dirty="0">
                <a:solidFill>
                  <a:srgbClr val="996633"/>
                </a:solidFill>
                <a:latin typeface="Comic Sans MS" pitchFamily="66" charset="0"/>
              </a:rPr>
              <a:t>Spectral uncertainty principle</a:t>
            </a:r>
            <a:r>
              <a:rPr lang="en-US" sz="3600" dirty="0">
                <a:solidFill>
                  <a:schemeClr val="tx1"/>
                </a:solidFill>
              </a:rPr>
              <a:t> </a:t>
            </a:r>
          </a:p>
        </p:txBody>
      </p:sp>
      <p:grpSp>
        <p:nvGrpSpPr>
          <p:cNvPr id="27" name="Group 26"/>
          <p:cNvGrpSpPr/>
          <p:nvPr/>
        </p:nvGrpSpPr>
        <p:grpSpPr>
          <a:xfrm>
            <a:off x="838200" y="1453837"/>
            <a:ext cx="7391400" cy="1670363"/>
            <a:chOff x="990600" y="762000"/>
            <a:chExt cx="7391400" cy="1670363"/>
          </a:xfrm>
        </p:grpSpPr>
        <p:pic>
          <p:nvPicPr>
            <p:cNvPr id="23" name="Picture 22" descr="TP_tmp"/>
            <p:cNvPicPr>
              <a:picLocks noChangeAspect="1"/>
            </p:cNvPicPr>
            <p:nvPr>
              <p:custDataLst>
                <p:tags r:id="rId2"/>
              </p:custDataLst>
            </p:nvPr>
          </p:nvPicPr>
          <p:blipFill>
            <a:blip r:embed="rId6" cstate="print"/>
            <a:stretch>
              <a:fillRect/>
            </a:stretch>
          </p:blipFill>
          <p:spPr bwMode="auto">
            <a:xfrm>
              <a:off x="1978883" y="762000"/>
              <a:ext cx="5165659" cy="811319"/>
            </a:xfrm>
            <a:prstGeom prst="rect">
              <a:avLst/>
            </a:prstGeom>
            <a:noFill/>
            <a:ln/>
            <a:effectLst/>
          </p:spPr>
        </p:pic>
        <p:grpSp>
          <p:nvGrpSpPr>
            <p:cNvPr id="3" name="Group 58"/>
            <p:cNvGrpSpPr/>
            <p:nvPr/>
          </p:nvGrpSpPr>
          <p:grpSpPr>
            <a:xfrm>
              <a:off x="5181600" y="1670363"/>
              <a:ext cx="3200400" cy="762000"/>
              <a:chOff x="1524000" y="3886995"/>
              <a:chExt cx="3200400" cy="762000"/>
            </a:xfrm>
          </p:grpSpPr>
          <p:sp>
            <p:nvSpPr>
              <p:cNvPr id="35" name="TextBox 34"/>
              <p:cNvSpPr txBox="1"/>
              <p:nvPr/>
            </p:nvSpPr>
            <p:spPr>
              <a:xfrm>
                <a:off x="1524000" y="4187330"/>
                <a:ext cx="3200400" cy="461665"/>
              </a:xfrm>
              <a:prstGeom prst="rect">
                <a:avLst/>
              </a:prstGeom>
              <a:noFill/>
              <a:ln w="28575">
                <a:solidFill>
                  <a:srgbClr val="990099"/>
                </a:solidFill>
              </a:ln>
            </p:spPr>
            <p:txBody>
              <a:bodyPr wrap="square" rtlCol="0">
                <a:spAutoFit/>
              </a:bodyPr>
              <a:lstStyle/>
              <a:p>
                <a:pPr algn="l"/>
                <a:r>
                  <a:rPr lang="en-US" sz="2400" dirty="0">
                    <a:solidFill>
                      <a:srgbClr val="990099"/>
                    </a:solidFill>
                    <a:cs typeface="Helvetica" pitchFamily="34" charset="0"/>
                  </a:rPr>
                  <a:t>Prior-information term</a:t>
                </a:r>
              </a:p>
            </p:txBody>
          </p:sp>
          <p:cxnSp>
            <p:nvCxnSpPr>
              <p:cNvPr id="55" name="Straight Arrow Connector 54"/>
              <p:cNvCxnSpPr/>
              <p:nvPr/>
            </p:nvCxnSpPr>
            <p:spPr bwMode="auto">
              <a:xfrm rot="16200000" flipV="1">
                <a:off x="1638301" y="4001294"/>
                <a:ext cx="304800" cy="76202"/>
              </a:xfrm>
              <a:prstGeom prst="straightConnector1">
                <a:avLst/>
              </a:prstGeom>
              <a:solidFill>
                <a:schemeClr val="accent1"/>
              </a:solidFill>
              <a:ln w="28575" cap="flat" cmpd="sng" algn="ctr">
                <a:solidFill>
                  <a:srgbClr val="990099"/>
                </a:solidFill>
                <a:prstDash val="solid"/>
                <a:round/>
                <a:headEnd type="none" w="med" len="med"/>
                <a:tailEnd type="arrow"/>
              </a:ln>
              <a:effectLst/>
            </p:spPr>
          </p:cxnSp>
        </p:grpSp>
        <p:pic>
          <p:nvPicPr>
            <p:cNvPr id="22" name="Picture 21" descr="TP_tmp"/>
            <p:cNvPicPr>
              <a:picLocks noChangeAspect="1"/>
            </p:cNvPicPr>
            <p:nvPr>
              <p:custDataLst>
                <p:tags r:id="rId3"/>
              </p:custDataLst>
            </p:nvPr>
          </p:nvPicPr>
          <p:blipFill>
            <a:blip r:embed="rId7" cstate="print"/>
            <a:stretch>
              <a:fillRect/>
            </a:stretch>
          </p:blipFill>
          <p:spPr bwMode="auto">
            <a:xfrm>
              <a:off x="1066980" y="1898169"/>
              <a:ext cx="3412050" cy="387356"/>
            </a:xfrm>
            <a:prstGeom prst="rect">
              <a:avLst/>
            </a:prstGeom>
            <a:noFill/>
            <a:ln/>
            <a:effectLst/>
          </p:spPr>
        </p:pic>
        <p:sp>
          <p:nvSpPr>
            <p:cNvPr id="20" name="Rectangle 19"/>
            <p:cNvSpPr/>
            <p:nvPr/>
          </p:nvSpPr>
          <p:spPr bwMode="auto">
            <a:xfrm>
              <a:off x="990600" y="1821969"/>
              <a:ext cx="3581400" cy="609600"/>
            </a:xfrm>
            <a:prstGeom prst="rect">
              <a:avLst/>
            </a:prstGeom>
            <a:noFill/>
            <a:ln w="28575" cap="flat" cmpd="sng" algn="ctr">
              <a:solidFill>
                <a:srgbClr val="FF33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21" name="Straight Arrow Connector 20"/>
            <p:cNvCxnSpPr/>
            <p:nvPr/>
          </p:nvCxnSpPr>
          <p:spPr bwMode="auto">
            <a:xfrm rot="5400000" flipH="1" flipV="1">
              <a:off x="3467100" y="1631469"/>
              <a:ext cx="381000" cy="1588"/>
            </a:xfrm>
            <a:prstGeom prst="straightConnector1">
              <a:avLst/>
            </a:prstGeom>
            <a:solidFill>
              <a:schemeClr val="accent1"/>
            </a:solidFill>
            <a:ln w="28575" cap="flat" cmpd="sng" algn="ctr">
              <a:solidFill>
                <a:srgbClr val="FF3300"/>
              </a:solidFill>
              <a:prstDash val="solid"/>
              <a:round/>
              <a:headEnd type="none" w="med" len="med"/>
              <a:tailEnd type="arrow"/>
            </a:ln>
            <a:effectLst/>
          </p:spPr>
        </p:cxnSp>
      </p:grpSp>
      <p:grpSp>
        <p:nvGrpSpPr>
          <p:cNvPr id="26" name="Group 25"/>
          <p:cNvGrpSpPr/>
          <p:nvPr/>
        </p:nvGrpSpPr>
        <p:grpSpPr>
          <a:xfrm>
            <a:off x="838200" y="3505200"/>
            <a:ext cx="7162800" cy="1981200"/>
            <a:chOff x="990600" y="2819400"/>
            <a:chExt cx="7162800" cy="1981200"/>
          </a:xfrm>
        </p:grpSpPr>
        <p:sp>
          <p:nvSpPr>
            <p:cNvPr id="28" name="TextBox 27"/>
            <p:cNvSpPr txBox="1"/>
            <p:nvPr/>
          </p:nvSpPr>
          <p:spPr>
            <a:xfrm>
              <a:off x="990600" y="2819400"/>
              <a:ext cx="7162800" cy="461665"/>
            </a:xfrm>
            <a:prstGeom prst="rect">
              <a:avLst/>
            </a:prstGeom>
            <a:noFill/>
            <a:ln w="28575">
              <a:noFill/>
            </a:ln>
          </p:spPr>
          <p:txBody>
            <a:bodyPr wrap="square" rtlCol="0">
              <a:spAutoFit/>
            </a:bodyPr>
            <a:lstStyle/>
            <a:p>
              <a:pPr algn="l"/>
              <a:r>
                <a:rPr lang="en-US" sz="2400" dirty="0">
                  <a:solidFill>
                    <a:schemeClr val="accent6"/>
                  </a:solidFill>
                  <a:cs typeface="Helvetica" pitchFamily="34" charset="0"/>
                </a:rPr>
                <a:t>At frequencies where there is little prior information, </a:t>
              </a:r>
            </a:p>
          </p:txBody>
        </p:sp>
        <p:pic>
          <p:nvPicPr>
            <p:cNvPr id="24" name="Picture 23" descr="TP_tmp"/>
            <p:cNvPicPr>
              <a:picLocks noChangeAspect="1"/>
            </p:cNvPicPr>
            <p:nvPr>
              <p:custDataLst>
                <p:tags r:id="rId1"/>
              </p:custDataLst>
            </p:nvPr>
          </p:nvPicPr>
          <p:blipFill>
            <a:blip r:embed="rId8" cstate="print"/>
            <a:stretch>
              <a:fillRect/>
            </a:stretch>
          </p:blipFill>
          <p:spPr bwMode="auto">
            <a:xfrm>
              <a:off x="1066800" y="3397391"/>
              <a:ext cx="7028498" cy="811321"/>
            </a:xfrm>
            <a:prstGeom prst="rect">
              <a:avLst/>
            </a:prstGeom>
            <a:noFill/>
            <a:ln/>
            <a:effectLst/>
          </p:spPr>
        </p:pic>
        <p:sp>
          <p:nvSpPr>
            <p:cNvPr id="32" name="TextBox 31"/>
            <p:cNvSpPr txBox="1"/>
            <p:nvPr/>
          </p:nvSpPr>
          <p:spPr>
            <a:xfrm>
              <a:off x="3733800" y="4338935"/>
              <a:ext cx="3962400" cy="461665"/>
            </a:xfrm>
            <a:prstGeom prst="rect">
              <a:avLst/>
            </a:prstGeom>
            <a:noFill/>
            <a:ln w="28575">
              <a:solidFill>
                <a:schemeClr val="accent6"/>
              </a:solidFill>
            </a:ln>
          </p:spPr>
          <p:txBody>
            <a:bodyPr wrap="square" rtlCol="0">
              <a:spAutoFit/>
            </a:bodyPr>
            <a:lstStyle/>
            <a:p>
              <a:pPr algn="l"/>
              <a:r>
                <a:rPr lang="en-US" sz="2400" dirty="0">
                  <a:solidFill>
                    <a:schemeClr val="accent6"/>
                  </a:solidFill>
                  <a:cs typeface="Helvetica" pitchFamily="34" charset="0"/>
                </a:rPr>
                <a:t>Minimum-uncertainty noise</a:t>
              </a:r>
            </a:p>
          </p:txBody>
        </p:sp>
        <p:cxnSp>
          <p:nvCxnSpPr>
            <p:cNvPr id="34" name="Straight Arrow Connector 33"/>
            <p:cNvCxnSpPr/>
            <p:nvPr/>
          </p:nvCxnSpPr>
          <p:spPr bwMode="auto">
            <a:xfrm rot="5400000" flipH="1" flipV="1">
              <a:off x="6591298" y="4152898"/>
              <a:ext cx="381001" cy="2"/>
            </a:xfrm>
            <a:prstGeom prst="straightConnector1">
              <a:avLst/>
            </a:prstGeom>
            <a:solidFill>
              <a:schemeClr val="accent1"/>
            </a:solidFill>
            <a:ln w="28575" cap="flat" cmpd="sng" algn="ctr">
              <a:solidFill>
                <a:schemeClr val="accent6"/>
              </a:solidFill>
              <a:prstDash val="solid"/>
              <a:round/>
              <a:headEnd type="none" w="med" len="med"/>
              <a:tailEnd type="arrow"/>
            </a:ln>
            <a:effectLst/>
          </p:spPr>
        </p:cxnSp>
      </p:grpSp>
      <p:sp>
        <p:nvSpPr>
          <p:cNvPr id="30" name="TextBox 29"/>
          <p:cNvSpPr txBox="1"/>
          <p:nvPr/>
        </p:nvSpPr>
        <p:spPr>
          <a:xfrm>
            <a:off x="5105401" y="76200"/>
            <a:ext cx="3886199" cy="523220"/>
          </a:xfrm>
          <a:prstGeom prst="rect">
            <a:avLst/>
          </a:prstGeom>
          <a:noFill/>
        </p:spPr>
        <p:txBody>
          <a:bodyPr wrap="square" rtlCol="0">
            <a:spAutoFit/>
          </a:bodyPr>
          <a:lstStyle/>
          <a:p>
            <a:pPr algn="l"/>
            <a:r>
              <a:rPr lang="en-US" sz="1400" b="1" dirty="0">
                <a:solidFill>
                  <a:schemeClr val="tx1"/>
                </a:solidFill>
              </a:rPr>
              <a:t>M. Tsang, H. M. Wiseman, and C. M. Caves, PRL 106, 090401 (2011).</a:t>
            </a:r>
          </a:p>
        </p:txBody>
      </p:sp>
      <p:grpSp>
        <p:nvGrpSpPr>
          <p:cNvPr id="33" name="Group 32"/>
          <p:cNvGrpSpPr/>
          <p:nvPr/>
        </p:nvGrpSpPr>
        <p:grpSpPr>
          <a:xfrm>
            <a:off x="533400" y="4038600"/>
            <a:ext cx="8077200" cy="2655332"/>
            <a:chOff x="533400" y="4038600"/>
            <a:chExt cx="8077200" cy="2655332"/>
          </a:xfrm>
        </p:grpSpPr>
        <p:sp>
          <p:nvSpPr>
            <p:cNvPr id="18" name="TextBox 17"/>
            <p:cNvSpPr txBox="1"/>
            <p:nvPr/>
          </p:nvSpPr>
          <p:spPr>
            <a:xfrm>
              <a:off x="533400" y="5862935"/>
              <a:ext cx="8077200" cy="830997"/>
            </a:xfrm>
            <a:prstGeom prst="rect">
              <a:avLst/>
            </a:prstGeom>
            <a:noFill/>
            <a:ln w="28575">
              <a:solidFill>
                <a:srgbClr val="008000"/>
              </a:solidFill>
            </a:ln>
          </p:spPr>
          <p:txBody>
            <a:bodyPr wrap="square" rtlCol="0">
              <a:spAutoFit/>
            </a:bodyPr>
            <a:lstStyle/>
            <a:p>
              <a:pPr algn="l"/>
              <a:r>
                <a:rPr lang="en-US" sz="2400" b="1" dirty="0">
                  <a:solidFill>
                    <a:srgbClr val="008000"/>
                  </a:solidFill>
                </a:rPr>
                <a:t>No hint of SQL—no back-action noise, only measurement noise—but can the bound be achieved?</a:t>
              </a:r>
            </a:p>
          </p:txBody>
        </p:sp>
        <p:sp>
          <p:nvSpPr>
            <p:cNvPr id="25" name="Rectangle 24"/>
            <p:cNvSpPr/>
            <p:nvPr/>
          </p:nvSpPr>
          <p:spPr bwMode="auto">
            <a:xfrm>
              <a:off x="6781800" y="4038600"/>
              <a:ext cx="1295400" cy="914400"/>
            </a:xfrm>
            <a:prstGeom prst="rect">
              <a:avLst/>
            </a:prstGeom>
            <a:noFill/>
            <a:ln w="28575" cap="flat" cmpd="sng" algn="ctr">
              <a:solidFill>
                <a:srgbClr val="008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cxnSp>
          <p:nvCxnSpPr>
            <p:cNvPr id="31" name="Straight Connector 30"/>
            <p:cNvCxnSpPr/>
            <p:nvPr/>
          </p:nvCxnSpPr>
          <p:spPr bwMode="auto">
            <a:xfrm rot="5400000">
              <a:off x="7391400" y="5410200"/>
              <a:ext cx="914400" cy="0"/>
            </a:xfrm>
            <a:prstGeom prst="line">
              <a:avLst/>
            </a:prstGeom>
            <a:solidFill>
              <a:schemeClr val="accent1"/>
            </a:solidFill>
            <a:ln w="28575" cap="flat" cmpd="sng" algn="ctr">
              <a:solidFill>
                <a:srgbClr val="008000"/>
              </a:solidFill>
              <a:prstDash val="solid"/>
              <a:round/>
              <a:headEnd type="none" w="med" len="med"/>
              <a:tailEnd type="none" w="med" len="med"/>
            </a:ln>
            <a:effectLst/>
          </p:spPr>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0"/>
            <a:ext cx="8839200" cy="646331"/>
          </a:xfrm>
          <a:prstGeom prst="rect">
            <a:avLst/>
          </a:prstGeom>
          <a:noFill/>
          <a:ln w="9525">
            <a:noFill/>
            <a:miter lim="800000"/>
            <a:headEnd/>
            <a:tailEnd/>
          </a:ln>
          <a:effectLst/>
        </p:spPr>
        <p:txBody>
          <a:bodyPr wrap="square">
            <a:spAutoFit/>
          </a:bodyPr>
          <a:lstStyle/>
          <a:p>
            <a:pPr eaLnBrk="1" hangingPunct="1"/>
            <a:r>
              <a:rPr lang="en-US" sz="3600" b="1" dirty="0">
                <a:solidFill>
                  <a:srgbClr val="996633"/>
                </a:solidFill>
                <a:latin typeface="Comic Sans MS" pitchFamily="66" charset="0"/>
              </a:rPr>
              <a:t>Beating the SQL.  Strategy 3</a:t>
            </a:r>
            <a:endParaRPr lang="en-US" sz="3600" dirty="0">
              <a:solidFill>
                <a:schemeClr val="tx1"/>
              </a:solidFill>
            </a:endParaRPr>
          </a:p>
        </p:txBody>
      </p:sp>
      <p:sp>
        <p:nvSpPr>
          <p:cNvPr id="20" name="TextBox 19"/>
          <p:cNvSpPr txBox="1"/>
          <p:nvPr/>
        </p:nvSpPr>
        <p:spPr>
          <a:xfrm>
            <a:off x="533400" y="685800"/>
            <a:ext cx="8077200" cy="954107"/>
          </a:xfrm>
          <a:prstGeom prst="rect">
            <a:avLst/>
          </a:prstGeom>
          <a:noFill/>
          <a:ln w="28575">
            <a:solidFill>
              <a:srgbClr val="FF3300"/>
            </a:solidFill>
          </a:ln>
        </p:spPr>
        <p:txBody>
          <a:bodyPr wrap="square" rtlCol="0">
            <a:spAutoFit/>
          </a:bodyPr>
          <a:lstStyle/>
          <a:p>
            <a:r>
              <a:rPr lang="en-US" sz="2800" dirty="0">
                <a:solidFill>
                  <a:srgbClr val="FF0000"/>
                </a:solidFill>
                <a:cs typeface="Helvetica" pitchFamily="34" charset="0"/>
              </a:rPr>
              <a:t>Strategy 3.  Quantum noise cancellation (QNC) using oscillator and negative-mass oscillator. </a:t>
            </a:r>
            <a:endParaRPr lang="en-US" sz="2400" dirty="0">
              <a:solidFill>
                <a:srgbClr val="FF0000"/>
              </a:solidFill>
              <a:cs typeface="Helvetica" pitchFamily="34" charset="0"/>
            </a:endParaRPr>
          </a:p>
        </p:txBody>
      </p:sp>
      <p:grpSp>
        <p:nvGrpSpPr>
          <p:cNvPr id="82" name="Group 81"/>
          <p:cNvGrpSpPr/>
          <p:nvPr/>
        </p:nvGrpSpPr>
        <p:grpSpPr>
          <a:xfrm>
            <a:off x="304800" y="3657600"/>
            <a:ext cx="8458200" cy="1066800"/>
            <a:chOff x="304800" y="4241496"/>
            <a:chExt cx="8458200" cy="1066800"/>
          </a:xfrm>
        </p:grpSpPr>
        <p:cxnSp>
          <p:nvCxnSpPr>
            <p:cNvPr id="47" name="Straight Arrow Connector 46"/>
            <p:cNvCxnSpPr/>
            <p:nvPr/>
          </p:nvCxnSpPr>
          <p:spPr bwMode="auto">
            <a:xfrm rot="5400000">
              <a:off x="4007325" y="4423582"/>
              <a:ext cx="365760" cy="1588"/>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68" name="Picture 67"/>
            <p:cNvPicPr>
              <a:picLocks noChangeAspect="1"/>
            </p:cNvPicPr>
            <p:nvPr>
              <p:custDataLst>
                <p:tags r:id="rId13"/>
              </p:custDataLst>
            </p:nvPr>
          </p:nvPicPr>
          <p:blipFill>
            <a:blip r:embed="rId17" cstate="print"/>
            <a:stretch>
              <a:fillRect/>
            </a:stretch>
          </p:blipFill>
          <p:spPr bwMode="auto">
            <a:xfrm>
              <a:off x="2870431" y="4717498"/>
              <a:ext cx="5892569" cy="266701"/>
            </a:xfrm>
            <a:prstGeom prst="rect">
              <a:avLst/>
            </a:prstGeom>
            <a:gradFill flip="none" rotWithShape="1">
              <a:gsLst>
                <a:gs pos="0">
                  <a:srgbClr val="0064C8"/>
                </a:gs>
                <a:gs pos="100000">
                  <a:srgbClr val="FFFFFF"/>
                </a:gs>
              </a:gsLst>
              <a:lin ang="5400000" scaled="1"/>
              <a:tileRect/>
            </a:gradFill>
            <a:ln/>
            <a:effectLst/>
          </p:spPr>
        </p:pic>
        <p:pic>
          <p:nvPicPr>
            <p:cNvPr id="49" name="Picture 48"/>
            <p:cNvPicPr>
              <a:picLocks noChangeAspect="1"/>
            </p:cNvPicPr>
            <p:nvPr>
              <p:custDataLst>
                <p:tags r:id="rId14"/>
              </p:custDataLst>
            </p:nvPr>
          </p:nvPicPr>
          <p:blipFill>
            <a:blip r:embed="rId18" cstate="print"/>
            <a:stretch>
              <a:fillRect/>
            </a:stretch>
          </p:blipFill>
          <p:spPr bwMode="auto">
            <a:xfrm>
              <a:off x="4724400" y="5117796"/>
              <a:ext cx="2451359" cy="190500"/>
            </a:xfrm>
            <a:prstGeom prst="rect">
              <a:avLst/>
            </a:prstGeom>
            <a:gradFill flip="none" rotWithShape="1">
              <a:gsLst>
                <a:gs pos="0">
                  <a:srgbClr val="0064C8"/>
                </a:gs>
                <a:gs pos="100000">
                  <a:srgbClr val="FFFFFF"/>
                </a:gs>
              </a:gsLst>
              <a:lin ang="5400000" scaled="1"/>
              <a:tileRect/>
            </a:gradFill>
            <a:ln w="28575" cap="flat" cmpd="sng" algn="ctr">
              <a:noFill/>
              <a:prstDash val="solid"/>
              <a:round/>
              <a:headEnd type="none" w="med" len="med"/>
              <a:tailEnd type="none" w="med" len="med"/>
            </a:ln>
            <a:effectLst/>
          </p:spPr>
        </p:pic>
        <p:sp>
          <p:nvSpPr>
            <p:cNvPr id="46" name="TextBox 45"/>
            <p:cNvSpPr txBox="1"/>
            <p:nvPr/>
          </p:nvSpPr>
          <p:spPr>
            <a:xfrm>
              <a:off x="304800" y="4572090"/>
              <a:ext cx="2286000" cy="646331"/>
            </a:xfrm>
            <a:prstGeom prst="rect">
              <a:avLst/>
            </a:prstGeom>
            <a:noFill/>
            <a:ln w="28575">
              <a:solidFill>
                <a:schemeClr val="accent6"/>
              </a:solidFill>
            </a:ln>
          </p:spPr>
          <p:txBody>
            <a:bodyPr wrap="square" rtlCol="0">
              <a:spAutoFit/>
            </a:bodyPr>
            <a:lstStyle/>
            <a:p>
              <a:r>
                <a:rPr lang="en-US" sz="1800" b="1" dirty="0"/>
                <a:t>Monitor collective position Q</a:t>
              </a:r>
            </a:p>
          </p:txBody>
        </p:sp>
      </p:grpSp>
      <p:grpSp>
        <p:nvGrpSpPr>
          <p:cNvPr id="69" name="Group 68"/>
          <p:cNvGrpSpPr/>
          <p:nvPr/>
        </p:nvGrpSpPr>
        <p:grpSpPr>
          <a:xfrm>
            <a:off x="457200" y="1828800"/>
            <a:ext cx="3683277" cy="2057400"/>
            <a:chOff x="457200" y="2412696"/>
            <a:chExt cx="3683277" cy="2057400"/>
          </a:xfrm>
        </p:grpSpPr>
        <p:pic>
          <p:nvPicPr>
            <p:cNvPr id="51" name="Picture 50"/>
            <p:cNvPicPr>
              <a:picLocks noChangeAspect="1"/>
            </p:cNvPicPr>
            <p:nvPr>
              <p:custDataLst>
                <p:tags r:id="rId9"/>
              </p:custDataLst>
            </p:nvPr>
          </p:nvPicPr>
          <p:blipFill>
            <a:blip r:embed="rId19" cstate="print"/>
            <a:stretch>
              <a:fillRect/>
            </a:stretch>
          </p:blipFill>
          <p:spPr bwMode="auto">
            <a:xfrm>
              <a:off x="3124200" y="3250896"/>
              <a:ext cx="1016277" cy="203012"/>
            </a:xfrm>
            <a:prstGeom prst="rect">
              <a:avLst/>
            </a:prstGeom>
            <a:solidFill>
              <a:srgbClr val="BBE0E3"/>
            </a:solidFill>
            <a:ln/>
            <a:effectLst/>
          </p:spPr>
        </p:pic>
        <p:cxnSp>
          <p:nvCxnSpPr>
            <p:cNvPr id="34" name="Straight Arrow Connector 33"/>
            <p:cNvCxnSpPr/>
            <p:nvPr/>
          </p:nvCxnSpPr>
          <p:spPr bwMode="auto">
            <a:xfrm rot="10800000">
              <a:off x="2636520" y="3327096"/>
              <a:ext cx="411480" cy="9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35" name="Picture 34"/>
            <p:cNvPicPr>
              <a:picLocks noChangeAspect="1"/>
            </p:cNvPicPr>
            <p:nvPr>
              <p:custDataLst>
                <p:tags r:id="rId10"/>
              </p:custDataLst>
            </p:nvPr>
          </p:nvPicPr>
          <p:blipFill>
            <a:blip r:embed="rId20" cstate="print"/>
            <a:stretch>
              <a:fillRect/>
            </a:stretch>
          </p:blipFill>
          <p:spPr bwMode="auto">
            <a:xfrm>
              <a:off x="838200" y="3098496"/>
              <a:ext cx="853442" cy="263958"/>
            </a:xfrm>
            <a:prstGeom prst="rect">
              <a:avLst/>
            </a:prstGeom>
            <a:solidFill>
              <a:srgbClr val="BBE0E3"/>
            </a:solidFill>
            <a:ln w="9525" cap="flat" cmpd="sng" algn="ctr">
              <a:noFill/>
              <a:prstDash val="solid"/>
              <a:round/>
              <a:headEnd type="none" w="med" len="med"/>
              <a:tailEnd w="med" len="med"/>
            </a:ln>
            <a:effectLst/>
          </p:spPr>
        </p:pic>
        <p:sp>
          <p:nvSpPr>
            <p:cNvPr id="28" name="Rectangle 27"/>
            <p:cNvSpPr/>
            <p:nvPr/>
          </p:nvSpPr>
          <p:spPr bwMode="auto">
            <a:xfrm>
              <a:off x="457200" y="2835458"/>
              <a:ext cx="228600" cy="1634638"/>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0" name="Freeform 29"/>
            <p:cNvSpPr/>
            <p:nvPr/>
          </p:nvSpPr>
          <p:spPr bwMode="auto">
            <a:xfrm>
              <a:off x="660399" y="3403296"/>
              <a:ext cx="1219201" cy="380550"/>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1" name="Rectangle 30"/>
            <p:cNvSpPr/>
            <p:nvPr/>
          </p:nvSpPr>
          <p:spPr bwMode="auto">
            <a:xfrm>
              <a:off x="1904999" y="3250896"/>
              <a:ext cx="685801" cy="64326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38" name="Picture 37"/>
            <p:cNvPicPr>
              <a:picLocks noChangeAspect="1"/>
            </p:cNvPicPr>
            <p:nvPr>
              <p:custDataLst>
                <p:tags r:id="rId11"/>
              </p:custDataLst>
            </p:nvPr>
          </p:nvPicPr>
          <p:blipFill>
            <a:blip r:embed="rId21" cstate="print"/>
            <a:stretch>
              <a:fillRect/>
            </a:stretch>
          </p:blipFill>
          <p:spPr bwMode="auto">
            <a:xfrm>
              <a:off x="2092757" y="2996693"/>
              <a:ext cx="193243" cy="101803"/>
            </a:xfrm>
            <a:prstGeom prst="rect">
              <a:avLst/>
            </a:prstGeom>
            <a:solidFill>
              <a:srgbClr val="BBE0E3"/>
            </a:solidFill>
            <a:ln w="9525" cap="flat" cmpd="sng" algn="ctr">
              <a:noFill/>
              <a:prstDash val="solid"/>
              <a:round/>
              <a:headEnd type="none" w="med" len="med"/>
              <a:tailEnd w="med" len="med"/>
            </a:ln>
            <a:effectLst/>
          </p:spPr>
        </p:pic>
        <p:cxnSp>
          <p:nvCxnSpPr>
            <p:cNvPr id="39" name="Straight Arrow Connector 38"/>
            <p:cNvCxnSpPr/>
            <p:nvPr/>
          </p:nvCxnSpPr>
          <p:spPr bwMode="auto">
            <a:xfrm>
              <a:off x="2560320" y="4266247"/>
              <a:ext cx="411480" cy="9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43" name="Picture 42"/>
            <p:cNvPicPr>
              <a:picLocks noChangeAspect="1"/>
            </p:cNvPicPr>
            <p:nvPr>
              <p:custDataLst>
                <p:tags r:id="rId12"/>
              </p:custDataLst>
            </p:nvPr>
          </p:nvPicPr>
          <p:blipFill>
            <a:blip r:embed="rId22" cstate="print"/>
            <a:stretch>
              <a:fillRect/>
            </a:stretch>
          </p:blipFill>
          <p:spPr bwMode="auto">
            <a:xfrm>
              <a:off x="3048000" y="4140402"/>
              <a:ext cx="355398" cy="202998"/>
            </a:xfrm>
            <a:prstGeom prst="rect">
              <a:avLst/>
            </a:prstGeom>
            <a:solidFill>
              <a:srgbClr val="BBE0E3"/>
            </a:solidFill>
            <a:ln w="9525" cap="flat" cmpd="sng" algn="ctr">
              <a:noFill/>
              <a:prstDash val="solid"/>
              <a:round/>
              <a:headEnd type="none" w="med" len="med"/>
              <a:tailEnd w="med" len="med"/>
            </a:ln>
            <a:effectLst/>
          </p:spPr>
        </p:pic>
        <p:sp>
          <p:nvSpPr>
            <p:cNvPr id="65" name="TextBox 64"/>
            <p:cNvSpPr txBox="1"/>
            <p:nvPr/>
          </p:nvSpPr>
          <p:spPr>
            <a:xfrm>
              <a:off x="1125049" y="2412696"/>
              <a:ext cx="2151551" cy="400110"/>
            </a:xfrm>
            <a:prstGeom prst="rect">
              <a:avLst/>
            </a:prstGeom>
            <a:noFill/>
          </p:spPr>
          <p:txBody>
            <a:bodyPr wrap="none" rtlCol="0">
              <a:spAutoFit/>
            </a:bodyPr>
            <a:lstStyle/>
            <a:p>
              <a:r>
                <a:rPr lang="en-US" dirty="0"/>
                <a:t>Primary oscillator</a:t>
              </a:r>
            </a:p>
          </p:txBody>
        </p:sp>
      </p:grpSp>
      <p:grpSp>
        <p:nvGrpSpPr>
          <p:cNvPr id="70" name="Group 69"/>
          <p:cNvGrpSpPr/>
          <p:nvPr/>
        </p:nvGrpSpPr>
        <p:grpSpPr>
          <a:xfrm>
            <a:off x="4774923" y="1828800"/>
            <a:ext cx="3378477" cy="2057400"/>
            <a:chOff x="4774923" y="2412696"/>
            <a:chExt cx="3378477" cy="2057400"/>
          </a:xfrm>
        </p:grpSpPr>
        <p:pic>
          <p:nvPicPr>
            <p:cNvPr id="62" name="Picture 61"/>
            <p:cNvPicPr>
              <a:picLocks noChangeAspect="1"/>
            </p:cNvPicPr>
            <p:nvPr>
              <p:custDataLst>
                <p:tags r:id="rId6"/>
              </p:custDataLst>
            </p:nvPr>
          </p:nvPicPr>
          <p:blipFill>
            <a:blip r:embed="rId23" cstate="print"/>
            <a:stretch>
              <a:fillRect/>
            </a:stretch>
          </p:blipFill>
          <p:spPr bwMode="auto">
            <a:xfrm>
              <a:off x="5074540" y="3098496"/>
              <a:ext cx="1016207" cy="263958"/>
            </a:xfrm>
            <a:prstGeom prst="rect">
              <a:avLst/>
            </a:prstGeom>
            <a:solidFill>
              <a:srgbClr val="BBE0E3"/>
            </a:solidFill>
            <a:ln/>
            <a:effectLst/>
          </p:spPr>
        </p:pic>
        <p:sp>
          <p:nvSpPr>
            <p:cNvPr id="55" name="Rectangle 54"/>
            <p:cNvSpPr/>
            <p:nvPr/>
          </p:nvSpPr>
          <p:spPr bwMode="auto">
            <a:xfrm>
              <a:off x="4774923" y="2835458"/>
              <a:ext cx="228600" cy="1634638"/>
            </a:xfrm>
            <a:prstGeom prst="rect">
              <a:avLst/>
            </a:prstGeom>
            <a:solidFill>
              <a:schemeClr val="tx1"/>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6" name="Freeform 55"/>
            <p:cNvSpPr/>
            <p:nvPr/>
          </p:nvSpPr>
          <p:spPr bwMode="auto">
            <a:xfrm>
              <a:off x="4978122" y="3403296"/>
              <a:ext cx="1219201" cy="380550"/>
            </a:xfrm>
            <a:custGeom>
              <a:avLst/>
              <a:gdLst>
                <a:gd name="connsiteX0" fmla="*/ 0 w 2032000"/>
                <a:gd name="connsiteY0" fmla="*/ 348343 h 638628"/>
                <a:gd name="connsiteX1" fmla="*/ 188686 w 2032000"/>
                <a:gd name="connsiteY1" fmla="*/ 290286 h 638628"/>
                <a:gd name="connsiteX2" fmla="*/ 159657 w 2032000"/>
                <a:gd name="connsiteY2" fmla="*/ 246743 h 638628"/>
                <a:gd name="connsiteX3" fmla="*/ 188686 w 2032000"/>
                <a:gd name="connsiteY3" fmla="*/ 101600 h 638628"/>
                <a:gd name="connsiteX4" fmla="*/ 203200 w 2032000"/>
                <a:gd name="connsiteY4" fmla="*/ 58057 h 638628"/>
                <a:gd name="connsiteX5" fmla="*/ 261257 w 2032000"/>
                <a:gd name="connsiteY5" fmla="*/ 29028 h 638628"/>
                <a:gd name="connsiteX6" fmla="*/ 304800 w 2032000"/>
                <a:gd name="connsiteY6" fmla="*/ 0 h 638628"/>
                <a:gd name="connsiteX7" fmla="*/ 435429 w 2032000"/>
                <a:gd name="connsiteY7" fmla="*/ 29028 h 638628"/>
                <a:gd name="connsiteX8" fmla="*/ 551543 w 2032000"/>
                <a:gd name="connsiteY8" fmla="*/ 130628 h 638628"/>
                <a:gd name="connsiteX9" fmla="*/ 580571 w 2032000"/>
                <a:gd name="connsiteY9" fmla="*/ 174171 h 638628"/>
                <a:gd name="connsiteX10" fmla="*/ 638629 w 2032000"/>
                <a:gd name="connsiteY10" fmla="*/ 232228 h 638628"/>
                <a:gd name="connsiteX11" fmla="*/ 667657 w 2032000"/>
                <a:gd name="connsiteY11" fmla="*/ 275771 h 638628"/>
                <a:gd name="connsiteX12" fmla="*/ 711200 w 2032000"/>
                <a:gd name="connsiteY12" fmla="*/ 319314 h 638628"/>
                <a:gd name="connsiteX13" fmla="*/ 740229 w 2032000"/>
                <a:gd name="connsiteY13" fmla="*/ 377371 h 638628"/>
                <a:gd name="connsiteX14" fmla="*/ 783771 w 2032000"/>
                <a:gd name="connsiteY14" fmla="*/ 420914 h 638628"/>
                <a:gd name="connsiteX15" fmla="*/ 812800 w 2032000"/>
                <a:gd name="connsiteY15" fmla="*/ 464457 h 638628"/>
                <a:gd name="connsiteX16" fmla="*/ 827314 w 2032000"/>
                <a:gd name="connsiteY16" fmla="*/ 508000 h 638628"/>
                <a:gd name="connsiteX17" fmla="*/ 754743 w 2032000"/>
                <a:gd name="connsiteY17" fmla="*/ 624114 h 638628"/>
                <a:gd name="connsiteX18" fmla="*/ 711200 w 2032000"/>
                <a:gd name="connsiteY18" fmla="*/ 638628 h 638628"/>
                <a:gd name="connsiteX19" fmla="*/ 580571 w 2032000"/>
                <a:gd name="connsiteY19" fmla="*/ 609600 h 638628"/>
                <a:gd name="connsiteX20" fmla="*/ 537029 w 2032000"/>
                <a:gd name="connsiteY20" fmla="*/ 522514 h 638628"/>
                <a:gd name="connsiteX21" fmla="*/ 551543 w 2032000"/>
                <a:gd name="connsiteY21" fmla="*/ 362857 h 638628"/>
                <a:gd name="connsiteX22" fmla="*/ 609600 w 2032000"/>
                <a:gd name="connsiteY22" fmla="*/ 275771 h 638628"/>
                <a:gd name="connsiteX23" fmla="*/ 638629 w 2032000"/>
                <a:gd name="connsiteY23" fmla="*/ 232228 h 638628"/>
                <a:gd name="connsiteX24" fmla="*/ 696686 w 2032000"/>
                <a:gd name="connsiteY24" fmla="*/ 159657 h 638628"/>
                <a:gd name="connsiteX25" fmla="*/ 725714 w 2032000"/>
                <a:gd name="connsiteY25" fmla="*/ 101600 h 638628"/>
                <a:gd name="connsiteX26" fmla="*/ 812800 w 2032000"/>
                <a:gd name="connsiteY26" fmla="*/ 72571 h 638628"/>
                <a:gd name="connsiteX27" fmla="*/ 856343 w 2032000"/>
                <a:gd name="connsiteY27" fmla="*/ 58057 h 638628"/>
                <a:gd name="connsiteX28" fmla="*/ 1001486 w 2032000"/>
                <a:gd name="connsiteY28" fmla="*/ 72571 h 638628"/>
                <a:gd name="connsiteX29" fmla="*/ 1045029 w 2032000"/>
                <a:gd name="connsiteY29" fmla="*/ 87086 h 638628"/>
                <a:gd name="connsiteX30" fmla="*/ 1074057 w 2032000"/>
                <a:gd name="connsiteY30" fmla="*/ 130628 h 638628"/>
                <a:gd name="connsiteX31" fmla="*/ 1117600 w 2032000"/>
                <a:gd name="connsiteY31" fmla="*/ 174171 h 638628"/>
                <a:gd name="connsiteX32" fmla="*/ 1161143 w 2032000"/>
                <a:gd name="connsiteY32" fmla="*/ 232228 h 638628"/>
                <a:gd name="connsiteX33" fmla="*/ 1204686 w 2032000"/>
                <a:gd name="connsiteY33" fmla="*/ 275771 h 638628"/>
                <a:gd name="connsiteX34" fmla="*/ 1233714 w 2032000"/>
                <a:gd name="connsiteY34" fmla="*/ 319314 h 638628"/>
                <a:gd name="connsiteX35" fmla="*/ 1277257 w 2032000"/>
                <a:gd name="connsiteY35" fmla="*/ 377371 h 638628"/>
                <a:gd name="connsiteX36" fmla="*/ 1291771 w 2032000"/>
                <a:gd name="connsiteY36" fmla="*/ 420914 h 638628"/>
                <a:gd name="connsiteX37" fmla="*/ 1349829 w 2032000"/>
                <a:gd name="connsiteY37" fmla="*/ 508000 h 638628"/>
                <a:gd name="connsiteX38" fmla="*/ 1335314 w 2032000"/>
                <a:gd name="connsiteY38" fmla="*/ 551543 h 638628"/>
                <a:gd name="connsiteX39" fmla="*/ 1219200 w 2032000"/>
                <a:gd name="connsiteY39" fmla="*/ 595086 h 638628"/>
                <a:gd name="connsiteX40" fmla="*/ 1117600 w 2032000"/>
                <a:gd name="connsiteY40" fmla="*/ 580571 h 638628"/>
                <a:gd name="connsiteX41" fmla="*/ 1088571 w 2032000"/>
                <a:gd name="connsiteY41" fmla="*/ 493486 h 638628"/>
                <a:gd name="connsiteX42" fmla="*/ 1103086 w 2032000"/>
                <a:gd name="connsiteY42" fmla="*/ 333828 h 638628"/>
                <a:gd name="connsiteX43" fmla="*/ 1132114 w 2032000"/>
                <a:gd name="connsiteY43" fmla="*/ 246743 h 638628"/>
                <a:gd name="connsiteX44" fmla="*/ 1146629 w 2032000"/>
                <a:gd name="connsiteY44" fmla="*/ 203200 h 638628"/>
                <a:gd name="connsiteX45" fmla="*/ 1190171 w 2032000"/>
                <a:gd name="connsiteY45" fmla="*/ 159657 h 638628"/>
                <a:gd name="connsiteX46" fmla="*/ 1219200 w 2032000"/>
                <a:gd name="connsiteY46" fmla="*/ 116114 h 638628"/>
                <a:gd name="connsiteX47" fmla="*/ 1349829 w 2032000"/>
                <a:gd name="connsiteY47" fmla="*/ 43543 h 638628"/>
                <a:gd name="connsiteX48" fmla="*/ 1407886 w 2032000"/>
                <a:gd name="connsiteY48" fmla="*/ 29028 h 638628"/>
                <a:gd name="connsiteX49" fmla="*/ 1451429 w 2032000"/>
                <a:gd name="connsiteY49" fmla="*/ 14514 h 638628"/>
                <a:gd name="connsiteX50" fmla="*/ 1538514 w 2032000"/>
                <a:gd name="connsiteY50" fmla="*/ 29028 h 638628"/>
                <a:gd name="connsiteX51" fmla="*/ 1582057 w 2032000"/>
                <a:gd name="connsiteY51" fmla="*/ 43543 h 638628"/>
                <a:gd name="connsiteX52" fmla="*/ 1611086 w 2032000"/>
                <a:gd name="connsiteY52" fmla="*/ 130628 h 638628"/>
                <a:gd name="connsiteX53" fmla="*/ 1640114 w 2032000"/>
                <a:gd name="connsiteY53" fmla="*/ 174171 h 638628"/>
                <a:gd name="connsiteX54" fmla="*/ 1669143 w 2032000"/>
                <a:gd name="connsiteY54" fmla="*/ 261257 h 638628"/>
                <a:gd name="connsiteX55" fmla="*/ 1698171 w 2032000"/>
                <a:gd name="connsiteY55" fmla="*/ 304800 h 638628"/>
                <a:gd name="connsiteX56" fmla="*/ 2032000 w 2032000"/>
                <a:gd name="connsiteY56" fmla="*/ 304800 h 638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032000" h="638628">
                  <a:moveTo>
                    <a:pt x="0" y="348343"/>
                  </a:moveTo>
                  <a:cubicBezTo>
                    <a:pt x="311611" y="328866"/>
                    <a:pt x="271487" y="389645"/>
                    <a:pt x="188686" y="290286"/>
                  </a:cubicBezTo>
                  <a:cubicBezTo>
                    <a:pt x="177518" y="276885"/>
                    <a:pt x="169333" y="261257"/>
                    <a:pt x="159657" y="246743"/>
                  </a:cubicBezTo>
                  <a:cubicBezTo>
                    <a:pt x="171064" y="178300"/>
                    <a:pt x="171362" y="162233"/>
                    <a:pt x="188686" y="101600"/>
                  </a:cubicBezTo>
                  <a:cubicBezTo>
                    <a:pt x="192889" y="86889"/>
                    <a:pt x="192382" y="68875"/>
                    <a:pt x="203200" y="58057"/>
                  </a:cubicBezTo>
                  <a:cubicBezTo>
                    <a:pt x="218499" y="42757"/>
                    <a:pt x="242471" y="39763"/>
                    <a:pt x="261257" y="29028"/>
                  </a:cubicBezTo>
                  <a:cubicBezTo>
                    <a:pt x="276403" y="20373"/>
                    <a:pt x="290286" y="9676"/>
                    <a:pt x="304800" y="0"/>
                  </a:cubicBezTo>
                  <a:cubicBezTo>
                    <a:pt x="338244" y="5574"/>
                    <a:pt x="399700" y="11163"/>
                    <a:pt x="435429" y="29028"/>
                  </a:cubicBezTo>
                  <a:cubicBezTo>
                    <a:pt x="479143" y="50885"/>
                    <a:pt x="522122" y="97005"/>
                    <a:pt x="551543" y="130628"/>
                  </a:cubicBezTo>
                  <a:cubicBezTo>
                    <a:pt x="563030" y="143756"/>
                    <a:pt x="569219" y="160927"/>
                    <a:pt x="580571" y="174171"/>
                  </a:cubicBezTo>
                  <a:cubicBezTo>
                    <a:pt x="598382" y="194951"/>
                    <a:pt x="620818" y="211448"/>
                    <a:pt x="638629" y="232228"/>
                  </a:cubicBezTo>
                  <a:cubicBezTo>
                    <a:pt x="649981" y="245472"/>
                    <a:pt x="656490" y="262370"/>
                    <a:pt x="667657" y="275771"/>
                  </a:cubicBezTo>
                  <a:cubicBezTo>
                    <a:pt x="680798" y="291540"/>
                    <a:pt x="699269" y="302611"/>
                    <a:pt x="711200" y="319314"/>
                  </a:cubicBezTo>
                  <a:cubicBezTo>
                    <a:pt x="723776" y="336920"/>
                    <a:pt x="727653" y="359765"/>
                    <a:pt x="740229" y="377371"/>
                  </a:cubicBezTo>
                  <a:cubicBezTo>
                    <a:pt x="752160" y="394074"/>
                    <a:pt x="770631" y="405145"/>
                    <a:pt x="783771" y="420914"/>
                  </a:cubicBezTo>
                  <a:cubicBezTo>
                    <a:pt x="794938" y="434315"/>
                    <a:pt x="803124" y="449943"/>
                    <a:pt x="812800" y="464457"/>
                  </a:cubicBezTo>
                  <a:cubicBezTo>
                    <a:pt x="817638" y="478971"/>
                    <a:pt x="829003" y="492794"/>
                    <a:pt x="827314" y="508000"/>
                  </a:cubicBezTo>
                  <a:cubicBezTo>
                    <a:pt x="819527" y="578084"/>
                    <a:pt x="808492" y="597240"/>
                    <a:pt x="754743" y="624114"/>
                  </a:cubicBezTo>
                  <a:cubicBezTo>
                    <a:pt x="741059" y="630956"/>
                    <a:pt x="725714" y="633790"/>
                    <a:pt x="711200" y="638628"/>
                  </a:cubicBezTo>
                  <a:cubicBezTo>
                    <a:pt x="710310" y="638480"/>
                    <a:pt x="599376" y="624644"/>
                    <a:pt x="580571" y="609600"/>
                  </a:cubicBezTo>
                  <a:cubicBezTo>
                    <a:pt x="554993" y="589138"/>
                    <a:pt x="546590" y="551198"/>
                    <a:pt x="537029" y="522514"/>
                  </a:cubicBezTo>
                  <a:cubicBezTo>
                    <a:pt x="541867" y="469295"/>
                    <a:pt x="536465" y="414124"/>
                    <a:pt x="551543" y="362857"/>
                  </a:cubicBezTo>
                  <a:cubicBezTo>
                    <a:pt x="561387" y="329387"/>
                    <a:pt x="590248" y="304800"/>
                    <a:pt x="609600" y="275771"/>
                  </a:cubicBezTo>
                  <a:lnTo>
                    <a:pt x="638629" y="232228"/>
                  </a:lnTo>
                  <a:cubicBezTo>
                    <a:pt x="673283" y="128267"/>
                    <a:pt x="623740" y="247193"/>
                    <a:pt x="696686" y="159657"/>
                  </a:cubicBezTo>
                  <a:cubicBezTo>
                    <a:pt x="710537" y="143035"/>
                    <a:pt x="708405" y="114582"/>
                    <a:pt x="725714" y="101600"/>
                  </a:cubicBezTo>
                  <a:cubicBezTo>
                    <a:pt x="750193" y="83241"/>
                    <a:pt x="783771" y="82247"/>
                    <a:pt x="812800" y="72571"/>
                  </a:cubicBezTo>
                  <a:lnTo>
                    <a:pt x="856343" y="58057"/>
                  </a:lnTo>
                  <a:cubicBezTo>
                    <a:pt x="904724" y="62895"/>
                    <a:pt x="953429" y="65178"/>
                    <a:pt x="1001486" y="72571"/>
                  </a:cubicBezTo>
                  <a:cubicBezTo>
                    <a:pt x="1016608" y="74897"/>
                    <a:pt x="1033082" y="77528"/>
                    <a:pt x="1045029" y="87086"/>
                  </a:cubicBezTo>
                  <a:cubicBezTo>
                    <a:pt x="1058650" y="97983"/>
                    <a:pt x="1062890" y="117227"/>
                    <a:pt x="1074057" y="130628"/>
                  </a:cubicBezTo>
                  <a:cubicBezTo>
                    <a:pt x="1087198" y="146397"/>
                    <a:pt x="1104242" y="158586"/>
                    <a:pt x="1117600" y="174171"/>
                  </a:cubicBezTo>
                  <a:cubicBezTo>
                    <a:pt x="1133343" y="192538"/>
                    <a:pt x="1145400" y="213861"/>
                    <a:pt x="1161143" y="232228"/>
                  </a:cubicBezTo>
                  <a:cubicBezTo>
                    <a:pt x="1174501" y="247813"/>
                    <a:pt x="1191545" y="260002"/>
                    <a:pt x="1204686" y="275771"/>
                  </a:cubicBezTo>
                  <a:cubicBezTo>
                    <a:pt x="1215853" y="289172"/>
                    <a:pt x="1223575" y="305119"/>
                    <a:pt x="1233714" y="319314"/>
                  </a:cubicBezTo>
                  <a:cubicBezTo>
                    <a:pt x="1247774" y="338999"/>
                    <a:pt x="1262743" y="358019"/>
                    <a:pt x="1277257" y="377371"/>
                  </a:cubicBezTo>
                  <a:cubicBezTo>
                    <a:pt x="1282095" y="391885"/>
                    <a:pt x="1283284" y="408184"/>
                    <a:pt x="1291771" y="420914"/>
                  </a:cubicBezTo>
                  <a:cubicBezTo>
                    <a:pt x="1364255" y="529641"/>
                    <a:pt x="1315315" y="404462"/>
                    <a:pt x="1349829" y="508000"/>
                  </a:cubicBezTo>
                  <a:cubicBezTo>
                    <a:pt x="1344991" y="522514"/>
                    <a:pt x="1344872" y="539596"/>
                    <a:pt x="1335314" y="551543"/>
                  </a:cubicBezTo>
                  <a:cubicBezTo>
                    <a:pt x="1306839" y="587136"/>
                    <a:pt x="1258538" y="587218"/>
                    <a:pt x="1219200" y="595086"/>
                  </a:cubicBezTo>
                  <a:cubicBezTo>
                    <a:pt x="1185333" y="590248"/>
                    <a:pt x="1144604" y="601574"/>
                    <a:pt x="1117600" y="580571"/>
                  </a:cubicBezTo>
                  <a:cubicBezTo>
                    <a:pt x="1093447" y="561785"/>
                    <a:pt x="1088571" y="493486"/>
                    <a:pt x="1088571" y="493486"/>
                  </a:cubicBezTo>
                  <a:cubicBezTo>
                    <a:pt x="1093409" y="440267"/>
                    <a:pt x="1093799" y="386454"/>
                    <a:pt x="1103086" y="333828"/>
                  </a:cubicBezTo>
                  <a:cubicBezTo>
                    <a:pt x="1108404" y="303695"/>
                    <a:pt x="1122438" y="275771"/>
                    <a:pt x="1132114" y="246743"/>
                  </a:cubicBezTo>
                  <a:cubicBezTo>
                    <a:pt x="1136952" y="232229"/>
                    <a:pt x="1135811" y="214019"/>
                    <a:pt x="1146629" y="203200"/>
                  </a:cubicBezTo>
                  <a:cubicBezTo>
                    <a:pt x="1161143" y="188686"/>
                    <a:pt x="1177031" y="175426"/>
                    <a:pt x="1190171" y="159657"/>
                  </a:cubicBezTo>
                  <a:cubicBezTo>
                    <a:pt x="1201338" y="146256"/>
                    <a:pt x="1206865" y="128449"/>
                    <a:pt x="1219200" y="116114"/>
                  </a:cubicBezTo>
                  <a:cubicBezTo>
                    <a:pt x="1241354" y="93960"/>
                    <a:pt x="1337178" y="48604"/>
                    <a:pt x="1349829" y="43543"/>
                  </a:cubicBezTo>
                  <a:cubicBezTo>
                    <a:pt x="1368350" y="36134"/>
                    <a:pt x="1388706" y="34508"/>
                    <a:pt x="1407886" y="29028"/>
                  </a:cubicBezTo>
                  <a:cubicBezTo>
                    <a:pt x="1422597" y="24825"/>
                    <a:pt x="1436915" y="19352"/>
                    <a:pt x="1451429" y="14514"/>
                  </a:cubicBezTo>
                  <a:cubicBezTo>
                    <a:pt x="1480457" y="19352"/>
                    <a:pt x="1509786" y="22644"/>
                    <a:pt x="1538514" y="29028"/>
                  </a:cubicBezTo>
                  <a:cubicBezTo>
                    <a:pt x="1553449" y="32347"/>
                    <a:pt x="1573164" y="31093"/>
                    <a:pt x="1582057" y="43543"/>
                  </a:cubicBezTo>
                  <a:cubicBezTo>
                    <a:pt x="1599842" y="68442"/>
                    <a:pt x="1594113" y="105168"/>
                    <a:pt x="1611086" y="130628"/>
                  </a:cubicBezTo>
                  <a:cubicBezTo>
                    <a:pt x="1620762" y="145142"/>
                    <a:pt x="1633029" y="158231"/>
                    <a:pt x="1640114" y="174171"/>
                  </a:cubicBezTo>
                  <a:cubicBezTo>
                    <a:pt x="1652541" y="202133"/>
                    <a:pt x="1652170" y="235797"/>
                    <a:pt x="1669143" y="261257"/>
                  </a:cubicBezTo>
                  <a:cubicBezTo>
                    <a:pt x="1678819" y="275771"/>
                    <a:pt x="1680851" y="302722"/>
                    <a:pt x="1698171" y="304800"/>
                  </a:cubicBezTo>
                  <a:cubicBezTo>
                    <a:pt x="1808655" y="318058"/>
                    <a:pt x="1920724" y="304800"/>
                    <a:pt x="2032000" y="304800"/>
                  </a:cubicBezTo>
                </a:path>
              </a:pathLst>
            </a:cu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57" name="Rectangle 56"/>
            <p:cNvSpPr/>
            <p:nvPr/>
          </p:nvSpPr>
          <p:spPr bwMode="auto">
            <a:xfrm>
              <a:off x="6222722" y="3250896"/>
              <a:ext cx="685801" cy="643260"/>
            </a:xfrm>
            <a:prstGeom prst="rect">
              <a:avLst/>
            </a:prstGeom>
            <a:solidFill>
              <a:srgbClr val="008000"/>
            </a:solidFill>
            <a:ln w="9525"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pic>
          <p:nvPicPr>
            <p:cNvPr id="61" name="Picture 60"/>
            <p:cNvPicPr>
              <a:picLocks noChangeAspect="1"/>
            </p:cNvPicPr>
            <p:nvPr>
              <p:custDataLst>
                <p:tags r:id="rId7"/>
              </p:custDataLst>
            </p:nvPr>
          </p:nvPicPr>
          <p:blipFill>
            <a:blip r:embed="rId24" cstate="print"/>
            <a:stretch>
              <a:fillRect/>
            </a:stretch>
          </p:blipFill>
          <p:spPr bwMode="auto">
            <a:xfrm>
              <a:off x="6339285" y="2996692"/>
              <a:ext cx="335633" cy="101910"/>
            </a:xfrm>
            <a:prstGeom prst="rect">
              <a:avLst/>
            </a:prstGeom>
            <a:solidFill>
              <a:srgbClr val="BBE0E3"/>
            </a:solidFill>
            <a:ln/>
            <a:effectLst/>
          </p:spPr>
        </p:pic>
        <p:cxnSp>
          <p:nvCxnSpPr>
            <p:cNvPr id="59" name="Straight Arrow Connector 58"/>
            <p:cNvCxnSpPr/>
            <p:nvPr/>
          </p:nvCxnSpPr>
          <p:spPr bwMode="auto">
            <a:xfrm>
              <a:off x="6908523" y="4266247"/>
              <a:ext cx="411480" cy="9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pic>
          <p:nvPicPr>
            <p:cNvPr id="63" name="Picture 62"/>
            <p:cNvPicPr>
              <a:picLocks noChangeAspect="1"/>
            </p:cNvPicPr>
            <p:nvPr>
              <p:custDataLst>
                <p:tags r:id="rId8"/>
              </p:custDataLst>
            </p:nvPr>
          </p:nvPicPr>
          <p:blipFill>
            <a:blip r:embed="rId25" cstate="print"/>
            <a:stretch>
              <a:fillRect/>
            </a:stretch>
          </p:blipFill>
          <p:spPr bwMode="auto">
            <a:xfrm>
              <a:off x="7366027" y="4130160"/>
              <a:ext cx="406373" cy="213240"/>
            </a:xfrm>
            <a:prstGeom prst="rect">
              <a:avLst/>
            </a:prstGeom>
            <a:solidFill>
              <a:srgbClr val="BBE0E3"/>
            </a:solidFill>
            <a:ln/>
            <a:effectLst/>
          </p:spPr>
        </p:pic>
        <p:sp>
          <p:nvSpPr>
            <p:cNvPr id="66" name="TextBox 65"/>
            <p:cNvSpPr txBox="1"/>
            <p:nvPr/>
          </p:nvSpPr>
          <p:spPr>
            <a:xfrm>
              <a:off x="5174699" y="2412696"/>
              <a:ext cx="2978701" cy="400110"/>
            </a:xfrm>
            <a:prstGeom prst="rect">
              <a:avLst/>
            </a:prstGeom>
            <a:noFill/>
          </p:spPr>
          <p:txBody>
            <a:bodyPr wrap="none" rtlCol="0">
              <a:spAutoFit/>
            </a:bodyPr>
            <a:lstStyle/>
            <a:p>
              <a:r>
                <a:rPr lang="en-US" dirty="0"/>
                <a:t>Negative-mass oscillator</a:t>
              </a:r>
            </a:p>
          </p:txBody>
        </p:sp>
      </p:grpSp>
      <p:grpSp>
        <p:nvGrpSpPr>
          <p:cNvPr id="80" name="Group 79"/>
          <p:cNvGrpSpPr/>
          <p:nvPr/>
        </p:nvGrpSpPr>
        <p:grpSpPr>
          <a:xfrm>
            <a:off x="2646988" y="2977429"/>
            <a:ext cx="6039812" cy="477275"/>
            <a:chOff x="2646988" y="3561325"/>
            <a:chExt cx="6039812" cy="477275"/>
          </a:xfrm>
        </p:grpSpPr>
        <p:grpSp>
          <p:nvGrpSpPr>
            <p:cNvPr id="76" name="Group 75"/>
            <p:cNvGrpSpPr/>
            <p:nvPr/>
          </p:nvGrpSpPr>
          <p:grpSpPr>
            <a:xfrm>
              <a:off x="2646988" y="3561325"/>
              <a:ext cx="1696412" cy="477275"/>
              <a:chOff x="2723188" y="5847325"/>
              <a:chExt cx="1696412" cy="477275"/>
            </a:xfrm>
          </p:grpSpPr>
          <p:pic>
            <p:nvPicPr>
              <p:cNvPr id="75" name="Picture 74"/>
              <p:cNvPicPr>
                <a:picLocks noChangeAspect="1"/>
              </p:cNvPicPr>
              <p:nvPr>
                <p:custDataLst>
                  <p:tags r:id="rId5"/>
                </p:custDataLst>
              </p:nvPr>
            </p:nvPicPr>
            <p:blipFill>
              <a:blip r:embed="rId26" cstate="print"/>
              <a:stretch>
                <a:fillRect/>
              </a:stretch>
            </p:blipFill>
            <p:spPr bwMode="auto">
              <a:xfrm>
                <a:off x="3210868" y="5847325"/>
                <a:ext cx="1208732" cy="477275"/>
              </a:xfrm>
              <a:prstGeom prst="rect">
                <a:avLst/>
              </a:prstGeom>
              <a:gradFill flip="none" rotWithShape="1">
                <a:gsLst>
                  <a:gs pos="0">
                    <a:srgbClr val="0064C8"/>
                  </a:gs>
                  <a:gs pos="100000">
                    <a:srgbClr val="FFFFFF"/>
                  </a:gs>
                </a:gsLst>
                <a:lin ang="5400000" scaled="1"/>
                <a:tileRect/>
              </a:gradFill>
              <a:ln/>
              <a:effectLst/>
            </p:spPr>
          </p:pic>
          <p:cxnSp>
            <p:nvCxnSpPr>
              <p:cNvPr id="26" name="Straight Arrow Connector 25"/>
              <p:cNvCxnSpPr/>
              <p:nvPr/>
            </p:nvCxnSpPr>
            <p:spPr bwMode="auto">
              <a:xfrm rot="10800000">
                <a:off x="2723188" y="6070296"/>
                <a:ext cx="411480" cy="95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nvGrpSpPr>
            <p:cNvPr id="77" name="Group 76"/>
            <p:cNvGrpSpPr/>
            <p:nvPr/>
          </p:nvGrpSpPr>
          <p:grpSpPr>
            <a:xfrm>
              <a:off x="6990388" y="3561325"/>
              <a:ext cx="1696412" cy="477275"/>
              <a:chOff x="2723188" y="5847325"/>
              <a:chExt cx="1696412" cy="477275"/>
            </a:xfrm>
          </p:grpSpPr>
          <p:pic>
            <p:nvPicPr>
              <p:cNvPr id="78" name="Picture 77"/>
              <p:cNvPicPr>
                <a:picLocks noChangeAspect="1"/>
              </p:cNvPicPr>
              <p:nvPr>
                <p:custDataLst>
                  <p:tags r:id="rId4"/>
                </p:custDataLst>
              </p:nvPr>
            </p:nvPicPr>
            <p:blipFill>
              <a:blip r:embed="rId26" cstate="print"/>
              <a:stretch>
                <a:fillRect/>
              </a:stretch>
            </p:blipFill>
            <p:spPr bwMode="auto">
              <a:xfrm>
                <a:off x="3210868" y="5847325"/>
                <a:ext cx="1208732" cy="477275"/>
              </a:xfrm>
              <a:prstGeom prst="rect">
                <a:avLst/>
              </a:prstGeom>
              <a:gradFill flip="none" rotWithShape="1">
                <a:gsLst>
                  <a:gs pos="0">
                    <a:srgbClr val="0064C8"/>
                  </a:gs>
                  <a:gs pos="100000">
                    <a:srgbClr val="FFFFFF"/>
                  </a:gs>
                </a:gsLst>
                <a:lin ang="5400000" scaled="1"/>
                <a:tileRect/>
              </a:gradFill>
              <a:ln/>
              <a:effectLst/>
            </p:spPr>
          </p:pic>
          <p:cxnSp>
            <p:nvCxnSpPr>
              <p:cNvPr id="79" name="Straight Arrow Connector 78"/>
              <p:cNvCxnSpPr/>
              <p:nvPr/>
            </p:nvCxnSpPr>
            <p:spPr bwMode="auto">
              <a:xfrm rot="10800000">
                <a:off x="2723188" y="6070296"/>
                <a:ext cx="411480" cy="953"/>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grpSp>
      </p:grpSp>
      <p:grpSp>
        <p:nvGrpSpPr>
          <p:cNvPr id="100" name="Group 99"/>
          <p:cNvGrpSpPr/>
          <p:nvPr/>
        </p:nvGrpSpPr>
        <p:grpSpPr>
          <a:xfrm>
            <a:off x="152400" y="5029200"/>
            <a:ext cx="5791200" cy="1524000"/>
            <a:chOff x="1371600" y="5334000"/>
            <a:chExt cx="5791200" cy="1524000"/>
          </a:xfrm>
          <a:noFill/>
        </p:grpSpPr>
        <p:pic>
          <p:nvPicPr>
            <p:cNvPr id="88" name="Picture 87"/>
            <p:cNvPicPr>
              <a:picLocks noChangeAspect="1"/>
            </p:cNvPicPr>
            <p:nvPr>
              <p:custDataLst>
                <p:tags r:id="rId2"/>
              </p:custDataLst>
            </p:nvPr>
          </p:nvPicPr>
          <p:blipFill>
            <a:blip r:embed="rId27" cstate="print"/>
            <a:stretch>
              <a:fillRect/>
            </a:stretch>
          </p:blipFill>
          <p:spPr bwMode="auto">
            <a:xfrm>
              <a:off x="1371600" y="5676898"/>
              <a:ext cx="2194573" cy="822964"/>
            </a:xfrm>
            <a:prstGeom prst="rect">
              <a:avLst/>
            </a:prstGeom>
            <a:grpFill/>
            <a:ln/>
            <a:effectLst/>
          </p:spPr>
        </p:pic>
        <p:pic>
          <p:nvPicPr>
            <p:cNvPr id="87" name="Picture 86"/>
            <p:cNvPicPr>
              <a:picLocks noChangeAspect="1"/>
            </p:cNvPicPr>
            <p:nvPr>
              <p:custDataLst>
                <p:tags r:id="rId3"/>
              </p:custDataLst>
            </p:nvPr>
          </p:nvPicPr>
          <p:blipFill>
            <a:blip r:embed="rId28" cstate="print"/>
            <a:stretch>
              <a:fillRect/>
            </a:stretch>
          </p:blipFill>
          <p:spPr bwMode="auto">
            <a:xfrm>
              <a:off x="4968227" y="5689877"/>
              <a:ext cx="2194573" cy="822964"/>
            </a:xfrm>
            <a:prstGeom prst="rect">
              <a:avLst/>
            </a:prstGeom>
            <a:grpFill/>
            <a:ln/>
            <a:effectLst/>
          </p:spPr>
        </p:pic>
        <p:cxnSp>
          <p:nvCxnSpPr>
            <p:cNvPr id="90" name="Straight Arrow Connector 89"/>
            <p:cNvCxnSpPr/>
            <p:nvPr/>
          </p:nvCxnSpPr>
          <p:spPr bwMode="auto">
            <a:xfrm>
              <a:off x="3733800" y="5865812"/>
              <a:ext cx="1143000" cy="1588"/>
            </a:xfrm>
            <a:prstGeom prst="straightConnector1">
              <a:avLst/>
            </a:prstGeom>
            <a:grpFill/>
            <a:ln w="28575" cap="flat" cmpd="sng" algn="ctr">
              <a:solidFill>
                <a:srgbClr val="990099"/>
              </a:solidFill>
              <a:prstDash val="solid"/>
              <a:round/>
              <a:headEnd type="triangle" w="med" len="med"/>
              <a:tailEnd type="triangle"/>
            </a:ln>
            <a:effectLst/>
          </p:spPr>
        </p:cxnSp>
        <p:cxnSp>
          <p:nvCxnSpPr>
            <p:cNvPr id="91" name="Straight Arrow Connector 90"/>
            <p:cNvCxnSpPr/>
            <p:nvPr/>
          </p:nvCxnSpPr>
          <p:spPr bwMode="auto">
            <a:xfrm>
              <a:off x="3733800" y="6323012"/>
              <a:ext cx="1143000" cy="1588"/>
            </a:xfrm>
            <a:prstGeom prst="straightConnector1">
              <a:avLst/>
            </a:prstGeom>
            <a:grpFill/>
            <a:ln w="28575" cap="flat" cmpd="sng" algn="ctr">
              <a:solidFill>
                <a:srgbClr val="990099"/>
              </a:solidFill>
              <a:prstDash val="solid"/>
              <a:round/>
              <a:headEnd type="triangle" w="med" len="med"/>
              <a:tailEnd type="triangle"/>
            </a:ln>
            <a:effectLst/>
          </p:spPr>
        </p:cxnSp>
        <p:cxnSp>
          <p:nvCxnSpPr>
            <p:cNvPr id="92" name="Straight Arrow Connector 91"/>
            <p:cNvCxnSpPr/>
            <p:nvPr/>
          </p:nvCxnSpPr>
          <p:spPr bwMode="auto">
            <a:xfrm>
              <a:off x="3733800" y="5943600"/>
              <a:ext cx="1143000" cy="304800"/>
            </a:xfrm>
            <a:prstGeom prst="straightConnector1">
              <a:avLst/>
            </a:prstGeom>
            <a:grpFill/>
            <a:ln w="28575" cap="flat" cmpd="sng" algn="ctr">
              <a:solidFill>
                <a:schemeClr val="accent6"/>
              </a:solidFill>
              <a:prstDash val="solid"/>
              <a:round/>
              <a:headEnd type="triangle" w="med" len="med"/>
              <a:tailEnd type="triangle"/>
            </a:ln>
            <a:effectLst/>
          </p:spPr>
        </p:cxnSp>
        <p:cxnSp>
          <p:nvCxnSpPr>
            <p:cNvPr id="95" name="Straight Arrow Connector 94"/>
            <p:cNvCxnSpPr/>
            <p:nvPr/>
          </p:nvCxnSpPr>
          <p:spPr bwMode="auto">
            <a:xfrm flipV="1">
              <a:off x="3733800" y="5943600"/>
              <a:ext cx="1143000" cy="304800"/>
            </a:xfrm>
            <a:prstGeom prst="straightConnector1">
              <a:avLst/>
            </a:prstGeom>
            <a:grpFill/>
            <a:ln w="28575" cap="flat" cmpd="sng" algn="ctr">
              <a:solidFill>
                <a:schemeClr val="accent6"/>
              </a:solidFill>
              <a:prstDash val="solid"/>
              <a:round/>
              <a:headEnd type="triangle" w="med" len="med"/>
              <a:tailEnd type="triangle"/>
            </a:ln>
            <a:effectLst/>
          </p:spPr>
        </p:cxnSp>
        <p:sp>
          <p:nvSpPr>
            <p:cNvPr id="98" name="TextBox 97"/>
            <p:cNvSpPr txBox="1"/>
            <p:nvPr/>
          </p:nvSpPr>
          <p:spPr>
            <a:xfrm>
              <a:off x="3316986" y="5334000"/>
              <a:ext cx="1928734" cy="369332"/>
            </a:xfrm>
            <a:prstGeom prst="rect">
              <a:avLst/>
            </a:prstGeom>
            <a:grpFill/>
          </p:spPr>
          <p:txBody>
            <a:bodyPr wrap="none" rtlCol="0">
              <a:spAutoFit/>
            </a:bodyPr>
            <a:lstStyle/>
            <a:p>
              <a:r>
                <a:rPr lang="en-US" sz="1800" b="1" dirty="0">
                  <a:solidFill>
                    <a:srgbClr val="990099"/>
                  </a:solidFill>
                </a:rPr>
                <a:t>Conjugate pairs</a:t>
              </a:r>
            </a:p>
          </p:txBody>
        </p:sp>
        <p:sp>
          <p:nvSpPr>
            <p:cNvPr id="99" name="TextBox 98"/>
            <p:cNvSpPr txBox="1"/>
            <p:nvPr/>
          </p:nvSpPr>
          <p:spPr>
            <a:xfrm>
              <a:off x="3361126" y="6488668"/>
              <a:ext cx="1864614" cy="369332"/>
            </a:xfrm>
            <a:prstGeom prst="rect">
              <a:avLst/>
            </a:prstGeom>
            <a:grpFill/>
          </p:spPr>
          <p:txBody>
            <a:bodyPr wrap="none" rtlCol="0">
              <a:spAutoFit/>
            </a:bodyPr>
            <a:lstStyle/>
            <a:p>
              <a:r>
                <a:rPr lang="en-US" sz="1800" b="1" dirty="0">
                  <a:solidFill>
                    <a:schemeClr val="accent6"/>
                  </a:solidFill>
                </a:rPr>
                <a:t>Oscillator pairs</a:t>
              </a:r>
            </a:p>
          </p:txBody>
        </p:sp>
      </p:grpSp>
      <p:grpSp>
        <p:nvGrpSpPr>
          <p:cNvPr id="105" name="Group 104"/>
          <p:cNvGrpSpPr/>
          <p:nvPr/>
        </p:nvGrpSpPr>
        <p:grpSpPr>
          <a:xfrm>
            <a:off x="6248400" y="5105400"/>
            <a:ext cx="2743200" cy="1371600"/>
            <a:chOff x="6248400" y="5181600"/>
            <a:chExt cx="2743200" cy="1371600"/>
          </a:xfrm>
        </p:grpSpPr>
        <p:pic>
          <p:nvPicPr>
            <p:cNvPr id="102" name="Picture 101" descr="TP_tmp"/>
            <p:cNvPicPr>
              <a:picLocks noChangeAspect="1"/>
            </p:cNvPicPr>
            <p:nvPr>
              <p:custDataLst>
                <p:tags r:id="rId1"/>
              </p:custDataLst>
            </p:nvPr>
          </p:nvPicPr>
          <p:blipFill>
            <a:blip r:embed="rId29" cstate="print"/>
            <a:stretch>
              <a:fillRect/>
            </a:stretch>
          </p:blipFill>
          <p:spPr bwMode="auto">
            <a:xfrm>
              <a:off x="6339830" y="5715000"/>
              <a:ext cx="2560326" cy="746761"/>
            </a:xfrm>
            <a:prstGeom prst="rect">
              <a:avLst/>
            </a:prstGeom>
            <a:noFill/>
            <a:ln/>
            <a:effectLst/>
          </p:spPr>
        </p:pic>
        <p:sp>
          <p:nvSpPr>
            <p:cNvPr id="103" name="TextBox 102"/>
            <p:cNvSpPr txBox="1"/>
            <p:nvPr/>
          </p:nvSpPr>
          <p:spPr>
            <a:xfrm>
              <a:off x="7049354" y="5181600"/>
              <a:ext cx="1027846" cy="461665"/>
            </a:xfrm>
            <a:prstGeom prst="rect">
              <a:avLst/>
            </a:prstGeom>
            <a:noFill/>
          </p:spPr>
          <p:txBody>
            <a:bodyPr wrap="none" rtlCol="0">
              <a:spAutoFit/>
            </a:bodyPr>
            <a:lstStyle/>
            <a:p>
              <a:r>
                <a:rPr lang="en-US" sz="2400" b="1" dirty="0">
                  <a:solidFill>
                    <a:srgbClr val="996600"/>
                  </a:solidFill>
                  <a:latin typeface="Comic Sans MS" pitchFamily="66" charset="0"/>
                </a:rPr>
                <a:t>QCRB</a:t>
              </a:r>
            </a:p>
          </p:txBody>
        </p:sp>
        <p:sp>
          <p:nvSpPr>
            <p:cNvPr id="104" name="Rectangle 103"/>
            <p:cNvSpPr/>
            <p:nvPr/>
          </p:nvSpPr>
          <p:spPr bwMode="auto">
            <a:xfrm>
              <a:off x="6248400" y="5181600"/>
              <a:ext cx="2743200" cy="1371600"/>
            </a:xfrm>
            <a:prstGeom prst="rect">
              <a:avLst/>
            </a:prstGeom>
            <a:noFill/>
            <a:ln w="28575" cap="flat" cmpd="sng" algn="ctr">
              <a:solidFill>
                <a:srgbClr val="9966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ppt_x"/>
                                          </p:val>
                                        </p:tav>
                                        <p:tav tm="100000">
                                          <p:val>
                                            <p:strVal val="#ppt_x"/>
                                          </p:val>
                                        </p:tav>
                                      </p:tavLst>
                                    </p:anim>
                                    <p:anim calcmode="lin" valueType="num">
                                      <p:cBhvr additive="base">
                                        <p:cTn id="16" dur="500" fill="hold"/>
                                        <p:tgtEl>
                                          <p:spTgt spid="8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80"/>
                                        </p:tgtEl>
                                        <p:attrNameLst>
                                          <p:attrName>style.visibility</p:attrName>
                                        </p:attrNameLst>
                                      </p:cBhvr>
                                      <p:to>
                                        <p:strVal val="visible"/>
                                      </p:to>
                                    </p:set>
                                    <p:anim calcmode="lin" valueType="num">
                                      <p:cBhvr additive="base">
                                        <p:cTn id="21" dur="500" fill="hold"/>
                                        <p:tgtEl>
                                          <p:spTgt spid="80"/>
                                        </p:tgtEl>
                                        <p:attrNameLst>
                                          <p:attrName>ppt_x</p:attrName>
                                        </p:attrNameLst>
                                      </p:cBhvr>
                                      <p:tavLst>
                                        <p:tav tm="0">
                                          <p:val>
                                            <p:strVal val="1+#ppt_w/2"/>
                                          </p:val>
                                        </p:tav>
                                        <p:tav tm="100000">
                                          <p:val>
                                            <p:strVal val="#ppt_x"/>
                                          </p:val>
                                        </p:tav>
                                      </p:tavLst>
                                    </p:anim>
                                    <p:anim calcmode="lin" valueType="num">
                                      <p:cBhvr additive="base">
                                        <p:cTn id="22" dur="500" fill="hold"/>
                                        <p:tgtEl>
                                          <p:spTgt spid="80"/>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0"/>
                                        </p:tgtEl>
                                        <p:attrNameLst>
                                          <p:attrName>style.visibility</p:attrName>
                                        </p:attrNameLst>
                                      </p:cBhvr>
                                      <p:to>
                                        <p:strVal val="visible"/>
                                      </p:to>
                                    </p:set>
                                    <p:anim calcmode="lin" valueType="num">
                                      <p:cBhvr additive="base">
                                        <p:cTn id="27" dur="500" fill="hold"/>
                                        <p:tgtEl>
                                          <p:spTgt spid="100"/>
                                        </p:tgtEl>
                                        <p:attrNameLst>
                                          <p:attrName>ppt_x</p:attrName>
                                        </p:attrNameLst>
                                      </p:cBhvr>
                                      <p:tavLst>
                                        <p:tav tm="0">
                                          <p:val>
                                            <p:strVal val="#ppt_x"/>
                                          </p:val>
                                        </p:tav>
                                        <p:tav tm="100000">
                                          <p:val>
                                            <p:strVal val="#ppt_x"/>
                                          </p:val>
                                        </p:tav>
                                      </p:tavLst>
                                    </p:anim>
                                    <p:anim calcmode="lin" valueType="num">
                                      <p:cBhvr additive="base">
                                        <p:cTn id="28" dur="500" fill="hold"/>
                                        <p:tgtEl>
                                          <p:spTgt spid="10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05"/>
                                        </p:tgtEl>
                                        <p:attrNameLst>
                                          <p:attrName>style.visibility</p:attrName>
                                        </p:attrNameLst>
                                      </p:cBhvr>
                                      <p:to>
                                        <p:strVal val="visible"/>
                                      </p:to>
                                    </p:set>
                                    <p:anim calcmode="lin" valueType="num">
                                      <p:cBhvr additive="base">
                                        <p:cTn id="33" dur="500" fill="hold"/>
                                        <p:tgtEl>
                                          <p:spTgt spid="105"/>
                                        </p:tgtEl>
                                        <p:attrNameLst>
                                          <p:attrName>ppt_x</p:attrName>
                                        </p:attrNameLst>
                                      </p:cBhvr>
                                      <p:tavLst>
                                        <p:tav tm="0">
                                          <p:val>
                                            <p:strVal val="1+#ppt_w/2"/>
                                          </p:val>
                                        </p:tav>
                                        <p:tav tm="100000">
                                          <p:val>
                                            <p:strVal val="#ppt_x"/>
                                          </p:val>
                                        </p:tav>
                                      </p:tavLst>
                                    </p:anim>
                                    <p:anim calcmode="lin" valueType="num">
                                      <p:cBhvr additive="base">
                                        <p:cTn id="34"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7"/>
          <p:cNvSpPr txBox="1">
            <a:spLocks noChangeArrowheads="1"/>
          </p:cNvSpPr>
          <p:nvPr/>
        </p:nvSpPr>
        <p:spPr bwMode="auto">
          <a:xfrm>
            <a:off x="152400" y="115669"/>
            <a:ext cx="6248400" cy="646331"/>
          </a:xfrm>
          <a:prstGeom prst="rect">
            <a:avLst/>
          </a:prstGeom>
          <a:noFill/>
          <a:ln w="9525">
            <a:noFill/>
            <a:miter lim="800000"/>
            <a:headEnd/>
            <a:tailEnd/>
          </a:ln>
          <a:effectLst/>
        </p:spPr>
        <p:txBody>
          <a:bodyPr wrap="square">
            <a:spAutoFit/>
          </a:bodyPr>
          <a:lstStyle/>
          <a:p>
            <a:pPr algn="l" eaLnBrk="1" hangingPunct="1"/>
            <a:r>
              <a:rPr lang="en-US" sz="3600" b="1" dirty="0">
                <a:solidFill>
                  <a:srgbClr val="996633"/>
                </a:solidFill>
                <a:latin typeface="Comic Sans MS" pitchFamily="66" charset="0"/>
              </a:rPr>
              <a:t>Quantum noise cancellation</a:t>
            </a:r>
            <a:r>
              <a:rPr lang="en-US" sz="3600" dirty="0">
                <a:solidFill>
                  <a:schemeClr val="tx1"/>
                </a:solidFill>
              </a:rPr>
              <a:t> </a:t>
            </a:r>
          </a:p>
        </p:txBody>
      </p:sp>
      <p:sp>
        <p:nvSpPr>
          <p:cNvPr id="19" name="TextBox 18"/>
          <p:cNvSpPr txBox="1"/>
          <p:nvPr/>
        </p:nvSpPr>
        <p:spPr>
          <a:xfrm>
            <a:off x="6477000" y="152400"/>
            <a:ext cx="2514600" cy="523220"/>
          </a:xfrm>
          <a:prstGeom prst="rect">
            <a:avLst/>
          </a:prstGeom>
          <a:noFill/>
        </p:spPr>
        <p:txBody>
          <a:bodyPr wrap="square" rtlCol="0">
            <a:spAutoFit/>
          </a:bodyPr>
          <a:lstStyle/>
          <a:p>
            <a:pPr algn="l"/>
            <a:r>
              <a:rPr lang="en-US" sz="1400" b="1" dirty="0">
                <a:solidFill>
                  <a:schemeClr val="tx1"/>
                </a:solidFill>
              </a:rPr>
              <a:t>M. Tsang and C. M. Caves,  PRL 105,123601 (2010).</a:t>
            </a:r>
          </a:p>
        </p:txBody>
      </p:sp>
      <p:grpSp>
        <p:nvGrpSpPr>
          <p:cNvPr id="20" name="Group 19"/>
          <p:cNvGrpSpPr/>
          <p:nvPr/>
        </p:nvGrpSpPr>
        <p:grpSpPr>
          <a:xfrm>
            <a:off x="1676400" y="1371600"/>
            <a:ext cx="5791200" cy="1524000"/>
            <a:chOff x="1371600" y="5334000"/>
            <a:chExt cx="5791200" cy="1524000"/>
          </a:xfrm>
          <a:noFill/>
        </p:grpSpPr>
        <p:pic>
          <p:nvPicPr>
            <p:cNvPr id="21" name="Picture 20"/>
            <p:cNvPicPr>
              <a:picLocks noChangeAspect="1"/>
            </p:cNvPicPr>
            <p:nvPr>
              <p:custDataLst>
                <p:tags r:id="rId3"/>
              </p:custDataLst>
            </p:nvPr>
          </p:nvPicPr>
          <p:blipFill>
            <a:blip r:embed="rId7" cstate="print"/>
            <a:stretch>
              <a:fillRect/>
            </a:stretch>
          </p:blipFill>
          <p:spPr bwMode="auto">
            <a:xfrm>
              <a:off x="1371600" y="5676898"/>
              <a:ext cx="2194573" cy="822964"/>
            </a:xfrm>
            <a:prstGeom prst="rect">
              <a:avLst/>
            </a:prstGeom>
            <a:grpFill/>
            <a:ln/>
            <a:effectLst/>
          </p:spPr>
        </p:pic>
        <p:pic>
          <p:nvPicPr>
            <p:cNvPr id="22" name="Picture 21"/>
            <p:cNvPicPr>
              <a:picLocks noChangeAspect="1"/>
            </p:cNvPicPr>
            <p:nvPr>
              <p:custDataLst>
                <p:tags r:id="rId4"/>
              </p:custDataLst>
            </p:nvPr>
          </p:nvPicPr>
          <p:blipFill>
            <a:blip r:embed="rId8" cstate="print"/>
            <a:stretch>
              <a:fillRect/>
            </a:stretch>
          </p:blipFill>
          <p:spPr bwMode="auto">
            <a:xfrm>
              <a:off x="4968227" y="5689877"/>
              <a:ext cx="2194573" cy="822964"/>
            </a:xfrm>
            <a:prstGeom prst="rect">
              <a:avLst/>
            </a:prstGeom>
            <a:grpFill/>
            <a:ln/>
            <a:effectLst/>
          </p:spPr>
        </p:pic>
        <p:cxnSp>
          <p:nvCxnSpPr>
            <p:cNvPr id="23" name="Straight Arrow Connector 22"/>
            <p:cNvCxnSpPr/>
            <p:nvPr/>
          </p:nvCxnSpPr>
          <p:spPr bwMode="auto">
            <a:xfrm>
              <a:off x="3733800" y="5865812"/>
              <a:ext cx="1143000" cy="1588"/>
            </a:xfrm>
            <a:prstGeom prst="straightConnector1">
              <a:avLst/>
            </a:prstGeom>
            <a:grpFill/>
            <a:ln w="28575" cap="flat" cmpd="sng" algn="ctr">
              <a:solidFill>
                <a:srgbClr val="990099"/>
              </a:solidFill>
              <a:prstDash val="solid"/>
              <a:round/>
              <a:headEnd type="triangle" w="med" len="med"/>
              <a:tailEnd type="triangle"/>
            </a:ln>
            <a:effectLst/>
          </p:spPr>
        </p:cxnSp>
        <p:cxnSp>
          <p:nvCxnSpPr>
            <p:cNvPr id="24" name="Straight Arrow Connector 23"/>
            <p:cNvCxnSpPr/>
            <p:nvPr/>
          </p:nvCxnSpPr>
          <p:spPr bwMode="auto">
            <a:xfrm>
              <a:off x="3733800" y="6323012"/>
              <a:ext cx="1143000" cy="1588"/>
            </a:xfrm>
            <a:prstGeom prst="straightConnector1">
              <a:avLst/>
            </a:prstGeom>
            <a:grpFill/>
            <a:ln w="28575" cap="flat" cmpd="sng" algn="ctr">
              <a:solidFill>
                <a:srgbClr val="990099"/>
              </a:solidFill>
              <a:prstDash val="solid"/>
              <a:round/>
              <a:headEnd type="triangle" w="med" len="med"/>
              <a:tailEnd type="triangle"/>
            </a:ln>
            <a:effectLst/>
          </p:spPr>
        </p:cxnSp>
        <p:cxnSp>
          <p:nvCxnSpPr>
            <p:cNvPr id="25" name="Straight Arrow Connector 24"/>
            <p:cNvCxnSpPr/>
            <p:nvPr/>
          </p:nvCxnSpPr>
          <p:spPr bwMode="auto">
            <a:xfrm>
              <a:off x="3733800" y="5943600"/>
              <a:ext cx="1143000" cy="304800"/>
            </a:xfrm>
            <a:prstGeom prst="straightConnector1">
              <a:avLst/>
            </a:prstGeom>
            <a:grpFill/>
            <a:ln w="28575" cap="flat" cmpd="sng" algn="ctr">
              <a:solidFill>
                <a:schemeClr val="accent6"/>
              </a:solidFill>
              <a:prstDash val="solid"/>
              <a:round/>
              <a:headEnd type="triangle" w="med" len="med"/>
              <a:tailEnd type="triangle"/>
            </a:ln>
            <a:effectLst/>
          </p:spPr>
        </p:cxnSp>
        <p:cxnSp>
          <p:nvCxnSpPr>
            <p:cNvPr id="26" name="Straight Arrow Connector 25"/>
            <p:cNvCxnSpPr/>
            <p:nvPr/>
          </p:nvCxnSpPr>
          <p:spPr bwMode="auto">
            <a:xfrm flipV="1">
              <a:off x="3733800" y="5943600"/>
              <a:ext cx="1143000" cy="304800"/>
            </a:xfrm>
            <a:prstGeom prst="straightConnector1">
              <a:avLst/>
            </a:prstGeom>
            <a:grpFill/>
            <a:ln w="28575" cap="flat" cmpd="sng" algn="ctr">
              <a:solidFill>
                <a:schemeClr val="accent6"/>
              </a:solidFill>
              <a:prstDash val="solid"/>
              <a:round/>
              <a:headEnd type="triangle" w="med" len="med"/>
              <a:tailEnd type="triangle"/>
            </a:ln>
            <a:effectLst/>
          </p:spPr>
        </p:cxnSp>
        <p:sp>
          <p:nvSpPr>
            <p:cNvPr id="27" name="TextBox 26"/>
            <p:cNvSpPr txBox="1"/>
            <p:nvPr/>
          </p:nvSpPr>
          <p:spPr>
            <a:xfrm>
              <a:off x="3316986" y="5334000"/>
              <a:ext cx="1928734" cy="369332"/>
            </a:xfrm>
            <a:prstGeom prst="rect">
              <a:avLst/>
            </a:prstGeom>
            <a:grpFill/>
          </p:spPr>
          <p:txBody>
            <a:bodyPr wrap="none" rtlCol="0">
              <a:spAutoFit/>
            </a:bodyPr>
            <a:lstStyle/>
            <a:p>
              <a:r>
                <a:rPr lang="en-US" sz="1800" b="1" dirty="0">
                  <a:solidFill>
                    <a:srgbClr val="990099"/>
                  </a:solidFill>
                </a:rPr>
                <a:t>Conjugate pairs</a:t>
              </a:r>
            </a:p>
          </p:txBody>
        </p:sp>
        <p:sp>
          <p:nvSpPr>
            <p:cNvPr id="28" name="TextBox 27"/>
            <p:cNvSpPr txBox="1"/>
            <p:nvPr/>
          </p:nvSpPr>
          <p:spPr>
            <a:xfrm>
              <a:off x="3361126" y="6488668"/>
              <a:ext cx="1864614" cy="369332"/>
            </a:xfrm>
            <a:prstGeom prst="rect">
              <a:avLst/>
            </a:prstGeom>
            <a:grpFill/>
          </p:spPr>
          <p:txBody>
            <a:bodyPr wrap="none" rtlCol="0">
              <a:spAutoFit/>
            </a:bodyPr>
            <a:lstStyle/>
            <a:p>
              <a:r>
                <a:rPr lang="en-US" sz="1800" b="1" dirty="0">
                  <a:solidFill>
                    <a:schemeClr val="accent6"/>
                  </a:solidFill>
                </a:rPr>
                <a:t>Oscillator pairs</a:t>
              </a:r>
            </a:p>
          </p:txBody>
        </p:sp>
      </p:grpSp>
      <p:pic>
        <p:nvPicPr>
          <p:cNvPr id="29" name="Picture 28"/>
          <p:cNvPicPr>
            <a:picLocks noChangeAspect="1"/>
          </p:cNvPicPr>
          <p:nvPr>
            <p:custDataLst>
              <p:tags r:id="rId1"/>
            </p:custDataLst>
          </p:nvPr>
        </p:nvPicPr>
        <p:blipFill>
          <a:blip r:embed="rId9" cstate="print"/>
          <a:stretch>
            <a:fillRect/>
          </a:stretch>
        </p:blipFill>
        <p:spPr bwMode="auto">
          <a:xfrm>
            <a:off x="685800" y="990600"/>
            <a:ext cx="7789561" cy="331470"/>
          </a:xfrm>
          <a:prstGeom prst="rect">
            <a:avLst/>
          </a:prstGeom>
          <a:noFill/>
          <a:ln/>
          <a:effectLst/>
        </p:spPr>
      </p:pic>
      <p:pic>
        <p:nvPicPr>
          <p:cNvPr id="33" name="Picture 32"/>
          <p:cNvPicPr>
            <a:picLocks noChangeAspect="1"/>
          </p:cNvPicPr>
          <p:nvPr>
            <p:custDataLst>
              <p:tags r:id="rId2"/>
            </p:custDataLst>
          </p:nvPr>
        </p:nvPicPr>
        <p:blipFill>
          <a:blip r:embed="rId10" cstate="print"/>
          <a:stretch>
            <a:fillRect/>
          </a:stretch>
        </p:blipFill>
        <p:spPr bwMode="auto">
          <a:xfrm>
            <a:off x="316454" y="3124200"/>
            <a:ext cx="8598418" cy="1693611"/>
          </a:xfrm>
          <a:prstGeom prst="rect">
            <a:avLst/>
          </a:prstGeom>
          <a:noFill/>
          <a:ln/>
          <a:effectLst/>
        </p:spPr>
      </p:pic>
      <p:grpSp>
        <p:nvGrpSpPr>
          <p:cNvPr id="17" name="Group 16"/>
          <p:cNvGrpSpPr/>
          <p:nvPr/>
        </p:nvGrpSpPr>
        <p:grpSpPr>
          <a:xfrm>
            <a:off x="304800" y="5265003"/>
            <a:ext cx="8686800" cy="1445062"/>
            <a:chOff x="304800" y="5265003"/>
            <a:chExt cx="8686800" cy="1445062"/>
          </a:xfrm>
        </p:grpSpPr>
        <p:sp>
          <p:nvSpPr>
            <p:cNvPr id="35" name="TextBox 34"/>
            <p:cNvSpPr txBox="1"/>
            <p:nvPr/>
          </p:nvSpPr>
          <p:spPr>
            <a:xfrm>
              <a:off x="304800" y="5265003"/>
              <a:ext cx="8458200" cy="830997"/>
            </a:xfrm>
            <a:prstGeom prst="rect">
              <a:avLst/>
            </a:prstGeom>
            <a:noFill/>
            <a:ln w="28575">
              <a:solidFill>
                <a:srgbClr val="990099"/>
              </a:solidFill>
            </a:ln>
          </p:spPr>
          <p:txBody>
            <a:bodyPr wrap="square" rtlCol="0">
              <a:spAutoFit/>
            </a:bodyPr>
            <a:lstStyle/>
            <a:p>
              <a:pPr algn="l"/>
              <a:r>
                <a:rPr lang="en-US" sz="2400" dirty="0">
                  <a:solidFill>
                    <a:srgbClr val="990099"/>
                  </a:solidFill>
                  <a:cs typeface="Helvetica" pitchFamily="34" charset="0"/>
                </a:rPr>
                <a:t>Paired sidebands about a carrier frequency</a:t>
              </a:r>
            </a:p>
            <a:p>
              <a:pPr algn="l"/>
              <a:r>
                <a:rPr lang="en-US" sz="2400" dirty="0">
                  <a:solidFill>
                    <a:srgbClr val="990099"/>
                  </a:solidFill>
                  <a:cs typeface="Helvetica" pitchFamily="34" charset="0"/>
                </a:rPr>
                <a:t>Paired collective spins, polarized along opposite directions</a:t>
              </a:r>
              <a:r>
                <a:rPr lang="en-US" sz="2400" dirty="0">
                  <a:solidFill>
                    <a:srgbClr val="008000"/>
                  </a:solidFill>
                  <a:cs typeface="Helvetica" pitchFamily="34" charset="0"/>
                </a:rPr>
                <a:t> </a:t>
              </a:r>
            </a:p>
          </p:txBody>
        </p:sp>
        <p:sp>
          <p:nvSpPr>
            <p:cNvPr id="30" name="TextBox 29"/>
            <p:cNvSpPr txBox="1"/>
            <p:nvPr/>
          </p:nvSpPr>
          <p:spPr>
            <a:xfrm>
              <a:off x="4876800" y="6248400"/>
              <a:ext cx="4114800" cy="461665"/>
            </a:xfrm>
            <a:prstGeom prst="rect">
              <a:avLst/>
            </a:prstGeom>
            <a:noFill/>
          </p:spPr>
          <p:txBody>
            <a:bodyPr wrap="square" rtlCol="0">
              <a:spAutoFit/>
            </a:bodyPr>
            <a:lstStyle/>
            <a:p>
              <a:pPr algn="l"/>
              <a:r>
                <a:rPr lang="en-US" sz="1200" b="1" dirty="0">
                  <a:solidFill>
                    <a:schemeClr val="tx1"/>
                  </a:solidFill>
                </a:rPr>
                <a:t>W. </a:t>
              </a:r>
              <a:r>
                <a:rPr lang="en-US" sz="1200" b="1" dirty="0" err="1">
                  <a:solidFill>
                    <a:schemeClr val="tx1"/>
                  </a:solidFill>
                </a:rPr>
                <a:t>Wasilewski</a:t>
              </a:r>
              <a:r>
                <a:rPr lang="en-US" sz="1200" b="1" dirty="0">
                  <a:solidFill>
                    <a:schemeClr val="tx1"/>
                  </a:solidFill>
                </a:rPr>
                <a:t> , K. Jensen, H. </a:t>
              </a:r>
              <a:r>
                <a:rPr lang="en-US" sz="1200" b="1" dirty="0" err="1">
                  <a:solidFill>
                    <a:schemeClr val="tx1"/>
                  </a:solidFill>
                </a:rPr>
                <a:t>Krauter</a:t>
              </a:r>
              <a:r>
                <a:rPr lang="en-US" sz="1200" b="1" dirty="0">
                  <a:solidFill>
                    <a:schemeClr val="tx1"/>
                  </a:solidFill>
                </a:rPr>
                <a:t>, J. J. </a:t>
              </a:r>
              <a:r>
                <a:rPr lang="en-US" sz="1200" b="1" dirty="0" err="1">
                  <a:solidFill>
                    <a:schemeClr val="tx1"/>
                  </a:solidFill>
                </a:rPr>
                <a:t>Renema</a:t>
              </a:r>
              <a:r>
                <a:rPr lang="en-US" sz="1200" b="1" dirty="0">
                  <a:solidFill>
                    <a:schemeClr val="tx1"/>
                  </a:solidFill>
                </a:rPr>
                <a:t>, M. V. </a:t>
              </a:r>
              <a:r>
                <a:rPr lang="en-US" sz="1200" b="1" dirty="0" err="1">
                  <a:solidFill>
                    <a:schemeClr val="tx1"/>
                  </a:solidFill>
                </a:rPr>
                <a:t>Balbas</a:t>
              </a:r>
              <a:r>
                <a:rPr lang="en-US" sz="1200" b="1" dirty="0">
                  <a:solidFill>
                    <a:schemeClr val="tx1"/>
                  </a:solidFill>
                </a:rPr>
                <a:t>, and E. S. Polzik, PRL 104, 133601 (2010).</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ppt_x"/>
                                          </p:val>
                                        </p:tav>
                                        <p:tav tm="100000">
                                          <p:val>
                                            <p:strVal val="#ppt_x"/>
                                          </p:val>
                                        </p:tav>
                                      </p:tavLst>
                                    </p:anim>
                                    <p:anim calcmode="lin" valueType="num">
                                      <p:cBhvr additive="base">
                                        <p:cTn id="2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33CC33"/>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838200" y="685800"/>
            <a:ext cx="7429728" cy="5438561"/>
          </a:xfrm>
          <a:prstGeom prst="rect">
            <a:avLst/>
          </a:prstGeom>
          <a:noFill/>
          <a:ln w="9525">
            <a:noFill/>
            <a:miter lim="800000"/>
            <a:headEnd/>
            <a:tailEnd/>
          </a:ln>
        </p:spPr>
      </p:pic>
      <p:sp>
        <p:nvSpPr>
          <p:cNvPr id="3" name="Text Box 3"/>
          <p:cNvSpPr txBox="1">
            <a:spLocks noChangeArrowheads="1"/>
          </p:cNvSpPr>
          <p:nvPr/>
        </p:nvSpPr>
        <p:spPr bwMode="auto">
          <a:xfrm>
            <a:off x="2988924" y="6119336"/>
            <a:ext cx="3126177" cy="738664"/>
          </a:xfrm>
          <a:prstGeom prst="rect">
            <a:avLst/>
          </a:prstGeom>
          <a:noFill/>
          <a:ln w="19050" algn="ctr">
            <a:noFill/>
            <a:miter lim="800000"/>
            <a:headEnd/>
            <a:tailEnd/>
          </a:ln>
          <a:effectLst/>
        </p:spPr>
        <p:txBody>
          <a:bodyPr wrap="none">
            <a:spAutoFit/>
          </a:bodyPr>
          <a:lstStyle/>
          <a:p>
            <a:r>
              <a:rPr lang="en-US" sz="1400" b="1" dirty="0">
                <a:solidFill>
                  <a:schemeClr val="tx1"/>
                </a:solidFill>
                <a:cs typeface="Helvetica" pitchFamily="34" charset="0"/>
              </a:rPr>
              <a:t>Tent Rocks</a:t>
            </a:r>
          </a:p>
          <a:p>
            <a:r>
              <a:rPr lang="en-US" sz="1400" b="1" dirty="0">
                <a:solidFill>
                  <a:schemeClr val="tx1"/>
                </a:solidFill>
                <a:cs typeface="Helvetica" pitchFamily="34" charset="0"/>
              </a:rPr>
              <a:t>Kasha-</a:t>
            </a:r>
            <a:r>
              <a:rPr lang="en-US" sz="1400" b="1" dirty="0" err="1">
                <a:solidFill>
                  <a:schemeClr val="tx1"/>
                </a:solidFill>
                <a:cs typeface="Helvetica" pitchFamily="34" charset="0"/>
              </a:rPr>
              <a:t>Katuwe</a:t>
            </a:r>
            <a:r>
              <a:rPr lang="en-US" sz="1400" b="1" dirty="0">
                <a:solidFill>
                  <a:schemeClr val="tx1"/>
                </a:solidFill>
                <a:cs typeface="Helvetica" pitchFamily="34" charset="0"/>
              </a:rPr>
              <a:t> National Monument</a:t>
            </a:r>
          </a:p>
          <a:p>
            <a:r>
              <a:rPr lang="en-US" sz="1400" b="1" dirty="0">
                <a:solidFill>
                  <a:schemeClr val="tx1"/>
                </a:solidFill>
                <a:cs typeface="Helvetica" pitchFamily="34" charset="0"/>
              </a:rPr>
              <a:t>Northern New Mexico</a:t>
            </a:r>
          </a:p>
        </p:txBody>
      </p:sp>
      <p:sp>
        <p:nvSpPr>
          <p:cNvPr id="5" name="Text Box 3"/>
          <p:cNvSpPr txBox="1">
            <a:spLocks noChangeArrowheads="1"/>
          </p:cNvSpPr>
          <p:nvPr/>
        </p:nvSpPr>
        <p:spPr bwMode="auto">
          <a:xfrm>
            <a:off x="80977" y="11108"/>
            <a:ext cx="8945534" cy="646331"/>
          </a:xfrm>
          <a:prstGeom prst="rect">
            <a:avLst/>
          </a:prstGeom>
          <a:noFill/>
          <a:ln w="19050" algn="ctr">
            <a:noFill/>
            <a:miter lim="800000"/>
            <a:headEnd/>
            <a:tailEnd/>
          </a:ln>
          <a:effectLst/>
        </p:spPr>
        <p:txBody>
          <a:bodyPr wrap="square">
            <a:spAutoFit/>
          </a:bodyPr>
          <a:lstStyle/>
          <a:p>
            <a:pPr marL="609600" indent="-609600"/>
            <a:r>
              <a:rPr lang="en-US" sz="3600" dirty="0">
                <a:solidFill>
                  <a:srgbClr val="996600"/>
                </a:solidFill>
                <a:latin typeface="Comic Sans MS" pitchFamily="66" charset="0"/>
              </a:rPr>
              <a:t>That’s all.  Thanks for your attention.</a:t>
            </a:r>
            <a:endParaRPr lang="en-US" sz="3600" b="1" dirty="0">
              <a:solidFill>
                <a:schemeClr val="accent2"/>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1524000" y="76200"/>
            <a:ext cx="6400800" cy="579437"/>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Using quantum circuit diagrams</a:t>
            </a:r>
            <a:endParaRPr lang="en-US" sz="3200" dirty="0">
              <a:solidFill>
                <a:schemeClr val="tx1"/>
              </a:solidFill>
            </a:endParaRPr>
          </a:p>
        </p:txBody>
      </p:sp>
      <p:grpSp>
        <p:nvGrpSpPr>
          <p:cNvPr id="8" name="Group 7"/>
          <p:cNvGrpSpPr/>
          <p:nvPr/>
        </p:nvGrpSpPr>
        <p:grpSpPr bwMode="auto">
          <a:xfrm>
            <a:off x="65279" y="838200"/>
            <a:ext cx="8708643" cy="1325038"/>
            <a:chOff x="76200" y="838200"/>
            <a:chExt cx="8708643" cy="1325038"/>
          </a:xfrm>
        </p:grpSpPr>
        <p:pic>
          <p:nvPicPr>
            <p:cNvPr id="6" name="Picture 5" descr="TP_tmp"/>
            <p:cNvPicPr>
              <a:picLocks noChangeAspect="1"/>
            </p:cNvPicPr>
            <p:nvPr>
              <p:custDataLst>
                <p:tags r:id="rId15"/>
              </p:custDataLst>
            </p:nvPr>
          </p:nvPicPr>
          <p:blipFill>
            <a:blip r:embed="rId1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95933" y="838200"/>
              <a:ext cx="6288910" cy="132503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44427" name="Text Box 11"/>
            <p:cNvSpPr txBox="1">
              <a:spLocks noChangeArrowheads="1"/>
            </p:cNvSpPr>
            <p:nvPr/>
          </p:nvSpPr>
          <p:spPr bwMode="auto">
            <a:xfrm>
              <a:off x="76200" y="990600"/>
              <a:ext cx="2286000" cy="822325"/>
            </a:xfrm>
            <a:prstGeom prst="rect">
              <a:avLst/>
            </a:prstGeom>
            <a:noFill/>
            <a:ln w="19050" algn="ctr">
              <a:noFill/>
              <a:miter lim="800000"/>
              <a:headEnd/>
              <a:tailEnd/>
            </a:ln>
            <a:effectLst/>
          </p:spPr>
          <p:txBody>
            <a:bodyPr>
              <a:spAutoFit/>
            </a:bodyPr>
            <a:lstStyle/>
            <a:p>
              <a:r>
                <a:rPr lang="en-US" sz="2400" b="1">
                  <a:solidFill>
                    <a:srgbClr val="996600"/>
                  </a:solidFill>
                </a:rPr>
                <a:t>Cat-state interferometer</a:t>
              </a:r>
            </a:p>
          </p:txBody>
        </p:sp>
      </p:grpSp>
      <p:sp>
        <p:nvSpPr>
          <p:cNvPr id="22" name="TextBox 21"/>
          <p:cNvSpPr txBox="1"/>
          <p:nvPr/>
        </p:nvSpPr>
        <p:spPr bwMode="auto">
          <a:xfrm>
            <a:off x="606032" y="2514600"/>
            <a:ext cx="8312935" cy="808037"/>
          </a:xfrm>
          <a:prstGeom prst="rect">
            <a:avLst/>
          </a:prstGeom>
          <a:noFill/>
        </p:spPr>
        <p:txBody>
          <a:bodyPr vert="horz" wrap="none" rtlCol="0">
            <a:spAutoFit/>
          </a:bodyPr>
          <a:lstStyle/>
          <a:p>
            <a:endParaRPr lang="en-US"/>
          </a:p>
        </p:txBody>
      </p:sp>
      <p:pic>
        <p:nvPicPr>
          <p:cNvPr id="9" name="Picture 8" descr="TP_tmp"/>
          <p:cNvPicPr>
            <a:picLocks noChangeAspect="1"/>
          </p:cNvPicPr>
          <p:nvPr>
            <p:custDataLst>
              <p:tags r:id="rId1"/>
            </p:custDataLst>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06032" y="2638425"/>
            <a:ext cx="2081194" cy="64016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5" name="Picture 14" descr="TP_tmp"/>
          <p:cNvPicPr>
            <a:picLocks noChangeAspect="1"/>
          </p:cNvPicPr>
          <p:nvPr>
            <p:custDataLst>
              <p:tags r:id="rId2"/>
            </p:custDataLst>
          </p:nvPr>
        </p:nvPicPr>
        <p:blipFill>
          <a:blip r:embed="rId2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030927" y="2638425"/>
            <a:ext cx="2401893" cy="6402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4" name="Picture 23" descr="TP_tmp"/>
          <p:cNvPicPr>
            <a:picLocks noChangeAspect="1"/>
          </p:cNvPicPr>
          <p:nvPr>
            <p:custDataLst>
              <p:tags r:id="rId3"/>
            </p:custDataLst>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785240" y="2638425"/>
            <a:ext cx="1790703" cy="68396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8" name="Picture 27" descr="TP_tmp"/>
          <p:cNvPicPr>
            <a:picLocks noChangeAspect="1"/>
          </p:cNvPicPr>
          <p:nvPr>
            <p:custDataLst>
              <p:tags r:id="rId4"/>
            </p:custDataLst>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928511" y="2514600"/>
            <a:ext cx="990311" cy="771795"/>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2" name="Picture 11" descr="TP_tmp"/>
          <p:cNvPicPr>
            <a:picLocks noChangeAspect="1"/>
          </p:cNvPicPr>
          <p:nvPr>
            <p:custDataLst>
              <p:tags r:id="rId5"/>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23037" y="2828925"/>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8" name="Picture 17" descr="TP_tmp"/>
          <p:cNvPicPr>
            <a:picLocks noChangeAspect="1"/>
          </p:cNvPicPr>
          <p:nvPr>
            <p:custDataLst>
              <p:tags r:id="rId6"/>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477349" y="2828925"/>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7" name="Picture 26" descr="TP_tmp"/>
          <p:cNvPicPr>
            <a:picLocks noChangeAspect="1"/>
          </p:cNvPicPr>
          <p:nvPr>
            <p:custDataLst>
              <p:tags r:id="rId7"/>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618887" y="2828925"/>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444431" name="Group 444430"/>
          <p:cNvGrpSpPr/>
          <p:nvPr/>
        </p:nvGrpSpPr>
        <p:grpSpPr bwMode="auto">
          <a:xfrm>
            <a:off x="106946" y="3657600"/>
            <a:ext cx="8537997" cy="862814"/>
            <a:chOff x="106947" y="3657600"/>
            <a:chExt cx="8537997" cy="862814"/>
          </a:xfrm>
        </p:grpSpPr>
        <p:pic>
          <p:nvPicPr>
            <p:cNvPr id="29" name="Picture 28" descr="TP_tmp"/>
            <p:cNvPicPr>
              <a:picLocks noChangeAspect="1"/>
            </p:cNvPicPr>
            <p:nvPr>
              <p:custDataLst>
                <p:tags r:id="rId10"/>
              </p:custDataLst>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6947" y="3806825"/>
              <a:ext cx="3115512" cy="71358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44416" name="Picture 444415" descr="TP_tmp"/>
            <p:cNvPicPr>
              <a:picLocks noChangeAspect="1"/>
            </p:cNvPicPr>
            <p:nvPr>
              <p:custDataLst>
                <p:tags r:id="rId11"/>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328486" y="4011612"/>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44423" name="Picture 444422" descr="TP_tmp"/>
            <p:cNvPicPr>
              <a:picLocks noChangeAspect="1"/>
            </p:cNvPicPr>
            <p:nvPr>
              <p:custDataLst>
                <p:tags r:id="rId12"/>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251073" y="4011612"/>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44419" name="Picture 444418" descr="TP_tmp"/>
            <p:cNvPicPr>
              <a:picLocks noChangeAspect="1"/>
            </p:cNvPicPr>
            <p:nvPr>
              <p:custDataLst>
                <p:tags r:id="rId13"/>
              </p:custDataLst>
            </p:nvPr>
          </p:nvPicPr>
          <p:blipFill>
            <a:blip r:embed="rId2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714018" y="3681412"/>
              <a:ext cx="2416471" cy="75716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44426" name="Picture 444425" descr="TP_tmp"/>
            <p:cNvPicPr>
              <a:picLocks noChangeAspect="1"/>
            </p:cNvPicPr>
            <p:nvPr>
              <p:custDataLst>
                <p:tags r:id="rId14"/>
              </p:custDataLst>
            </p:nvPr>
          </p:nvPicPr>
          <p:blipFill>
            <a:blip r:embed="rId2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636751" y="3657600"/>
              <a:ext cx="2008193" cy="7858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444443" name="Group 444442"/>
          <p:cNvGrpSpPr/>
          <p:nvPr/>
        </p:nvGrpSpPr>
        <p:grpSpPr bwMode="auto">
          <a:xfrm>
            <a:off x="76125" y="4876800"/>
            <a:ext cx="7315350" cy="1237610"/>
            <a:chOff x="76200" y="4876800"/>
            <a:chExt cx="7315350" cy="1237610"/>
          </a:xfrm>
        </p:grpSpPr>
        <p:pic>
          <p:nvPicPr>
            <p:cNvPr id="444433" name="Picture 444432" descr="TP_tmp"/>
            <p:cNvPicPr>
              <a:picLocks noChangeAspect="1"/>
            </p:cNvPicPr>
            <p:nvPr>
              <p:custDataLst>
                <p:tags r:id="rId8"/>
              </p:custDataLst>
            </p:nvPr>
          </p:nvPicPr>
          <p:blipFill>
            <a:blip r:embed="rId2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54371" y="5464175"/>
              <a:ext cx="264948" cy="830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44439" name="Picture 444438" descr="TP_tmp"/>
            <p:cNvPicPr>
              <a:picLocks noChangeAspect="1"/>
            </p:cNvPicPr>
            <p:nvPr>
              <p:custDataLst>
                <p:tags r:id="rId9"/>
              </p:custDataLst>
            </p:nvPr>
          </p:nvPicPr>
          <p:blipFill>
            <a:blip r:embed="rId2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184376" y="4876800"/>
              <a:ext cx="4207174" cy="123761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444459" name="Text Box 43"/>
            <p:cNvSpPr txBox="1">
              <a:spLocks noChangeArrowheads="1"/>
            </p:cNvSpPr>
            <p:nvPr/>
          </p:nvSpPr>
          <p:spPr bwMode="auto">
            <a:xfrm>
              <a:off x="76200" y="5029200"/>
              <a:ext cx="2286000" cy="822325"/>
            </a:xfrm>
            <a:prstGeom prst="rect">
              <a:avLst/>
            </a:prstGeom>
            <a:noFill/>
            <a:ln w="19050" algn="ctr">
              <a:noFill/>
              <a:miter lim="800000"/>
              <a:headEnd/>
              <a:tailEnd/>
            </a:ln>
            <a:effectLst/>
          </p:spPr>
          <p:txBody>
            <a:bodyPr>
              <a:spAutoFit/>
            </a:bodyPr>
            <a:lstStyle/>
            <a:p>
              <a:r>
                <a:rPr lang="en-US" sz="2400" b="1">
                  <a:solidFill>
                    <a:srgbClr val="996600"/>
                  </a:solidFill>
                </a:rPr>
                <a:t>Cat-state interferometer</a:t>
              </a:r>
            </a:p>
          </p:txBody>
        </p:sp>
      </p:grpSp>
      <p:sp>
        <p:nvSpPr>
          <p:cNvPr id="25" name="Text Box 35"/>
          <p:cNvSpPr txBox="1">
            <a:spLocks noChangeArrowheads="1"/>
          </p:cNvSpPr>
          <p:nvPr/>
        </p:nvSpPr>
        <p:spPr bwMode="auto">
          <a:xfrm>
            <a:off x="4027375" y="6320135"/>
            <a:ext cx="5345225" cy="307777"/>
          </a:xfrm>
          <a:prstGeom prst="rect">
            <a:avLst/>
          </a:prstGeom>
          <a:noFill/>
          <a:ln w="19050" algn="ctr">
            <a:noFill/>
            <a:miter lim="800000"/>
            <a:headEnd/>
            <a:tailEnd/>
          </a:ln>
          <a:effectLst/>
        </p:spPr>
        <p:txBody>
          <a:bodyPr wrap="square">
            <a:spAutoFit/>
          </a:bodyPr>
          <a:lstStyle/>
          <a:p>
            <a:pPr algn="l"/>
            <a:r>
              <a:rPr lang="en-US" sz="1400" b="1" dirty="0">
                <a:solidFill>
                  <a:schemeClr val="tx1"/>
                </a:solidFill>
                <a:cs typeface="Helvetica" pitchFamily="34" charset="0"/>
              </a:rPr>
              <a:t>C. M. Caves and A. Shaji, Opt. </a:t>
            </a:r>
            <a:r>
              <a:rPr lang="en-US" sz="1400" b="1" dirty="0" err="1">
                <a:solidFill>
                  <a:schemeClr val="tx1"/>
                </a:solidFill>
                <a:cs typeface="Helvetica" pitchFamily="34" charset="0"/>
              </a:rPr>
              <a:t>Commun</a:t>
            </a:r>
            <a:r>
              <a:rPr lang="en-US" sz="1400" b="1" dirty="0">
                <a:solidFill>
                  <a:schemeClr val="tx1"/>
                </a:solidFill>
                <a:cs typeface="Helvetica" pitchFamily="34" charset="0"/>
              </a:rPr>
              <a:t>. 283, 695 (2010) .</a:t>
            </a:r>
          </a:p>
        </p:txBody>
      </p:sp>
      <p:grpSp>
        <p:nvGrpSpPr>
          <p:cNvPr id="2" name="Group 1"/>
          <p:cNvGrpSpPr/>
          <p:nvPr/>
        </p:nvGrpSpPr>
        <p:grpSpPr>
          <a:xfrm>
            <a:off x="8366093" y="4572000"/>
            <a:ext cx="533400" cy="733582"/>
            <a:chOff x="8366093" y="4706779"/>
            <a:chExt cx="533400" cy="733582"/>
          </a:xfrm>
        </p:grpSpPr>
        <p:sp>
          <p:nvSpPr>
            <p:cNvPr id="26" name="Action Button: Back or Previous 25">
              <a:hlinkClick r:id="rId28" action="ppaction://hlinksldjump" highlightClick="1"/>
            </p:cNvPr>
            <p:cNvSpPr/>
            <p:nvPr/>
          </p:nvSpPr>
          <p:spPr bwMode="auto">
            <a:xfrm>
              <a:off x="8366093" y="4932244"/>
              <a:ext cx="533400" cy="508117"/>
            </a:xfrm>
            <a:prstGeom prst="actionButtonBackPrevious">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0" name="TextBox 29"/>
            <p:cNvSpPr txBox="1"/>
            <p:nvPr/>
          </p:nvSpPr>
          <p:spPr>
            <a:xfrm>
              <a:off x="8454021" y="4706779"/>
              <a:ext cx="325730" cy="246221"/>
            </a:xfrm>
            <a:prstGeom prst="rect">
              <a:avLst/>
            </a:prstGeom>
            <a:noFill/>
          </p:spPr>
          <p:txBody>
            <a:bodyPr wrap="none" rtlCol="0">
              <a:spAutoFit/>
            </a:bodyPr>
            <a:lstStyle/>
            <a:p>
              <a:r>
                <a:rPr lang="en-US" sz="1000" dirty="0">
                  <a:solidFill>
                    <a:schemeClr val="tx1"/>
                  </a:solidFill>
                </a:rPr>
                <a:t>2.I</a:t>
              </a:r>
            </a:p>
          </p:txBody>
        </p:sp>
      </p:grpSp>
      <p:grpSp>
        <p:nvGrpSpPr>
          <p:cNvPr id="32" name="Group 31"/>
          <p:cNvGrpSpPr/>
          <p:nvPr/>
        </p:nvGrpSpPr>
        <p:grpSpPr>
          <a:xfrm>
            <a:off x="8367486" y="5544979"/>
            <a:ext cx="533400" cy="696658"/>
            <a:chOff x="8366093" y="4612958"/>
            <a:chExt cx="533400" cy="696658"/>
          </a:xfrm>
        </p:grpSpPr>
        <p:sp>
          <p:nvSpPr>
            <p:cNvPr id="33" name="Action Button: Back or Previous 32">
              <a:hlinkClick r:id="rId29" action="ppaction://hlinksldjump" highlightClick="1"/>
            </p:cNvPr>
            <p:cNvSpPr/>
            <p:nvPr/>
          </p:nvSpPr>
          <p:spPr bwMode="auto">
            <a:xfrm>
              <a:off x="8366093" y="4876800"/>
              <a:ext cx="533400" cy="432816"/>
            </a:xfrm>
            <a:prstGeom prst="actionButtonBackPrevious">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sp>
          <p:nvSpPr>
            <p:cNvPr id="34" name="TextBox 33"/>
            <p:cNvSpPr txBox="1"/>
            <p:nvPr/>
          </p:nvSpPr>
          <p:spPr>
            <a:xfrm>
              <a:off x="8436388" y="4612958"/>
              <a:ext cx="360996" cy="246221"/>
            </a:xfrm>
            <a:prstGeom prst="rect">
              <a:avLst/>
            </a:prstGeom>
            <a:noFill/>
          </p:spPr>
          <p:txBody>
            <a:bodyPr wrap="none" rtlCol="0">
              <a:spAutoFit/>
            </a:bodyPr>
            <a:lstStyle/>
            <a:p>
              <a:r>
                <a:rPr lang="en-US" sz="1000" dirty="0">
                  <a:solidFill>
                    <a:schemeClr val="tx1"/>
                  </a:solidFill>
                </a:rPr>
                <a:t>2.II</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xEl>
                                              <p:charRg st="0" end="0"/>
                                            </p:txEl>
                                          </p:spTgt>
                                        </p:tgtEl>
                                        <p:attrNameLst>
                                          <p:attrName>style.visibility</p:attrName>
                                        </p:attrNameLst>
                                      </p:cBhvr>
                                      <p:to>
                                        <p:strVal val="visible"/>
                                      </p:to>
                                    </p:set>
                                    <p:anim calcmode="lin" valueType="num">
                                      <p:cBhvr additive="base">
                                        <p:cTn id="7" dur="500" fill="hold"/>
                                        <p:tgtEl>
                                          <p:spTgt spid="22">
                                            <p:txEl>
                                              <p:char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
                                            <p:txEl>
                                              <p:char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44431"/>
                                        </p:tgtEl>
                                        <p:attrNameLst>
                                          <p:attrName>style.visibility</p:attrName>
                                        </p:attrNameLst>
                                      </p:cBhvr>
                                      <p:to>
                                        <p:strVal val="visible"/>
                                      </p:to>
                                    </p:set>
                                    <p:anim calcmode="lin" valueType="num">
                                      <p:cBhvr additive="base">
                                        <p:cTn id="13" dur="500" fill="hold"/>
                                        <p:tgtEl>
                                          <p:spTgt spid="444431"/>
                                        </p:tgtEl>
                                        <p:attrNameLst>
                                          <p:attrName>ppt_x</p:attrName>
                                        </p:attrNameLst>
                                      </p:cBhvr>
                                      <p:tavLst>
                                        <p:tav tm="0">
                                          <p:val>
                                            <p:strVal val="#ppt_x"/>
                                          </p:val>
                                        </p:tav>
                                        <p:tav tm="100000">
                                          <p:val>
                                            <p:strVal val="#ppt_x"/>
                                          </p:val>
                                        </p:tav>
                                      </p:tavLst>
                                    </p:anim>
                                    <p:anim calcmode="lin" valueType="num">
                                      <p:cBhvr additive="base">
                                        <p:cTn id="14" dur="500" fill="hold"/>
                                        <p:tgtEl>
                                          <p:spTgt spid="4444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44443"/>
                                        </p:tgtEl>
                                        <p:attrNameLst>
                                          <p:attrName>style.visibility</p:attrName>
                                        </p:attrNameLst>
                                      </p:cBhvr>
                                      <p:to>
                                        <p:strVal val="visible"/>
                                      </p:to>
                                    </p:set>
                                    <p:anim calcmode="lin" valueType="num">
                                      <p:cBhvr additive="base">
                                        <p:cTn id="19" dur="500" fill="hold"/>
                                        <p:tgtEl>
                                          <p:spTgt spid="444443"/>
                                        </p:tgtEl>
                                        <p:attrNameLst>
                                          <p:attrName>ppt_x</p:attrName>
                                        </p:attrNameLst>
                                      </p:cBhvr>
                                      <p:tavLst>
                                        <p:tav tm="0">
                                          <p:val>
                                            <p:strVal val="#ppt_x"/>
                                          </p:val>
                                        </p:tav>
                                        <p:tav tm="100000">
                                          <p:val>
                                            <p:strVal val="#ppt_x"/>
                                          </p:val>
                                        </p:tav>
                                      </p:tavLst>
                                    </p:anim>
                                    <p:anim calcmode="lin" valueType="num">
                                      <p:cBhvr additive="base">
                                        <p:cTn id="20" dur="500" fill="hold"/>
                                        <p:tgtEl>
                                          <p:spTgt spid="444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1524000" y="76200"/>
            <a:ext cx="6400800" cy="579437"/>
          </a:xfrm>
          <a:prstGeom prst="rect">
            <a:avLst/>
          </a:prstGeom>
          <a:noFill/>
          <a:ln w="9525">
            <a:noFill/>
            <a:miter lim="800000"/>
            <a:headEnd/>
            <a:tailEnd/>
          </a:ln>
          <a:effectLst/>
        </p:spPr>
        <p:txBody>
          <a:bodyPr>
            <a:spAutoFit/>
          </a:bodyPr>
          <a:lstStyle/>
          <a:p>
            <a:pPr eaLnBrk="1" hangingPunct="1"/>
            <a:r>
              <a:rPr lang="en-US" sz="3200" b="1" dirty="0">
                <a:solidFill>
                  <a:srgbClr val="996633"/>
                </a:solidFill>
                <a:latin typeface="Comic Sans MS" pitchFamily="66" charset="0"/>
              </a:rPr>
              <a:t>Proof of QCRB.  Setting</a:t>
            </a:r>
            <a:endParaRPr lang="en-US" sz="3200" dirty="0">
              <a:solidFill>
                <a:schemeClr val="tx1"/>
              </a:solidFill>
            </a:endParaRPr>
          </a:p>
        </p:txBody>
      </p:sp>
      <p:grpSp>
        <p:nvGrpSpPr>
          <p:cNvPr id="7" name="Group 6"/>
          <p:cNvGrpSpPr/>
          <p:nvPr/>
        </p:nvGrpSpPr>
        <p:grpSpPr bwMode="auto">
          <a:xfrm>
            <a:off x="1927995" y="914400"/>
            <a:ext cx="5227343" cy="1295356"/>
            <a:chOff x="1927995" y="914400"/>
            <a:chExt cx="5227343" cy="1295356"/>
          </a:xfrm>
        </p:grpSpPr>
        <p:pic>
          <p:nvPicPr>
            <p:cNvPr id="2" name="Picture 1" descr="TP_tmp.png"/>
            <p:cNvPicPr>
              <a:picLocks noChangeAspect="1"/>
            </p:cNvPicPr>
            <p:nvPr>
              <p:custDataLst>
                <p:tags r:id="rId3"/>
              </p:custDataLst>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224194" y="914400"/>
              <a:ext cx="2657460" cy="32983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4"/>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27995" y="1417014"/>
              <a:ext cx="5227343" cy="79274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1026" name="Picture 2" descr="D:\fig1.png"/>
          <p:cNvPicPr>
            <a:picLocks noChangeAspect="1" noChangeArrowheads="1"/>
          </p:cNvPicPr>
          <p:nvPr/>
        </p:nvPicPr>
        <p:blipFill>
          <a:blip r:embed="rId9" cstate="print"/>
          <a:srcRect/>
          <a:stretch>
            <a:fillRect/>
          </a:stretch>
        </p:blipFill>
        <p:spPr bwMode="auto">
          <a:xfrm>
            <a:off x="99370" y="2587783"/>
            <a:ext cx="8892230" cy="1367157"/>
          </a:xfrm>
          <a:prstGeom prst="rect">
            <a:avLst/>
          </a:prstGeom>
          <a:noFill/>
        </p:spPr>
      </p:pic>
      <p:grpSp>
        <p:nvGrpSpPr>
          <p:cNvPr id="15" name="Group 14"/>
          <p:cNvGrpSpPr/>
          <p:nvPr/>
        </p:nvGrpSpPr>
        <p:grpSpPr bwMode="auto">
          <a:xfrm>
            <a:off x="1350485" y="4287668"/>
            <a:ext cx="6421756" cy="2113135"/>
            <a:chOff x="1350485" y="4287668"/>
            <a:chExt cx="6421756" cy="2113135"/>
          </a:xfrm>
        </p:grpSpPr>
        <p:pic>
          <p:nvPicPr>
            <p:cNvPr id="8" name="Picture 7" descr="TP_tmp.png"/>
            <p:cNvPicPr>
              <a:picLocks noChangeAspect="1"/>
            </p:cNvPicPr>
            <p:nvPr>
              <p:custDataLst>
                <p:tags r:id="rId1"/>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350485" y="4287668"/>
              <a:ext cx="6421756" cy="123819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3" name="Picture 12" descr="TP_tmp"/>
            <p:cNvPicPr>
              <a:picLocks noChangeAspect="1"/>
            </p:cNvPicPr>
            <p:nvPr>
              <p:custDataLst>
                <p:tags r:id="rId2"/>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971792" y="5593383"/>
              <a:ext cx="3108978" cy="80742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0" y="76200"/>
            <a:ext cx="91440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Classical CRB</a:t>
            </a:r>
            <a:endParaRPr lang="en-US" sz="3200" dirty="0">
              <a:solidFill>
                <a:schemeClr val="tx1"/>
              </a:solidFill>
            </a:endParaRPr>
          </a:p>
        </p:txBody>
      </p:sp>
      <p:pic>
        <p:nvPicPr>
          <p:cNvPr id="2" name="Picture 1" descr="TP_tmp.png"/>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510785" y="914400"/>
            <a:ext cx="6109386" cy="520095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514443" y="3540759"/>
            <a:ext cx="3902066" cy="24416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0" y="76200"/>
            <a:ext cx="91440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Classical CRB</a:t>
            </a:r>
            <a:endParaRPr lang="en-US" sz="3200" dirty="0">
              <a:solidFill>
                <a:schemeClr val="tx1"/>
              </a:solidFill>
            </a:endParaRPr>
          </a:p>
        </p:txBody>
      </p:sp>
      <p:grpSp>
        <p:nvGrpSpPr>
          <p:cNvPr id="27" name="Group 26"/>
          <p:cNvGrpSpPr/>
          <p:nvPr/>
        </p:nvGrpSpPr>
        <p:grpSpPr bwMode="auto">
          <a:xfrm>
            <a:off x="188270" y="2941771"/>
            <a:ext cx="8727132" cy="2925630"/>
            <a:chOff x="188231" y="2941771"/>
            <a:chExt cx="8727132" cy="2925630"/>
          </a:xfrm>
        </p:grpSpPr>
        <p:pic>
          <p:nvPicPr>
            <p:cNvPr id="10" name="Picture 9" descr="TP_tmp.png"/>
            <p:cNvPicPr>
              <a:picLocks noChangeAspect="1"/>
            </p:cNvPicPr>
            <p:nvPr>
              <p:custDataLst>
                <p:tags r:id="rId2"/>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86245" y="5346953"/>
              <a:ext cx="4229118" cy="52044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26" name="Group 25"/>
            <p:cNvGrpSpPr/>
            <p:nvPr/>
          </p:nvGrpSpPr>
          <p:grpSpPr bwMode="auto">
            <a:xfrm>
              <a:off x="188231" y="2941771"/>
              <a:ext cx="8727128" cy="2261463"/>
              <a:chOff x="188309" y="2941771"/>
              <a:chExt cx="8727128" cy="2261463"/>
            </a:xfrm>
          </p:grpSpPr>
          <p:pic>
            <p:nvPicPr>
              <p:cNvPr id="3" name="Picture 2" descr="TP_tmp.png"/>
              <p:cNvPicPr>
                <a:picLocks noChangeAspect="1"/>
              </p:cNvPicPr>
              <p:nvPr>
                <p:custDataLst>
                  <p:tags r:id="rId3"/>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8309" y="2941771"/>
                <a:ext cx="8650615" cy="22614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4" name="Picture 13" descr="TP_tmp"/>
              <p:cNvPicPr>
                <a:picLocks noChangeAspect="1"/>
              </p:cNvPicPr>
              <p:nvPr>
                <p:custDataLst>
                  <p:tags r:id="rId4"/>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914431" y="3800476"/>
                <a:ext cx="2361600" cy="22857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3" name="Picture 22" descr="TP_tmp"/>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693331" y="3829112"/>
                <a:ext cx="4222106" cy="27434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pic>
        <p:nvPicPr>
          <p:cNvPr id="2" name="Picture 1" descr="TP_tmp.png"/>
          <p:cNvPicPr>
            <a:picLocks noChangeAspect="1"/>
          </p:cNvPicPr>
          <p:nvPr>
            <p:custDataLst>
              <p:tags r:id="rId1"/>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190868" y="990593"/>
            <a:ext cx="4699538" cy="167650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1676400" y="76200"/>
            <a:ext cx="5791200" cy="1077218"/>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a:t>
            </a:r>
          </a:p>
          <a:p>
            <a:pPr eaLnBrk="1" hangingPunct="1"/>
            <a:r>
              <a:rPr lang="en-US" sz="3200" b="1" dirty="0">
                <a:solidFill>
                  <a:srgbClr val="996633"/>
                </a:solidFill>
                <a:latin typeface="Comic Sans MS" pitchFamily="66" charset="0"/>
              </a:rPr>
              <a:t>Classical Fisher information</a:t>
            </a:r>
            <a:endParaRPr lang="en-US" sz="3200" dirty="0">
              <a:solidFill>
                <a:schemeClr val="tx1"/>
              </a:solidFill>
            </a:endParaRPr>
          </a:p>
        </p:txBody>
      </p:sp>
      <p:pic>
        <p:nvPicPr>
          <p:cNvPr id="3" name="Picture 2" descr="TP_tmp.png"/>
          <p:cNvPicPr>
            <a:picLocks noChangeAspect="1"/>
          </p:cNvPicPr>
          <p:nvPr>
            <p:custDataLst>
              <p:tags r:id="rId1"/>
            </p:custDataLst>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875162" y="2408388"/>
            <a:ext cx="5777864" cy="2509057"/>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2" name="Picture 1" descr="TP_tmp.png"/>
          <p:cNvPicPr>
            <a:picLocks noChangeAspect="1"/>
          </p:cNvPicPr>
          <p:nvPr>
            <p:custDataLst>
              <p:tags r:id="rId2"/>
            </p:custDataLst>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442053" y="1447800"/>
            <a:ext cx="5549425" cy="54633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685800" y="76200"/>
            <a:ext cx="77724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Quantum mechanics</a:t>
            </a:r>
            <a:endParaRPr lang="en-US" sz="3200" dirty="0">
              <a:solidFill>
                <a:schemeClr val="tx1"/>
              </a:solidFill>
            </a:endParaRPr>
          </a:p>
        </p:txBody>
      </p:sp>
      <p:pic>
        <p:nvPicPr>
          <p:cNvPr id="2" name="Picture 1" descr="TP_tmp.png"/>
          <p:cNvPicPr>
            <a:picLocks noChangeAspect="1"/>
          </p:cNvPicPr>
          <p:nvPr>
            <p:custDataLst>
              <p:tags r:id="rId1"/>
            </p:custDataLst>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67453" y="838200"/>
            <a:ext cx="3924151" cy="57147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png"/>
          <p:cNvPicPr>
            <a:picLocks noChangeAspect="1"/>
          </p:cNvPicPr>
          <p:nvPr>
            <p:custDataLst>
              <p:tags r:id="rId2"/>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425910" y="1651239"/>
            <a:ext cx="2565819" cy="2286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8" name="Group 17"/>
          <p:cNvGrpSpPr/>
          <p:nvPr/>
        </p:nvGrpSpPr>
        <p:grpSpPr bwMode="auto">
          <a:xfrm>
            <a:off x="246811" y="2209800"/>
            <a:ext cx="8592394" cy="3499429"/>
            <a:chOff x="246738" y="2209800"/>
            <a:chExt cx="8592394" cy="3499429"/>
          </a:xfrm>
        </p:grpSpPr>
        <p:pic>
          <p:nvPicPr>
            <p:cNvPr id="4" name="Picture 3" descr="TP_tmp.png"/>
            <p:cNvPicPr>
              <a:picLocks noChangeAspect="1"/>
            </p:cNvPicPr>
            <p:nvPr>
              <p:custDataLst>
                <p:tags r:id="rId3"/>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41121" y="2209800"/>
              <a:ext cx="7114747" cy="349942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0" name="Picture 9" descr="TP_tmp"/>
            <p:cNvPicPr>
              <a:picLocks noChangeAspect="1"/>
            </p:cNvPicPr>
            <p:nvPr>
              <p:custDataLst>
                <p:tags r:id="rId4"/>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46738" y="4114801"/>
              <a:ext cx="4633588" cy="25879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6" name="Picture 15" descr="TP_tmp"/>
            <p:cNvPicPr>
              <a:picLocks noChangeAspect="1"/>
            </p:cNvPicPr>
            <p:nvPr>
              <p:custDataLst>
                <p:tags r:id="rId5"/>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962922" y="3769079"/>
              <a:ext cx="4876210" cy="25876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20000"/>
                <a:lumOff val="80000"/>
              </a:schemeClr>
            </a:gs>
            <a:gs pos="50000">
              <a:schemeClr val="bg1">
                <a:lumMod val="85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grpSp>
        <p:nvGrpSpPr>
          <p:cNvPr id="2" name="Group 19"/>
          <p:cNvGrpSpPr/>
          <p:nvPr/>
        </p:nvGrpSpPr>
        <p:grpSpPr>
          <a:xfrm>
            <a:off x="152400" y="990600"/>
            <a:ext cx="8153400" cy="5867400"/>
            <a:chOff x="152400" y="762000"/>
            <a:chExt cx="8153400" cy="5867400"/>
          </a:xfrm>
        </p:grpSpPr>
        <p:sp>
          <p:nvSpPr>
            <p:cNvPr id="397315" name="Text Box 3"/>
            <p:cNvSpPr txBox="1">
              <a:spLocks noChangeArrowheads="1"/>
            </p:cNvSpPr>
            <p:nvPr/>
          </p:nvSpPr>
          <p:spPr bwMode="auto">
            <a:xfrm>
              <a:off x="228600" y="3957935"/>
              <a:ext cx="8077200" cy="461665"/>
            </a:xfrm>
            <a:prstGeom prst="rect">
              <a:avLst/>
            </a:prstGeom>
            <a:noFill/>
            <a:ln w="19050" algn="ctr">
              <a:noFill/>
              <a:miter lim="800000"/>
              <a:headEnd/>
              <a:tailEnd/>
            </a:ln>
            <a:effectLst/>
          </p:spPr>
          <p:txBody>
            <a:bodyPr wrap="square">
              <a:spAutoFit/>
            </a:bodyPr>
            <a:lstStyle/>
            <a:p>
              <a:r>
                <a:rPr lang="en-US" sz="2400" b="1" dirty="0">
                  <a:solidFill>
                    <a:schemeClr val="accent2"/>
                  </a:solidFill>
                </a:rPr>
                <a:t>Laser Interferometer Gravitational Observatory (LIGO)</a:t>
              </a:r>
            </a:p>
          </p:txBody>
        </p:sp>
        <p:pic>
          <p:nvPicPr>
            <p:cNvPr id="397317" name="Picture 5" descr="hanfordligo"/>
            <p:cNvPicPr>
              <a:picLocks noChangeAspect="1" noChangeArrowheads="1"/>
            </p:cNvPicPr>
            <p:nvPr/>
          </p:nvPicPr>
          <p:blipFill>
            <a:blip r:embed="rId10" cstate="print"/>
            <a:srcRect/>
            <a:stretch>
              <a:fillRect/>
            </a:stretch>
          </p:blipFill>
          <p:spPr bwMode="auto">
            <a:xfrm>
              <a:off x="228600" y="1155700"/>
              <a:ext cx="3881438" cy="2730500"/>
            </a:xfrm>
            <a:prstGeom prst="rect">
              <a:avLst/>
            </a:prstGeom>
            <a:noFill/>
          </p:spPr>
        </p:pic>
        <p:sp>
          <p:nvSpPr>
            <p:cNvPr id="397318" name="Text Box 6"/>
            <p:cNvSpPr txBox="1">
              <a:spLocks noChangeArrowheads="1"/>
            </p:cNvSpPr>
            <p:nvPr/>
          </p:nvSpPr>
          <p:spPr bwMode="auto">
            <a:xfrm>
              <a:off x="152400" y="762000"/>
              <a:ext cx="2752725" cy="396875"/>
            </a:xfrm>
            <a:prstGeom prst="rect">
              <a:avLst/>
            </a:prstGeom>
            <a:noFill/>
            <a:ln w="19050" algn="ctr">
              <a:noFill/>
              <a:miter lim="800000"/>
              <a:headEnd/>
              <a:tailEnd/>
            </a:ln>
            <a:effectLst/>
          </p:spPr>
          <p:txBody>
            <a:bodyPr wrap="none">
              <a:spAutoFit/>
            </a:bodyPr>
            <a:lstStyle/>
            <a:p>
              <a:pPr algn="l"/>
              <a:r>
                <a:rPr lang="en-US" b="1" dirty="0">
                  <a:solidFill>
                    <a:srgbClr val="006600"/>
                  </a:solidFill>
                </a:rPr>
                <a:t>Hanford, Washington</a:t>
              </a:r>
            </a:p>
          </p:txBody>
        </p:sp>
        <p:grpSp>
          <p:nvGrpSpPr>
            <p:cNvPr id="3" name="Group 7"/>
            <p:cNvGrpSpPr>
              <a:grpSpLocks/>
            </p:cNvGrpSpPr>
            <p:nvPr/>
          </p:nvGrpSpPr>
          <p:grpSpPr bwMode="auto">
            <a:xfrm>
              <a:off x="152400" y="4470400"/>
              <a:ext cx="5791200" cy="2159000"/>
              <a:chOff x="288" y="2874"/>
              <a:chExt cx="3648" cy="1360"/>
            </a:xfrm>
          </p:grpSpPr>
          <p:pic>
            <p:nvPicPr>
              <p:cNvPr id="397320" name="Picture 8" descr="livingstonligo"/>
              <p:cNvPicPr>
                <a:picLocks noChangeAspect="1" noChangeArrowheads="1"/>
              </p:cNvPicPr>
              <p:nvPr/>
            </p:nvPicPr>
            <p:blipFill>
              <a:blip r:embed="rId11" cstate="print"/>
              <a:srcRect/>
              <a:stretch>
                <a:fillRect/>
              </a:stretch>
            </p:blipFill>
            <p:spPr bwMode="auto">
              <a:xfrm>
                <a:off x="336" y="2874"/>
                <a:ext cx="3600" cy="1110"/>
              </a:xfrm>
              <a:prstGeom prst="rect">
                <a:avLst/>
              </a:prstGeom>
              <a:noFill/>
            </p:spPr>
          </p:pic>
          <p:sp>
            <p:nvSpPr>
              <p:cNvPr id="397321" name="Text Box 9"/>
              <p:cNvSpPr txBox="1">
                <a:spLocks noChangeArrowheads="1"/>
              </p:cNvSpPr>
              <p:nvPr/>
            </p:nvSpPr>
            <p:spPr bwMode="auto">
              <a:xfrm>
                <a:off x="288" y="3984"/>
                <a:ext cx="1757" cy="250"/>
              </a:xfrm>
              <a:prstGeom prst="rect">
                <a:avLst/>
              </a:prstGeom>
              <a:noFill/>
              <a:ln w="19050" algn="ctr">
                <a:noFill/>
                <a:miter lim="800000"/>
                <a:headEnd/>
                <a:tailEnd/>
              </a:ln>
              <a:effectLst/>
            </p:spPr>
            <p:txBody>
              <a:bodyPr wrap="none">
                <a:spAutoFit/>
              </a:bodyPr>
              <a:lstStyle/>
              <a:p>
                <a:pPr algn="l"/>
                <a:r>
                  <a:rPr lang="en-US" b="1">
                    <a:solidFill>
                      <a:srgbClr val="006600"/>
                    </a:solidFill>
                  </a:rPr>
                  <a:t>Livingston, Louisiana</a:t>
                </a:r>
              </a:p>
            </p:txBody>
          </p:sp>
        </p:grpSp>
        <p:sp>
          <p:nvSpPr>
            <p:cNvPr id="397322" name="Text Box 10"/>
            <p:cNvSpPr txBox="1">
              <a:spLocks noChangeArrowheads="1"/>
            </p:cNvSpPr>
            <p:nvPr/>
          </p:nvSpPr>
          <p:spPr bwMode="auto">
            <a:xfrm>
              <a:off x="4724400" y="5257800"/>
              <a:ext cx="762000" cy="396875"/>
            </a:xfrm>
            <a:prstGeom prst="rect">
              <a:avLst/>
            </a:prstGeom>
            <a:solidFill>
              <a:schemeClr val="bg1"/>
            </a:solidFill>
            <a:ln w="19050" algn="ctr">
              <a:noFill/>
              <a:miter lim="800000"/>
              <a:headEnd/>
              <a:tailEnd/>
            </a:ln>
            <a:effectLst/>
          </p:spPr>
          <p:txBody>
            <a:bodyPr wrap="none">
              <a:spAutoFit/>
            </a:bodyPr>
            <a:lstStyle/>
            <a:p>
              <a:r>
                <a:rPr lang="en-US" b="1">
                  <a:solidFill>
                    <a:schemeClr val="tx1"/>
                  </a:solidFill>
                </a:rPr>
                <a:t>4 km</a:t>
              </a:r>
            </a:p>
          </p:txBody>
        </p:sp>
        <p:pic>
          <p:nvPicPr>
            <p:cNvPr id="397324" name="Picture 12" descr="TP_tmp"/>
            <p:cNvPicPr>
              <a:picLocks noChangeAspect="1" noChangeArrowheads="1"/>
            </p:cNvPicPr>
            <p:nvPr>
              <p:custDataLst>
                <p:tags r:id="rId4"/>
              </p:custDataLst>
            </p:nvPr>
          </p:nvPicPr>
          <p:blipFill>
            <a:blip r:embed="rId12"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25" name="Picture 13" descr="TP_tmp"/>
            <p:cNvPicPr>
              <a:picLocks noChangeAspect="1" noChangeArrowheads="1"/>
            </p:cNvPicPr>
            <p:nvPr>
              <p:custDataLst>
                <p:tags r:id="rId5"/>
              </p:custDataLst>
            </p:nvPr>
          </p:nvPicPr>
          <p:blipFill>
            <a:blip r:embed="rId13" cstate="print"/>
            <a:srcRect/>
            <a:stretch>
              <a:fillRect/>
            </a:stretch>
          </p:blipFill>
          <p:spPr bwMode="auto">
            <a:xfrm>
              <a:off x="4775200" y="3022600"/>
              <a:ext cx="25400" cy="25400"/>
            </a:xfrm>
            <a:prstGeom prst="rect">
              <a:avLst/>
            </a:prstGeom>
            <a:noFill/>
            <a:ln w="19050" algn="ctr">
              <a:noFill/>
              <a:miter lim="800000"/>
              <a:headEnd/>
              <a:tailEnd/>
            </a:ln>
            <a:effectLst/>
          </p:spPr>
        </p:pic>
        <p:pic>
          <p:nvPicPr>
            <p:cNvPr id="397331" name="Picture 19" descr="TP_tmp"/>
            <p:cNvPicPr>
              <a:picLocks noChangeAspect="1" noChangeArrowheads="1"/>
            </p:cNvPicPr>
            <p:nvPr>
              <p:custDataLst>
                <p:tags r:id="rId6"/>
              </p:custDataLst>
            </p:nvPr>
          </p:nvPicPr>
          <p:blipFill>
            <a:blip r:embed="rId12" cstate="print"/>
            <a:srcRect/>
            <a:stretch>
              <a:fillRect/>
            </a:stretch>
          </p:blipFill>
          <p:spPr bwMode="auto">
            <a:xfrm>
              <a:off x="4857750" y="2657475"/>
              <a:ext cx="23813" cy="20638"/>
            </a:xfrm>
            <a:prstGeom prst="rect">
              <a:avLst/>
            </a:prstGeom>
            <a:noFill/>
            <a:ln w="19050" algn="ctr">
              <a:noFill/>
              <a:miter lim="800000"/>
              <a:headEnd/>
              <a:tailEnd/>
            </a:ln>
            <a:effectLst/>
          </p:spPr>
        </p:pic>
        <p:pic>
          <p:nvPicPr>
            <p:cNvPr id="397332" name="Picture 20" descr="TP_tmp"/>
            <p:cNvPicPr>
              <a:picLocks noChangeAspect="1" noChangeArrowheads="1"/>
            </p:cNvPicPr>
            <p:nvPr>
              <p:custDataLst>
                <p:tags r:id="rId7"/>
              </p:custDataLst>
            </p:nvPr>
          </p:nvPicPr>
          <p:blipFill>
            <a:blip r:embed="rId13" cstate="print"/>
            <a:srcRect/>
            <a:stretch>
              <a:fillRect/>
            </a:stretch>
          </p:blipFill>
          <p:spPr bwMode="auto">
            <a:xfrm>
              <a:off x="4857750" y="2657475"/>
              <a:ext cx="23813" cy="20638"/>
            </a:xfrm>
            <a:prstGeom prst="rect">
              <a:avLst/>
            </a:prstGeom>
            <a:noFill/>
            <a:ln w="19050" algn="ctr">
              <a:noFill/>
              <a:miter lim="800000"/>
              <a:headEnd/>
              <a:tailEnd/>
            </a:ln>
            <a:effectLst/>
          </p:spPr>
        </p:pic>
      </p:grpSp>
      <p:grpSp>
        <p:nvGrpSpPr>
          <p:cNvPr id="6" name="Group 5"/>
          <p:cNvGrpSpPr/>
          <p:nvPr/>
        </p:nvGrpSpPr>
        <p:grpSpPr bwMode="auto">
          <a:xfrm>
            <a:off x="4267190" y="609600"/>
            <a:ext cx="4706967" cy="3306132"/>
            <a:chOff x="4267190" y="609600"/>
            <a:chExt cx="4706967" cy="3306132"/>
          </a:xfrm>
        </p:grpSpPr>
        <p:pic>
          <p:nvPicPr>
            <p:cNvPr id="397338" name="Picture 26" descr="TP_tmp"/>
            <p:cNvPicPr>
              <a:picLocks noChangeAspect="1" noChangeArrowheads="1"/>
            </p:cNvPicPr>
            <p:nvPr>
              <p:custDataLst>
                <p:tags r:id="rId1"/>
              </p:custDataLst>
            </p:nvPr>
          </p:nvPicPr>
          <p:blipFill>
            <a:blip r:embed="rId12"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397339" name="Picture 27" descr="TP_tmp"/>
            <p:cNvPicPr>
              <a:picLocks noChangeAspect="1" noChangeArrowheads="1"/>
            </p:cNvPicPr>
            <p:nvPr>
              <p:custDataLst>
                <p:tags r:id="rId2"/>
              </p:custDataLst>
            </p:nvPr>
          </p:nvPicPr>
          <p:blipFill>
            <a:blip r:embed="rId13" cstate="print"/>
            <a:srcRect/>
            <a:stretch>
              <a:fillRect/>
            </a:stretch>
          </p:blipFill>
          <p:spPr bwMode="auto">
            <a:xfrm>
              <a:off x="4700593" y="2505075"/>
              <a:ext cx="23812" cy="20638"/>
            </a:xfrm>
            <a:prstGeom prst="rect">
              <a:avLst/>
            </a:prstGeom>
            <a:noFill/>
            <a:ln w="19050" algn="ctr">
              <a:noFill/>
              <a:miter lim="800000"/>
              <a:headEnd/>
              <a:tailEnd/>
            </a:ln>
            <a:effectLst/>
          </p:spPr>
        </p:pic>
        <p:pic>
          <p:nvPicPr>
            <p:cNvPr id="4" name="Picture 3" descr="TP_tmp"/>
            <p:cNvPicPr>
              <a:picLocks noChangeAspect="1"/>
            </p:cNvPicPr>
            <p:nvPr>
              <p:custDataLst>
                <p:tags r:id="rId3"/>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4267190" y="1143000"/>
              <a:ext cx="4706967" cy="2772732"/>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sp>
          <p:nvSpPr>
            <p:cNvPr id="397341" name="Text Box 29"/>
            <p:cNvSpPr txBox="1">
              <a:spLocks noChangeArrowheads="1"/>
            </p:cNvSpPr>
            <p:nvPr/>
          </p:nvSpPr>
          <p:spPr bwMode="auto">
            <a:xfrm>
              <a:off x="5326068" y="609600"/>
              <a:ext cx="2520950" cy="457200"/>
            </a:xfrm>
            <a:prstGeom prst="rect">
              <a:avLst/>
            </a:prstGeom>
            <a:noFill/>
            <a:ln w="19050" algn="ctr">
              <a:noFill/>
              <a:miter lim="800000"/>
              <a:headEnd/>
              <a:tailEnd/>
            </a:ln>
            <a:effectLst/>
          </p:spPr>
          <p:txBody>
            <a:bodyPr>
              <a:spAutoFit/>
            </a:bodyPr>
            <a:lstStyle/>
            <a:p>
              <a:r>
                <a:rPr lang="en-US" sz="2400" b="1" dirty="0">
                  <a:solidFill>
                    <a:schemeClr val="accent2"/>
                  </a:solidFill>
                </a:rPr>
                <a:t>Initial LIGO</a:t>
              </a:r>
            </a:p>
          </p:txBody>
        </p:sp>
      </p:grpSp>
      <p:sp>
        <p:nvSpPr>
          <p:cNvPr id="397343" name="Text Box 31"/>
          <p:cNvSpPr txBox="1">
            <a:spLocks noChangeArrowheads="1"/>
          </p:cNvSpPr>
          <p:nvPr/>
        </p:nvSpPr>
        <p:spPr bwMode="auto">
          <a:xfrm>
            <a:off x="6248400" y="4845784"/>
            <a:ext cx="2514600" cy="1631216"/>
          </a:xfrm>
          <a:prstGeom prst="rect">
            <a:avLst/>
          </a:prstGeom>
          <a:noFill/>
          <a:ln w="28575" algn="ctr">
            <a:solidFill>
              <a:schemeClr val="accent2"/>
            </a:solidFill>
            <a:miter lim="800000"/>
            <a:headEnd/>
            <a:tailEnd/>
          </a:ln>
          <a:effectLst/>
        </p:spPr>
        <p:txBody>
          <a:bodyPr>
            <a:spAutoFit/>
          </a:bodyPr>
          <a:lstStyle/>
          <a:p>
            <a:r>
              <a:rPr lang="en-US" b="1" dirty="0"/>
              <a:t>High-power, </a:t>
            </a:r>
            <a:r>
              <a:rPr lang="en-US" b="1" dirty="0" err="1"/>
              <a:t>Fabry</a:t>
            </a:r>
            <a:r>
              <a:rPr lang="en-US" b="1" dirty="0"/>
              <a:t>-Perot-cavity (</a:t>
            </a:r>
            <a:r>
              <a:rPr lang="en-US" b="1" dirty="0" err="1"/>
              <a:t>multipass</a:t>
            </a:r>
            <a:r>
              <a:rPr lang="en-US" b="1" dirty="0"/>
              <a:t>), power-recycled  interferometers</a:t>
            </a:r>
          </a:p>
        </p:txBody>
      </p:sp>
      <p:sp>
        <p:nvSpPr>
          <p:cNvPr id="22" name="Text Box 17"/>
          <p:cNvSpPr txBox="1">
            <a:spLocks noChangeArrowheads="1"/>
          </p:cNvSpPr>
          <p:nvPr/>
        </p:nvSpPr>
        <p:spPr bwMode="auto">
          <a:xfrm>
            <a:off x="152400" y="76200"/>
            <a:ext cx="7315200" cy="523220"/>
          </a:xfrm>
          <a:prstGeom prst="rect">
            <a:avLst/>
          </a:prstGeom>
          <a:noFill/>
          <a:ln w="9525">
            <a:noFill/>
            <a:miter lim="800000"/>
            <a:headEnd/>
            <a:tailEnd/>
          </a:ln>
          <a:effectLst/>
        </p:spPr>
        <p:txBody>
          <a:bodyPr wrap="square">
            <a:spAutoFit/>
          </a:bodyPr>
          <a:lstStyle/>
          <a:p>
            <a:pPr algn="l" eaLnBrk="1" hangingPunct="1"/>
            <a:r>
              <a:rPr lang="en-US" sz="2800" b="1" dirty="0">
                <a:solidFill>
                  <a:srgbClr val="996633"/>
                </a:solidFill>
                <a:latin typeface="Comic Sans MS" pitchFamily="66" charset="0"/>
              </a:rPr>
              <a:t>(Absurdly) high-precision interferometry </a:t>
            </a:r>
            <a:endParaRPr lang="en-US" sz="2800" dirty="0">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7343"/>
                                        </p:tgtEl>
                                        <p:attrNameLst>
                                          <p:attrName>style.visibility</p:attrName>
                                        </p:attrNameLst>
                                      </p:cBhvr>
                                      <p:to>
                                        <p:strVal val="visible"/>
                                      </p:to>
                                    </p:set>
                                    <p:anim calcmode="lin" valueType="num">
                                      <p:cBhvr additive="base">
                                        <p:cTn id="7" dur="500" fill="hold"/>
                                        <p:tgtEl>
                                          <p:spTgt spid="397343"/>
                                        </p:tgtEl>
                                        <p:attrNameLst>
                                          <p:attrName>ppt_x</p:attrName>
                                        </p:attrNameLst>
                                      </p:cBhvr>
                                      <p:tavLst>
                                        <p:tav tm="0">
                                          <p:val>
                                            <p:strVal val="#ppt_x"/>
                                          </p:val>
                                        </p:tav>
                                        <p:tav tm="100000">
                                          <p:val>
                                            <p:strVal val="#ppt_x"/>
                                          </p:val>
                                        </p:tav>
                                      </p:tavLst>
                                    </p:anim>
                                    <p:anim calcmode="lin" valueType="num">
                                      <p:cBhvr additive="base">
                                        <p:cTn id="8" dur="500" fill="hold"/>
                                        <p:tgtEl>
                                          <p:spTgt spid="3973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734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685800" y="76200"/>
            <a:ext cx="77724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Quantum mechanics</a:t>
            </a:r>
            <a:endParaRPr lang="en-US" sz="3200" dirty="0">
              <a:solidFill>
                <a:schemeClr val="tx1"/>
              </a:solidFill>
            </a:endParaRPr>
          </a:p>
        </p:txBody>
      </p:sp>
      <p:pic>
        <p:nvPicPr>
          <p:cNvPr id="2" name="Picture 1" descr="TP_tmp.png"/>
          <p:cNvPicPr>
            <a:picLocks noChangeAspect="1"/>
          </p:cNvPicPr>
          <p:nvPr>
            <p:custDataLst>
              <p:tags r:id="rId1"/>
            </p:custDataLst>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067453" y="762000"/>
            <a:ext cx="3924151" cy="571478"/>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3" name="Picture 2" descr="TP_tmp.png"/>
          <p:cNvPicPr>
            <a:picLocks noChangeAspect="1"/>
          </p:cNvPicPr>
          <p:nvPr>
            <p:custDataLst>
              <p:tags r:id="rId2"/>
            </p:custDataLst>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10122" y="1498830"/>
            <a:ext cx="5168736" cy="53340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10" name="Group 9"/>
          <p:cNvGrpSpPr/>
          <p:nvPr/>
        </p:nvGrpSpPr>
        <p:grpSpPr bwMode="auto">
          <a:xfrm>
            <a:off x="685954" y="2286000"/>
            <a:ext cx="7771792" cy="3053314"/>
            <a:chOff x="686029" y="2286000"/>
            <a:chExt cx="7771792" cy="3053314"/>
          </a:xfrm>
        </p:grpSpPr>
        <p:pic>
          <p:nvPicPr>
            <p:cNvPr id="4" name="Picture 3" descr="TP_tmp.png"/>
            <p:cNvPicPr>
              <a:picLocks noChangeAspect="1"/>
            </p:cNvPicPr>
            <p:nvPr>
              <p:custDataLst>
                <p:tags r:id="rId5"/>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096393" y="2286000"/>
              <a:ext cx="7361428" cy="305331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8" name="Picture 7" descr="TP_tmp"/>
            <p:cNvPicPr>
              <a:picLocks noChangeAspect="1"/>
            </p:cNvPicPr>
            <p:nvPr>
              <p:custDataLst>
                <p:tags r:id="rId6"/>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686029" y="3886200"/>
              <a:ext cx="2361600" cy="22857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grpSp>
        <p:nvGrpSpPr>
          <p:cNvPr id="16" name="Group 15"/>
          <p:cNvGrpSpPr/>
          <p:nvPr/>
        </p:nvGrpSpPr>
        <p:grpSpPr bwMode="auto">
          <a:xfrm>
            <a:off x="1905154" y="5867400"/>
            <a:ext cx="5243399" cy="713968"/>
            <a:chOff x="1905080" y="5867400"/>
            <a:chExt cx="5243399" cy="713968"/>
          </a:xfrm>
        </p:grpSpPr>
        <p:pic>
          <p:nvPicPr>
            <p:cNvPr id="14" name="Picture 13" descr="TP_tmp"/>
            <p:cNvPicPr>
              <a:picLocks noChangeAspect="1"/>
            </p:cNvPicPr>
            <p:nvPr>
              <p:custDataLst>
                <p:tags r:id="rId3"/>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2775191" y="6307067"/>
              <a:ext cx="4373288" cy="274301"/>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1" name="Picture 10" descr="TP_tmp.png"/>
            <p:cNvPicPr>
              <a:picLocks noChangeAspect="1"/>
            </p:cNvPicPr>
            <p:nvPr>
              <p:custDataLst>
                <p:tags r:id="rId4"/>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05080" y="5867400"/>
              <a:ext cx="3548176" cy="36343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44420" name="Text Box 4"/>
          <p:cNvSpPr txBox="1">
            <a:spLocks noChangeArrowheads="1"/>
          </p:cNvSpPr>
          <p:nvPr/>
        </p:nvSpPr>
        <p:spPr bwMode="auto">
          <a:xfrm>
            <a:off x="0" y="76200"/>
            <a:ext cx="9144000" cy="584775"/>
          </a:xfrm>
          <a:prstGeom prst="rect">
            <a:avLst/>
          </a:prstGeom>
          <a:noFill/>
          <a:ln w="9525">
            <a:noFill/>
            <a:miter lim="800000"/>
            <a:headEnd/>
            <a:tailEnd/>
          </a:ln>
          <a:effectLst/>
        </p:spPr>
        <p:txBody>
          <a:bodyPr wrap="square">
            <a:spAutoFit/>
          </a:bodyPr>
          <a:lstStyle/>
          <a:p>
            <a:pPr eaLnBrk="1" hangingPunct="1"/>
            <a:r>
              <a:rPr lang="en-US" sz="3200" b="1" dirty="0">
                <a:solidFill>
                  <a:srgbClr val="996633"/>
                </a:solidFill>
                <a:latin typeface="Comic Sans MS" pitchFamily="66" charset="0"/>
              </a:rPr>
              <a:t>Proof of QCRB. Quantum mechanics</a:t>
            </a:r>
            <a:endParaRPr lang="en-US" sz="3200" dirty="0">
              <a:solidFill>
                <a:schemeClr val="tx1"/>
              </a:solidFill>
            </a:endParaRPr>
          </a:p>
        </p:txBody>
      </p:sp>
      <p:sp>
        <p:nvSpPr>
          <p:cNvPr id="26" name="Action Button: Back or Previous 25">
            <a:hlinkClick r:id="rId10" action="ppaction://hlinksldjump" highlightClick="1"/>
          </p:cNvPr>
          <p:cNvSpPr/>
          <p:nvPr/>
        </p:nvSpPr>
        <p:spPr bwMode="auto">
          <a:xfrm>
            <a:off x="8336643" y="4442615"/>
            <a:ext cx="533400" cy="432816"/>
          </a:xfrm>
          <a:prstGeom prst="actionButtonBackPrevious">
            <a:avLst/>
          </a:prstGeom>
          <a:solidFill>
            <a:srgbClr val="996600"/>
          </a:solidFill>
          <a:ln w="19050" cap="flat" cmpd="sng" algn="ctr">
            <a:solidFill>
              <a:schemeClr val="tx1"/>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000" b="0" i="0" u="none" strike="noStrike" cap="none" normalizeH="0" baseline="0">
              <a:ln>
                <a:noFill/>
              </a:ln>
              <a:solidFill>
                <a:srgbClr val="0033CC"/>
              </a:solidFill>
              <a:effectLst/>
              <a:latin typeface="Helvetica" pitchFamily="34" charset="0"/>
            </a:endParaRPr>
          </a:p>
        </p:txBody>
      </p:sp>
      <p:grpSp>
        <p:nvGrpSpPr>
          <p:cNvPr id="11" name="Group 10"/>
          <p:cNvGrpSpPr/>
          <p:nvPr/>
        </p:nvGrpSpPr>
        <p:grpSpPr bwMode="auto">
          <a:xfrm>
            <a:off x="1676547" y="1721814"/>
            <a:ext cx="5836334" cy="3153622"/>
            <a:chOff x="1676547" y="1721814"/>
            <a:chExt cx="5836334" cy="3153622"/>
          </a:xfrm>
        </p:grpSpPr>
        <p:pic>
          <p:nvPicPr>
            <p:cNvPr id="8" name="Picture 7" descr="TP_tmp.png"/>
            <p:cNvPicPr>
              <a:picLocks noChangeAspect="1"/>
            </p:cNvPicPr>
            <p:nvPr>
              <p:custDataLst>
                <p:tags r:id="rId6"/>
              </p:custDataLst>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934025" y="2102120"/>
              <a:ext cx="5199969" cy="277331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5" name="Picture 4" descr="TP_tmp"/>
            <p:cNvPicPr>
              <a:picLocks noChangeAspect="1"/>
            </p:cNvPicPr>
            <p:nvPr>
              <p:custDataLst>
                <p:tags r:id="rId7"/>
              </p:custDataLst>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676547" y="1721814"/>
              <a:ext cx="5836334" cy="335569"/>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3" name="Picture 2" descr="TP_tmp.png"/>
          <p:cNvPicPr>
            <a:picLocks noChangeAspect="1"/>
          </p:cNvPicPr>
          <p:nvPr>
            <p:custDataLst>
              <p:tags r:id="rId1"/>
            </p:custDataLst>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7023570" y="710941"/>
            <a:ext cx="1967780" cy="279588"/>
          </a:xfrm>
          <a:prstGeom prst="rect">
            <a:avLst/>
          </a:prstGeom>
          <a:noFill/>
          <a:ln/>
          <a:effectLst/>
          <a:extLst>
            <a:ext uri="{909E8E84-426E-40DD-AFC4-6F175D3DCCD1}">
              <a14:hiddenFill xmlns:a14="http://schemas.microsoft.com/office/drawing/2010/main">
                <a:pattFill prst="pct5">
                  <a:fgClr>
                    <a:srgbClr val="FFFFFF">
                      <a:alpha val="0"/>
                    </a:srgbClr>
                  </a:fgClr>
                  <a:bgClr>
                    <a:srgbClr val="FFFFFF">
                      <a:alpha val="0"/>
                    </a:srgbClr>
                  </a:bgClr>
                </a:patt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4" name="Picture 3" descr="TP_tmp.png"/>
          <p:cNvPicPr>
            <a:picLocks noChangeAspect="1"/>
          </p:cNvPicPr>
          <p:nvPr>
            <p:custDataLst>
              <p:tags r:id="rId2"/>
            </p:custDataLst>
          </p:nvPr>
        </p:nvPicPr>
        <p:blipFill>
          <a:blip r:embed="rId1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505322" y="990600"/>
            <a:ext cx="5472602" cy="520366"/>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nvGrpSpPr>
          <p:cNvPr id="28" name="Group 27"/>
          <p:cNvGrpSpPr/>
          <p:nvPr/>
        </p:nvGrpSpPr>
        <p:grpSpPr bwMode="auto">
          <a:xfrm>
            <a:off x="380912" y="5257800"/>
            <a:ext cx="8458376" cy="1447848"/>
            <a:chOff x="380825" y="5257800"/>
            <a:chExt cx="8458376" cy="1447848"/>
          </a:xfrm>
        </p:grpSpPr>
        <p:grpSp>
          <p:nvGrpSpPr>
            <p:cNvPr id="27" name="Group 26"/>
            <p:cNvGrpSpPr/>
            <p:nvPr/>
          </p:nvGrpSpPr>
          <p:grpSpPr bwMode="auto">
            <a:xfrm>
              <a:off x="380825" y="5257800"/>
              <a:ext cx="8188516" cy="1447848"/>
              <a:chOff x="380825" y="5257800"/>
              <a:chExt cx="8188516" cy="1447848"/>
            </a:xfrm>
          </p:grpSpPr>
          <p:pic>
            <p:nvPicPr>
              <p:cNvPr id="21" name="Picture 20" descr="TP_tmp.png"/>
              <p:cNvPicPr>
                <a:picLocks noChangeAspect="1"/>
              </p:cNvPicPr>
              <p:nvPr>
                <p:custDataLst>
                  <p:tags r:id="rId4"/>
                </p:custDataLst>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0825" y="5583404"/>
                <a:ext cx="8188516" cy="1122244"/>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pic>
            <p:nvPicPr>
              <p:cNvPr id="12" name="Picture 11" descr="TP_tmp"/>
              <p:cNvPicPr>
                <a:picLocks noChangeAspect="1"/>
              </p:cNvPicPr>
              <p:nvPr>
                <p:custDataLst>
                  <p:tags r:id="rId5"/>
                </p:custDataLst>
              </p:nvPr>
            </p:nvPicPr>
            <p:blipFill>
              <a:blip r:embed="rId16"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3885884" y="5257800"/>
                <a:ext cx="1113134" cy="182930"/>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pic>
          <p:nvPicPr>
            <p:cNvPr id="17" name="Picture 16" descr="TP_tmp"/>
            <p:cNvPicPr>
              <a:picLocks noChangeAspect="1"/>
            </p:cNvPicPr>
            <p:nvPr>
              <p:custDataLst>
                <p:tags r:id="rId3"/>
              </p:custDataLst>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5638789" y="5334001"/>
              <a:ext cx="3200412" cy="822963"/>
            </a:xfrm>
            <a:prstGeom prst="rect">
              <a:avLst/>
            </a:prstGeom>
            <a:noFill/>
            <a:ln/>
            <a:effectLst/>
            <a:extLst>
              <a:ext uri="{909E8E84-426E-40DD-AFC4-6F175D3DCCD1}">
                <a14:hiddenFill xmlns:a14="http://schemas.microsoft.com/office/drawing/2010/main">
                  <a:solidFill>
                    <a:srgbClr val="FFFFFF">
                      <a:alpha val="0"/>
                    </a:srgbClr>
                  </a:solidFill>
                </a14:hiddenFill>
              </a:ext>
              <a:ext uri="{AF507438-7753-43E0-B8FC-AC1667EBCBE1}">
                <a14:hiddenEffects xmlns:a14="http://schemas.microsoft.com/office/drawing/2010/main">
                  <a:effectLst>
                    <a:outerShdw blurRad="63500" dist="37357" dir="2700000" rotWithShape="0">
                      <a:scrgbClr r="0" g="0" b="0"/>
                    </a:outerShdw>
                  </a:effectLst>
                </a14:hiddenEffects>
              </a:ext>
              <a:ext uri="{31F19639-BCED-4A60-ADC4-E9642A236FB7}">
                <a14:hiddenScene3d xmlns:a14="http://schemas.microsoft.com/office/drawing/2010/main">
                  <a:camera prst="orthographicFront">
                    <a:rot lat="0" lon="0" rev="0"/>
                  </a:camera>
                  <a:lightRig rig="threePt" dir="t">
                    <a:rot lat="0" lon="0" rev="0"/>
                  </a:lightRig>
                </a14:hiddenScene3d>
              </a:ext>
              <a:ext uri="{E45631CC-5BF2-4C18-A39C-3461C7D3F71A}">
                <a14:hiddenSp3d xmlns:a14="http://schemas.microsoft.com/office/drawing/2010/main" extrusionH="457200">
                  <a:contourClr>
                    <a:srgbClr val="000000"/>
                  </a:contourClr>
                </a14:hiddenSp3d>
              </a:ext>
              <a:ext uri="{53640926-AAD7-44D8-BBD7-CCE9431645EC}">
                <a14:shadowObscured xmlns:a14="http://schemas.microsoft.com/office/drawing/2010/main"/>
              </a:ext>
            </a:ex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USEAMSFONTS" val="True"/>
  <p:tag name="USEBOLDAMS" val="True"/>
  <p:tag name="TEX2PS" val="latex $(base).tex; dvips -D $(res) -E -o $(base).ps $(base).dvi"/>
  <p:tag name="TEX2PSBATCH" val="latex --interaction=nonstopmode $(base).tex; dvips -D $(res) -E -o $(base).ps $(base).dvi"/>
  <p:tag name="DEFAULTMAGNIFICATION" val="2"/>
  <p:tag name="DEFAULTFONTSIZE" val="10"/>
  <p:tag name="DEFAULTWIDTH" val="348"/>
  <p:tag name="DEFAULTHEIGHT" val="476"/>
  <p:tag name="FIRSTCARLTON20CAVES@YOU7QNNFUVWXY5LK" val="2672"/>
  <p:tag name="DEFAULTDISPLAYSOURCE" val="\documentclass{slides}\pagestyle{empty}&#10;\begin{document}&#10;\scriptsize&#10;\end{document}&#10;"/>
  <p:tag name="EMBEDFONTS" val="1"/>
</p:tagLst>
</file>

<file path=ppt/tags/tag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0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begin{eqnarray}&#10;&amp;&amp;\chi_1 n_1^2+\chi_2 n_2^2+2\chi_{12}n_1n_2\nonumber\\&#10;&amp;&amp;\quad=\textstyle{{1\over4}}(\chi_1+\chi_2+2\chi_{12})N^2\nonumber\\&#10;&amp;&amp;\qquad+(\chi_1-\chi_2)N\delta n\nonumber\\&#10;&amp;&amp;\qquad+(\chi_1+\chi_2-2\chi_{12})\delta n^2\nonumber&#10;\end{eqnarray}&#10;\end{document}&#10;"/>
  <p:tag name="FILENAME" val="TP_tmp"/>
  <p:tag name="FORMAT" val="png256"/>
  <p:tag name="RES" val="1200"/>
  <p:tag name="BLEND" val="0"/>
  <p:tag name="TRANSPARENT" val="1"/>
  <p:tag name="TBUG" val="0"/>
  <p:tag name="ALLOWFS" val="0"/>
  <p:tag name="ORIGWIDTH" val="219"/>
  <p:tag name="PICTUREFILESIZE" val="52788"/>
</p:tagLst>
</file>

<file path=ppt/tags/tag10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Delta\phi=1/N^{3/2}$&#10;\end{document}&#10;"/>
  <p:tag name="FILENAME" val="TP_tmp"/>
  <p:tag name="FORMAT" val="png256"/>
  <p:tag name="RES" val="1200"/>
  <p:tag name="BLEND" val="0"/>
  <p:tag name="TRANSPARENT" val="1"/>
  <p:tag name="TBUG" val="0"/>
  <p:tag name="ALLOWFS" val="0"/>
  <p:tag name="ORIGWIDTH" val="108"/>
  <p:tag name="PICTUREFILESIZE" val="9203"/>
</p:tagLst>
</file>

<file path=ppt/tags/tag10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begin{eqnarray}&#10;\chi_1 n_1+\chi_2 n_2&#10;&amp;=&amp;\textstyle{{1\over2}}(\chi_1+\chi_2)N\nonumber\\&#10;&amp;&amp;\;+(\underbrace{\chi_1-\chi_2}_{\textstyle{\equiv\phi}})\delta n\nonumber&#10;\end{eqnarray}&#10;\end{document}&#10;"/>
  <p:tag name="FILENAME" val="TP_tmp"/>
  <p:tag name="FORMAT" val="png256"/>
  <p:tag name="RES" val="1200"/>
  <p:tag name="BLEND" val="0"/>
  <p:tag name="TRANSPARENT" val="1"/>
  <p:tag name="TBUG" val="0"/>
  <p:tag name="ALLOWFS" val="0"/>
  <p:tag name="ORIGWIDTH" val="262"/>
  <p:tag name="PICTUREFILESIZE" val="32525"/>
</p:tagLst>
</file>

<file path=ppt/tags/tag10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Delta\phi=1/\sqrt N$&#10;\end{document}&#10;"/>
  <p:tag name="FILENAME" val="TP_tmp"/>
  <p:tag name="FORMAT" val="png256"/>
  <p:tag name="RES" val="1200"/>
  <p:tag name="BLEND" val="0"/>
  <p:tag name="TRANSPARENT" val="1"/>
  <p:tag name="TBUG" val="0"/>
  <p:tag name="ALLOWFS" val="0"/>
  <p:tag name="ORIGWIDTH" val="103"/>
  <p:tag name="PICTUREFILESIZE" val="8688"/>
</p:tagLst>
</file>

<file path=ppt/tags/tag10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N=n_1+n_2\;,\quad \delta n=\textstyle{{1\over2}(n_1-n_2)}$&#10;\end{document}&#10;"/>
  <p:tag name="FILENAME" val="TP_tmp"/>
  <p:tag name="FORMAT" val="png256"/>
  <p:tag name="RES" val="1200"/>
  <p:tag name="BLEND" val="0"/>
  <p:tag name="TRANSPARENT" val="1"/>
  <p:tag name="TBUG" val="0"/>
  <p:tag name="ALLOWFS" val="0"/>
  <p:tag name="ORIGWIDTH" val="264"/>
  <p:tag name="PICTUREFILESIZE" val="15164"/>
</p:tagLst>
</file>

<file path=ppt/tags/tag10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begin{eqnarray}&#10;&amp;&amp;\chi_1 n_1^2+\chi_2 n_2^2+2\chi_{12}n_1n_2\nonumber\\&#10;&amp;&amp;\quad=\textstyle{{1\over4}}(\chi_1+\chi_2+2\chi_{12})N^2\nonumber\\&#10;&amp;&amp;\qquad+(\underbrace{\chi_1-\chi_2}_{\textstyle{\equiv\phi}})N\delta n\nonumber\\&#10;&amp;&amp;\qquad+(\underbrace{\chi_1+\chi_2-2\chi_{12}}_{\textstyle{\simeq0}})\delta n^2\nonumber&#10;\end{eqnarray}&#10;\end{document}&#10;"/>
  <p:tag name="FILENAME" val="TP_tmp"/>
  <p:tag name="FORMAT" val="png256"/>
  <p:tag name="RES" val="1200"/>
  <p:tag name="BLEND" val="0"/>
  <p:tag name="TRANSPARENT" val="1"/>
  <p:tag name="TBUG" val="0"/>
  <p:tag name="ALLOWFS" val="0"/>
  <p:tag name="ORIGWIDTH" val="219"/>
  <p:tag name="PICTUREFILESIZE" val="63141"/>
</p:tagLst>
</file>

<file path=ppt/tags/tag10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scriptsize&#10;$\Delta\phi=1/N^{3/2}$&#10;\end{document}&#10;"/>
  <p:tag name="FILENAME" val="TP_tmp"/>
  <p:tag name="FORMAT" val="png256"/>
  <p:tag name="RES" val="1200"/>
  <p:tag name="BLEND" val="0"/>
  <p:tag name="TRANSPARENT" val="1"/>
  <p:tag name="TBUG" val="0"/>
  <p:tag name="ALLOWFS" val="0"/>
  <p:tag name="ORIGWIDTH" val="108"/>
  <p:tag name="PICTUREFILESIZE" val="9203"/>
</p:tagLst>
</file>

<file path=ppt/tags/tag10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0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left(\matrix{\mbox{differential}\cr\mbox{strain}\cr\mbox{sensitivity}}\right)&#10;\simeq10^{-21}&#10;$$&#10;$$&#10;\left(\matrix{\mbox{differential}\cr\mbox{displacement}\cr\mbox{sensitivity}}\right)&#10;\simeq4\times10^{-18}\,\mbox{m}&#10;$$&#10;\begin{center}&#10;from 40$\,$Hz to 7,000$\,$Hz.&#10;\end{center}&#10;\end{document}&#10;"/>
  <p:tag name="FILENAME" val="TP_tmp"/>
  <p:tag name="FORMAT" val="pngmono"/>
  <p:tag name="RES" val="1200"/>
  <p:tag name="BLEND" val="0"/>
  <p:tag name="TRANSPARENT" val="0"/>
  <p:tag name="TBUG" val="0"/>
  <p:tag name="ALLOWFS" val="0"/>
  <p:tag name="ORIGWIDTH" val="258"/>
  <p:tag name="PICTUREFILESIZE" val="49598"/>
</p:tagLst>
</file>

<file path=ppt/tags/tag1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2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left(\matrix{\mbox{differential}\cr\mbox{strain}\cr\mbox{sensitivity}}\right)&#10;\simeq3\times10^{-23}&#10;$$&#10;$$&#10;\left(\matrix{\mbox{differential}\cr\mbox{displacement}\cr\mbox{sensitivity}}\right)&#10;\simeq10^{-19}\,\mbox{m}&#10;$$&#10;\begin{center}&#10;from 10$\,$Hz to 7,000$\,$Hz.&#10;\end{center}&#10;\end{document}&#10;"/>
  <p:tag name="FILENAME" val="TP_tmp"/>
  <p:tag name="FORMAT" val="pngmono"/>
  <p:tag name="RES" val="1200"/>
  <p:tag name="BLEND" val="0"/>
  <p:tag name="TRANSPARENT" val="0"/>
  <p:tag name="TBUG" val="0"/>
  <p:tag name="ALLOWFS" val="0"/>
  <p:tag name="ORIGWIDTH" val="226"/>
  <p:tag name="PICTUREFILESIZE" val="47573"/>
</p:tagLst>
</file>

<file path=ppt/tags/tag1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2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Delta q\simeq\sqrt{\Delta q_0^2+{\Delta p_0^2\tau^2\over m^2}}\ge&#10;\sqrt{2\tau\Delta q_0\Delta p_0\over m}\ge\sqrt{\TPhbar\tau\over m}\equiv&#10;\Delta q_{\rm SQL}\nonumber\\&#10;&amp;&amp;\vphantom{\bigg(}\nonumber\\&#10;&amp;&amp;\delta q\simeq{f\tau^2\over2m}\quad\Longrightarrow\quad&#10;f_{\rm SQL}\equiv{2m\over\tau^2}\Delta q_{\rm SQL}&#10;=\sqrt{4\TPhbar m\over\tau^3}\nonumber&#10;\end{eqnarray}&#10;\vphantom{X}&#10;\begin{eqnarray}&#10;m\simeq 50\,\mbox{kg},&amp;&amp;\Delta\nu=1/\tau\simeq100\,\mbox{Hz}\nonumber\\&#10;&amp;&amp;\nonumber\\&#10;&amp;&amp;\Longrightarrow\quad&#10;\Delta q_{\rm SQL}\simeq 10^{-19}\,\mbox{m},\quad&#10;f_{\rm SQL}\simeq 100\,\mbox{fN}\nonumber&#10;\end{eqnarray}&#10;\end{document}&#10;"/>
  <p:tag name="FILENAME" val="TP_tmp"/>
  <p:tag name="FORMAT" val="pngmono"/>
  <p:tag name="RES" val="1200"/>
  <p:tag name="BLEND" val="0"/>
  <p:tag name="TRANSPARENT" val="0"/>
  <p:tag name="TBUG" val="0"/>
  <p:tag name="ALLOWFS" val="0"/>
  <p:tag name="ORIGWIDTH" val="476"/>
  <p:tag name="PICTUREFILESIZE" val="82647"/>
</p:tagLst>
</file>

<file path=ppt/tags/tag12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Delta q_{\rm SQL}\equiv\sqrt{\TPhbar\over2m\omega_0}\nonumber\\&#10;&amp;&amp;\delta q\simeq{f\tau\over2m\omega_0}\quad\Longrightarrow\quad&#10;f_{\rm SQL}\equiv{2m\omega_0\over\tau}\Delta q_{\rm SQL}&#10;=\sqrt{2\TPhbar m\omega_0\over\tau^2}\nonumber&#10;\end{eqnarray}&#10;\vphantom{X}&#10;\begin{eqnarray}&#10;&amp;&amp;m\simeq 10\,\mbox{pg},\quad1/\tau_0=\omega_0/2\pi\simeq10\,\mbox{MHz},&#10;\quad Q\simeq 10^4\mbox{--}10^6\nonumber\\&#10;&amp;&amp;\nonumber\\&#10;&amp;&amp;\phantom{m\simeq 10}\Longrightarrow\quad&#10;\Delta q_{\rm SQL}\simeq 10\,\mbox{fm},\quad&#10;f_{\rm SQL}\simeq 100\,\mbox{fN}\times{\tau_0\over\tau}\nonumber&#10;\end{eqnarray}&#10;\end{document}&#10;"/>
  <p:tag name="FILENAME" val="TP_tmp"/>
  <p:tag name="FORMAT" val="pngmono"/>
  <p:tag name="RES" val="1200"/>
  <p:tag name="BLEND" val="0"/>
  <p:tag name="TRANSPARENT" val="0"/>
  <p:tag name="TBUG" val="0"/>
  <p:tag name="ALLOWFS" val="0"/>
  <p:tag name="ORIGWIDTH" val="440"/>
  <p:tag name="PICTUREFILESIZE" val="73362"/>
</p:tagLst>
</file>

<file path=ppt/tags/tag12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pmatrix{\mbox{force between two}\cr&#10;     \mbox{Bohr magnetons}\cr&#10;     \mbox{separated by $r=1\,$nm}&#10;        }&#10;={\mu_0\over4\pi}\times{\mu_B^2\over r^4}\simeq&#10;10\,\mbox{aN}&#10;$$&#10;\end{document}"/>
  <p:tag name="FILENAME" val="TP_tmp"/>
  <p:tag name="FORMAT" val="pngmono"/>
  <p:tag name="RES" val="1200"/>
  <p:tag name="BLEND" val="0"/>
  <p:tag name="TRANSPARENT" val="0"/>
  <p:tag name="TBUG" val="0"/>
  <p:tag name="ALLOWFS" val="0"/>
  <p:tag name="ORIGWIDTH" val="380"/>
  <p:tag name="PICTUREFILESIZE" val="34065"/>
</p:tagLst>
</file>

<file path=ppt/tags/tag12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mu_B=e\TPhbar/2m_ec=e\lambda_c/4\pi\simeq&#10;e\times 0.2\,\mbox{pm}&#10;$$&#10;\end{document}"/>
  <p:tag name="FILENAME" val="TP_tmp"/>
  <p:tag name="FORMAT" val="pngmono"/>
  <p:tag name="RES" val="1200"/>
  <p:tag name="BLEND" val="0"/>
  <p:tag name="TRANSPARENT" val="0"/>
  <p:tag name="TBUG" val="0"/>
  <p:tag name="ALLOWFS" val="0"/>
  <p:tag name="ORIGWIDTH" val="301"/>
  <p:tag name="PICTUREFILESIZE" val="13773"/>
</p:tagLst>
</file>

<file path=ppt/tags/tag129.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Delta q_{\rm SQL}=\sqrt{\TPhbar\over2m\omega_0}\qquad&#10;f_{\rm SQL}=\sqrt{2\TPhbar m\omega_0\over\tau^2}=&#10;\Delta\nu\sqrt{2\TPhbar m\omega_0}&#10;$$&#10;\end{document}&#10;"/>
  <p:tag name="FILENAME" val="TP_tmp"/>
  <p:tag name="FORMAT" val="pngmono"/>
  <p:tag name="RES" val="1200"/>
  <p:tag name="BLEND" val="0"/>
  <p:tag name="TRANSPARENT" val="0"/>
  <p:tag name="TBUG" val="0"/>
  <p:tag name="ALLOWFS" val="0"/>
  <p:tag name="ORIGWIDTH" val="447"/>
  <p:tag name="PICTUREFILESIZE" val="27133"/>
</p:tagLst>
</file>

<file path=ppt/tags/tag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3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Delta q_{\rm SQL}=\sqrt{\TPhbar\tau\over m}\qquad&#10;f_{\rm SQL}=\sqrt{4\TPhbar m\over\tau^3}=&#10;\Delta\nu\sqrt{4\TPhbar m(\Delta\nu)}&#10;$$&#10;\end{document}&#10;"/>
  <p:tag name="FILENAME" val="TP_tmp"/>
  <p:tag name="FORMAT" val="pngmono"/>
  <p:tag name="RES" val="1200"/>
  <p:tag name="BLEND" val="0"/>
  <p:tag name="TRANSPARENT" val="0"/>
  <p:tag name="TBUG" val="0"/>
  <p:tag name="ALLOWFS" val="0"/>
  <p:tag name="ORIGWIDTH" val="429"/>
  <p:tag name="PICTUREFILESIZE" val="24670"/>
</p:tagLst>
</file>

<file path=ppt/tags/tag13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SQL}(\omega)={\TPhbar\over|G(\omega)|}=&#10;\TPhbar m\sqrt{(\omega^2-\omega_0^2)^2+4\beta^2\omega^2}&#10;$$&#10;\end{document}&#10;"/>
  <p:tag name="FILENAME" val="TP_tmp"/>
  <p:tag name="FORMAT" val="pngmono"/>
  <p:tag name="RES" val="1200"/>
  <p:tag name="BLEND" val="0"/>
  <p:tag name="TRANSPARENT" val="1"/>
  <p:tag name="TBUG" val="0"/>
  <p:tag name="ALLOWFS" val="0"/>
  <p:tag name="ORIGWIDTH" val="371"/>
  <p:tag name="PICTUREFILESIZE" val="21804"/>
</p:tagLst>
</file>

<file path=ppt/tags/tag1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1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13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ddot q+2\beta\dot q+\omega_0^2q={f(t)\over m}+{\xi(t)\over m}+{L(t)\over m}\nonumber\\&#10;&amp;&amp;y(t)=q(t)+\eta(t)\nonumber&#10;\end{eqnarray}&#10;\end{document}&#10;"/>
  <p:tag name="FILENAME" val="TP_tmp"/>
  <p:tag name="FORMAT" val="pngmono"/>
  <p:tag name="RES" val="1200"/>
  <p:tag name="BLEND" val="0"/>
  <p:tag name="TRANSPARENT" val="0"/>
  <p:tag name="TBUG" val="0"/>
  <p:tag name="ALLOWFS" val="0"/>
  <p:tag name="ORIGWIDTH" val="291"/>
  <p:tag name="PICTUREFILESIZE" val="24234"/>
</p:tagLst>
</file>

<file path=ppt/tags/tag1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1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1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1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1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1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1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1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1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1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1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1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1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1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left(\matrix{\mbox{differential}\cr\mbox{strain}\cr\mbox{sensitivity}}\right)&#10;\simeq3\times10^{-23}&#10;$$&#10;$$&#10;\left(\matrix{\mbox{differential}\cr\mbox{displacement}\cr\mbox{sensitivity}}\right)&#10;\simeq10^{-19}\,\mbox{m}&#10;$$&#10;\begin{center}&#10;from 10$\,$Hz to 7,000$\,$Hz.&#10;\end{center}&#10;\end{document}&#10;"/>
  <p:tag name="FILENAME" val="TP_tmp"/>
  <p:tag name="FORMAT" val="pngmono"/>
  <p:tag name="RES" val="1200"/>
  <p:tag name="BLEND" val="0"/>
  <p:tag name="TRANSPARENT" val="1"/>
  <p:tag name="TBUG" val="0"/>
  <p:tag name="ALLOWFS" val="0"/>
  <p:tag name="ORIGWIDTH" val="226"/>
  <p:tag name="PICTUREFILESIZE" val="62001"/>
</p:tagLst>
</file>

<file path=ppt/tags/tag1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15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q(\omega)=G(\omega)[f(\omega)+\xi(\omega)+L(\omega)]\nonumber\\&#10;&amp;&amp;\vphantom{q}\nonumber\\&#10;&amp;&amp;\phantom{q}&#10;\pmatrix{\mbox{response or}\cr\mbox{transfer function}}=&#10;G(\omega)\equiv{1\over m(\omega_0^2-\omega^2-2i\beta\omega)}\nonumber\\&#10;&amp;&amp;\vphantom{\Bigg(}\nonumber\\&#10;&amp;&amp;z(\omega)={1\over G(\omega)}y(\omega)=&#10;f(\omega)+{\eta(\omega)\over G(\omega)}+\xi(\omega)+L(\omega)\nonumber&#10;\end{eqnarray}&#10;\end{document}&#10;"/>
  <p:tag name="FILENAME" val="TP_tmp"/>
  <p:tag name="FORMAT" val="pngmono"/>
  <p:tag name="RES" val="1200"/>
  <p:tag name="BLEND" val="0"/>
  <p:tag name="TRANSPARENT" val="0"/>
  <p:tag name="TBUG" val="0"/>
  <p:tag name="ALLOWFS" val="0"/>
  <p:tag name="ORIGWIDTH" val="427"/>
  <p:tag name="PICTUREFILESIZE" val="67906"/>
</p:tagLst>
</file>

<file path=ppt/tags/tag15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ddot q+2\beta\dot q+\omega_0^2q={f(t)\over m}+{\xi(t)\over m}+{L(t)\over m}\nonumber\\&#10;&amp;&amp;y(t)=q(t)+\eta(t)\nonumber&#10;\end{eqnarray}&#10;\end{document}&#10;"/>
  <p:tag name="FILENAME" val="TP_tmp"/>
  <p:tag name="FORMAT" val="pngmono"/>
  <p:tag name="RES" val="1200"/>
  <p:tag name="BLEND" val="0"/>
  <p:tag name="TRANSPARENT" val="0"/>
  <p:tag name="TBUG" val="0"/>
  <p:tag name="ALLOWFS" val="0"/>
  <p:tag name="ORIGWIDTH" val="291"/>
  <p:tag name="PICTUREFILESIZE" val="24234"/>
</p:tagLst>
</file>

<file path=ppt/tags/tag15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u(t)=\int_{-\infty}^\infty{d\omega\over2\pi}\,u(\omega)e^{-i\omega t}&#10;\qquad&#10;u(\omega)=\int_{-\infty}^\infty dt\,u(t) e^{i\omega t}&#10;$$&#10;\end{document}&#10;"/>
  <p:tag name="FILENAME" val="TP_tmp"/>
  <p:tag name="FORMAT" val="pngmono"/>
  <p:tag name="RES" val="1200"/>
  <p:tag name="BLEND" val="0"/>
  <p:tag name="TRANSPARENT" val="0"/>
  <p:tag name="TBUG" val="0"/>
  <p:tag name="ALLOWFS" val="0"/>
  <p:tag name="ORIGWIDTH" val="411"/>
  <p:tag name="PICTUREFILESIZE" val="25262"/>
</p:tagLst>
</file>

<file path=ppt/tags/tag15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langle u^2\rangle=\int_{-\infty}^\infty{d\omega\over2\pi}\,S_u(\omega)&#10;$$&#10;\end{document}&#10;"/>
  <p:tag name="FILENAME" val="TP_tmp"/>
  <p:tag name="FORMAT" val="pngmono"/>
  <p:tag name="RES" val="1200"/>
  <p:tag name="BLEND" val="0"/>
  <p:tag name="TRANSPARENT" val="0"/>
  <p:tag name="TBUG" val="0"/>
  <p:tag name="ALLOWFS" val="0"/>
  <p:tag name="ORIGWIDTH" val="163"/>
  <p:tag name="PICTUREFILESIZE" val="12480"/>
</p:tagLst>
</file>

<file path=ppt/tags/tag1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1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1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1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1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1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1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16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16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matrix{\mbox{Quantum mechanics}\cr\mbox{of continuous}\cr\mbox{measurement}}\quad&#10;{\color[rgb]{0.25,0.5,0.25}S_\eta(\omega)}&#10;{\color[rgb]{1,0,0}S_\xi(\omega)}&#10;\ge\TPhbar^2/4&#10;$$&#10;\end{document}&#10;"/>
  <p:tag name="FILENAME" val="TP_tmp"/>
  <p:tag name="FORMAT" val="png256"/>
  <p:tag name="RES" val="1200"/>
  <p:tag name="BLEND" val="0"/>
  <p:tag name="TRANSPARENT" val="0"/>
  <p:tag name="TBUG" val="0"/>
  <p:tag name="ALLOWFS" val="0"/>
  <p:tag name="ORIGWIDTH" val="347"/>
  <p:tag name="PICTUREFILESIZE" val="50789"/>
</p:tagLst>
</file>

<file path=ppt/tags/tag16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z(\omega)={1\over G(\omega)}y(\omega)=&#10;f(\omega)+{\eta(\omega)\over G(\omega)}+\xi(\omega)+L(\omega)&#10;$$&#10;\end{document}&#10;"/>
  <p:tag name="FILENAME" val="TP_tmp"/>
  <p:tag name="FORMAT" val="pngmono"/>
  <p:tag name="RES" val="1200"/>
  <p:tag name="BLEND" val="0"/>
  <p:tag name="TRANSPARENT" val="0"/>
  <p:tag name="TBUG" val="0"/>
  <p:tag name="ALLOWFS" val="0"/>
  <p:tag name="ORIGWIDTH" val="395"/>
  <p:tag name="PICTUREFILESIZE" val="23064"/>
</p:tagLst>
</file>

<file path=ppt/tags/tag16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matrix{\mbox{Fluctuation-}\cr\mbox{dissipation}\cr\mbox{theorem}}\quad&#10;{\color[rgb]{0.5,0,0.5}S_L(\omega)}=&#10;4m\beta\TPhbar\omega\left({1\over2}+{1\over e^{\TPhbarsuper\omega/kT}-1}\right)&#10;$$&#10;\end{document}"/>
  <p:tag name="FILENAME" val="TP_tmp"/>
  <p:tag name="FORMAT" val="png256"/>
  <p:tag name="RES" val="1200"/>
  <p:tag name="BLEND" val="0"/>
  <p:tag name="TRANSPARENT" val="0"/>
  <p:tag name="TBUG" val="0"/>
  <p:tag name="ALLOWFS" val="0"/>
  <p:tag name="ORIGWIDTH" val="401"/>
  <p:tag name="PICTUREFILESIZE" val="51464"/>
</p:tagLst>
</file>

<file path=ppt/tags/tag16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Delta z}(\omega)=&#10;{S_\eta(\omega)\over|G(\omega)|^2}+S_\xi(\omega)+S_L(\omega)&#10;$$&#10;\end{document}&#10;"/>
  <p:tag name="FILENAME" val="TP_tmp"/>
  <p:tag name="FORMAT" val="pngmono"/>
  <p:tag name="RES" val="1200"/>
  <p:tag name="BLEND" val="0"/>
  <p:tag name="TRANSPARENT" val="0"/>
  <p:tag name="TBUG" val="0"/>
  <p:tag name="ALLOWFS" val="0"/>
  <p:tag name="ORIGWIDTH" val="283"/>
  <p:tag name="PICTUREFILESIZE" val="19243"/>
</p:tagLst>
</file>

<file path=ppt/tags/tag16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mbox{}&#10;\,\ge\,{2\sqrt{S_\eta(\omega)S_\xi(\omega)}\over|G(\omega)|}&#10;\,\ge\,{\TPhbar\over|G(\omega)|}\equiv S_{\rm SQL}(\omega)\nonumber&#10;$$&#10;\end{document}&#10;"/>
  <p:tag name="FILENAME" val="TP_tmp"/>
  <p:tag name="FORMAT" val="pngmono"/>
  <p:tag name="RES" val="1200"/>
  <p:tag name="BLEND" val="0"/>
  <p:tag name="TRANSPARENT" val="0"/>
  <p:tag name="TBUG" val="0"/>
  <p:tag name="ALLOWFS" val="0"/>
  <p:tag name="ORIGWIDTH" val="313"/>
  <p:tag name="PICTUREFILESIZE" val="22910"/>
</p:tagLst>
</file>

<file path=ppt/tags/tag169.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eta S_\xi=\TPhbar^2/4\qquad&#10;{m^2\omega_0^4S_\eta\over S_\xi}\equiv\chi\qquad&#10;Q={\omega_0\over2\beta}=10^3\nonumber&#10;$$&#10;\end{document}&#10;"/>
  <p:tag name="FILENAME" val="TP_tmp"/>
  <p:tag name="FORMAT" val="pngmono"/>
  <p:tag name="RES" val="1200"/>
  <p:tag name="BLEND" val="0"/>
  <p:tag name="TRANSPARENT" val="0"/>
  <p:tag name="TBUG" val="0"/>
  <p:tag name="ALLOWFS" val="0"/>
  <p:tag name="ORIGWIDTH" val="395"/>
  <p:tag name="PICTUREFILESIZE" val="21586"/>
</p:tagLst>
</file>

<file path=ppt/tags/tag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7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SQL}&#10;$&#10;\end{document}&#10;"/>
  <p:tag name="FILENAME" val="TP_tmp"/>
  <p:tag name="FORMAT" val="pngmono"/>
  <p:tag name="RES" val="1200"/>
  <p:tag name="BLEND" val="0"/>
  <p:tag name="TRANSPARENT" val="0"/>
  <p:tag name="TBUG" val="0"/>
  <p:tag name="ALLOWFS" val="0"/>
  <p:tag name="ORIGWIDTH" val="38"/>
  <p:tag name="PICTUREFILESIZE" val="2287"/>
</p:tagLst>
</file>

<file path=ppt/tags/tag17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0,1}&#10;\scriptsize&#10;$$&#10;S_\xi+{S_\eta\over|G|^2}&#10;$$&#10;\end{document}&#10;"/>
  <p:tag name="FILENAME" val="TP_tmp"/>
  <p:tag name="FORMAT" val="png256"/>
  <p:tag name="RES" val="1200"/>
  <p:tag name="BLEND" val="0"/>
  <p:tag name="TRANSPARENT" val="0"/>
  <p:tag name="TBUG" val="0"/>
  <p:tag name="ALLOWFS" val="0"/>
  <p:tag name="ORIGWIDTH" val="74"/>
  <p:tag name="PICTUREFILESIZE" val="9987"/>
</p:tagLst>
</file>

<file path=ppt/tags/tag17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0,1}&#10;\scriptsize&#10;$\chi=10$&#10;\end{document}&#10;"/>
  <p:tag name="FILENAME" val="TP_tmp"/>
  <p:tag name="FORMAT" val="png256"/>
  <p:tag name="RES" val="1200"/>
  <p:tag name="BLEND" val="0"/>
  <p:tag name="TRANSPARENT" val="0"/>
  <p:tag name="TBUG" val="0"/>
  <p:tag name="ALLOWFS" val="0"/>
  <p:tag name="ORIGWIDTH" val="57"/>
  <p:tag name="PICTUREFILESIZE" val="3935"/>
</p:tagLst>
</file>

<file path=ppt/tags/tag17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0,1}&#10;\scriptsize&#10;$\chi=1$&#10;\end{document}&#10;"/>
  <p:tag name="FILENAME" val="TP_tmp"/>
  <p:tag name="FORMAT" val="png256"/>
  <p:tag name="RES" val="1200"/>
  <p:tag name="BLEND" val="0"/>
  <p:tag name="TRANSPARENT" val="0"/>
  <p:tag name="TBUG" val="0"/>
  <p:tag name="ALLOWFS" val="0"/>
  <p:tag name="ORIGWIDTH" val="46"/>
  <p:tag name="PICTUREFILESIZE" val="3133"/>
</p:tagLst>
</file>

<file path=ppt/tags/tag17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0,1}&#10;\scriptsize&#10;$\chi=0.1$&#10;\end{document}&#10;"/>
  <p:tag name="FILENAME" val="TP_tmp"/>
  <p:tag name="FORMAT" val="png256"/>
  <p:tag name="RES" val="1200"/>
  <p:tag name="BLEND" val="0"/>
  <p:tag name="TRANSPARENT" val="0"/>
  <p:tag name="TBUG" val="0"/>
  <p:tag name="ALLOWFS" val="0"/>
  <p:tag name="ORIGWIDTH" val="61"/>
  <p:tag name="PICTUREFILESIZE" val="4023"/>
</p:tagLst>
</file>

<file path=ppt/tags/tag17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omega/\omega_0$&#10;\end{document}&#10;"/>
  <p:tag name="FILENAME" val="TP_tmp"/>
  <p:tag name="FORMAT" val="pngmono"/>
  <p:tag name="RES" val="1200"/>
  <p:tag name="BLEND" val="0"/>
  <p:tag name="TRANSPARENT" val="0"/>
  <p:tag name="TBUG" val="0"/>
  <p:tag name="ALLOWFS" val="0"/>
  <p:tag name="ORIGWIDTH" val="39"/>
  <p:tag name="PICTUREFILESIZE" val="2409"/>
</p:tagLst>
</file>

<file path=ppt/tags/tag1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17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1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17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1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1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1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1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1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1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18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Longleftrightarrow\;&#10;{\color[rgb]{0.25,0.5,0.25}S_\eta(\omega)}&#10;{\color[rgb]{1,0,0}S_\xi(\omega)}=\TPhbar^2/4&#10;\nonumber&#10;$$&#10;\end{document}&#10;"/>
  <p:tag name="FILENAME" val="TP_tmp"/>
  <p:tag name="FORMAT" val="png256"/>
  <p:tag name="RES" val="1200"/>
  <p:tag name="BLEND" val="0"/>
  <p:tag name="TRANSPARENT" val="0"/>
  <p:tag name="TBUG" val="0"/>
  <p:tag name="ALLOWFS" val="0"/>
  <p:tag name="ORIGWIDTH" val="219"/>
  <p:tag name="PICTUREFILESIZE" val="18926"/>
</p:tagLst>
</file>

<file path=ppt/tags/tag18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Longleftrightarrow\;&#10;{\color[rgb]{0.25,0.5,0.25}S_\eta(\omega)}=&#10;{\color[rgb]{1,0,0}S_\xi(\omega)}|G(\omega)|^2&#10;\nonumber&#10;$$&#10;\end{document}&#10;"/>
  <p:tag name="FILENAME" val="TP_tmp"/>
  <p:tag name="FORMAT" val="png256"/>
  <p:tag name="RES" val="1200"/>
  <p:tag name="BLEND" val="0"/>
  <p:tag name="TRANSPARENT" val="0"/>
  <p:tag name="TBUG" val="0"/>
  <p:tag name="ALLOWFS" val="0"/>
  <p:tag name="ORIGWIDTH" val="240"/>
  <p:tag name="PICTUREFILESIZE" val="21598"/>
</p:tagLst>
</file>

<file path=ppt/tags/tag18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Delta z}(\omega)=&#10;{S_\eta(\omega)\over|G(\omega)|^2}+S_\xi(\omega)&#10;$$&#10;\end{document}&#10;"/>
  <p:tag name="FILENAME" val="TP_tmp"/>
  <p:tag name="FORMAT" val="pngmono"/>
  <p:tag name="RES" val="1200"/>
  <p:tag name="BLEND" val="0"/>
  <p:tag name="TRANSPARENT" val="0"/>
  <p:tag name="TBUG" val="0"/>
  <p:tag name="ALLOWFS" val="0"/>
  <p:tag name="ORIGWIDTH" val="212"/>
  <p:tag name="PICTUREFILESIZE" val="15606"/>
</p:tagLst>
</file>

<file path=ppt/tags/tag18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color[rgb]{0.5,0,0.5}S_L(\omega)}=&#10;4m\beta\TPhbarsuper\omega\left({1\over2}+{1\over e^{\hbar\omega/kT}-1}\right)&#10;$$&#10;\end{document}&#10;"/>
  <p:tag name="FILENAME" val="TP_tmp"/>
  <p:tag name="FORMAT" val="png256"/>
  <p:tag name="RES" val="1200"/>
  <p:tag name="BLEND" val="0"/>
  <p:tag name="TRANSPARENT" val="0"/>
  <p:tag name="TBUG" val="0"/>
  <p:tag name="ALLOWFS" val="0"/>
  <p:tag name="ORIGWIDTH" val="274"/>
  <p:tag name="PICTUREFILESIZE" val="29903"/>
</p:tagLst>
</file>

<file path=ppt/tags/tag189.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SQL}(\omega)={\TPhbar\over|G(\omega)|}=&#10;\TPhbar m\sqrt{(\omega^2-\omega_0^2)^2+4\beta^2\omega^2}&#10;$$&#10;\end{document}&#10;"/>
  <p:tag name="FILENAME" val="TP_tmp"/>
  <p:tag name="FORMAT" val="pngmono"/>
  <p:tag name="RES" val="1200"/>
  <p:tag name="BLEND" val="0"/>
  <p:tag name="TRANSPARENT" val="0"/>
  <p:tag name="TBUG" val="0"/>
  <p:tag name="ALLOWFS" val="0"/>
  <p:tag name="ORIGWIDTH" val="371"/>
  <p:tag name="PICTUREFILESIZE" val="21804"/>
</p:tagLst>
</file>

<file path=ppt/tags/tag1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19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Q={\omega_0\over2\beta}=10^3\nonumber&#10;$$&#10;\end{document}&#10;"/>
  <p:tag name="FILENAME" val="TP_tmp"/>
  <p:tag name="FORMAT" val="pngmono"/>
  <p:tag name="RES" val="1200"/>
  <p:tag name="BLEND" val="0"/>
  <p:tag name="TRANSPARENT" val="0"/>
  <p:tag name="TBUG" val="0"/>
  <p:tag name="ALLOWFS" val="0"/>
  <p:tag name="ORIGWIDTH" val="116"/>
  <p:tag name="PICTUREFILESIZE" val="6552"/>
</p:tagLst>
</file>

<file path=ppt/tags/tag19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omega/\omega_0$&#10;\end{document}&#10;"/>
  <p:tag name="FILENAME" val="TP_tmp"/>
  <p:tag name="FORMAT" val="pngmono"/>
  <p:tag name="RES" val="1200"/>
  <p:tag name="BLEND" val="0"/>
  <p:tag name="TRANSPARENT" val="0"/>
  <p:tag name="TBUG" val="0"/>
  <p:tag name="ALLOWFS" val="0"/>
  <p:tag name="ORIGWIDTH" val="39"/>
  <p:tag name="PICTUREFILESIZE" val="2409"/>
</p:tagLst>
</file>

<file path=ppt/tags/tag19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SQL}&#10;$&#10;\end{document}&#10;"/>
  <p:tag name="FILENAME" val="TP_tmp"/>
  <p:tag name="FORMAT" val="pngmono"/>
  <p:tag name="RES" val="1200"/>
  <p:tag name="BLEND" val="0"/>
  <p:tag name="TRANSPARENT" val="0"/>
  <p:tag name="TBUG" val="0"/>
  <p:tag name="ALLOWFS" val="0"/>
  <p:tag name="ORIGWIDTH" val="38"/>
  <p:tag name="PICTUREFILESIZE" val="2287"/>
</p:tagLst>
</file>

<file path=ppt/tags/tag19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5,0,0.5}&#10;\scriptsize&#10;$S_L$&#10;\end{document}&#10;"/>
  <p:tag name="FILENAME" val="TP_tmp"/>
  <p:tag name="FORMAT" val="png256"/>
  <p:tag name="RES" val="1200"/>
  <p:tag name="BLEND" val="0"/>
  <p:tag name="TRANSPARENT" val="0"/>
  <p:tag name="TBUG" val="0"/>
  <p:tag name="ALLOWFS" val="0"/>
  <p:tag name="ORIGWIDTH" val="19"/>
  <p:tag name="PICTUREFILESIZE" val="3580"/>
</p:tagLst>
</file>

<file path=ppt/tags/tag19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5,0,0.5}&#10;\scriptsize&#10;$kT/\TPhbar\omega_0=50$&#10;\end{document}&#10;"/>
  <p:tag name="FILENAME" val="TP_tmp"/>
  <p:tag name="FORMAT" val="png256"/>
  <p:tag name="RES" val="1200"/>
  <p:tag name="BLEND" val="0"/>
  <p:tag name="TRANSPARENT" val="0"/>
  <p:tag name="TBUG" val="0"/>
  <p:tag name="ALLOWFS" val="0"/>
  <p:tag name="ORIGWIDTH" val="105"/>
  <p:tag name="PICTUREFILESIZE" val="12643"/>
</p:tagLst>
</file>

<file path=ppt/tags/tag19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5,0,0.5}&#10;\scriptsize&#10;$kT/\TPhbar\omega_0=5$&#10;\end{document}&#10;"/>
  <p:tag name="FILENAME" val="TP_tmp"/>
  <p:tag name="FORMAT" val="png256"/>
  <p:tag name="RES" val="1200"/>
  <p:tag name="BLEND" val="0"/>
  <p:tag name="TRANSPARENT" val="0"/>
  <p:tag name="TBUG" val="0"/>
  <p:tag name="ALLOWFS" val="0"/>
  <p:tag name="ORIGWIDTH" val="95"/>
  <p:tag name="PICTUREFILESIZE" val="11264"/>
</p:tagLst>
</file>

<file path=ppt/tags/tag19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5,0,0.5}&#10;\scriptsize&#10;$kT/\TPhbar\omega_0=0.5$&#10;\end{document}&#10;"/>
  <p:tag name="FILENAME" val="TP_tmp"/>
  <p:tag name="FORMAT" val="png256"/>
  <p:tag name="RES" val="1200"/>
  <p:tag name="BLEND" val="0"/>
  <p:tag name="TRANSPARENT" val="0"/>
  <p:tag name="TBUG" val="0"/>
  <p:tag name="ALLOWFS" val="0"/>
  <p:tag name="ORIGWIDTH" val="110"/>
  <p:tag name="PICTUREFILESIZE" val="12916"/>
</p:tagLst>
</file>

<file path=ppt/tags/tag19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19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19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2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x_1,x_2]=i\nonumber\\&#10;&amp;&amp;\Delta x_1\Delta x_2\ge1/2\nonumber&#10;\end{eqnarray}&#10;\end{document}&#10;"/>
  <p:tag name="FILENAME" val="TP_tmp"/>
  <p:tag name="FORMAT" val="pngmono"/>
  <p:tag name="RES" val="1200"/>
  <p:tag name="BLEND" val="0"/>
  <p:tag name="TRANSPARENT" val="0"/>
  <p:tag name="TBUG" val="0"/>
  <p:tag name="ALLOWFS" val="0"/>
  <p:tag name="ORIGWIDTH" val="122"/>
  <p:tag name="PICTUREFILESIZE" val="9103"/>
</p:tagLst>
</file>

<file path=ppt/tags/tag20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20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20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20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20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20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20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SQL}(\omega)={\TPhbar\over|G(\omega)|}=&#10;\TPhbar m\sqrt{(\omega^2-\omega_0^2)^2+4\beta^2\omega^2}&#10;$$&#10;\end{document}&#10;"/>
  <p:tag name="FILENAME" val="TP_tmp"/>
  <p:tag name="FORMAT" val="pngmono"/>
  <p:tag name="RES" val="1200"/>
  <p:tag name="BLEND" val="0"/>
  <p:tag name="TRANSPARENT" val="0"/>
  <p:tag name="TBUG" val="0"/>
  <p:tag name="ALLOWFS" val="0"/>
  <p:tag name="ORIGWIDTH" val="371"/>
  <p:tag name="PICTUREFILESIZE" val="21804"/>
</p:tagLst>
</file>

<file path=ppt/tags/tag20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color[rgb]{0.25,0.5,0.25}S_\eta(\omega)\over&#10;\color[rgb]{1,0,0}S_\xi(\omega)}=|G(\omega)|^2&#10;\nonumber&#10;$$&#10;&#10;\end{document}"/>
  <p:tag name="FILENAME" val="TP_tmp"/>
  <p:tag name="FORMAT" val="png256"/>
  <p:tag name="RES" val="1200"/>
  <p:tag name="BLEND" val="0"/>
  <p:tag name="TRANSPARENT" val="0"/>
  <p:tag name="TBUG" val="0"/>
  <p:tag name="ALLOWFS" val="0"/>
  <p:tag name="ORIGWIDTH" val="132"/>
  <p:tag name="PICTUREFILESIZE" val="21491"/>
</p:tagLst>
</file>

<file path=ppt/tags/tag20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color[rgb]{0.25,0.5,0.25}S_\eta(\omega)}&#10;{\color[rgb]{1,0,0}S_\xi(\omega)}=\TPhbar^2/4&#10;\nonumber&#10;$$&#10;\end{document}&#10;"/>
  <p:tag name="FILENAME" val="TP_tmp"/>
  <p:tag name="FORMAT" val="png256"/>
  <p:tag name="RES" val="1200"/>
  <p:tag name="BLEND" val="0"/>
  <p:tag name="TRANSPARENT" val="0"/>
  <p:tag name="TBUG" val="0"/>
  <p:tag name="ALLOWFS" val="0"/>
  <p:tag name="ORIGWIDTH" val="153"/>
  <p:tag name="PICTUREFILESIZE" val="16603"/>
</p:tagLst>
</file>

<file path=ppt/tags/tag20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eqnarray}&#10;\mbox{(signal)}&amp;=&amp;N\cos\phi\nonumber\\&#10;\mbox{(noise)}&amp;=&amp;\sqrt{2N}\Delta x_2|\sin\phi|\nonumber\\&#10;\Delta\phi={\mbox{(noise)}\over|d\mbox{(signal)}/d\phi|}&amp;=&amp;&#10;{\sqrt2\Delta x_2\over\sqrt N}\nonumber&#10;\end{eqnarray}&#10;\end{document}"/>
  <p:tag name="FILENAME" val="TP_tmp"/>
  <p:tag name="FORMAT" val="pngmono"/>
  <p:tag name="RES" val="1200"/>
  <p:tag name="BLEND" val="0"/>
  <p:tag name="TRANSPARENT" val="1"/>
  <p:tag name="TBUG" val="0"/>
  <p:tag name="ALLOWFS" val="0"/>
  <p:tag name="MAGNIFICATION" val="1316"/>
  <p:tag name="ORIGWIDTH" val="337"/>
  <p:tag name="PICTUREFILESIZE" val="41983"/>
</p:tagLst>
</file>

<file path=ppt/tags/tag21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21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21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21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21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21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21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21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21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q&amp;=&amp;\mbox{Re}[(X_1+iX_2)e^{-i\omega_0t}]&#10;=X_1\cos\omega_0t+X_2\sin\omega_0t\nonumber\\&#10;p/m\omega_0&amp;=&amp;\mbox{Im}[(X_1+iX_2)e^{-i\omega_0t}]&#10;=-X_1\sin\omega_0t+X_2\cos\omega_0t\nonumber\&#10;\end{eqnarray}&#10;\end{document}&#10;"/>
  <p:tag name="FILENAME" val="TP_tmp"/>
  <p:tag name="FORMAT" val="pngmono"/>
  <p:tag name="RES" val="1200"/>
  <p:tag name="BLEND" val="0"/>
  <p:tag name="TRANSPARENT" val="0"/>
  <p:tag name="TBUG" val="0"/>
  <p:tag name="ALLOWFS" val="0"/>
  <p:tag name="ORIGWIDTH" val="486"/>
  <p:tag name="PICTUREFILESIZE" val="39501"/>
</p:tagLst>
</file>

<file path=ppt/tags/tag219.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y(\omega)=\myunderbrace{G(\omega)f(\omega)+G(\omega)\xi(\omega)}{q(\omega)}&#10;+\eta(\omega)&#10;$$&#10;\end{document}&#10;"/>
  <p:tag name="FILENAME" val="TP_tmp"/>
  <p:tag name="FORMAT" val="pngmono"/>
  <p:tag name="RES" val="1200"/>
  <p:tag name="BLEND" val="0"/>
  <p:tag name="TRANSPARENT" val="0"/>
  <p:tag name="TBUG" val="0"/>
  <p:tag name="ALLOWFS" val="0"/>
  <p:tag name="ORIGWIDTH" val="297"/>
  <p:tag name="PICTUREFILESIZE" val="20870"/>
</p:tagLst>
</file>

<file path=ppt/tags/tag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sim{\Delta x_2\over A}={\Delta x_2\over\sqrt N}&#10;$$&#10;\end{document}&#10;"/>
  <p:tag name="FILENAME" val="TP_tmp"/>
  <p:tag name="FORMAT" val="pngmono"/>
  <p:tag name="RES" val="1200"/>
  <p:tag name="BLEND" val="0"/>
  <p:tag name="TRANSPARENT" val="1"/>
  <p:tag name="TBUG" val="0"/>
  <p:tag name="ALLOWFS" val="0"/>
  <p:tag name="ORIGWIDTH" val="150"/>
  <p:tag name="PICTUREFILESIZE" val="12079"/>
</p:tagLst>
</file>

<file path=ppt/tags/tag22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color[rgb]{0.5,0,0.5}&#10;\scriptsize&#10;Squeeze this output noise by correlating $\eta$ and $\xi$.\\  &#10;Quantum mechanics requires that an orthogonal\\ &#10;linear combination of $\eta$ and $G\xi$ become very\\&#10;noisy, thus making $\eta$, $\xi$, {\it and\/} $q$ very noisy.&#10;\end{document}&#10;"/>
  <p:tag name="FILENAME" val="TP_tmp"/>
  <p:tag name="FORMAT" val="png256"/>
  <p:tag name="RES" val="1200"/>
  <p:tag name="BLEND" val="0"/>
  <p:tag name="TRANSPARENT" val="0"/>
  <p:tag name="TBUG" val="0"/>
  <p:tag name="ALLOWFS" val="0"/>
  <p:tag name="ORIGWIDTH" val="412"/>
  <p:tag name="PICTUREFILESIZE" val="155625"/>
</p:tagLst>
</file>

<file path=ppt/tags/tag22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end{document}"/>
  <p:tag name="FILENAME" val="TP_tmp"/>
  <p:tag name="FORMAT" val="png256"/>
  <p:tag name="RES" val="1200"/>
  <p:tag name="BLEND" val="0"/>
  <p:tag name="TRANSPARENT" val="0"/>
  <p:tag name="TBUG" val="0"/>
  <p:tag name="ALLOWFS" val="0"/>
  <p:tag name="ORIGWIDTH" val="263"/>
  <p:tag name="PICTUREFILESIZE" val="24796"/>
</p:tagLst>
</file>

<file path=ppt/tags/tag22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2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10;\matrix{\mbox{Signal force $f(t)$ (waveform)}\cr\mbox{coupling $-qf(t)$\qquad}}&#10;$$&#10;\end{document}"/>
  <p:tag name="FILENAME" val="TP_tmp"/>
  <p:tag name="FORMAT" val="png256"/>
  <p:tag name="RES" val="1200"/>
  <p:tag name="BLEND" val="0"/>
  <p:tag name="TRANSPARENT" val="0"/>
  <p:tag name="TBUG" val="0"/>
  <p:tag name="ALLOWFS" val="0"/>
  <p:tag name="ORIGWIDTH" val="289"/>
  <p:tag name="PICTUREFILESIZE" val="41425"/>
</p:tagLst>
</file>

<file path=ppt/tags/tag2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2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ta$&#10;\end{document}"/>
  <p:tag name="FILENAME" val="TP_tmp"/>
  <p:tag name="FORMAT" val="png256"/>
  <p:tag name="RES" val="1200"/>
  <p:tag name="BLEND" val="0"/>
  <p:tag name="TRANSPARENT" val="0"/>
  <p:tag name="TBUG" val="0"/>
  <p:tag name="ALLOWFS" val="0"/>
  <p:tag name="ORIGWIDTH" val="13"/>
  <p:tag name="PICTUREFILESIZE" val="2466"/>
</p:tagLst>
</file>

<file path=ppt/tags/tag2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2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2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 force $\xi(t)$&#10;\end{document}"/>
  <p:tag name="FILENAME" val="TP_tmp"/>
  <p:tag name="FORMAT" val="png256"/>
  <p:tag name="RES" val="1200"/>
  <p:tag name="BLEND" val="0"/>
  <p:tag name="TRANSPARENT" val="0"/>
  <p:tag name="TBUG" val="0"/>
  <p:tag name="ALLOWFS" val="0"/>
  <p:tag name="ORIGWIDTH" val="221"/>
  <p:tag name="PICTUREFILESIZE" val="17703"/>
</p:tagLst>
</file>

<file path=ppt/tags/tag2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Langevin force $L(t)$&#10;\end{document}"/>
  <p:tag name="FILENAME" val="TP_tmp"/>
  <p:tag name="FORMAT" val="png256"/>
  <p:tag name="RES" val="1200"/>
  <p:tag name="BLEND" val="0"/>
  <p:tag name="TRANSPARENT" val="0"/>
  <p:tag name="TBUG" val="0"/>
  <p:tag name="ALLOWFS" val="0"/>
  <p:tag name="ORIGWIDTH" val="195"/>
  <p:tag name="PICTUREFILESIZE" val="23712"/>
</p:tagLst>
</file>

<file path=ppt/tags/tag2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x_1=\Delta x_2={1\over\sqrt2}\;,\quad&#10;\Delta\phi\sim{1\over\sqrt{2N}}&#10;$$&#10;\end{document}&#10;"/>
  <p:tag name="FILENAME" val="TP_tmp"/>
  <p:tag name="FORMAT" val="pngmono"/>
  <p:tag name="RES" val="1200"/>
  <p:tag name="BLEND" val="0"/>
  <p:tag name="TRANSPARENT" val="1"/>
  <p:tag name="TBUG" val="0"/>
  <p:tag name="ALLOWFS" val="0"/>
  <p:tag name="ORIGWIDTH" val="276"/>
  <p:tag name="PICTUREFILESIZE" val="16051"/>
</p:tagLst>
</file>

<file path=ppt/tags/tag23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est}(\omega)\ge&#10;{\TPhbar^2\over4S_{\Delta q}(\omega)}=&#10;{1\over|G(\omega)|^2}{\TPhbar^2\over4S_\xi(\omega)}=&#10;{S_\eta(\omega)\over|G(\omega)|^2}&#10;$$&#10;\end{document}&#10;"/>
  <p:tag name="FILENAME" val="TP_tmp"/>
  <p:tag name="FORMAT" val="pngmono"/>
  <p:tag name="RES" val="1200"/>
  <p:tag name="BLEND" val="0"/>
  <p:tag name="TRANSPARENT" val="0"/>
  <p:tag name="TBUG" val="0"/>
  <p:tag name="ALLOWFS" val="0"/>
  <p:tag name="ORIGWIDTH" val="381"/>
  <p:tag name="PICTUREFILESIZE" val="28671"/>
</p:tagLst>
</file>

<file path=ppt/tags/tag23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rm est}(\omega)\left(&#10;S_{\Delta q}(\omega)+{\TPhbar^2\over4S_{\Delta f}(\omega)}\right)\ge&#10;{\TPhbar^2\over4}&#10;$$&#10;\end{document}&#10;"/>
  <p:tag name="FILENAME" val="TP_tmp"/>
  <p:tag name="FORMAT" val="pngmono"/>
  <p:tag name="RES" val="1200"/>
  <p:tag name="BLEND" val="0"/>
  <p:tag name="TRANSPARENT" val="0"/>
  <p:tag name="TBUG" val="0"/>
  <p:tag name="ALLOWFS" val="0"/>
  <p:tag name="ORIGWIDTH" val="280"/>
  <p:tag name="PICTUREFILESIZE" val="19752"/>
</p:tagLst>
</file>

<file path=ppt/tags/tag232.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begin{document}&#10;\scriptsize&#10;$$&#10;S_{\Delta q}(\omega)=|G(\omega)|^2&#10;{\color[rgb]{1,0,0}S_\xi(\omega)}&#10;$$&#10;\end{document}&#10;"/>
  <p:tag name="FILENAME" val="TP_tmp"/>
  <p:tag name="FORMAT" val="png256"/>
  <p:tag name="RES" val="1200"/>
  <p:tag name="BLEND" val="0"/>
  <p:tag name="TRANSPARENT" val="0"/>
  <p:tag name="TBUG" val="0"/>
  <p:tag name="ALLOWFS" val="0"/>
  <p:tag name="ORIGWIDTH" val="185"/>
  <p:tag name="PICTUREFILESIZE" val="16922"/>
</p:tagLst>
</file>

<file path=ppt/tags/tag23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S_{\Delta z}(\omega)={S_\eta(\omega)\over|G(\omega)|^2}&#10;$$&#10;\end{document}&#10;"/>
  <p:tag name="FILENAME" val="TP_tmp"/>
  <p:tag name="FORMAT" val="pngmono"/>
  <p:tag name="RES" val="1200"/>
  <p:tag name="BLEND" val="0"/>
  <p:tag name="TRANSPARENT" val="0"/>
  <p:tag name="TBUG" val="0"/>
  <p:tag name="ALLOWFS" val="0"/>
  <p:tag name="ORIGWIDTH" val="144"/>
  <p:tag name="PICTUREFILESIZE" val="11564"/>
</p:tagLst>
</file>

<file path=ppt/tags/tag2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Q=q+q'&amp;&amp;\nonumber\\&#10;\delta q=(q-q')/2&amp;&amp;\nonumber&#10;\end{eqnarray}&#10;\end{document}"/>
  <p:tag name="FILENAME" val="TP_tmp"/>
  <p:tag name="FORMAT" val="pngmono"/>
  <p:tag name="RES" val="1200"/>
  <p:tag name="BLEND" val="0"/>
  <p:tag name="TRANSPARENT" val="0"/>
  <p:tag name="TBUG" val="0"/>
  <p:tag name="ALLOWFS" val="0"/>
  <p:tag name="ORIGWIDTH" val="144"/>
  <p:tag name="PICTUREFILESIZE" val="12065"/>
</p:tagLst>
</file>

<file path=ppt/tags/tag2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amp;&amp;P=(p+p')/2\nonumber\\&#10;&amp;&amp;\delta p=p-p'\nonumber&#10;\end{eqnarray}&#10;\end{document}"/>
  <p:tag name="FILENAME" val="TP_tmp"/>
  <p:tag name="FORMAT" val="pngmono"/>
  <p:tag name="RES" val="1200"/>
  <p:tag name="BLEND" val="0"/>
  <p:tag name="TRANSPARENT" val="0"/>
  <p:tag name="TBUG" val="0"/>
  <p:tag name="ALLOWFS" val="0"/>
  <p:tag name="ORIGWIDTH" val="144"/>
  <p:tag name="PICTUREFILESIZE" val="12250"/>
</p:tagLst>
</file>

<file path=ppt/tags/tag2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force $\xi(t)$&#10;\end{document}"/>
  <p:tag name="FILENAME" val="TP_tmp"/>
  <p:tag name="FORMAT" val="png256"/>
  <p:tag name="RES" val="1200"/>
  <p:tag name="BLEND" val="0"/>
  <p:tag name="TRANSPARENT" val="0"/>
  <p:tag name="TBUG" val="0"/>
  <p:tag name="ALLOWFS" val="0"/>
  <p:tag name="ORIGWIDTH" val="119"/>
  <p:tag name="PICTUREFILESIZE" val="18892"/>
</p:tagLst>
</file>

<file path=ppt/tags/tag2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0}&#10;\begin{document}&#10;Back-action\\force $\xi(t)$&#10;\end{document}"/>
  <p:tag name="FILENAME" val="TP_tmp"/>
  <p:tag name="FORMAT" val="png256"/>
  <p:tag name="RES" val="1200"/>
  <p:tag name="BLEND" val="0"/>
  <p:tag name="TRANSPARENT" val="0"/>
  <p:tag name="TBUG" val="0"/>
  <p:tag name="ALLOWFS" val="0"/>
  <p:tag name="ORIGWIDTH" val="119"/>
  <p:tag name="PICTUREFILESIZE" val="18892"/>
</p:tagLst>
</file>

<file path=ppt/tags/tag2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100"/>
  <p:tag name="PICTUREFILESIZE" val="7882"/>
</p:tagLst>
</file>

<file path=ppt/tags/tag2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33"/>
  <p:tag name="PICTUREFILESIZE" val="2605"/>
</p:tagLst>
</file>

<file path=ppt/tags/tag2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rix{\Delta x_1=e^r/\sqrt2\cr\phantom{x}\cr\Delta x_2=e^{-r}/\sqrt2}\;,\quad&#10;\Delta\phi\sim{e^{-r}\over\sqrt{2N}}&#10;$$&#10;\end{document}&#10;"/>
  <p:tag name="FILENAME" val="TP_tmp"/>
  <p:tag name="FORMAT" val="pngmono"/>
  <p:tag name="RES" val="1200"/>
  <p:tag name="BLEND" val="0"/>
  <p:tag name="TRANSPARENT" val="1"/>
  <p:tag name="TBUG" val="0"/>
  <p:tag name="ALLOWFS" val="0"/>
  <p:tag name="ORIGWIDTH" val="249"/>
  <p:tag name="PICTUREFILESIZE" val="22819"/>
</p:tagLst>
</file>

<file path=ppt/tags/tag2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40"/>
  <p:tag name="PICTUREFILESIZE" val="4928"/>
</p:tagLst>
</file>

<file path=ppt/tags/tag2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Force $f(t)$&#10;\end{document}"/>
  <p:tag name="FILENAME" val="TP_tmp"/>
  <p:tag name="FORMAT" val="png256"/>
  <p:tag name="RES" val="1200"/>
  <p:tag name="BLEND" val="0"/>
  <p:tag name="TRANSPARENT" val="0"/>
  <p:tag name="TBUG" val="0"/>
  <p:tag name="ALLOWFS" val="0"/>
  <p:tag name="ORIGWIDTH" val="100"/>
  <p:tag name="PICTUREFILESIZE" val="8718"/>
</p:tagLst>
</file>

<file path=ppt/tags/tag2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k=m\omega_0^2$&#10;\end{document}"/>
  <p:tag name="FILENAME" val="TP_tmp"/>
  <p:tag name="FORMAT" val="png256"/>
  <p:tag name="RES" val="1200"/>
  <p:tag name="BLEND" val="0"/>
  <p:tag name="TRANSPARENT" val="0"/>
  <p:tag name="TBUG" val="0"/>
  <p:tag name="ALLOWFS" val="0"/>
  <p:tag name="ORIGWIDTH" val="84"/>
  <p:tag name="PICTUREFILESIZE" val="7646"/>
</p:tagLst>
</file>

<file path=ppt/tags/tag2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m$&#10;\end{document}"/>
  <p:tag name="FILENAME" val="TP_tmp"/>
  <p:tag name="FORMAT" val="png256"/>
  <p:tag name="RES" val="1200"/>
  <p:tag name="BLEND" val="0"/>
  <p:tag name="TRANSPARENT" val="0"/>
  <p:tag name="TBUG" val="0"/>
  <p:tag name="ALLOWFS" val="0"/>
  <p:tag name="ORIGWIDTH" val="19"/>
  <p:tag name="PICTUREFILESIZE" val="2236"/>
</p:tagLst>
</file>

<file path=ppt/tags/tag24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q(t)$&#10;\end{document}"/>
  <p:tag name="FILENAME" val="TP_tmp"/>
  <p:tag name="FORMAT" val="png256"/>
  <p:tag name="RES" val="1200"/>
  <p:tag name="BLEND" val="0"/>
  <p:tag name="TRANSPARENT" val="0"/>
  <p:tag name="TBUG" val="0"/>
  <p:tag name="ALLOWFS" val="0"/>
  <p:tag name="ORIGWIDTH" val="35"/>
  <p:tag name="PICTUREFILESIZE" val="4549"/>
</p:tagLst>
</file>

<file path=ppt/tags/tag24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Readout $y(t)=Q(t)+{\color[rgb]{0.25,0.5,0.25}\eta(t)}=&#10;q(t)+q'(t)+{\color[rgb]{0.25,0.5,0.25}\eta(t)}$&#10;\end{document}"/>
  <p:tag name="FILENAME" val="TP_tmp"/>
  <p:tag name="FORMAT" val="png256"/>
  <p:tag name="RES" val="1200"/>
  <p:tag name="BLEND" val="0"/>
  <p:tag name="TRANSPARENT" val="0"/>
  <p:tag name="TBUG" val="0"/>
  <p:tag name="ALLOWFS" val="0"/>
  <p:tag name="ORIGWIDTH" val="464"/>
  <p:tag name="PICTUREFILESIZE" val="45396"/>
</p:tagLst>
</file>

<file path=ppt/tags/tag24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25,0.5,0.25}&#10;\begin{document}&#10;Measurement noise&#10;\end{document}"/>
  <p:tag name="FILENAME" val="TP_tmp"/>
  <p:tag name="FORMAT" val="png256"/>
  <p:tag name="RES" val="1200"/>
  <p:tag name="BLEND" val="0"/>
  <p:tag name="TRANSPARENT" val="0"/>
  <p:tag name="TBUG" val="0"/>
  <p:tag name="ALLOWFS" val="0"/>
  <p:tag name="ORIGWIDTH" val="193"/>
  <p:tag name="PICTUREFILESIZE" val="24242"/>
</p:tagLst>
</file>

<file path=ppt/tags/tag2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scriptsize&#10;\color[rgb]{0,0,1}&#10;Oscillator ($q$,$p$) and negative-mass oscillator ($q'$,$p'$)&#10;\end{document}"/>
  <p:tag name="FILENAME" val="TP_tmp"/>
  <p:tag name="FORMAT" val="png256"/>
  <p:tag name="RES" val="1200"/>
  <p:tag name="BLEND" val="0"/>
  <p:tag name="TRANSPARENT" val="0"/>
  <p:tag name="TBUG" val="0"/>
  <p:tag name="ALLOWFS" val="0"/>
  <p:tag name="ORIGWIDTH" val="423"/>
  <p:tag name="PICTUREFILESIZE" val="31999"/>
</p:tagLst>
</file>

<file path=ppt/tags/tag2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scriptsize&#10;\color[rgb]{0.25,0.5,0.25}&#10;Back-action noise in $q$ and $q'$ cancels in $Q=q+q'$&#10;\centerline{OR}&#10;$Q=q+q'$ is a new BAE observable, which, rather than being conserved, &#10;acts just like oscillator position, responding to a force in the same way.&#10;\end{document}"/>
  <p:tag name="FILENAME" val="TP_tmp"/>
  <p:tag name="FORMAT" val="png256"/>
  <p:tag name="RES" val="1200"/>
  <p:tag name="BLEND" val="0"/>
  <p:tag name="TRANSPARENT" val="0"/>
  <p:tag name="TBUG" val="0"/>
  <p:tag name="ALLOWFS" val="0"/>
  <p:tag name="ORIGWIDTH" val="467"/>
  <p:tag name="PICTUREFILESIZE" val="176295"/>
</p:tagLst>
</file>

<file path=ppt/tags/tag2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Q=q+q'&amp;&amp;\nonumber\\&#10;\delta q=(q-q')/2&amp;&amp;\nonumber&#10;\end{eqnarray}&#10;\end{document}"/>
  <p:tag name="FILENAME" val="TP_tmp"/>
  <p:tag name="FORMAT" val="pngmono"/>
  <p:tag name="RES" val="1200"/>
  <p:tag name="BLEND" val="0"/>
  <p:tag name="TRANSPARENT" val="0"/>
  <p:tag name="TBUG" val="0"/>
  <p:tag name="ALLOWFS" val="0"/>
  <p:tag name="ORIGWIDTH" val="144"/>
  <p:tag name="PICTUREFILESIZE" val="12065"/>
</p:tagLst>
</file>

<file path=ppt/tags/tag2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sqrt2\Delta x_2\over\sqrt N}&#10;$$&#10;\end{document}&#10;"/>
  <p:tag name="FILENAME" val="TP_tmp"/>
  <p:tag name="FORMAT" val="pngmono"/>
  <p:tag name="RES" val="1200"/>
  <p:tag name="BLEND" val="0"/>
  <p:tag name="TRANSPARENT" val="1"/>
  <p:tag name="TBUG" val="0"/>
  <p:tag name="ALLOWFS" val="0"/>
  <p:tag name="ORIGWIDTH" val="114"/>
  <p:tag name="PICTUREFILESIZE" val="9884"/>
</p:tagLst>
</file>

<file path=ppt/tags/tag2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begin{eqnarray}&#10;&amp;&amp;P=(p+p')/2\nonumber\\&#10;&amp;&amp;\delta p=p-p'\nonumber&#10;\end{eqnarray}&#10;\end{document}"/>
  <p:tag name="FILENAME" val="TP_tmp"/>
  <p:tag name="FORMAT" val="pngmono"/>
  <p:tag name="RES" val="1200"/>
  <p:tag name="BLEND" val="0"/>
  <p:tag name="TRANSPARENT" val="0"/>
  <p:tag name="TBUG" val="0"/>
  <p:tag name="ALLOWFS" val="0"/>
  <p:tag name="ORIGWIDTH" val="144"/>
  <p:tag name="PICTUREFILESIZE" val="12250"/>
</p:tagLst>
</file>

<file path=ppt/tags/tag2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amp;\ctrl{1}   &amp;\qw         &amp;\ctrl{1}   &amp;\qw \\&#10;&amp;\targ      &amp;\gate{Z}  &amp;\targ       &amp;\qw &#10;}&#10;\end{document}&#10;"/>
  <p:tag name="FILENAME" val="TP_tmp"/>
  <p:tag name="FORMAT" val="pngmono"/>
  <p:tag name="RES" val="1200"/>
  <p:tag name="BLEND" val="0"/>
  <p:tag name="TRANSPARENT" val="1"/>
  <p:tag name="TBUG" val="0"/>
  <p:tag name="ALLOWFS" val="0"/>
  <p:tag name="ORIGWIDTH" val="143"/>
  <p:tag name="PICTUREFILESIZE" val="9069"/>
</p:tagLst>
</file>

<file path=ppt/tags/tag2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amp;\ctrl{1}   &amp;\qw         &amp;\ctrl{1}   &amp;\qw \\&#10;&amp;\gate{X} &amp;\gate{Z}  &amp;\gate{X}   &amp;\qw &#10;}&#10;\end{document}&#10;"/>
  <p:tag name="FILENAME" val="TP_tmp"/>
  <p:tag name="FORMAT" val="pngmono"/>
  <p:tag name="RES" val="1200"/>
  <p:tag name="BLEND" val="0"/>
  <p:tag name="TRANSPARENT" val="1"/>
  <p:tag name="TBUG" val="0"/>
  <p:tag name="ALLOWFS" val="0"/>
  <p:tag name="ORIGWIDTH" val="165"/>
  <p:tag name="PICTUREFILESIZE" val="10495"/>
</p:tagLst>
</file>

<file path=ppt/tags/tag2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amp;\qw         &amp;\ctrl{1}   &amp;\qw \\&#10;&amp;\gate{Z}  &amp;\gate{-I}   &amp;\qw &#10;}&#10;\end{document}&#10;"/>
  <p:tag name="FILENAME" val="TP_tmp"/>
  <p:tag name="FORMAT" val="pngmono"/>
  <p:tag name="RES" val="1200"/>
  <p:tag name="BLEND" val="0"/>
  <p:tag name="TRANSPARENT" val="1"/>
  <p:tag name="TBUG" val="0"/>
  <p:tag name="ALLOWFS" val="0"/>
  <p:tag name="ORIGWIDTH" val="123"/>
  <p:tag name="PICTUREFILESIZE" val="7463"/>
</p:tagLst>
</file>

<file path=ppt/tags/tag2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amp;\gate{Z}  &amp;\qw \\&#10;&amp;\gate{Z}  &amp;\qw &#10;}&#10;\end{document}&#10;"/>
  <p:tag name="FILENAME" val="TP_tmp"/>
  <p:tag name="FORMAT" val="pngmono"/>
  <p:tag name="RES" val="1200"/>
  <p:tag name="BLEND" val="0"/>
  <p:tag name="TRANSPARENT" val="1"/>
  <p:tag name="TBUG" val="0"/>
  <p:tag name="ALLOWFS" val="0"/>
  <p:tag name="ORIGWIDTH" val="68"/>
  <p:tag name="PICTUREFILESIZE" val="6089"/>
</p:tagLst>
</file>

<file path=ppt/tags/tag2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gate{e^{-3iZ\phi/2}}  &amp;\gate{H}   &amp;\measure{M}    &amp;\cw\\&#10;\lstick{|0\rangle}  &amp;\qw        &amp;\qw                         &amp;\qw         &amp;\qw                  &amp;\qw\\&#10;\lstick{|0\rangle}  &amp;\qw        &amp;\qw                         &amp;\qw         &amp;\qw                  &amp;\qw&#10;}&#10;\end{document}&#10;"/>
  <p:tag name="FILENAME" val="TP_tmp"/>
  <p:tag name="FORMAT" val="pngmono"/>
  <p:tag name="RES" val="1200"/>
  <p:tag name="BLEND" val="0"/>
  <p:tag name="TRANSPARENT" val="1"/>
  <p:tag name="TBUG" val="0"/>
  <p:tag name="ALLOWFS" val="0"/>
  <p:tag name="ORIGWIDTH" val="289"/>
  <p:tag name="PICTUREFILESIZE" val="25672"/>
</p:tagLst>
</file>

<file path=ppt/tags/tag2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rix{&#10;\displaystyle{{1\over2}(\Delta x_1)^2\sim N}\cr&#10;\phantom{x}\cr&#10;\displaystyle{\Delta x_2={1\over 2\Delta x_1}\sim{1\over2\sqrt{2N}}}}\;,\quad&#10;\Delta\phi\sim{1\over 2N}&#10;$$&#10;\end{document}&#10;"/>
  <p:tag name="FILENAME" val="TP_tmp"/>
  <p:tag name="FORMAT" val="pngmono"/>
  <p:tag name="RES" val="1200"/>
  <p:tag name="BLEND" val="0"/>
  <p:tag name="TRANSPARENT" val="1"/>
  <p:tag name="TBUG" val="0"/>
  <p:tag name="ALLOWFS" val="0"/>
  <p:tag name="ORIGWIDTH" val="300"/>
  <p:tag name="PICTUREFILESIZE" val="28974"/>
</p:tagLst>
</file>

<file path=ppt/tags/tag2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                       &amp;\ctrl{1}   &amp;\qw                       &amp;\ctrl{1}   &amp;\qw \\&#10;\lstick{|0\rangle}&amp;\targ      &amp;\gate{e^{-iZ\phi/2}}  &amp;\targ       &amp;\qw &#10;}&#10;\end{document}&#10;"/>
  <p:tag name="FILENAME" val="TP_tmp"/>
  <p:tag name="FORMAT" val="pngmono"/>
  <p:tag name="RES" val="1200"/>
  <p:tag name="BLEND" val="0"/>
  <p:tag name="TRANSPARENT" val="1"/>
  <p:tag name="TBUG" val="0"/>
  <p:tag name="ALLOWFS" val="0"/>
  <p:tag name="ORIGWIDTH" val="214"/>
  <p:tag name="PICTUREFILESIZE" val="14730"/>
</p:tagLst>
</file>

<file path=ppt/tags/tag2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Longleftrightarrow$$&#10;\end{document}&#10;"/>
  <p:tag name="FILENAME" val="TP_tmp"/>
  <p:tag name="FORMAT" val="pngmono"/>
  <p:tag name="RES" val="1200"/>
  <p:tag name="BLEND" val="0"/>
  <p:tag name="TRANSPARENT" val="1"/>
  <p:tag name="TBUG" val="0"/>
  <p:tag name="ALLOWFS" val="0"/>
  <p:tag name="ORIGWIDTH" val="32"/>
  <p:tag name="PICTUREFILESIZE" val="1091"/>
</p:tagLst>
</file>

<file path=ppt/tags/tag26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65em @C=1em {&#10;                       &amp;\multigate{1}{e^{-iZ\otimes Z\phi/2}} &amp;\qw \\&#10;\lstick{|0\rangle}&amp;\ghost{e^{-iZ\otimes Z\phi/2}}          &amp;\qw &#10;}&#10;\end{document}&#10;"/>
  <p:tag name="FILENAME" val="TP_tmp"/>
  <p:tag name="FORMAT" val="pngmono"/>
  <p:tag name="RES" val="1200"/>
  <p:tag name="BLEND" val="0"/>
  <p:tag name="TRANSPARENT" val="1"/>
  <p:tag name="TBUG" val="0"/>
  <p:tag name="ALLOWFS" val="0"/>
  <p:tag name="ORIGWIDTH" val="166"/>
  <p:tag name="PICTUREFILESIZE" val="11860"/>
</p:tagLst>
</file>

<file path=ppt/tags/tag26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                       &amp;\gate{e^{-iZ\phi/2}}  &amp;\qw \\&#10;\lstick{|0\rangle}&amp;\qw                       &amp;\qw &#10;}&#10;\end{document}&#10;"/>
  <p:tag name="FILENAME" val="TP_tmp"/>
  <p:tag name="FORMAT" val="pngmono"/>
  <p:tag name="RES" val="1200"/>
  <p:tag name="BLEND" val="0"/>
  <p:tag name="TRANSPARENT" val="1"/>
  <p:tag name="TBUG" val="0"/>
  <p:tag name="ALLOWFS" val="0"/>
  <p:tag name="ORIGWIDTH" val="138"/>
  <p:tag name="PICTUREFILESIZE" val="8788"/>
</p:tagLst>
</file>

<file path=ppt/tags/tag2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ctrl{1}   &amp;\ctrl{2}   &amp;\gate{e^{-iZ\phi/2}}  &amp;\ctrl{2}   &amp;\ctrl{1}   &amp;\gate{H}   &amp;\measure{M}    &amp;\cw\\&#10;\lstick{|0\rangle}  &amp;\qw        &amp;\targ      &amp;\qw        &amp;\gate{e^{-iZ\phi/2}}  &amp;\qw        &amp;\targ      &amp;\qw        &amp;\qw            &amp;\qw\\&#10;\lstick{|0\rangle}  &amp;\qw        &amp;\qw        &amp;\targ      &amp;\gate{e^{-iZ\phi/2}}  &amp;\targ      &amp;\qw        &amp;\qw        &amp;\qw            &amp;\qw&#10;}&#10;\end{document}&#10;"/>
  <p:tag name="FILENAME" val="TP_tmp"/>
  <p:tag name="FORMAT" val="pngmono"/>
  <p:tag name="RES" val="1200"/>
  <p:tag name="BLEND" val="0"/>
  <p:tag name="TRANSPARENT" val="1"/>
  <p:tag name="TBUG" val="0"/>
  <p:tag name="ALLOWFS" val="0"/>
  <p:tag name="ORIGWIDTH" val="432"/>
  <p:tag name="PICTUREFILESIZE" val="52524"/>
</p:tagLst>
</file>

<file path=ppt/tags/tag26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rho_\gamma(t)=U_\gamma(t)\rho_0U^\dagger_\gamma(t)&#10;\qquad&#10;i\TPhbar{\partial U_\gamma(t) \over \partial t}=H_\gamma(t)U_\gamma(t)&#10;$$&#10;\vspace{-24pt}&#10;$$&#10;p(\gamma_{\rm est}|\gamma)=\tr\!\left(E_{\gamma_{\rm est}}\rho_\gamma(t)\right)&#10;\qquad&#10;\int d\gamma_{\rm est}\,E_{\gamma_{\rm est}}=I&#10;$$&#10;\end{document}"/>
  <p:tag name="FILENAME" val="TP_tmp"/>
  <p:tag name="FORMAT" val="png256"/>
  <p:tag name="RES" val="1200"/>
  <p:tag name="BLEND" val="0"/>
  <p:tag name="TRANSPARENT" val="1"/>
  <p:tag name="TBUG" val="0"/>
  <p:tag name="ALLOWFS" val="0"/>
  <p:tag name="ORIGWIDTH" val="389"/>
  <p:tag name="PICTUREFILESIZE" val="64711"/>
</p:tagLst>
</file>

<file path=ppt/tags/tag2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Initial state $\rho_0$\\&#10;Evolution operator $U_\gamma(t)$\\&#10;Estimator POVM $E_{\rm est}$&#10;\end{center} &#10;\end{document}&#10;"/>
  <p:tag name="FILENAME" val="TP_tmp"/>
  <p:tag name="FORMAT" val="png256"/>
  <p:tag name="RES" val="1200"/>
  <p:tag name="BLEND" val="0"/>
  <p:tag name="TRANSPARENT" val="1"/>
  <p:tag name="TBUG" val="0"/>
  <p:tag name="ALLOWFS" val="0"/>
  <p:tag name="ORIGWIDTH" val="204"/>
  <p:tag name="PICTUREFILESIZE" val="40581"/>
</p:tagLst>
</file>

<file path=ppt/tags/tag26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H_\gamma(t) = \TPhbar\gamma h + \tilde H(t)&#10;$$&#10;\end{document}"/>
  <p:tag name="FILENAME" val="TP_tmp"/>
  <p:tag name="FORMAT" val="png256"/>
  <p:tag name="RES" val="1200"/>
  <p:tag name="BLEND" val="0"/>
  <p:tag name="TRANSPARENT" val="1"/>
  <p:tag name="TBUG" val="0"/>
  <p:tag name="ALLOWFS" val="0"/>
  <p:tag name="ORIGWIDTH" val="161"/>
  <p:tag name="PICTUREFILESIZE" val="12825"/>
</p:tagLst>
</file>

<file path=ppt/tags/tag2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Parameter $\gamma$\\&#10;Generator of parameter displacements, $h$\\&#10;Everything else, $\tilde H$&#10;\end{center} &#10;\end{document}&#10;"/>
  <p:tag name="FILENAME" val="TP_tmp"/>
  <p:tag name="FORMAT" val="png256"/>
  <p:tag name="RES" val="1200"/>
  <p:tag name="BLEND" val="0"/>
  <p:tag name="TRANSPARENT" val="1"/>
  <p:tag name="TBUG" val="0"/>
  <p:tag name="ALLOWFS" val="0"/>
  <p:tag name="ORIGWIDTH" val="343"/>
  <p:tag name="PICTUREFILESIZE" val="48276"/>
</p:tagLst>
</file>

<file path=ppt/tags/tag2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x_1=\Delta x_2={1\over\sqrt2}\;,\quad&#10;\Delta\phi={1\over\sqrt N}&#10;$$&#10;\end{document}&#10;"/>
  <p:tag name="FILENAME" val="TP_tmp"/>
  <p:tag name="FORMAT" val="pngmono"/>
  <p:tag name="RES" val="1200"/>
  <p:tag name="BLEND" val="0"/>
  <p:tag name="TRANSPARENT" val="1"/>
  <p:tag name="TBUG" val="0"/>
  <p:tag name="ALLOWFS" val="0"/>
  <p:tag name="ORIGWIDTH" val="268"/>
  <p:tag name="PICTUREFILESIZE" val="15139"/>
</p:tagLst>
</file>

<file path=ppt/tags/tag27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Delta\gamma_{\rm est}\equiv\gamma_{\rm est}-\langle\gamma_{\rm est}\rangle&#10;$$&#10;$$&#10;\delta\gamma&#10;\equiv{\gamma_{\rm est}\over|d\langle\gamma_{\rm est}\rangle/d\gamma|}-\gamma&#10;={\Delta\gamma_{\rm est}\over|d\langle\gamma_{\rm est}\rangle/d\gamma|}&#10;+\langle\delta\gamma\rangle&#10;$$&#10;\vspace{12pt}&#10;$$&#10;0=\int d\gamma_{\rm est}\,\Delta\gamma_{\rm est}\,p(\gamma_{\rm est}|\gamma)&#10;$$&#10;\vspace{24pt}&#10;\begin{eqnarray}&#10;{d\langle\gamma_{\rm est}\rangle\over d\gamma}&#10;&amp;=&amp;\int d\gamma_{\rm est}\,\Delta\gamma_{\rm est}&#10;{\partial p(\gamma_{\rm est}|\gamma)\over\partial\gamma}\nonumber\\&#10;&amp;=&amp;\int d\gamma_{\rm est}\,p(\gamma_{\rm est}|\gamma)\Delta\gamma_{\rm est}&#10;{\partial\ln p(\gamma_{\rm est}|\gamma)\over\partial\gamma}\nonumber\\&#10;&amp;=&amp;\left\langle\Delta\gamma_{\rm est}&#10;{\partial\ln p(\gamma_{\rm est}|\gamma)\over\partial\gamma}\right\rangle\nonumber&#10;\end{eqnarray}&#10;\end{document}"/>
  <p:tag name="FILENAME" val="TP_tmp"/>
  <p:tag name="FORMAT" val="png256"/>
  <p:tag name="RES" val="1200"/>
  <p:tag name="BLEND" val="0"/>
  <p:tag name="TRANSPARENT" val="1"/>
  <p:tag name="TBUG" val="0"/>
  <p:tag name="ALLOWFS" val="0"/>
  <p:tag name="ORIGWIDTH" val="370"/>
  <p:tag name="PICTUREFILESIZE" val="167103"/>
</p:tagLst>
</file>

<file path=ppt/tags/tag2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Differentiate with respect to $\gamma$&#10;\end{center} &#10;\end{document}&#10;"/>
  <p:tag name="FILENAME" val="TP_tmp"/>
  <p:tag name="FORMAT" val="png256"/>
  <p:tag name="RES" val="1200"/>
  <p:tag name="BLEND" val="0"/>
  <p:tag name="TRANSPARENT" val="1"/>
  <p:tag name="TBUG" val="0"/>
  <p:tag name="ALLOWFS" val="0"/>
  <p:tag name="ORIGWIDTH" val="256"/>
  <p:tag name="PICTUREFILESIZE" val="18906"/>
</p:tagLst>
</file>

<file path=ppt/tags/tag2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begin{eqnarray}&#10;{d\langle\gamma_{\rm est}\rangle\over d\gamma}&#10;&amp;=&amp;\int d\gamma_{\rm est}\,\Delta\gamma_{\rm est}&#10;{\partial p(\gamma_{\rm est}|\gamma)\over\partial\gamma}\nonumber\\&#10;&amp;=&amp;\int d\gamma_{\rm est}\,p(\gamma_{\rm est}|\gamma)\Delta\gamma_{\rm est}&#10;{\partial\ln p(\gamma_{\rm est}|\gamma)\over\partial\gamma}\nonumber\\&#10;&amp;=&amp;\left\langle\Delta\gamma_{\rm est}&#10;{\partial\ln p(\gamma_{\rm est}|\gamma)\over\partial\gamma}\right\rangle\nonumber&#10;\end{eqnarray}&#10;\end{document}"/>
  <p:tag name="FILENAME" val="TP_tmp"/>
  <p:tag name="FORMAT" val="png256"/>
  <p:tag name="RES" val="1200"/>
  <p:tag name="BLEND" val="0"/>
  <p:tag name="TRANSPARENT" val="1"/>
  <p:tag name="TBUG" val="0"/>
  <p:tag name="ALLOWFS" val="0"/>
  <p:tag name="ORIGWIDTH" val="370"/>
  <p:tag name="PICTUREFILESIZE" val="111839"/>
</p:tagLst>
</file>

<file path=ppt/tags/tag2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delta\gamma&#10;\equiv{\gamma_{\rm est}\over|d\langle\gamma_{\rm est}\rangle/d\gamma|}-\gamma&#10;={\Delta\gamma_{\rm est}\over|d\langle\gamma_{\rm est}\rangle/d\gamma|}&#10;+\langle\delta\gamma\rangle&#10;$$&#10;\end{document}"/>
  <p:tag name="FILENAME" val="TP_tmp"/>
  <p:tag name="FORMAT" val="png256"/>
  <p:tag name="RES" val="1200"/>
  <p:tag name="BLEND" val="0"/>
  <p:tag name="TRANSPARENT" val="1"/>
  <p:tag name="TBUG" val="0"/>
  <p:tag name="ALLOWFS" val="0"/>
  <p:tag name="ORIGWIDTH" val="333"/>
  <p:tag name="PICTUREFILESIZE" val="45536"/>
</p:tagLst>
</file>

<file path=ppt/tags/tag27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left({d\langle\gamma_{\rm est}\rangle\over d\gamma}\right)^2&#10;&amp;\le&amp;\left\langle(\Delta\gamma_{\rm est})^2\right\rangle&#10;\left\langle\left({\partial\ln p(\gamma_{\rm est}|\gamma)&#10;\over\partial\gamma}\right)^2\right\rangle&#10;=\langle(\Delta\gamma_{\rm est})^2\rangle F(\gamma)\nonumber&#10;\end{eqnarray}&#10;\vspace{24pt}$$&#10;\langle(\delta\gamma)^2\rangle=&#10;{(\Delta\gamma_{\rm est})^2\over|d\langle\gamma_{\rm est}\rangle/d\gamma|^2}&#10;+\langle\delta\gamma\rangle^2&#10;\ge{1\over F(\gamma)}+\langle\delta\gamma\rangle^2\ge{1\over F(\gamma)}&#10;$$&#10;\end{document}"/>
  <p:tag name="FILENAME" val="TP_tmp"/>
  <p:tag name="FORMAT" val="png256"/>
  <p:tag name="RES" val="1200"/>
  <p:tag name="BLEND" val="0"/>
  <p:tag name="TRANSPARENT" val="1"/>
  <p:tag name="TBUG" val="0"/>
  <p:tag name="ALLOWFS" val="0"/>
  <p:tag name="ORIGWIDTH" val="524"/>
  <p:tag name="PICTUREFILESIZE" val="113592"/>
</p:tagLst>
</file>

<file path=ppt/tags/tag27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Schwarz inequality&#10;\end{center} &#10;\end{document}&#10;"/>
  <p:tag name="FILENAME" val="TP_tmp"/>
  <p:tag name="FORMAT" val="png256"/>
  <p:tag name="RES" val="1200"/>
  <p:tag name="BLEND" val="0"/>
  <p:tag name="TRANSPARENT" val="1"/>
  <p:tag name="TBUG" val="0"/>
  <p:tag name="ALLOWFS" val="0"/>
  <p:tag name="ORIGWIDTH" val="155"/>
  <p:tag name="PICTUREFILESIZE" val="12985"/>
</p:tagLst>
</file>

<file path=ppt/tags/tag2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Classical Fisher information $F(\gamma)$&#10;\end{center} &#10;\end{document}&#10;"/>
  <p:tag name="FILENAME" val="TP_tmp"/>
  <p:tag name="FORMAT" val="png256"/>
  <p:tag name="RES" val="1200"/>
  <p:tag name="BLEND" val="0"/>
  <p:tag name="TRANSPARENT" val="1"/>
  <p:tag name="TBUG" val="0"/>
  <p:tag name="ALLOWFS" val="0"/>
  <p:tag name="ORIGWIDTH" val="277"/>
  <p:tag name="PICTUREFILESIZE" val="21510"/>
</p:tagLst>
</file>

<file path=ppt/tags/tag27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F(\gamma)&amp;\equiv&amp;\left\langle\left({\partial\ln p(\gamma_{\rm est}|\gamma)&#10;\over\partial\gamma}\right)^2\right\rangle\nonumber\\&#10;&amp;=&amp;\int d\gamma_{\rm est}\,p(\gamma_{\rm est}|\gamma)&#10;\left({\partial\ln p(\gamma_{\rm est}|\gamma)\over\partial\gamma}\right)^2\nonumber\\&#10;&amp;=&amp;\int d\gamma_{\rm est}\,{1\over p(\gamma_{\rm est}|\gamma)}&#10;\left({\partial p(\gamma_{\rm est}|\gamma)\over\partial\gamma}\right)^2\nonumber&#10;\end{eqnarray}&#10;\end{document}"/>
  <p:tag name="FILENAME" val="TP_tmp"/>
  <p:tag name="FORMAT" val="png256"/>
  <p:tag name="RES" val="1200"/>
  <p:tag name="BLEND" val="0"/>
  <p:tag name="TRANSPARENT" val="1"/>
  <p:tag name="TBUG" val="0"/>
  <p:tag name="ALLOWFS" val="0"/>
  <p:tag name="ORIGWIDTH" val="350"/>
  <p:tag name="PICTUREFILESIZE" val="102138"/>
</p:tagLst>
</file>

<file path=ppt/tags/tag2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langle(\delta\gamma)^2\rangle=&#10;{(\Delta\gamma_{\rm est})^2\over|d\langle\gamma_{\rm est}\rangle/d\gamma|^2}&#10;+\langle\delta\gamma\rangle^2&#10;\ge{1\over F(\gamma)}+\langle\delta\gamma\rangle^2\ge{1\over F(\gamma)}&#10;$$&#10;\end{document}"/>
  <p:tag name="FILENAME" val="TP_tmp"/>
  <p:tag name="FORMAT" val="png256"/>
  <p:tag name="RES" val="1200"/>
  <p:tag name="BLEND" val="0"/>
  <p:tag name="TRANSPARENT" val="1"/>
  <p:tag name="TBUG" val="0"/>
  <p:tag name="ALLOWFS" val="0"/>
  <p:tag name="ORIGWIDTH" val="437"/>
  <p:tag name="PICTUREFILESIZE" val="59268"/>
</p:tagLst>
</file>

<file path=ppt/tags/tag27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F(\gamma)=&#10;\int d\gamma_{\rm est}\,{1\over p(\gamma_{\rm est}|\gamma)}&#10;\left({\partial p(\gamma_{\rm est}|\gamma)\over\partial\gamma}\right)^2&#10;$$&#10;\end{document}"/>
  <p:tag name="FILENAME" val="TP_tmp"/>
  <p:tag name="FORMAT" val="png256"/>
  <p:tag name="RES" val="1200"/>
  <p:tag name="BLEND" val="0"/>
  <p:tag name="TRANSPARENT" val="1"/>
  <p:tag name="TBUG" val="0"/>
  <p:tag name="ALLOWFS" val="0"/>
  <p:tag name="ORIGWIDTH" val="309"/>
  <p:tag name="PICTUREFILESIZE" val="45229"/>
</p:tagLst>
</file>

<file path=ppt/tags/tag2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vspace{-12pt}&#10;\begin{eqnarray}&#10;\mbox{(signal)}&amp;=&amp;\langle\sigma_z\rangle=-\cos\omega T\nonumber\\&#10;\mbox{(noise)}&amp;=&amp;\Delta\sigma_z=\sqrt{1-\cos^2\!\omega T}=|\sin\omega T|\nonumber\\&#10;\Delta(\omega T)={1\over\sqrt N}\,{\mbox{(noise)}\over|d\mbox{(signal)}/d(\omega T)|}&amp;=&amp;&#10;{1\over\sqrt N}\nonumber&#10;\end{eqnarray}&#10;\end{document}&#10;"/>
  <p:tag name="FILENAME" val="TP_tmp"/>
  <p:tag name="FORMAT" val="pngmono"/>
  <p:tag name="RES" val="1200"/>
  <p:tag name="BLEND" val="0"/>
  <p:tag name="TRANSPARENT" val="1"/>
  <p:tag name="TBUG" val="0"/>
  <p:tag name="ALLOWFS" val="0"/>
  <p:tag name="MAGNIFICATION" val="1227"/>
  <p:tag name="ORIGWIDTH" val="565"/>
  <p:tag name="PICTUREFILESIZE" val="51736"/>
</p:tagLst>
</file>

<file path=ppt/tags/tag28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color[rgb]{0.5,0,0.5}&#10;\begin{document}&#10;\scriptsize&#10;$$&#10;p(\gamma_{\rm est}|\gamma))=&#10;\tr\!\left(E_{\gamma_{\rm est}}\rho_\gamma(t)\right)&#10;$$&#10;\end{document}"/>
  <p:tag name="FILENAME" val="TP_tmp"/>
  <p:tag name="FORMAT" val="png256"/>
  <p:tag name="RES" val="1200"/>
  <p:tag name="BLEND" val="0"/>
  <p:tag name="TRANSPARENT" val="1"/>
  <p:tag name="TBUG" val="0"/>
  <p:tag name="ALLOWFS" val="0"/>
  <p:tag name="ORIGWIDTH" val="202"/>
  <p:tag name="PICTUREFILESIZE" val="21784"/>
</p:tagLst>
</file>

<file path=ppt/tags/tag28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partial p(\gamma_{\rm est}|\gamma)\over\partial\gamma}=&#10;\tr\!\left(E_{\gamma_{\rm est}}{\partial\rho_\gamma(t)\over\partial\gamma}\right)&#10;={\rm Re}[\tr\!\left(E_{\gamma_{\rm est}}{\cal L}_\gamma\rho_\gamma(t)\right)]&#10;$$&#10;$$&#10;{\partial\rho_\gamma(t)\over\partial\gamma}&#10;={1\over2}[{\cal L}_\gamma\rho_\gamma(t)+\rho_\gamma(t){\cal L}_\gamma]\nonumber\\&#10;=-iU_\gamma(t)[K_\gamma,\rho_0]U_\gamma^\dagger(t)&#10;$$&#10;\vspace{24pt}&#10;\begin{eqnarray}&#10;K_\gamma&#10;&amp;=&amp;iU^\dagger_\gamma(t)\frac{\partial U_\gamma(t)}{\partial \gamma}&#10;=\int_0^t ds\,U^\dag_\gamma(s) h U_\gamma(s)=t\overline h\nonumber\\&#10;&amp;&amp;\mbox{($\overline h=h$ if $\tilde H=0$)}\nonumber&#10;\end{eqnarray}&#10;\end{document}"/>
  <p:tag name="FILENAME" val="TP_tmp"/>
  <p:tag name="FORMAT" val="png256"/>
  <p:tag name="RES" val="1200"/>
  <p:tag name="BLEND" val="0"/>
  <p:tag name="TRANSPARENT" val="1"/>
  <p:tag name="TBUG" val="0"/>
  <p:tag name="ALLOWFS" val="0"/>
  <p:tag name="ORIGWIDTH" val="431"/>
  <p:tag name="PICTUREFILESIZE" val="147080"/>
</p:tagLst>
</file>

<file path=ppt/tags/tag2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Symmetric logarithmic derivative ${\cal L}_\gamma$&#10;\end{center} &#10;\end{document}&#10;"/>
  <p:tag name="FILENAME" val="TP_tmp"/>
  <p:tag name="FORMAT" val="png256"/>
  <p:tag name="RES" val="1200"/>
  <p:tag name="BLEND" val="0"/>
  <p:tag name="TRANSPARENT" val="1"/>
  <p:tag name="TBUG" val="0"/>
  <p:tag name="ALLOWFS" val="0"/>
  <p:tag name="ORIGWIDTH" val="304"/>
  <p:tag name="PICTUREFILESIZE" val="22435"/>
</p:tagLst>
</file>

<file path=ppt/tags/tag2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gamma$-generator $K_\gamma$ referred to initial time&#10;\end{center} &#10;\end{document}&#10;"/>
  <p:tag name="FILENAME" val="TP_tmp"/>
  <p:tag name="FORMAT" val="png256"/>
  <p:tag name="RES" val="1200"/>
  <p:tag name="BLEND" val="0"/>
  <p:tag name="TRANSPARENT" val="1"/>
  <p:tag name="TBUG" val="0"/>
  <p:tag name="ALLOWFS" val="0"/>
  <p:tag name="ORIGWIDTH" val="320"/>
  <p:tag name="PICTUREFILESIZE" val="23080"/>
</p:tagLst>
</file>

<file path=ppt/tags/tag2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F(\gamma)=&#10;\int d\gamma_{\rm est}\,{1\over p(\gamma_{\rm est}|\gamma)}&#10;\left({\partial p(\gamma_{\rm est}|\gamma)\over\partial\gamma}\right)^2&#10;$$&#10;\end{document}"/>
  <p:tag name="FILENAME" val="TP_tmp"/>
  <p:tag name="FORMAT" val="png256"/>
  <p:tag name="RES" val="1200"/>
  <p:tag name="BLEND" val="0"/>
  <p:tag name="TRANSPARENT" val="1"/>
  <p:tag name="TBUG" val="0"/>
  <p:tag name="ALLOWFS" val="0"/>
  <p:tag name="ORIGWIDTH" val="309"/>
  <p:tag name="PICTUREFILESIZE" val="45229"/>
</p:tagLst>
</file>

<file path=ppt/tags/tag28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color[rgb]{0.5,0,0.5}&#10;\begin{document}&#10;\scriptsize&#10;$$&#10;{\partial p(\gamma_{\rm est}|\gamma)\over\partial\gamma}=&#10;\tr\!\left(E_{\gamma_{\rm est}}{\partial\rho_\gamma(t)\over\partial\gamma}\right)&#10;={\rm Re}[\tr\!\left(E_{\gamma_{\rm est}}{\cal L}_\gamma\rho_\gamma(t)\right)]&#10;$$&#10;\end{document}"/>
  <p:tag name="FILENAME" val="TP_tmp"/>
  <p:tag name="FORMAT" val="png256"/>
  <p:tag name="RES" val="1200"/>
  <p:tag name="BLEND" val="0"/>
  <p:tag name="TRANSPARENT" val="1"/>
  <p:tag name="TBUG" val="0"/>
  <p:tag name="ALLOWFS" val="0"/>
  <p:tag name="ORIGWIDTH" val="407"/>
  <p:tag name="PICTUREFILESIZE" val="58292"/>
</p:tagLst>
</file>

<file path=ppt/tags/tag2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Quantum Fisher information ${\cal F}(\gamma)$&#10;\end{center} &#10;\end{document}&#10;"/>
  <p:tag name="FILENAME" val="TP_tmp"/>
  <p:tag name="FORMAT" val="png256"/>
  <p:tag name="RES" val="1200"/>
  <p:tag name="BLEND" val="0"/>
  <p:tag name="TRANSPARENT" val="1"/>
  <p:tag name="TBUG" val="0"/>
  <p:tag name="ALLOWFS" val="0"/>
  <p:tag name="ORIGWIDTH" val="287"/>
  <p:tag name="PICTUREFILESIZE" val="21671"/>
</p:tagLst>
</file>

<file path=ppt/tags/tag287.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F(\gamma)\le\tr({\cal L}_\gamma^2\rho_\gamma(t))\equiv{\cal F}(\gamma)&#10;$$&#10;\end{document}"/>
  <p:tag name="FILENAME" val="TP_tmp"/>
  <p:tag name="FORMAT" val="png256"/>
  <p:tag name="RES" val="1200"/>
  <p:tag name="BLEND" val="0"/>
  <p:tag name="TRANSPARENT" val="1"/>
  <p:tag name="TBUG" val="0"/>
  <p:tag name="ALLOWFS" val="0"/>
  <p:tag name="ORIGWIDTH" val="215"/>
  <p:tag name="PICTUREFILESIZE" val="17744"/>
</p:tagLst>
</file>

<file path=ppt/tags/tag288.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left({\partial p(\gamma_{\rm est}|\gamma)\over\partial\gamma}\right)^2&#10;&amp;\le&amp;\vphantom{\Biggl(}|\tr\!\left(E_{\gamma_{\rm est}}{\cal L}_\gamma\rho_\gamma\right)|^2\nonumber\\&#10;&amp;=&amp;\vphantom{\Biggl(}\left|\tr\!\left(\sqrt{\rho_\gamma}\sqrt{E_{\gamma_{\rm est}}}&#10;\sqrt{E_{\gamma_{\rm est}}}{\cal L}_\gamma\sqrt{\rho_\gamma}\right)\right|^2\nonumber\\&#10;&amp;\le&amp;\vphantom{\Biggl(}\tr\!\left(\sqrt{\rho_\gamma}E_{\gamma_{\rm est}}\sqrt{\rho_\gamma}\right)&#10;\tr\!\left(\sqrt{\rho_\gamma}{\cal L}_\gamma E_{\gamma_{\rm est}}&#10;{\cal L}_\gamma\sqrt{\rho_\gamma}\right)\nonumber\\&#10;&amp;=&amp;\vphantom{\Biggl(}\tr\!\left(E_{\gamma_{\rm est}}\rho_\gamma\right)&#10;\tr\!\left(E_{\gamma_{\rm est}}{\cal L}_\gamma\rho_\gamma{\cal L}_\gamma\right)\nonumber\\&#10;&amp;=&amp;\vphantom{\Biggl(}p(\gamma_{\rm est}|\gamma)&#10;\tr\!\left(E_{\gamma_{\rm est}}{\cal L}_\gamma\rho_\gamma{\cal L}_\gamma\right)\nonumber&#10;\end{eqnarray}&#10;\end{document}"/>
  <p:tag name="FILENAME" val="TP_tmp"/>
  <p:tag name="FORMAT" val="png256"/>
  <p:tag name="RES" val="1200"/>
  <p:tag name="BLEND" val="0"/>
  <p:tag name="TRANSPARENT" val="1"/>
  <p:tag name="TBUG" val="0"/>
  <p:tag name="ALLOWFS" val="0"/>
  <p:tag name="ORIGWIDTH" val="446"/>
  <p:tag name="PICTUREFILESIZE" val="131345"/>
</p:tagLst>
</file>

<file path=ppt/tags/tag2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Schwarz inequality&#10;\end{center} &#10;\end{document}&#10;"/>
  <p:tag name="FILENAME" val="TP_tmp"/>
  <p:tag name="FORMAT" val="png256"/>
  <p:tag name="RES" val="1200"/>
  <p:tag name="BLEND" val="0"/>
  <p:tag name="TRANSPARENT" val="1"/>
  <p:tag name="TBUG" val="0"/>
  <p:tag name="ALLOWFS" val="0"/>
  <p:tag name="ORIGWIDTH" val="155"/>
  <p:tag name="PICTUREFILESIZE" val="12985"/>
</p:tagLst>
</file>

<file path=ppt/tags/tag2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vspace{-12pt}&#10;\begin{eqnarray}&#10;\mbox{(signal)}&amp;=&amp;\langle\sigma_z\rangle=-\cos N\omega T\nonumber\\&#10;\mbox{(noise)}&amp;=&amp;\Delta\sigma_z=\sqrt{1-\cos^2\!N\omega T}=|\sin N\omega T|\nonumber\\&#10;\Delta(\omega T)={1\over\sqrt\nu}\,{\mbox{(noise)}\over|d\mbox{(signal)}/d(\omega T)|}&amp;=&amp;&#10;{1\over\sqrt\nu}\,{1\over N}\nonumber&#10;\end{eqnarray}&#10;\end{document}&#10;"/>
  <p:tag name="FILENAME" val="TP_tmp"/>
  <p:tag name="FORMAT" val="pngmono"/>
  <p:tag name="RES" val="1200"/>
  <p:tag name="BLEND" val="0"/>
  <p:tag name="TRANSPARENT" val="1"/>
  <p:tag name="TBUG" val="0"/>
  <p:tag name="ALLOWFS" val="0"/>
  <p:tag name="MAGNIFICATION" val="1168"/>
  <p:tag name="ORIGWIDTH" val="590"/>
  <p:tag name="PICTUREFILESIZE" val="55739"/>
</p:tagLst>
</file>

<file path=ppt/tags/tag290.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color[rgb]{0.5,0,0.5}&#10;\begin{document}&#10;\scriptsize&#10;$$&#10;{\cal F}(\gamma)=\tr({\cal L}_\gamma^2\rho_\gamma(t))&#10;$$&#10;\end{document}"/>
  <p:tag name="FILENAME" val="TP_tmp"/>
  <p:tag name="FORMAT" val="png256"/>
  <p:tag name="RES" val="1200"/>
  <p:tag name="BLEND" val="0"/>
  <p:tag name="TRANSPARENT" val="1"/>
  <p:tag name="TBUG" val="0"/>
  <p:tag name="ALLOWFS" val="0"/>
  <p:tag name="ORIGWIDTH" val="155"/>
  <p:tag name="PICTUREFILESIZE" val="17020"/>
</p:tagLst>
</file>

<file path=ppt/tags/tag291.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usepackage{color}&#10;\color[rgb]{0.5,0,0.5}&#10;\begin{document}&#10;\scriptsize&#10;$$&#10;{\partial\rho_\gamma(t)\over\partial\gamma}&#10;={1\over2}[{\cal L}_\gamma\rho_\gamma(t)+\rho_\gamma(t){\cal L}_\gamma]\nonumber\\&#10;=-iU_\gamma(t)[K_\gamma,\rho_0]U_\gamma^\dagger(t)&#10;$$&#10;\end{document}"/>
  <p:tag name="FILENAME" val="TP_tmp"/>
  <p:tag name="FORMAT" val="png256"/>
  <p:tag name="RES" val="1200"/>
  <p:tag name="BLEND" val="0"/>
  <p:tag name="TRANSPARENT" val="1"/>
  <p:tag name="TBUG" val="0"/>
  <p:tag name="ALLOWFS" val="0"/>
  <p:tag name="ORIGWIDTH" val="431"/>
  <p:tag name="PICTUREFILESIZE" val="54956"/>
</p:tagLst>
</file>

<file path=ppt/tags/tag2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h||$ is difference between\\&#10;largest and smallest\\&#10;eigenvalues of $h$&#10;\end{center}&#10;\end{document}&#10;"/>
  <p:tag name="FILENAME" val="TP_tmp"/>
  <p:tag name="FORMAT" val="png256"/>
  <p:tag name="RES" val="1200"/>
  <p:tag name="BLEND" val="0"/>
  <p:tag name="TRANSPARENT" val="1"/>
  <p:tag name="TBUG" val="0"/>
  <p:tag name="ALLOWFS" val="0"/>
  <p:tag name="ORIGWIDTH" val="210"/>
  <p:tag name="PICTUREFILESIZE" val="41101"/>
</p:tagLst>
</file>

<file path=ppt/tags/tag293.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1\over\langle(\delta\gamma)^2\rangle^{1/2}}&#10;\le\sqrt{F(\gamma)}&#10;&amp;\le&amp;\sqrt{{\cal F}(\gamma)}\nonumber\\&#10;&amp;=&amp;2t\langle(\Delta\overline h)^2\rangle^{1/2}&#10;\le 2t\overline{\langle(\Delta h)^2\rangle^{1/2}}&#10;\le t||h||\nonumber&#10;\end{eqnarray}&#10;\end{document}"/>
  <p:tag name="FILENAME" val="TP_tmp"/>
  <p:tag name="FORMAT" val="png256"/>
  <p:tag name="RES" val="1200"/>
  <p:tag name="BLEND" val="0"/>
  <p:tag name="TRANSPARENT" val="1"/>
  <p:tag name="TBUG" val="0"/>
  <p:tag name="ALLOWFS" val="0"/>
  <p:tag name="ORIGWIDTH" val="496"/>
  <p:tag name="PICTUREFILESIZE" val="53702"/>
</p:tagLst>
</file>

<file path=ppt/tags/tag29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1,0,0}&#10;\begin{document}&#10;\scriptsize&#10;\begin{center}&#10;The End&#10;\end{center}&#10;\end{document}&#10;"/>
  <p:tag name="FILENAME" val="TP_tmp"/>
  <p:tag name="FORMAT" val="png256"/>
  <p:tag name="RES" val="1200"/>
  <p:tag name="BLEND" val="0"/>
  <p:tag name="TRANSPARENT" val="1"/>
  <p:tag name="TBUG" val="0"/>
  <p:tag name="ALLOWFS" val="0"/>
  <p:tag name="ORIGWIDTH" val="73"/>
  <p:tag name="PICTUREFILESIZE" val="5202"/>
</p:tagLst>
</file>

<file path=ppt/tags/tag29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cal L}_{\gamma}&#10;=2\frac{\partial \rho_\gamma(t)}{\partial\gamma}&#10;=-2iU_\gamma(t)[K_\gamma,\rho_0]U_\gamma^\dagger(t)\;.&#10;$$&#10;\vspace{6pt}&#10;\begin{eqnarray}&#10;{\cal F}(\gamma)&amp;=&amp;-4\tr\!\left([K_\gamma,\rho_0]^2\rho_0\right)\nonumber\\&#10;&amp;=&amp;4\!\left(\tr(K_\gamma^2\rho_0)-\tr(K_\gamma\rho_0)^2\right)\nonumber\\&#10;&amp;=&amp;4\langle(\Delta K_\gamma)^2\rangle\nonumber\\&#10;&amp;=&amp;4t^2\langle(\Delta\overline h)^2\rangle\nonumber&#10;\end{eqnarray}&#10;\end{document}"/>
  <p:tag name="FILENAME" val="TP_tmp"/>
  <p:tag name="FORMAT" val="png256"/>
  <p:tag name="RES" val="1200"/>
  <p:tag name="BLEND" val="0"/>
  <p:tag name="TRANSPARENT" val="1"/>
  <p:tag name="TBUG" val="0"/>
  <p:tag name="ALLOWFS" val="0"/>
  <p:tag name="ORIGWIDTH" val="315"/>
  <p:tag name="PICTUREFILESIZE" val="95175"/>
</p:tagLst>
</file>

<file path=ppt/tags/tag29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Pure-state input: differentiating $\rho_\gamma=\rho_\gamma^2$ gives&#10;\end{center}&#10;\end{document}&#10;"/>
  <p:tag name="FILENAME" val="TP_tmp"/>
  <p:tag name="FORMAT" val="png256"/>
  <p:tag name="RES" val="1200"/>
  <p:tag name="BLEND" val="0"/>
  <p:tag name="TRANSPARENT" val="1"/>
  <p:tag name="TBUG" val="0"/>
  <p:tag name="ALLOWFS" val="0"/>
  <p:tag name="ORIGWIDTH" val="383"/>
  <p:tag name="PICTUREFILESIZE" val="28300"/>
</p:tagLst>
</file>

<file path=ppt/tags/tag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3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nu=\mbox{(number of trials)}$&#10;\end{document}&#10;"/>
  <p:tag name="FILENAME" val="TP_tmp"/>
  <p:tag name="FORMAT" val="png256"/>
  <p:tag name="RES" val="1200"/>
  <p:tag name="BLEND" val="0"/>
  <p:tag name="TRANSPARENT" val="1"/>
  <p:tag name="TBUG" val="0"/>
  <p:tag name="ALLOWFS" val="0"/>
  <p:tag name="ORIGWIDTH" val="185"/>
  <p:tag name="PICTUREFILESIZE" val="16894"/>
</p:tagLst>
</file>

<file path=ppt/tags/tag3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Delta\phi\sim{1\over\sqrt N}$$&#10;\end{document}&#10;"/>
  <p:tag name="FILENAME" val="TP_tmp"/>
  <p:tag name="FORMAT" val="pngmono"/>
  <p:tag name="RES" val="1200"/>
  <p:tag name="BLEND" val="0"/>
  <p:tag name="TRANSPARENT" val="1"/>
  <p:tag name="TBUG" val="0"/>
  <p:tag name="ALLOWFS" val="0"/>
  <p:tag name="ORIGWIDTH" val="82"/>
  <p:tag name="PICTUREFILESIZE" val="6390"/>
</p:tagLst>
</file>

<file path=ppt/tags/tag3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Delta\phi\sim{1\over\sqrt N}$$&#10;$$\phi=\omega T$$&#10;\end{document}&#10;"/>
  <p:tag name="FILENAME" val="TP_tmp"/>
  <p:tag name="FORMAT" val="pngmono"/>
  <p:tag name="RES" val="1200"/>
  <p:tag name="BLEND" val="0"/>
  <p:tag name="TRANSPARENT" val="1"/>
  <p:tag name="TBUG" val="0"/>
  <p:tag name="ALLOWFS" val="0"/>
  <p:tag name="ORIGWIDTH" val="82"/>
  <p:tag name="PICTUREFILESIZE" val="9760"/>
</p:tagLst>
</file>

<file path=ppt/tags/tag3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Delta\phi\sim{1\over N}$$&#10;\end{document}&#10;"/>
  <p:tag name="FILENAME" val="TP_tmp"/>
  <p:tag name="FORMAT" val="pngmono"/>
  <p:tag name="RES" val="1200"/>
  <p:tag name="BLEND" val="0"/>
  <p:tag name="TRANSPARENT" val="1"/>
  <p:tag name="TBUG" val="0"/>
  <p:tag name="ALLOWFS" val="0"/>
  <p:tag name="ORIGWIDTH" val="68"/>
  <p:tag name="PICTUREFILESIZE" val="5126"/>
</p:tagLst>
</file>

<file path=ppt/tags/tag3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Delta\phi\sim{1\over N}$$&#10;\end{document}&#10;"/>
  <p:tag name="FILENAME" val="TP_tmp"/>
  <p:tag name="FORMAT" val="pngmono"/>
  <p:tag name="RES" val="1200"/>
  <p:tag name="BLEND" val="0"/>
  <p:tag name="TRANSPARENT" val="1"/>
  <p:tag name="TBUG" val="0"/>
  <p:tag name="ALLOWFS" val="0"/>
  <p:tag name="ORIGWIDTH" val="68"/>
  <p:tag name="PICTUREFILESIZE" val="5126"/>
</p:tagLst>
</file>

<file path=ppt/tags/tag3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0 e-bit&#10;\end{document}&#10;"/>
  <p:tag name="FILENAME" val="TP_tmp"/>
  <p:tag name="FORMAT" val="png256"/>
  <p:tag name="RES" val="1200"/>
  <p:tag name="BLEND" val="0"/>
  <p:tag name="TRANSPARENT" val="1"/>
  <p:tag name="TBUG" val="0"/>
  <p:tag name="ALLOWFS" val="0"/>
  <p:tag name="ORIGWIDTH" val="55"/>
  <p:tag name="PICTUREFILESIZE" val="6497"/>
</p:tagLst>
</file>

<file path=ppt/tags/tag3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0 e-bit&#10;\end{document}&#10;"/>
  <p:tag name="FILENAME" val="TP_tmp"/>
  <p:tag name="FORMAT" val="png256"/>
  <p:tag name="RES" val="1200"/>
  <p:tag name="BLEND" val="0"/>
  <p:tag name="TRANSPARENT" val="1"/>
  <p:tag name="TBUG" val="0"/>
  <p:tag name="ALLOWFS" val="0"/>
  <p:tag name="ORIGWIDTH" val="55"/>
  <p:tag name="PICTUREFILESIZE" val="6497"/>
</p:tagLst>
</file>

<file path=ppt/tags/tag3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0 e-bit&#10;\end{document}&#10;"/>
  <p:tag name="FILENAME" val="TP_tmp"/>
  <p:tag name="FORMAT" val="png256"/>
  <p:tag name="RES" val="1200"/>
  <p:tag name="BLEND" val="0"/>
  <p:tag name="TRANSPARENT" val="1"/>
  <p:tag name="TBUG" val="0"/>
  <p:tag name="ALLOWFS" val="0"/>
  <p:tag name="ORIGWIDTH" val="55"/>
  <p:tag name="PICTUREFILESIZE" val="6497"/>
</p:tagLst>
</file>

<file path=ppt/tags/tag3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0 e-bit&#10;\end{document}&#10;"/>
  <p:tag name="FILENAME" val="TP_tmp"/>
  <p:tag name="FORMAT" val="png256"/>
  <p:tag name="RES" val="1200"/>
  <p:tag name="BLEND" val="0"/>
  <p:tag name="TRANSPARENT" val="1"/>
  <p:tag name="TBUG" val="0"/>
  <p:tag name="ALLOWFS" val="0"/>
  <p:tag name="ORIGWIDTH" val="55"/>
  <p:tag name="PICTUREFILESIZE" val="6497"/>
</p:tagLst>
</file>

<file path=ppt/tags/tag3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end{document}&#10;"/>
  <p:tag name="FILENAME" val="TP_tmp"/>
  <p:tag name="FORMAT" val="png256"/>
  <p:tag name="RES" val="1200"/>
  <p:tag name="BLEND" val="0"/>
  <p:tag name="TRANSPARENT" val="1"/>
  <p:tag name="TBUG" val="0"/>
  <p:tag name="ALLOWFS" val="0"/>
  <p:tag name="ORIGWIDTH" val="8"/>
  <p:tag name="PICTUREFILESIZE" val="1863"/>
</p:tagLst>
</file>

<file path=ppt/tags/tag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4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 e-bit&#10;\end{document}&#10;"/>
  <p:tag name="FILENAME" val="TP_tmp"/>
  <p:tag name="FORMAT" val="png256"/>
  <p:tag name="RES" val="1200"/>
  <p:tag name="BLEND" val="0"/>
  <p:tag name="TRANSPARENT" val="1"/>
  <p:tag name="TBUG" val="0"/>
  <p:tag name="ALLOWFS" val="0"/>
  <p:tag name="ORIGWIDTH" val="54"/>
  <p:tag name="PICTUREFILESIZE" val="5519"/>
</p:tagLst>
</file>

<file path=ppt/tags/tag4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sim r/\ln2$ e-bits${}\rightarrow\log N$ e-bits&#10;\end{document}&#10;"/>
  <p:tag name="FILENAME" val="TP_tmp"/>
  <p:tag name="FORMAT" val="png256"/>
  <p:tag name="RES" val="1200"/>
  <p:tag name="BLEND" val="0"/>
  <p:tag name="TRANSPARENT" val="1"/>
  <p:tag name="TBUG" val="0"/>
  <p:tag name="ALLOWFS" val="0"/>
  <p:tag name="ORIGWIDTH" val="244"/>
  <p:tag name="PICTUREFILESIZE" val="24825"/>
</p:tagLst>
</file>

<file path=ppt/tags/tag4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 e-bit&#10;\end{document}&#10;"/>
  <p:tag name="FILENAME" val="TP_tmp"/>
  <p:tag name="FORMAT" val="png256"/>
  <p:tag name="RES" val="1200"/>
  <p:tag name="BLEND" val="0"/>
  <p:tag name="TRANSPARENT" val="1"/>
  <p:tag name="TBUG" val="0"/>
  <p:tag name="ALLOWFS" val="0"/>
  <p:tag name="ORIGWIDTH" val="54"/>
  <p:tag name="PICTUREFILESIZE" val="5519"/>
</p:tagLst>
</file>

<file path=ppt/tags/tag4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Collective spin $J=N/2$&#10;\end{document}&#10;"/>
  <p:tag name="FILENAME" val="TP_tmp"/>
  <p:tag name="FORMAT" val="pngmono"/>
  <p:tag name="RES" val="1200"/>
  <p:tag name="BLEND" val="0"/>
  <p:tag name="TRANSPARENT" val="1"/>
  <p:tag name="TBUG" val="0"/>
  <p:tag name="ALLOWFS" val="0"/>
  <p:tag name="ORIGWIDTH" val="198"/>
  <p:tag name="PICTUREFILESIZE" val="11337"/>
</p:tagLst>
</file>

<file path=ppt/tags/tag44.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10;[J_z,J_x]=i\TPhbar J_y\quad\Longrightarrow\quad&#10;\Delta J_z\Delta J_x\ge{\TPhbar\over 2}|\langle J_y\rangle|={\TPhbar^2\over 4}N&#10;$$&#10;\end{document}&#10;"/>
  <p:tag name="FILENAME" val="TP_tmp"/>
  <p:tag name="FORMAT" val="pngmono"/>
  <p:tag name="RES" val="1200"/>
  <p:tag name="BLEND" val="0"/>
  <p:tag name="TRANSPARENT" val="1"/>
  <p:tag name="TBUG" val="0"/>
  <p:tag name="ALLOWFS" val="0"/>
  <p:tag name="ORIGWIDTH" val="398"/>
  <p:tag name="PICTUREFILESIZE" val="23418"/>
</p:tagLst>
</file>

<file path=ppt/tags/tag45.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center}&#10;After 1st $\pi/2$ pulse&#10;\end{center}&#10;\vspace{-16pt}&#10;\begin{eqnarray}&#10;\mbox{Spin coherent state}&#10;&amp;&amp;\Delta J_x=\Delta J_z=\textstyle{{1\over2}}\TPhbar\sqrt N\nonumber\\&#10;\mbox{Spin-squeezed state}&#10;&amp;&amp;\Delta J_x=\textstyle{{1\over2}}\TPhbar\sqrt N e^{-r}\nonumber\\&#10;&amp;&amp;\Delta J_z=\textstyle{{1\over2}}\TPhbar\sqrt N e^r\nonumber\\&#10;\mbox{Phase sensitivity}&#10;&amp;&amp;\Delta\phi\sim{\Delta J_x\over\TPhbar J}={e^{-r}\over\sqrt N}\nonumber&#10;\end{eqnarray}&#10;\end{document}&#10;"/>
  <p:tag name="FILENAME" val="TP_tmp"/>
  <p:tag name="FORMAT" val="pngmono"/>
  <p:tag name="RES" val="1200"/>
  <p:tag name="BLEND" val="0"/>
  <p:tag name="TRANSPARENT" val="1"/>
  <p:tag name="TBUG" val="0"/>
  <p:tag name="ALLOWFS" val="0"/>
  <p:tag name="ORIGWIDTH" val="369"/>
  <p:tag name="PICTUREFILESIZE" val="82797"/>
</p:tagLst>
</file>

<file path=ppt/tags/tag46.xml><?xml version="1.0" encoding="utf-8"?>
<p:tagLst xmlns:a="http://schemas.openxmlformats.org/drawingml/2006/main" xmlns:r="http://schemas.openxmlformats.org/officeDocument/2006/relationships" xmlns:p="http://schemas.openxmlformats.org/presentationml/2006/main">
  <p:tag name="TEXPOINT" val="latex"/>
  <p:tag name="SOURCE" val="\input mathsymbols.tex&#10;&#10;\documentclass{slides}\pagestyle{empty}&#10;\begin{document}&#10;\scriptsize&#10;\begin{eqnarray}&#10;&amp;&amp;\Delta J_x\sim\TPhbar/2\nonumber\\&#10;&amp;&amp;\Delta J_z\sim\TPhbar N/2\nonumber\\&#10;&amp;&amp;\Delta\phi\sim{1\over N}\nonumber&#10;\end{eqnarray}&#10;\end{document}&#10;"/>
  <p:tag name="FILENAME" val="TP_tmp"/>
  <p:tag name="FORMAT" val="pngmono"/>
  <p:tag name="RES" val="1200"/>
  <p:tag name="BLEND" val="0"/>
  <p:tag name="TRANSPARENT" val="1"/>
  <p:tag name="TBUG" val="0"/>
  <p:tag name="ALLOWFS" val="0"/>
  <p:tag name="ORIGWIDTH" val="100"/>
  <p:tag name="PICTUREFILESIZE" val="17336"/>
</p:tagLst>
</file>

<file path=ppt/tags/tag4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Collective spin $J=N/2$&#10;\end{document}&#10;"/>
  <p:tag name="FILENAME" val="TP_tmp"/>
  <p:tag name="FORMAT" val="pngmono"/>
  <p:tag name="RES" val="1200"/>
  <p:tag name="BLEND" val="0"/>
  <p:tag name="TRANSPARENT" val="1"/>
  <p:tag name="TBUG" val="0"/>
  <p:tag name="ALLOWFS" val="0"/>
  <p:tag name="ORIGWIDTH" val="198"/>
  <p:tag name="PICTUREFILESIZE" val="11337"/>
</p:tagLst>
</file>

<file path=ppt/tags/tag4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end{document}&#10;"/>
  <p:tag name="FILENAME" val="TP_tmp"/>
  <p:tag name="FORMAT" val="png256"/>
  <p:tag name="RES" val="1200"/>
  <p:tag name="BLEND" val="0"/>
  <p:tag name="TRANSPARENT" val="1"/>
  <p:tag name="TBUG" val="0"/>
  <p:tag name="ALLOWFS" val="0"/>
  <p:tag name="ORIGWIDTH" val="8"/>
  <p:tag name="PICTUREFILESIZE" val="1863"/>
</p:tagLst>
</file>

<file path=ppt/tags/tag4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displaystyle{{r\over\ln2}}$ e-bits&#10;$\displaystyle{{}\rightarrow\frac{\log N}{2}}$\ e-bit $\rightarrow1$\ e-bit&#10;\end{document}&#10;"/>
  <p:tag name="FILENAME" val="TP_tmp"/>
  <p:tag name="FORMAT" val="png256"/>
  <p:tag name="RES" val="1200"/>
  <p:tag name="BLEND" val="0"/>
  <p:tag name="TRANSPARENT" val="1"/>
  <p:tag name="TBUG" val="0"/>
  <p:tag name="ALLOWFS" val="0"/>
  <p:tag name="ORIGWIDTH" val="294"/>
  <p:tag name="PICTUREFILESIZE" val="28384"/>
</p:tagLst>
</file>

<file path=ppt/tags/tag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5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displaystyle{\sim{r\over\ln2}}$ e-bits${}\rightarrow\log N$ e-bits&#10;\end{document}&#10;"/>
  <p:tag name="FILENAME" val="TP_tmp"/>
  <p:tag name="FORMAT" val="png256"/>
  <p:tag name="RES" val="1200"/>
  <p:tag name="BLEND" val="0"/>
  <p:tag name="TRANSPARENT" val="1"/>
  <p:tag name="TBUG" val="0"/>
  <p:tag name="ALLOWFS" val="0"/>
  <p:tag name="ORIGWIDTH" val="226"/>
  <p:tag name="PICTUREFILESIZE" val="26194"/>
</p:tagLst>
</file>

<file path=ppt/tags/tag5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0 e-bit to 1 e-bit&#10;\end{document}&#10;"/>
  <p:tag name="FILENAME" val="TP_tmp"/>
  <p:tag name="FORMAT" val="png256"/>
  <p:tag name="RES" val="1200"/>
  <p:tag name="BLEND" val="0"/>
  <p:tag name="TRANSPARENT" val="1"/>
  <p:tag name="TBUG" val="0"/>
  <p:tag name="ALLOWFS" val="0"/>
  <p:tag name="ORIGWIDTH" val="142"/>
  <p:tag name="PICTUREFILESIZE" val="13636"/>
</p:tagLst>
</file>

<file path=ppt/tags/tag5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gate{U_\phi=e^{-iZ\phi/2}}    &amp;\gate{H}   &amp;\measure{M}    &amp;\cw\\&#10;\lstick{|0\rangle}  &amp;\gate{H}   &amp;\gate{U_\phi=e^{-iZ\phi/2}}    &amp;\gate{H}   &amp;\measure{M}    &amp;\cw\\&#10;\lstick{|0\rangle}  &amp;\gate{H}   &amp;\gate{U_\phi=e^{-iZ\phi/2}}    &amp;\gate{H}   &amp;\measure{M}    &amp;\cw&#10;}&#10;\end{document}&#10;"/>
  <p:tag name="FILENAME" val="TP_tmp"/>
  <p:tag name="FORMAT" val="pngmono"/>
  <p:tag name="RES" val="1200"/>
  <p:tag name="BLEND" val="0"/>
  <p:tag name="TRANSPARENT" val="1"/>
  <p:tag name="TBUG" val="0"/>
  <p:tag name="ALLOWFS" val="0"/>
  <p:tag name="ORIGWIDTH" val="327"/>
  <p:tag name="PICTUREFILESIZE" val="64088"/>
</p:tagLst>
</file>

<file path=ppt/tags/tag5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cos(N\phi/2)|0\rangle-i\sin(N\phi/2)|1\rangle]|00\rangle&#10;$$&#10;\end{document}&#10;"/>
  <p:tag name="FILENAME" val="TP_tmp"/>
  <p:tag name="FORMAT" val="pngmono"/>
  <p:tag name="RES" val="1200"/>
  <p:tag name="BLEND" val="0"/>
  <p:tag name="TRANSPARENT" val="1"/>
  <p:tag name="TBUG" val="0"/>
  <p:tag name="ALLOWFS" val="0"/>
  <p:tag name="ORIGWIDTH" val="288"/>
  <p:tag name="PICTUREFILESIZE" val="17431"/>
</p:tagLst>
</file>

<file path=ppt/tags/tag5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e^{-iN\phi/2}|000\rangle+e^{iN\phi/2}|111\rangle)&#10;$$&#10;\end{document}&#10;"/>
  <p:tag name="FILENAME" val="TP_tmp"/>
  <p:tag name="FORMAT" val="pngmono"/>
  <p:tag name="RES" val="1200"/>
  <p:tag name="BLEND" val="0"/>
  <p:tag name="TRANSPARENT" val="1"/>
  <p:tag name="TBUG" val="0"/>
  <p:tag name="ALLOWFS" val="0"/>
  <p:tag name="ORIGWIDTH" val="252"/>
  <p:tag name="PICTUREFILESIZE" val="18097"/>
</p:tagLst>
</file>

<file path=ppt/tags/tag5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00\rangle+|111\rangle)&#10;$$&#10;\end{document}&#10;"/>
  <p:tag name="FILENAME" val="TP_tmp"/>
  <p:tag name="FORMAT" val="pngmono"/>
  <p:tag name="RES" val="1200"/>
  <p:tag name="BLEND" val="0"/>
  <p:tag name="TRANSPARENT" val="1"/>
  <p:tag name="TBUG" val="0"/>
  <p:tag name="ALLOWFS" val="0"/>
  <p:tag name="ORIGWIDTH" val="151"/>
  <p:tag name="PICTUREFILESIZE" val="9575"/>
</p:tagLst>
</file>

<file path=ppt/tags/tag5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rangle+|1\rangle)|00\rangle&#10;$$&#10;\end{document}&#10;"/>
  <p:tag name="FILENAME" val="TP_tmp"/>
  <p:tag name="FORMAT" val="pngmono"/>
  <p:tag name="RES" val="1200"/>
  <p:tag name="BLEND" val="0"/>
  <p:tag name="TRANSPARENT" val="1"/>
  <p:tag name="TBUG" val="0"/>
  <p:tag name="ALLOWFS" val="0"/>
  <p:tag name="ORIGWIDTH" val="141"/>
  <p:tag name="PICTUREFILESIZE" val="9850"/>
</p:tagLst>
</file>

<file path=ppt/tags/tag5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cos(\phi/2)|0\rangle-i\sin(\phi/2)|1\rangle)&#10;$$&#10;\end{document}&#10;"/>
  <p:tag name="FILENAME" val="TP_tmp"/>
  <p:tag name="FORMAT" val="pngmono"/>
  <p:tag name="RES" val="1200"/>
  <p:tag name="BLEND" val="0"/>
  <p:tag name="TRANSPARENT" val="1"/>
  <p:tag name="TBUG" val="0"/>
  <p:tag name="ALLOWFS" val="0"/>
  <p:tag name="ORIGWIDTH" val="223"/>
  <p:tag name="PICTUREFILESIZE" val="13144"/>
</p:tagLst>
</file>

<file path=ppt/tags/tag5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e^{-i\phi/2}|0\rangle+e^{i\phi/2}|1\rangle)&#10;$$&#10;\end{document}&#10;"/>
  <p:tag name="FILENAME" val="TP_tmp"/>
  <p:tag name="FORMAT" val="pngmono"/>
  <p:tag name="RES" val="1200"/>
  <p:tag name="BLEND" val="0"/>
  <p:tag name="TRANSPARENT" val="1"/>
  <p:tag name="TBUG" val="0"/>
  <p:tag name="ALLOWFS" val="0"/>
  <p:tag name="ORIGWIDTH" val="188"/>
  <p:tag name="PICTUREFILESIZE" val="14048"/>
</p:tagLst>
</file>

<file path=ppt/tags/tag5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0\rangle+|1\rangle)&#10;$$&#10;\end{document}&#10;"/>
  <p:tag name="FILENAME" val="TP_tmp"/>
  <p:tag name="FORMAT" val="pngmono"/>
  <p:tag name="RES" val="1200"/>
  <p:tag name="BLEND" val="0"/>
  <p:tag name="TRANSPARENT" val="1"/>
  <p:tag name="TBUG" val="0"/>
  <p:tag name="ALLOWFS" val="0"/>
  <p:tag name="ORIGWIDTH" val="109"/>
  <p:tag name="PICTUREFILESIZE" val="7755"/>
</p:tagLst>
</file>

<file path=ppt/tags/tag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6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ctrl{1}   &amp;\ctrl{2}   &amp;\gate{U_\phi}  &amp;\ctrl{2}   &amp;\ctrl{1}   &amp;\gate{H}   &amp;\measure{M}    &amp;\cw\\&#10;\lstick{|0\rangle}  &amp;\qw        &amp;\targ      &amp;\qw        &amp;\gate{U_\phi}  &amp;\qw        &amp;\targ      &amp;\qw        &amp;\qw            &amp;\qw\\&#10;\lstick{|0\rangle}  &amp;\qw        &amp;\qw        &amp;\targ      &amp;\gate{U_\phi}  &amp;\targ      &amp;\qw        &amp;\qw        &amp;\qw            &amp;\qw&#10;}&#10;\end{document}&#10;"/>
  <p:tag name="FILENAME" val="TP_tmp"/>
  <p:tag name="FORMAT" val="pngmono"/>
  <p:tag name="RES" val="1200"/>
  <p:tag name="BLEND" val="0"/>
  <p:tag name="TRANSPARENT" val="1"/>
  <p:tag name="TBUG" val="0"/>
  <p:tag name="ALLOWFS" val="0"/>
  <p:tag name="ORIGWIDTH" val="398"/>
  <p:tag name="PICTUREFILESIZE" val="46823"/>
</p:tagLst>
</file>

<file path=ppt/tags/tag6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U=e^{-ih\phi}&#10;$$&#10;$$&#10;h=\sum_{j=1}^N h_j&#10;$$&#10;\end{document}&#10;"/>
  <p:tag name="FILENAME" val="TP_tmp"/>
  <p:tag name="FORMAT" val="pngmono"/>
  <p:tag name="RES" val="1200"/>
  <p:tag name="BLEND" val="0"/>
  <p:tag name="TRANSPARENT" val="1"/>
  <p:tag name="TBUG" val="0"/>
  <p:tag name="ALLOWFS" val="0"/>
  <p:tag name="ORIGWIDTH" val="79"/>
  <p:tag name="PICTUREFILESIZE" val="10511"/>
</p:tagLst>
</file>

<file path=ppt/tags/tag6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3}{W}   &amp;\measure{M}    &amp;\cw\\&#10;\lstick{|S\rangle}      &amp;\ghost{V}          &amp;\gate{U_\phi=e^{-ih_2\phi}}    &amp;\ghost{W}          &amp;\measure{M}    &amp;\cw\\&#10;\lstick{|S\rangle}      &amp;\ghost{V}          &amp;\gate{U_\phi=e^{-ih_3\phi}}    &amp;\ghost{W}          &amp;\measure{M}    &amp;\cw\\&#10;\lstick{\mbox{ancilla}} &amp;\qw                &amp;\qw                            &amp;\ghost{W}          &amp;\measure{M}    &amp;\cw&#10;}&#10;\end{document}&#10;"/>
  <p:tag name="FILENAME" val="TP_tmp"/>
  <p:tag name="FORMAT" val="pngmono"/>
  <p:tag name="RES" val="1200"/>
  <p:tag name="BLEND" val="0"/>
  <p:tag name="TRANSPARENT" val="1"/>
  <p:tag name="TBUG" val="0"/>
  <p:tag name="ALLOWFS" val="0"/>
  <p:tag name="ORIGWIDTH" val="366"/>
  <p:tag name="PICTUREFILESIZE" val="75360"/>
</p:tagLst>
</file>

<file path=ppt/tags/tag6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0\rangle}  &amp;\gate{H}   &amp;\ctrl{1}   &amp;\ctrl{2}   &amp;\gate{U_\phi}  &amp;\ctrl{2}   &amp;\ctrl{1}   &amp;\gate{H}   &amp;\measure{M}    &amp;\cw\\&#10;\lstick{|0\rangle}  &amp;\qw        &amp;\targ      &amp;\qw        &amp;\gate{U_\phi}  &amp;\qw        &amp;\targ      &amp;\qw        &amp;\qw            &amp;\qw\\&#10;\lstick{|0\rangle}  &amp;\qw        &amp;\qw        &amp;\targ      &amp;\gate{U_\phi}  &amp;\targ      &amp;\qw        &amp;\qw        &amp;\qw            &amp;\qw&#10;}&#10;\end{document}&#10;"/>
  <p:tag name="FILENAME" val="TP_tmp"/>
  <p:tag name="FORMAT" val="pngmono"/>
  <p:tag name="RES" val="1200"/>
  <p:tag name="BLEND" val="0"/>
  <p:tag name="TRANSPARENT" val="1"/>
  <p:tag name="TBUG" val="0"/>
  <p:tag name="ALLOWFS" val="0"/>
  <p:tag name="ORIGWIDTH" val="398"/>
  <p:tag name="PICTUREFILESIZE" val="46823"/>
</p:tagLst>
</file>

<file path=ppt/tags/tag6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3}{W}   &amp;\measure{M}    &amp;\cw\\&#10;\lstick{|S\rangle}      &amp;\ghost{V}          &amp;\gate{U_\phi=e^{-ih_2\phi}}    &amp;\ghost{W}          &amp;\measure{M}    &amp;\cw\\&#10;\lstick{|S\rangle}      &amp;\ghost{V}          &amp;\gate{U_\phi=e^{-ih_3\phi}}    &amp;\ghost{W}          &amp;\measure{M}    &amp;\cw\\&#10;\lstick{\mbox{ancilla}} &amp;\qw                &amp;\qw                            &amp;\ghost{W}          &amp;\measure{M}    &amp;\cw&#10;}&#10;\end{document}&#10;"/>
  <p:tag name="FILENAME" val="TP_tmp"/>
  <p:tag name="FORMAT" val="pngmono"/>
  <p:tag name="RES" val="1200"/>
  <p:tag name="BLEND" val="0"/>
  <p:tag name="TRANSPARENT" val="1"/>
  <p:tag name="TBUG" val="0"/>
  <p:tag name="ALLOWFS" val="0"/>
  <p:tag name="ORIGWIDTH" val="366"/>
  <p:tag name="PICTUREFILESIZE" val="75360"/>
</p:tagLst>
</file>

<file path=ppt/tags/tag6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center}&#10;$W$, $U_\phi$,\\&#10;and ancilla\\ &#10;measure-\\&#10;ments can\\&#10;be\\&#10;interleaved.&#10;\end{center}&#10;\end{document}&#10;"/>
  <p:tag name="FILENAME" val="TP_tmp"/>
  <p:tag name="FORMAT" val="png256"/>
  <p:tag name="RES" val="1200"/>
  <p:tag name="BLEND" val="0"/>
  <p:tag name="TRANSPARENT" val="1"/>
  <p:tag name="TBUG" val="0"/>
  <p:tag name="ALLOWFS" val="0"/>
  <p:tag name="ORIGWIDTH" val="94"/>
  <p:tag name="PICTUREFILESIZE" val="34365"/>
</p:tagLst>
</file>

<file path=ppt/tags/tag6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begin{document}&#10;\scriptsize&#10;\begin{eqnarray}&#10;&amp;\mbox{}&amp;\Delta h\le{1\over2}\sqrt N(\Lambda-\lambda)\nonumber\\&#10;&amp;\mbox{}&amp;\Delta\phi\ge{1\over\sqrt N(\Lambda-\lambda)}\nonumber&#10;\end{eqnarray}&#10;\end{document}&#10;"/>
  <p:tag name="FILENAME" val="TP_tmp"/>
  <p:tag name="FORMAT" val="png256"/>
  <p:tag name="RES" val="1200"/>
  <p:tag name="BLEND" val="0"/>
  <p:tag name="TRANSPARENT" val="1"/>
  <p:tag name="TBUG" val="0"/>
  <p:tag name="ALLOWFS" val="0"/>
  <p:tag name="ORIGWIDTH" val="152"/>
  <p:tag name="PICTUREFILESIZE" val="27762"/>
</p:tagLst>
</file>

<file path=ppt/tags/tag6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box{}\ge{1\over N(\Lambda-\lambda)}&#10;$$&#10;\end{document}&#10;"/>
  <p:tag name="FILENAME" val="TP_tmp"/>
  <p:tag name="FORMAT" val="pngmono"/>
  <p:tag name="RES" val="1200"/>
  <p:tag name="BLEND" val="0"/>
  <p:tag name="TRANSPARENT" val="1"/>
  <p:tag name="TBUG" val="0"/>
  <p:tag name="ALLOWFS" val="0"/>
  <p:tag name="ORIGWIDTH" val="95"/>
  <p:tag name="PICTUREFILESIZE" val="6074"/>
</p:tagLst>
</file>

<file path=ppt/tags/tag6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 h\le{1\over2}||h||={1\over2}N(\Lambda-\lambda)&#10;$$&#10;\end{document}&#10;"/>
  <p:tag name="FILENAME" val="TP_tmp"/>
  <p:tag name="FORMAT" val="pngmono"/>
  <p:tag name="RES" val="1200"/>
  <p:tag name="BLEND" val="0"/>
  <p:tag name="TRANSPARENT" val="1"/>
  <p:tag name="TBUG" val="0"/>
  <p:tag name="ALLOWFS" val="0"/>
  <p:tag name="ORIGWIDTH" val="205"/>
  <p:tag name="PICTUREFILESIZE" val="13202"/>
</p:tagLst>
</file>

<file path=ppt/tags/tag6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ge{1\over2\Delta h}&#10;$$&#10;\end{document}&#10;"/>
  <p:tag name="FILENAME" val="TP_tmp"/>
  <p:tag name="FORMAT" val="pngmono"/>
  <p:tag name="RES" val="1200"/>
  <p:tag name="BLEND" val="0"/>
  <p:tag name="TRANSPARENT" val="1"/>
  <p:tag name="TBUG" val="0"/>
  <p:tag name="ALLOWFS" val="0"/>
  <p:tag name="ORIGWIDTH" val="90"/>
  <p:tag name="PICTUREFILESIZE" val="6490"/>
</p:tagLst>
</file>

<file path=ppt/tags/tag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Here is something.&#10;\end{document}&#10;"/>
  <p:tag name="FILENAME" val="TP_tmp"/>
  <p:tag name="FORMAT" val="emf"/>
  <p:tag name="RES" val="1200"/>
  <p:tag name="BLEND" val="0"/>
  <p:tag name="TRANSPARENT" val="0"/>
  <p:tag name="TBUG" val="0"/>
  <p:tag name="ALLOWFS" val="1"/>
  <p:tag name="MAGNIFICATION" val="2000"/>
  <p:tag name="ORIGWIDTH" val="1"/>
  <p:tag name="PICTUREFILESIZE" val="2216"/>
</p:tagLst>
</file>

<file path=ppt/tags/tag7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U=e^{-ih\phi}\;,\quad&#10;h=\sum_{j=1}^N h_j&#10;$$&#10;\end{document}&#10;"/>
  <p:tag name="FILENAME" val="TP_tmp"/>
  <p:tag name="FORMAT" val="pngmono"/>
  <p:tag name="RES" val="1200"/>
  <p:tag name="BLEND" val="0"/>
  <p:tag name="TRANSPARENT" val="1"/>
  <p:tag name="TBUG" val="0"/>
  <p:tag name="ALLOWFS" val="0"/>
  <p:tag name="ORIGWIDTH" val="190"/>
  <p:tag name="PICTUREFILESIZE" val="12003"/>
</p:tagLst>
</file>

<file path=ppt/tags/tag7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gate{U_\phi=e^{-ih_1\phi}}    &amp;\multigate{2}{W}   &amp;\measure{M}    &amp;\cw\\&#10;\lstick{|S\rangle}      &amp;\ghost{V}          &amp;\gate{U_\phi=e^{-ih_2\phi}}    &amp;\ghost{W}          &amp;\measure{M}    &amp;\cw\\&#10;\lstick{|S\rangle}      &amp;\ghost{V}          &amp;\gate{U_\phi=e^{-ih_3\phi}}    &amp;\ghost{W}          &amp;\measure{M}    &amp;\cw\\&#10;}&#10;\end{document}&#10;"/>
  <p:tag name="FILENAME" val="TP_tmp"/>
  <p:tag name="FORMAT" val="pngmono"/>
  <p:tag name="RES" val="1200"/>
  <p:tag name="BLEND" val="0"/>
  <p:tag name="TRANSPARENT" val="1"/>
  <p:tag name="TBUG" val="0"/>
  <p:tag name="ALLOWFS" val="0"/>
  <p:tag name="ORIGWIDTH" val="336"/>
  <p:tag name="PICTUREFILESIZE" val="63482"/>
</p:tagLst>
</file>

<file path=ppt/tags/tag7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Lambda,\ldots,\Lambda\rangle+&#10;|\lambda,\ldots,\lambda\rangle)&#10;$$&#10;\end{document}&#10;"/>
  <p:tag name="FILENAME" val="TP_tmp"/>
  <p:tag name="FORMAT" val="pngmono"/>
  <p:tag name="RES" val="1200"/>
  <p:tag name="BLEND" val="0"/>
  <p:tag name="TRANSPARENT" val="1"/>
  <p:tag name="TBUG" val="0"/>
  <p:tag name="ALLOWFS" val="0"/>
  <p:tag name="ORIGWIDTH" val="212"/>
  <p:tag name="PICTUREFILESIZE" val="12349"/>
</p:tagLst>
</file>

<file path=ppt/tags/tag7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10;\Delta\phi={1\over N(\Lambda-\lambda)}&#10;$$&#10;\end{document}&#10;"/>
  <p:tag name="FILENAME" val="TP_tmp"/>
  <p:tag name="FORMAT" val="png256"/>
  <p:tag name="RES" val="1200"/>
  <p:tag name="BLEND" val="0"/>
  <p:tag name="TRANSPARENT" val="1"/>
  <p:tag name="TBUG" val="0"/>
  <p:tag name="ALLOWFS" val="0"/>
  <p:tag name="ORIGWIDTH" val="130"/>
  <p:tag name="PICTUREFILESIZE" val="14402"/>
</p:tagLst>
</file>

<file path=ppt/tags/tag7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5,0,0.5}&#10;\begin{document}&#10;\scriptsize&#10;\begin{center}&#10;Fringe pattern with period\\&#10;$2\pi/N(\Lambda-\lambda)$&#10;\end{center}&#10;\end{document}&#10;"/>
  <p:tag name="FILENAME" val="TP_tmp"/>
  <p:tag name="FORMAT" val="png256"/>
  <p:tag name="RES" val="1200"/>
  <p:tag name="BLEND" val="0"/>
  <p:tag name="TRANSPARENT" val="1"/>
  <p:tag name="TBUG" val="0"/>
  <p:tag name="ALLOWFS" val="0"/>
  <p:tag name="ORIGWIDTH" val="222"/>
  <p:tag name="PICTUREFILESIZE" val="34088"/>
</p:tagLst>
</file>

<file path=ppt/tags/tag7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sqrt2}\left(e^{-iN\Lambda\phi}|\Lambda,\ldots,\Lambda\rangle+&#10;e^{-iN\lambda\phi}|\lambda,\ldots,\lambda\rangle\right)&#10;$$&#10;\end{document}&#10;"/>
  <p:tag name="FILENAME" val="TP_tmp"/>
  <p:tag name="FORMAT" val="pngmono"/>
  <p:tag name="RES" val="1200"/>
  <p:tag name="BLEND" val="0"/>
  <p:tag name="TRANSPARENT" val="1"/>
  <p:tag name="TBUG" val="0"/>
  <p:tag name="ALLOWFS" val="0"/>
  <p:tag name="ORIGWIDTH" val="313"/>
  <p:tag name="PICTUREFILESIZE" val="19206"/>
</p:tagLst>
</file>

<file path=ppt/tags/tag7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e^{-iN(\Lambda+\lambda)\phi/2}\!&#10;\left(\!\vphantom{\sum}\cos[N(\Lambda-\lambda)\phi/2]|\Lambda,\ldots,\Lambda\rangle&#10;-i\sin[N(\Lambda-\lambda)\phi/2]|\lambda,\ldots,\lambda\rangle\!\right)&#10;$$&#10;\end{document}"/>
  <p:tag name="FILENAME" val="TP_tmp"/>
  <p:tag name="FORMAT" val="pngmono"/>
  <p:tag name="RES" val="1200"/>
  <p:tag name="BLEND" val="0"/>
  <p:tag name="TRANSPARENT" val="1"/>
  <p:tag name="TBUG" val="0"/>
  <p:tag name="ALLOWFS" val="0"/>
  <p:tag name="ORIGWIDTH" val="570"/>
  <p:tag name="PICTUREFILESIZE" val="37317"/>
</p:tagLst>
</file>

<file path=ppt/tags/tag7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setlength{\textwidth}{8truein}&#10;\usepackage{color}&#10;\color[rgb]{.25,.5,.25}&#10;\begin{document}&#10;\scriptsize&#10;\begin{itemize}&#10;\item{There are states with far more bipartite particle entanglement than the cat &#10;state---up to about $N/2$ e-bits for equal bipartite splits---yet they are typically &#10;useless---and definitely not as good as cat states---for metrology.}&#10;\item{Measurement sensitivity and optimal initial state depend on local &#10;Hamiltonians $h_j$, but entanglement measures are usually constructed to be &#10;independent of such mundane details.}&#10;\end{itemize}&#10;\end{document}&#10;"/>
  <p:tag name="FILENAME" val="TP_tmp"/>
  <p:tag name="FORMAT" val="png256"/>
  <p:tag name="RES" val="1200"/>
  <p:tag name="BLEND" val="0"/>
  <p:tag name="TRANSPARENT" val="1"/>
  <p:tag name="TBUG" val="0"/>
  <p:tag name="ALLOWFS" val="0"/>
  <p:tag name="ORIGWIDTH" val="556"/>
  <p:tag name="PICTUREFILESIZE" val="352751"/>
</p:tagLst>
</file>

<file path=ppt/tags/tag7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begin{center}&#10;Optimal (Heisenberg) sensitivity&#10;\vspace{-12pt}&#10;$$\Delta\omega\sim{1\over TN}$$&#10;\end{center}&#10;\end{document}&#10;"/>
  <p:tag name="FILENAME" val="TP_tmp"/>
  <p:tag name="FORMAT" val="png256"/>
  <p:tag name="RES" val="1200"/>
  <p:tag name="BLEND" val="0"/>
  <p:tag name="TRANSPARENT" val="1"/>
  <p:tag name="TBUG" val="0"/>
  <p:tag name="ALLOWFS" val="0"/>
  <p:tag name="ORIGWIDTH" val="272"/>
  <p:tag name="PICTUREFILESIZE" val="32384"/>
</p:tagLst>
</file>

<file path=ppt/tags/tag7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25,.5,.25}&#10;\setlength{\textwidth}{8truein}&#10;\begin{document}&#10;\scriptsize&#10;\begin{center}&#10;{\bf Problem}&#10;\end{center}&#10;\vspace{-12pt}&#10;Given $\tau$ and $\gamma$, what &#10;is the best strategy for using $n$, $T$, and $R$ to estimate a frequency $\omega=\phi/T$?&#10;\end{document}&#10;"/>
  <p:tag name="FILENAME" val="TP_tmp"/>
  <p:tag name="FORMAT" val="png256"/>
  <p:tag name="RES" val="1200"/>
  <p:tag name="BLEND" val="0"/>
  <p:tag name="TRANSPARENT" val="1"/>
  <p:tag name="TBUG" val="0"/>
  <p:tag name="ALLOWFS" val="0"/>
  <p:tag name="ORIGWIDTH" val="575"/>
  <p:tag name="PICTUREFILESIZE" val="100942"/>
</p:tagLst>
</file>

<file path=ppt/tags/tag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left(\matrix{\mbox{differential}\cr\mbox{strain}\cr\mbox{sensitivity}}\right)&#10;\simeq10^{-21}&#10;$$&#10;$$&#10;\left(\matrix{\mbox{differential}\cr\mbox{displacement}\cr\mbox{sensitivity}}\right)&#10;\simeq4\times10^{-18}\,\mbox{m}&#10;$$&#10;\begin{center}&#10;from 40$\,$Hz to 7,000$\,$Hz.&#10;\end{center}&#10;\end{document}&#10;"/>
  <p:tag name="FILENAME" val="TP_tmp"/>
  <p:tag name="FORMAT" val="pngmono"/>
  <p:tag name="RES" val="1200"/>
  <p:tag name="BLEND" val="0"/>
  <p:tag name="TRANSPARENT" val="1"/>
  <p:tag name="TBUG" val="0"/>
  <p:tag name="ALLOWFS" val="0"/>
  <p:tag name="ORIGWIDTH" val="258"/>
  <p:tag name="PICTUREFILESIZE" val="63221"/>
</p:tagLst>
</file>

<file path=ppt/tags/tag8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color[rgb]{0,0,1}&#10;\setlength{\textwidth}{8truein}&#10;\begin{document}&#10;\scriptsize&#10;\noindent&#10;\begin{center}&#10;{\bf Resources}&#10;\end{center}&#10;\vspace{-12pt}&#10;Let $\tau$ be the overall&#10;measurement time ($\tau^{-1}$ is the bandwidth), and let $\gamma$ characterize&#10;the rate of decoherence or loss.&#10;\vspace{-18pt}&#10;\begin{itemize}&#10;\item The number of systems, $n$, within each nonclassical (entangled) probe is the &#10;{\it quantum parallel resource}.&#10;\vspace{-18pt}&#10;\item The coherent interaction time $T$ of  each probe is the &#10;{\it quantum serial resource}.&#10;\vspace{-18pt}&#10;\item The rate at which systems can be deployed, $R$, is the&#10;{\it classical resource};&#10;alternatively, the number of probes, $\nu=R(\tau-T)/n$, can be regarded as the&#10;classical resource [$N=\nu n=R(\tau-T)$ is the total number of systems].&#10;\vspace{-18pt}&#10;\end{itemize}&#10;\end{document}&#10;"/>
  <p:tag name="FILENAME" val="TP_tmp"/>
  <p:tag name="FORMAT" val="png256"/>
  <p:tag name="RES" val="1200"/>
  <p:tag name="BLEND" val="0"/>
  <p:tag name="TRANSPARENT" val="1"/>
  <p:tag name="TBUG" val="0"/>
  <p:tag name="ALLOWFS" val="0"/>
  <p:tag name="ORIGWIDTH" val="577"/>
  <p:tag name="PICTUREFILESIZE" val="324365"/>
</p:tagLst>
</file>

<file path=ppt/tags/tag8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mathsymbols.tex&#10;\usepackage{color}&#10;\color[rgb]{.5,0,.5}&#10;\setlength{\textwidth}{8truein}&#10;\begin{document}&#10;\scriptsize&#10;An answer has been worked out for squeezed-state &#10;optical interferometry and for Ramsey interferometry with phase decoherence:  &#10;the quantum resources---extended coherent evolution and entanglement---are &#10;useful only if $\gamma\tau\lsim1$ and $R\tau\gg 1$.&#10;\end{document}&#10;"/>
  <p:tag name="FILENAME" val="TP_tmp"/>
  <p:tag name="FORMAT" val="png256"/>
  <p:tag name="RES" val="1200"/>
  <p:tag name="BLEND" val="0"/>
  <p:tag name="TRANSPARENT" val="1"/>
  <p:tag name="TBUG" val="0"/>
  <p:tag name="ALLOWFS" val="0"/>
  <p:tag name="ORIGWIDTH" val="585"/>
  <p:tag name="PICTUREFILESIZE" val="189736"/>
</p:tagLst>
</file>

<file path=ppt/tags/tag8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input mathsymbols.tex&#10;\color[rgb]{1,0,0}&#10;\begin{document}&#10;\scriptsize&#10;\begin{center}&#10;Given fractional photon loss $1-\eta$,&#10;\end{center}&#10;\vspace{-18pt}&#10;\begin{eqnarray}&#10;\Delta\omega&amp;\sim&amp;{1\over T}\sqrt{&#10;{e^{-2r}\eta+(1-\eta)\over\eta N}}\qquad e^{2r}\lsim N\nonumber\\[6pt]&#10;&amp;=&amp;{1\over T}\sqrt{{e^{-2r}\over N}+{1-\eta\over\eta N}}\nonumber\\[6pt]&#10;&amp;\simeq&amp;&#10;\cases{&#10;\displaystyle{{1\over TN}}\;,&amp;$1-\eta\lsim1/N\simeq e^{-2r}$\cr&#10;\displaystyle{{1\over T}\sqrt{{1-\eta\over\eta N}}}\;,&amp;$e^{-2r}\simeq1-\eta\gsim1/N$&#10;}&#10;\nonumber&#10;\end{eqnarray}&#10;\end{document}&#10;"/>
  <p:tag name="FILENAME" val="TP_tmp"/>
  <p:tag name="FORMAT" val="png256"/>
  <p:tag name="RES" val="1200"/>
  <p:tag name="BLEND" val="0"/>
  <p:tag name="TRANSPARENT" val="1"/>
  <p:tag name="TBUG" val="0"/>
  <p:tag name="ALLOWFS" val="0"/>
  <p:tag name="ORIGWIDTH" val="354"/>
  <p:tag name="PICTUREFILESIZE" val="118778"/>
</p:tagLst>
</file>

<file path=ppt/tags/tag8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d,{\rm est}}^2\ge\frac{1}{\Delta N_d^2}\equiv\frac{1}{\mathcal{F}}&#10;$$&#10;\end{document}&#10;"/>
  <p:tag name="FILENAME" val="TP_tmp"/>
  <p:tag name="FORMAT" val="pngmono"/>
  <p:tag name="RES" val="1200"/>
  <p:tag name="BLEND" val="0"/>
  <p:tag name="TRANSPARENT" val="1"/>
  <p:tag name="TBUG" val="0"/>
  <p:tag name="ALLOWFS" val="0"/>
  <p:tag name="ORIGWIDTH" val="162"/>
  <p:tag name="PICTUREFILESIZE" val="12324"/>
</p:tagLst>
</file>

<file path=ppt/tags/tag8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F}=2|\alpha|^2\langle(\Delta p)\rangle^2+\bar N_b&#10;\le|\alpha|^2\!\left(2\bar N_b+\sqrt{\bar N_b(\bar N_b+1)}+1\right)+\bar N_b&#10;$$&#10;\end{document}&#10;"/>
  <p:tag name="FILENAME" val="TP_tmp"/>
  <p:tag name="FORMAT" val="pngmono"/>
  <p:tag name="RES" val="1200"/>
  <p:tag name="BLEND" val="0"/>
  <p:tag name="TRANSPARENT" val="1"/>
  <p:tag name="TBUG" val="0"/>
  <p:tag name="ALLOWFS" val="0"/>
  <p:tag name="ORIGWIDTH" val="484"/>
  <p:tag name="PICTUREFILESIZE" val="30788"/>
</p:tagLst>
</file>

<file path=ppt/tags/tag8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box{}=|\alpha|^2e^{2r}+\sinh^2 r&#10;$$&#10;\end{document}&#10;"/>
  <p:tag name="FILENAME" val="TP_tmp"/>
  <p:tag name="FORMAT" val="pngmono"/>
  <p:tag name="RES" val="1200"/>
  <p:tag name="BLEND" val="0"/>
  <p:tag name="TRANSPARENT" val="1"/>
  <p:tag name="TBUG" val="0"/>
  <p:tag name="ALLOWFS" val="0"/>
  <p:tag name="ORIGWIDTH" val="147"/>
  <p:tag name="PICTUREFILESIZE" val="7616"/>
</p:tagLst>
</file>

<file path=ppt/tags/tag8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I_Q=&#10;\frac{|\alpha|^2+\bar N_b}&#10;{\displaystyle{\frac{1-\eta}{\eta}+\frac{1}{2\langle(\Delta p)^2\rangle}}}&#10;\simeq&#10;\frac{\eta}{1-\eta}|\alpha|^2&#10;$$&#10;\end{document}&#10;"/>
  <p:tag name="FILENAME" val="TP_tmp"/>
  <p:tag name="FORMAT" val="pngmono"/>
  <p:tag name="RES" val="1200"/>
  <p:tag name="BLEND" val="0"/>
  <p:tag name="TRANSPARENT" val="1"/>
  <p:tag name="TBUG" val="0"/>
  <p:tag name="ALLOWFS" val="0"/>
  <p:tag name="ORIGWIDTH" val="285"/>
  <p:tag name="PICTUREFILESIZE" val="25331"/>
</p:tagLst>
</file>

<file path=ppt/tags/tag8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usepackage{color}&#10;\begin{document}&#10;\scriptsize&#10;$$&#10;\color[rgb]{0,0,1}&#10;\matrix{&#10;\mbox{When $|\alpha|^2\gg\bar N_b$,}\cr&#10;\mbox{all agree to within}\cr\mbox{corrections of}\cr&#10;\mbox{order $\bar N_b/|\alpha|^2$.}&#10;} &#10;$$&#10;\end{document}"/>
  <p:tag name="FILENAME" val="TP_tmp"/>
  <p:tag name="FORMAT" val="png256"/>
  <p:tag name="RES" val="1200"/>
  <p:tag name="BLEND" val="0"/>
  <p:tag name="TRANSPARENT" val="1"/>
  <p:tag name="TBUG" val="0"/>
  <p:tag name="ALLOWFS" val="0"/>
  <p:tag name="ORIGWIDTH" val="152"/>
  <p:tag name="PICTUREFILESIZE" val="43437"/>
</p:tagLst>
</file>

<file path=ppt/tags/tag8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F}_Q=&#10;\left(\matrix{&#10;\mbox{Quantum Fisher information}\cr&#10;\mbox{for squeezed vacuum}\cr&#10;\mbox{input to second input port}&#10;}\right)&#10;$$&#10;\end{document}&#10;"/>
  <p:tag name="FILENAME" val="TP_tmp"/>
  <p:tag name="FORMAT" val="pngmono"/>
  <p:tag name="RES" val="1200"/>
  <p:tag name="BLEND" val="0"/>
  <p:tag name="TRANSPARENT" val="1"/>
  <p:tag name="TBUG" val="0"/>
  <p:tag name="ALLOWFS" val="0"/>
  <p:tag name="ORIGWIDTH" val="320"/>
  <p:tag name="PICTUREFILESIZE" val="42336"/>
</p:tagLst>
</file>

<file path=ppt/tags/tag8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mathcal{C}_Q=&#10;\left(\matrix{&#10;\mbox{Upper bound on quantum Fisher information}\cr&#10;\mbox{maximized over fake phase shifts $\phi_1$ and $\phi_2$}\cr&#10;\mbox{and over all states input to second input port}&#10;}\right)&#10;$$&#10;\end{document}&#10;"/>
  <p:tag name="FILENAME" val="TP_tmp"/>
  <p:tag name="FORMAT" val="pngmono"/>
  <p:tag name="RES" val="1200"/>
  <p:tag name="BLEND" val="0"/>
  <p:tag name="TRANSPARENT" val="1"/>
  <p:tag name="TBUG" val="0"/>
  <p:tag name="ALLOWFS" val="0"/>
  <p:tag name="ORIGWIDTH" val="462"/>
  <p:tag name="PICTUREFILESIZE" val="66502"/>
</p:tagLst>
</file>

<file path=ppt/tags/tag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tiny&#10;$$&#10;\left(\matrix{\mbox{strain}\cr\mbox{sensitivity}}\right)&#10;$$&#10;\end{document}&#10;"/>
  <p:tag name="FILENAME" val="TP_tmp"/>
  <p:tag name="FORMAT" val="emf"/>
  <p:tag name="RES" val="1200"/>
  <p:tag name="BLEND" val="0"/>
  <p:tag name="TRANSPARENT" val="0"/>
  <p:tag name="TBUG" val="0"/>
  <p:tag name="ALLOWFS" val="0"/>
  <p:tag name="MAGNIFICATION" val="2000"/>
  <p:tag name="ORIGWIDTH" val="1"/>
  <p:tag name="PICTUREFILESIZE" val="3312"/>
</p:tagLst>
</file>

<file path=ppt/tags/tag90.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_{d,{\rm est}}^2\ge\frac{1}{\mathcal{F}_Q}&#10;\ge\frac{1}{\mathcal{C}_Q}\ge\frac{1}{I_Q}&#10;$$&#10;\end{document}&#10;"/>
  <p:tag name="FILENAME" val="TP_tmp"/>
  <p:tag name="FORMAT" val="pngmono"/>
  <p:tag name="RES" val="1200"/>
  <p:tag name="BLEND" val="0"/>
  <p:tag name="TRANSPARENT" val="1"/>
  <p:tag name="TBUG" val="0"/>
  <p:tag name="ALLOWFS" val="0"/>
  <p:tag name="ORIGWIDTH" val="193"/>
  <p:tag name="PICTUREFILESIZE" val="13833"/>
</p:tagLst>
</file>

<file path=ppt/tags/tag91.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eta=&#10;\left(\matrix{&#10;\mbox{fractional loss}\cr\mbox{in each arm}&#10;}\right)&#10;$$&#10;\end{document}&#10;"/>
  <p:tag name="FILENAME" val="TP_tmp"/>
  <p:tag name="FORMAT" val="pngmono"/>
  <p:tag name="RES" val="1200"/>
  <p:tag name="BLEND" val="0"/>
  <p:tag name="TRANSPARENT" val="1"/>
  <p:tag name="TBUG" val="0"/>
  <p:tag name="ALLOWFS" val="0"/>
  <p:tag name="ORIGWIDTH" val="210"/>
  <p:tag name="PICTUREFILESIZE" val="17932"/>
</p:tagLst>
</file>

<file path=ppt/tags/tag92.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V}   &amp;\multigate{2}{U_\phi=e^{-ih\phi}}  &amp;\multigate{3}{W}   &amp;\measure{M}    &amp;\cw\\&#10;\lstick{|S\rangle}      &amp;\ghost{V}          &amp;\ghost{U_\phi=e^{-ih\phi}}         &amp;\ghost{W}          &amp;\measure{M}    &amp;\cw\\&#10;\lstick{|S\rangle}      &amp;\ghost{V}          &amp;\ghost{U_\phi=e^{-ih\phi}}         &amp;\ghost{W}          &amp;\measure{M}    &amp;\cw\\&#10;\lstick{\mbox{ancilla}} &amp;\qw                &amp;\qw                                &amp;\ghost{W}          &amp;\measure{M}    &amp;\cw&#10;}&#10;\end{document}&#10;"/>
  <p:tag name="FILENAME" val="TP_tmp"/>
  <p:tag name="FORMAT" val="pngmono"/>
  <p:tag name="RES" val="1200"/>
  <p:tag name="BLEND" val="0"/>
  <p:tag name="TRANSPARENT" val="0"/>
  <p:tag name="TBUG" val="0"/>
  <p:tag name="ALLOWFS" val="0"/>
  <p:tag name="MAGNIFICATION" val="1548"/>
  <p:tag name="ORIGWIDTH" val="369"/>
  <p:tag name="PICTUREFILESIZE" val="33106"/>
</p:tagLst>
</file>

<file path=ppt/tags/tag93.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ge{1\over2\Delta h}\ge{1\over||h||}&#10;$$&#10;\end{document}&#10;"/>
  <p:tag name="FILENAME" val="TP_tmp"/>
  <p:tag name="FORMAT" val="pngmono"/>
  <p:tag name="RES" val="1200"/>
  <p:tag name="BLEND" val="0"/>
  <p:tag name="TRANSPARENT" val="0"/>
  <p:tag name="TBUG" val="0"/>
  <p:tag name="ALLOWFS" val="0"/>
  <p:tag name="MAGNIFICATION" val="2000"/>
  <p:tag name="ORIGWIDTH" val="146"/>
  <p:tag name="PICTUREFILESIZE" val="7910"/>
</p:tagLst>
</file>

<file path=ppt/tags/tag94.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1\over N^k(\Lambda^k-\lambda^k)}&#10;$$&#10;\end{document}&#10;"/>
  <p:tag name="FILENAME" val="TP_tmp"/>
  <p:tag name="FORMAT" val="pngmono"/>
  <p:tag name="RES" val="1200"/>
  <p:tag name="BLEND" val="0"/>
  <p:tag name="TRANSPARENT" val="0"/>
  <p:tag name="TBUG" val="0"/>
  <p:tag name="ALLOWFS" val="0"/>
  <p:tag name="MAGNIFICATION" val="2000"/>
  <p:tag name="ORIGWIDTH" val="120"/>
  <p:tag name="PICTUREFILESIZE" val="6659"/>
</p:tagLst>
</file>

<file path=ppt/tags/tag95.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left(\sum_{j=1}^N h_j\right)^{\!k}=&#10;\underbrace{\sum_{j_1,\ldots,j_k}h_{j_1}h_{j_2}\cdots h_{j_k}}_%&#10;{\mbox{$\displaystyle{N^k}$ terms in sum}}&#10;$$&#10;\end{document}&#10;"/>
  <p:tag name="FILENAME" val="TP_tmp"/>
  <p:tag name="FORMAT" val="pngmono"/>
  <p:tag name="RES" val="1200"/>
  <p:tag name="BLEND" val="0"/>
  <p:tag name="TRANSPARENT" val="0"/>
  <p:tag name="TBUG" val="0"/>
  <p:tag name="ALLOWFS" val="0"/>
  <p:tag name="MAGNIFICATION" val="1340"/>
  <p:tag name="ORIGWIDTH" val="281"/>
  <p:tag name="PICTUREFILESIZE" val="27733"/>
</p:tagLst>
</file>

<file path=ppt/tags/tag96.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N^k(\Lambda^k-\lambda^k)&#10;$$&#10;\end{document}&#10;"/>
  <p:tag name="FILENAME" val="TP_tmp"/>
  <p:tag name="FORMAT" val="pngmono"/>
  <p:tag name="RES" val="1200"/>
  <p:tag name="BLEND" val="0"/>
  <p:tag name="TRANSPARENT" val="0"/>
  <p:tag name="TBUG" val="0"/>
  <p:tag name="ALLOWFS" val="0"/>
  <p:tag name="MAGNIFICATION" val="1340"/>
  <p:tag name="ORIGWIDTH" val="150"/>
  <p:tag name="PICTUREFILESIZE" val="6911"/>
</p:tagLst>
</file>

<file path=ppt/tags/tag97.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input Qcircuit&#10;\begin{document}&#10;\scriptsize&#10;\Qcircuit @!R @R=.2em @C=1em {&#10;\lstick{|S\rangle}      &amp;\multigate{2}{U_\phi=e^{-ih\phi}}&amp;\measure{M}    &amp;\cw\\&#10;\lstick{|S\rangle}      &amp;\ghost{U_\phi=e^{-ih\phi}}         &amp;\measure{M}    &amp;\cw\\&#10;\lstick{|S\rangle}      &amp;\ghost{U_\phi=e^{-ih\phi}}         &amp;\measure{M}    &amp;\cw&#10;}&#10;\end{document}&#10;"/>
  <p:tag name="FILENAME" val="TP_tmp"/>
  <p:tag name="FORMAT" val="pngmono"/>
  <p:tag name="RES" val="1200"/>
  <p:tag name="BLEND" val="0"/>
  <p:tag name="TRANSPARENT" val="1"/>
  <p:tag name="TBUG" val="0"/>
  <p:tag name="ALLOWFS" val="0"/>
  <p:tag name="ORIGWIDTH" val="224"/>
  <p:tag name="PICTUREFILESIZE" val="28541"/>
</p:tagLst>
</file>

<file path=ppt/tags/tag98.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Delta\phi\sim{1\over N^{k-1/2}}&#10;$$&#10;\end{document}&#10;"/>
  <p:tag name="FILENAME" val="TP_tmp"/>
  <p:tag name="FORMAT" val="pngmono"/>
  <p:tag name="RES" val="1200"/>
  <p:tag name="BLEND" val="0"/>
  <p:tag name="TRANSPARENT" val="1"/>
  <p:tag name="TBUG" val="0"/>
  <p:tag name="ALLOWFS" val="0"/>
  <p:tag name="ORIGWIDTH" val="106"/>
  <p:tag name="PICTUREFILESIZE" val="7429"/>
</p:tagLst>
</file>

<file path=ppt/tags/tag99.xml><?xml version="1.0" encoding="utf-8"?>
<p:tagLst xmlns:a="http://schemas.openxmlformats.org/drawingml/2006/main" xmlns:r="http://schemas.openxmlformats.org/officeDocument/2006/relationships" xmlns:p="http://schemas.openxmlformats.org/presentationml/2006/main">
  <p:tag name="TEXPOINT" val="latex"/>
  <p:tag name="SOURCE" val="\documentclass{slides}\pagestyle{empty}&#10;\begin{document}&#10;\scriptsize&#10;$$&#10;h=\left(\sum_{j=1}^N Z_j/2\right)^{\!k}=J_z^k&#10;$$&#10;\end{document}&#10;"/>
  <p:tag name="FILENAME" val="TP_tmp"/>
  <p:tag name="FORMAT" val="pngmono"/>
  <p:tag name="RES" val="1200"/>
  <p:tag name="BLEND" val="0"/>
  <p:tag name="TRANSPARENT" val="1"/>
  <p:tag name="TBUG" val="0"/>
  <p:tag name="ALLOWFS" val="0"/>
  <p:tag name="ORIGWIDTH" val="180"/>
  <p:tag name="PICTUREFILESIZE" val="18210"/>
</p:tagLst>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spDef>
    <a:lnDef>
      <a:spPr bwMode="auto">
        <a:xfrm>
          <a:off x="0" y="0"/>
          <a:ext cx="1" cy="1"/>
        </a:xfrm>
        <a:custGeom>
          <a:avLst/>
          <a:gdLst/>
          <a:ahLst/>
          <a:cxnLst/>
          <a:rect l="0" t="0" r="0" b="0"/>
          <a:pathLst/>
        </a:custGeom>
        <a:solidFill>
          <a:schemeClr val="accent1"/>
        </a:solidFill>
        <a:ln w="19050" cap="flat" cmpd="sng" algn="ctr">
          <a:solidFill>
            <a:schemeClr val="tx1"/>
          </a:solidFill>
          <a:prstDash val="solid"/>
          <a:round/>
          <a:headEnd type="none" w="med" len="med"/>
          <a:tailEnd type="triangl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000" b="0" i="0" u="none" strike="noStrike" cap="none" normalizeH="0" baseline="0" smtClean="0">
            <a:ln>
              <a:noFill/>
            </a:ln>
            <a:solidFill>
              <a:srgbClr val="0033CC"/>
            </a:solidFill>
            <a:effectLst/>
            <a:latin typeface="Helvetica" pitchFamily="34"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36899</TotalTime>
  <Words>4080</Words>
  <Application>Microsoft Office PowerPoint</Application>
  <PresentationFormat>On-screen Show (4:3)</PresentationFormat>
  <Paragraphs>612</Paragraphs>
  <Slides>91</Slides>
  <Notes>91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91</vt:i4>
      </vt:variant>
    </vt:vector>
  </HeadingPairs>
  <TitlesOfParts>
    <vt:vector size="98" baseType="lpstr">
      <vt:lpstr>Helvetica</vt:lpstr>
      <vt:lpstr>Wingdings</vt:lpstr>
      <vt:lpstr>Comic Sans MS</vt:lpstr>
      <vt:lpstr>Times New Roman</vt:lpstr>
      <vt:lpstr>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UNM Information Physics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Carlton M. Caves</dc:creator>
  <cp:lastModifiedBy>Carlton Caves</cp:lastModifiedBy>
  <cp:revision>741</cp:revision>
  <cp:lastPrinted>2002-04-29T01:11:07Z</cp:lastPrinted>
  <dcterms:created xsi:type="dcterms:W3CDTF">2002-04-29T01:11:07Z</dcterms:created>
  <dcterms:modified xsi:type="dcterms:W3CDTF">2019-11-22T13:18:51Z</dcterms:modified>
</cp:coreProperties>
</file>