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4"/>
  </p:notesMasterIdLst>
  <p:handoutMasterIdLst>
    <p:handoutMasterId r:id="rId35"/>
  </p:handoutMasterIdLst>
  <p:sldIdLst>
    <p:sldId id="443" r:id="rId2"/>
    <p:sldId id="474" r:id="rId3"/>
    <p:sldId id="483" r:id="rId4"/>
    <p:sldId id="441" r:id="rId5"/>
    <p:sldId id="505" r:id="rId6"/>
    <p:sldId id="506" r:id="rId7"/>
    <p:sldId id="507" r:id="rId8"/>
    <p:sldId id="508" r:id="rId9"/>
    <p:sldId id="524" r:id="rId10"/>
    <p:sldId id="485" r:id="rId11"/>
    <p:sldId id="486" r:id="rId12"/>
    <p:sldId id="487" r:id="rId13"/>
    <p:sldId id="428" r:id="rId14"/>
    <p:sldId id="490" r:id="rId15"/>
    <p:sldId id="513" r:id="rId16"/>
    <p:sldId id="510" r:id="rId17"/>
    <p:sldId id="514" r:id="rId18"/>
    <p:sldId id="488" r:id="rId19"/>
    <p:sldId id="511" r:id="rId20"/>
    <p:sldId id="489" r:id="rId21"/>
    <p:sldId id="517" r:id="rId22"/>
    <p:sldId id="519" r:id="rId23"/>
    <p:sldId id="509" r:id="rId24"/>
    <p:sldId id="429" r:id="rId25"/>
    <p:sldId id="491" r:id="rId26"/>
    <p:sldId id="521" r:id="rId27"/>
    <p:sldId id="520" r:id="rId28"/>
    <p:sldId id="522" r:id="rId29"/>
    <p:sldId id="497" r:id="rId30"/>
    <p:sldId id="498" r:id="rId31"/>
    <p:sldId id="523" r:id="rId32"/>
    <p:sldId id="430" r:id="rId33"/>
  </p:sldIdLst>
  <p:sldSz cx="9144000" cy="6858000" type="screen4x3"/>
  <p:notesSz cx="7315200" cy="9601200"/>
  <p:embeddedFontLst>
    <p:embeddedFont>
      <p:font typeface="Comic Sans MS" pitchFamily="66" charset="0"/>
      <p:regular r:id="rId36"/>
      <p:bold r:id="rId37"/>
    </p:embeddedFont>
    <p:embeddedFont>
      <p:font typeface="Calibri" pitchFamily="34" charset="0"/>
      <p:regular r:id="rId38"/>
      <p:bold r:id="rId39"/>
      <p:italic r:id="rId40"/>
      <p:boldItalic r:id="rId41"/>
    </p:embeddedFont>
    <p:embeddedFont>
      <p:font typeface="Helvetica" pitchFamily="34" charset="0"/>
      <p:regular r:id="rId42"/>
      <p:bold r:id="rId43"/>
      <p:italic r:id="rId44"/>
      <p:boldItalic r:id="rId45"/>
    </p:embeddedFont>
  </p:embeddedFontLst>
  <p:custDataLst>
    <p:tags r:id="rId46"/>
  </p:custDataLst>
  <p:defaultTextStyle>
    <a:defPPr>
      <a:defRPr lang="en-US"/>
    </a:defPPr>
    <a:lvl1pPr algn="ctr" rtl="0" eaLnBrk="0" fontAlgn="base" hangingPunct="0">
      <a:spcBef>
        <a:spcPct val="0"/>
      </a:spcBef>
      <a:spcAft>
        <a:spcPct val="0"/>
      </a:spcAft>
      <a:defRPr sz="2000" kern="1200">
        <a:solidFill>
          <a:srgbClr val="0033CC"/>
        </a:solidFill>
        <a:latin typeface="Helvetica" pitchFamily="34" charset="0"/>
        <a:ea typeface="+mn-ea"/>
        <a:cs typeface="+mn-cs"/>
      </a:defRPr>
    </a:lvl1pPr>
    <a:lvl2pPr marL="457200" algn="ctr" rtl="0" eaLnBrk="0" fontAlgn="base" hangingPunct="0">
      <a:spcBef>
        <a:spcPct val="0"/>
      </a:spcBef>
      <a:spcAft>
        <a:spcPct val="0"/>
      </a:spcAft>
      <a:defRPr sz="2000" kern="1200">
        <a:solidFill>
          <a:srgbClr val="0033CC"/>
        </a:solidFill>
        <a:latin typeface="Helvetica" pitchFamily="34" charset="0"/>
        <a:ea typeface="+mn-ea"/>
        <a:cs typeface="+mn-cs"/>
      </a:defRPr>
    </a:lvl2pPr>
    <a:lvl3pPr marL="914400" algn="ctr" rtl="0" eaLnBrk="0" fontAlgn="base" hangingPunct="0">
      <a:spcBef>
        <a:spcPct val="0"/>
      </a:spcBef>
      <a:spcAft>
        <a:spcPct val="0"/>
      </a:spcAft>
      <a:defRPr sz="2000" kern="1200">
        <a:solidFill>
          <a:srgbClr val="0033CC"/>
        </a:solidFill>
        <a:latin typeface="Helvetica" pitchFamily="34" charset="0"/>
        <a:ea typeface="+mn-ea"/>
        <a:cs typeface="+mn-cs"/>
      </a:defRPr>
    </a:lvl3pPr>
    <a:lvl4pPr marL="1371600" algn="ctr" rtl="0" eaLnBrk="0" fontAlgn="base" hangingPunct="0">
      <a:spcBef>
        <a:spcPct val="0"/>
      </a:spcBef>
      <a:spcAft>
        <a:spcPct val="0"/>
      </a:spcAft>
      <a:defRPr sz="2000" kern="1200">
        <a:solidFill>
          <a:srgbClr val="0033CC"/>
        </a:solidFill>
        <a:latin typeface="Helvetica" pitchFamily="34" charset="0"/>
        <a:ea typeface="+mn-ea"/>
        <a:cs typeface="+mn-cs"/>
      </a:defRPr>
    </a:lvl4pPr>
    <a:lvl5pPr marL="1828800" algn="ctr" rtl="0" eaLnBrk="0" fontAlgn="base" hangingPunct="0">
      <a:spcBef>
        <a:spcPct val="0"/>
      </a:spcBef>
      <a:spcAft>
        <a:spcPct val="0"/>
      </a:spcAft>
      <a:defRPr sz="2000" kern="1200">
        <a:solidFill>
          <a:srgbClr val="0033CC"/>
        </a:solidFill>
        <a:latin typeface="Helvetica" pitchFamily="34" charset="0"/>
        <a:ea typeface="+mn-ea"/>
        <a:cs typeface="+mn-cs"/>
      </a:defRPr>
    </a:lvl5pPr>
    <a:lvl6pPr marL="2286000" algn="l" defTabSz="914400" rtl="0" eaLnBrk="1" latinLnBrk="0" hangingPunct="1">
      <a:defRPr sz="2000" kern="1200">
        <a:solidFill>
          <a:srgbClr val="0033CC"/>
        </a:solidFill>
        <a:latin typeface="Helvetica" pitchFamily="34" charset="0"/>
        <a:ea typeface="+mn-ea"/>
        <a:cs typeface="+mn-cs"/>
      </a:defRPr>
    </a:lvl6pPr>
    <a:lvl7pPr marL="2743200" algn="l" defTabSz="914400" rtl="0" eaLnBrk="1" latinLnBrk="0" hangingPunct="1">
      <a:defRPr sz="2000" kern="1200">
        <a:solidFill>
          <a:srgbClr val="0033CC"/>
        </a:solidFill>
        <a:latin typeface="Helvetica" pitchFamily="34" charset="0"/>
        <a:ea typeface="+mn-ea"/>
        <a:cs typeface="+mn-cs"/>
      </a:defRPr>
    </a:lvl7pPr>
    <a:lvl8pPr marL="3200400" algn="l" defTabSz="914400" rtl="0" eaLnBrk="1" latinLnBrk="0" hangingPunct="1">
      <a:defRPr sz="2000" kern="1200">
        <a:solidFill>
          <a:srgbClr val="0033CC"/>
        </a:solidFill>
        <a:latin typeface="Helvetica" pitchFamily="34" charset="0"/>
        <a:ea typeface="+mn-ea"/>
        <a:cs typeface="+mn-cs"/>
      </a:defRPr>
    </a:lvl8pPr>
    <a:lvl9pPr marL="3657600" algn="l" defTabSz="914400" rtl="0" eaLnBrk="1" latinLnBrk="0" hangingPunct="1">
      <a:defRPr sz="2000" kern="1200">
        <a:solidFill>
          <a:srgbClr val="0033CC"/>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a:srgbClr val="990099"/>
    <a:srgbClr val="000099"/>
    <a:srgbClr val="008000"/>
    <a:srgbClr val="996600"/>
    <a:srgbClr val="FF3300"/>
    <a:srgbClr val="CCCC00"/>
    <a:srgbClr val="FFCC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99647" autoAdjust="0"/>
  </p:normalViewPr>
  <p:slideViewPr>
    <p:cSldViewPr>
      <p:cViewPr>
        <p:scale>
          <a:sx n="66" d="100"/>
          <a:sy n="66" d="100"/>
        </p:scale>
        <p:origin x="-1116" y="-360"/>
      </p:cViewPr>
      <p:guideLst>
        <p:guide orient="horz" pos="2176"/>
        <p:guide pos="283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6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b="1">
                <a:solidFill>
                  <a:schemeClr val="tx1"/>
                </a:solidFill>
              </a:defRPr>
            </a:lvl1pPr>
          </a:lstStyle>
          <a:p>
            <a:endParaRPr lang="en-US"/>
          </a:p>
        </p:txBody>
      </p:sp>
      <p:sp>
        <p:nvSpPr>
          <p:cNvPr id="1024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b="1">
                <a:solidFill>
                  <a:schemeClr val="tx1"/>
                </a:solidFill>
              </a:defRPr>
            </a:lvl1pPr>
          </a:lstStyle>
          <a:p>
            <a:endParaRPr lang="en-US"/>
          </a:p>
        </p:txBody>
      </p:sp>
      <p:sp>
        <p:nvSpPr>
          <p:cNvPr id="1024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b="1">
                <a:solidFill>
                  <a:schemeClr val="tx1"/>
                </a:solidFill>
              </a:defRPr>
            </a:lvl1pPr>
          </a:lstStyle>
          <a:p>
            <a:endParaRPr lang="en-US"/>
          </a:p>
        </p:txBody>
      </p:sp>
      <p:sp>
        <p:nvSpPr>
          <p:cNvPr id="1024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b="1">
                <a:solidFill>
                  <a:schemeClr val="tx1"/>
                </a:solidFill>
              </a:defRPr>
            </a:lvl1pPr>
          </a:lstStyle>
          <a:p>
            <a:fld id="{A0056FBC-A479-49BF-827E-3859A7D3B4FE}" type="slidenum">
              <a:rPr lang="en-US"/>
              <a:pPr/>
              <a:t>‹#›</a:t>
            </a:fld>
            <a:endParaRPr lang="en-US"/>
          </a:p>
        </p:txBody>
      </p:sp>
    </p:spTree>
    <p:extLst>
      <p:ext uri="{BB962C8B-B14F-4D97-AF65-F5344CB8AC3E}">
        <p14:creationId xmlns:p14="http://schemas.microsoft.com/office/powerpoint/2010/main" val="432940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b="1">
                <a:solidFill>
                  <a:schemeClr val="tx1"/>
                </a:solidFill>
              </a:defRPr>
            </a:lvl1pPr>
          </a:lstStyle>
          <a:p>
            <a:endParaRPr lang="en-US"/>
          </a:p>
        </p:txBody>
      </p:sp>
      <p:sp>
        <p:nvSpPr>
          <p:cNvPr id="133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b="1">
                <a:solidFill>
                  <a:schemeClr val="tx1"/>
                </a:solidFill>
              </a:defRPr>
            </a:lvl1pPr>
          </a:lstStyle>
          <a:p>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b="1">
                <a:solidFill>
                  <a:schemeClr val="tx1"/>
                </a:solidFill>
              </a:defRPr>
            </a:lvl1pPr>
          </a:lstStyle>
          <a:p>
            <a:endParaRPr lang="en-US"/>
          </a:p>
        </p:txBody>
      </p:sp>
      <p:sp>
        <p:nvSpPr>
          <p:cNvPr id="133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b="1">
                <a:solidFill>
                  <a:schemeClr val="tx1"/>
                </a:solidFill>
              </a:defRPr>
            </a:lvl1pPr>
          </a:lstStyle>
          <a:p>
            <a:fld id="{F951492E-6876-4627-9715-A883ABC7C595}" type="slidenum">
              <a:rPr lang="en-US"/>
              <a:pPr/>
              <a:t>‹#›</a:t>
            </a:fld>
            <a:endParaRPr lang="en-US"/>
          </a:p>
        </p:txBody>
      </p:sp>
    </p:spTree>
    <p:extLst>
      <p:ext uri="{BB962C8B-B14F-4D97-AF65-F5344CB8AC3E}">
        <p14:creationId xmlns:p14="http://schemas.microsoft.com/office/powerpoint/2010/main" val="1083262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10</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12</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7EB6F-9C0C-4C74-830A-3169655E8B23}" type="slidenum">
              <a:rPr lang="en-US"/>
              <a:pPr/>
              <a:t>13</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14</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a graph of the SQL.  Explain that this is not a graph one ever sees, because to achieve it requires xi and eta to have </a:t>
            </a:r>
            <a:r>
              <a:rPr lang="en-US" altLang="en-US" dirty="0" err="1" smtClean="0"/>
              <a:t>nonflat</a:t>
            </a:r>
            <a:r>
              <a:rPr lang="en-US" altLang="en-US" baseline="0" dirty="0" smtClean="0"/>
              <a:t> spectra, and typically they don’t.  So what one sees is graphs with shot noise dominating on one side, back action on the other, and one point where you achieve </a:t>
            </a:r>
            <a:r>
              <a:rPr lang="en-US" altLang="en-US" baseline="0" smtClean="0"/>
              <a:t>the SQL.</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15</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a graph of the SQL.  Explain that this is not a graph one ever sees, because to achieve it requires xi and eta to have </a:t>
            </a:r>
            <a:r>
              <a:rPr lang="en-US" altLang="en-US" dirty="0" err="1" smtClean="0"/>
              <a:t>nonflat</a:t>
            </a:r>
            <a:r>
              <a:rPr lang="en-US" altLang="en-US" baseline="0" dirty="0" smtClean="0"/>
              <a:t> spectra, and typically they don’t.  So what one sees is graphs with shot noise dominating on one side, back action on the other, and one point where you achieve </a:t>
            </a:r>
            <a:r>
              <a:rPr lang="en-US" altLang="en-US" baseline="0" smtClean="0"/>
              <a:t>the SQL.</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16</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a graph of the SQL.  Explain that this is not a graph one ever sees, because to achieve it requires xi and eta to have </a:t>
            </a:r>
            <a:r>
              <a:rPr lang="en-US" altLang="en-US" dirty="0" err="1" smtClean="0"/>
              <a:t>nonflat</a:t>
            </a:r>
            <a:r>
              <a:rPr lang="en-US" altLang="en-US" baseline="0" dirty="0" smtClean="0"/>
              <a:t> spectra, and typically they don’t.  So what one sees is graphs with shot noise dominating on one side, back action on the other, and one point where you achieve </a:t>
            </a:r>
            <a:r>
              <a:rPr lang="en-US" altLang="en-US" baseline="0" smtClean="0"/>
              <a:t>the SQL.</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17</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a graph of the SQL.  Explain that this is not a graph one ever sees, because to achieve it requires xi and eta to have </a:t>
            </a:r>
            <a:r>
              <a:rPr lang="en-US" altLang="en-US" dirty="0" err="1" smtClean="0"/>
              <a:t>nonflat</a:t>
            </a:r>
            <a:r>
              <a:rPr lang="en-US" altLang="en-US" baseline="0" dirty="0" smtClean="0"/>
              <a:t> spectra, and typically they don’t.  So what one sees is graphs with shot noise dominating on one side, back action on the other, and one point where you achieve </a:t>
            </a:r>
            <a:r>
              <a:rPr lang="en-US" altLang="en-US" baseline="0" smtClean="0"/>
              <a:t>the SQL.</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18</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19</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a graph of the SQL.  Explain that this is not a graph one ever sees, because to achieve it requires xi and eta to have </a:t>
            </a:r>
            <a:r>
              <a:rPr lang="en-US" altLang="en-US" dirty="0" err="1" smtClean="0"/>
              <a:t>nonflat</a:t>
            </a:r>
            <a:r>
              <a:rPr lang="en-US" altLang="en-US" baseline="0" dirty="0" smtClean="0"/>
              <a:t> spectra, and typically they don’t.  So what one sees is graphs with shot noise dominating on one side, back action on the other, and one point where you achieve </a:t>
            </a:r>
            <a:r>
              <a:rPr lang="en-US" altLang="en-US" baseline="0" smtClean="0"/>
              <a:t>the SQL.</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4607697D-3FCD-4487-AAF2-FD7758F9AAC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20</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22</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23</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a graph of the SQL.  Explain that this is not a graph one ever sees, because to achieve it requires xi and eta to have </a:t>
            </a:r>
            <a:r>
              <a:rPr lang="en-US" altLang="en-US" dirty="0" err="1" smtClean="0"/>
              <a:t>nonflat</a:t>
            </a:r>
            <a:r>
              <a:rPr lang="en-US" altLang="en-US" baseline="0" dirty="0" smtClean="0"/>
              <a:t> spectra, and typically they don’t.  So what one sees is graphs with shot noise dominating on one side, back action on the other, and one point where you achieve </a:t>
            </a:r>
            <a:r>
              <a:rPr lang="en-US" altLang="en-US" baseline="0" smtClean="0"/>
              <a:t>the SQL.</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88B2D-96F7-480C-9AEB-EF1A23FE82B6}" type="slidenum">
              <a:rPr lang="en-US"/>
              <a:pPr/>
              <a:t>24</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25</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26</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a graph of the SQL.  Explain that this is not a graph one ever sees, because to achieve it requires xi and eta to have </a:t>
            </a:r>
            <a:r>
              <a:rPr lang="en-US" altLang="en-US" dirty="0" err="1" smtClean="0"/>
              <a:t>nonflat</a:t>
            </a:r>
            <a:r>
              <a:rPr lang="en-US" altLang="en-US" baseline="0" dirty="0" smtClean="0"/>
              <a:t> spectra, and typically they don’t.  So what one sees is graphs with shot noise dominating on one side, back action on the other, and one point where you achieve </a:t>
            </a:r>
            <a:r>
              <a:rPr lang="en-US" altLang="en-US" baseline="0" smtClean="0"/>
              <a:t>the SQL.</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27</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28</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29</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3</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30</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31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4BFCE-A90A-4DB3-9221-A2A83AC7853E}" type="slidenum">
              <a:rPr lang="en-US"/>
              <a:pPr/>
              <a:t>32</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B28E8-8BAC-43CE-82F9-4AF9959AF7D8}" type="slidenum">
              <a:rPr lang="en-US"/>
              <a:pPr/>
              <a:t>4</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B28E8-8BAC-43CE-82F9-4AF9959AF7D8}" type="slidenum">
              <a:rPr lang="en-US"/>
              <a:pPr/>
              <a:t>5</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B28E8-8BAC-43CE-82F9-4AF9959AF7D8}" type="slidenum">
              <a:rPr lang="en-US"/>
              <a:pPr/>
              <a:t>6</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7</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t</a:t>
            </a:r>
            <a:r>
              <a:rPr lang="en-US" altLang="en-US" baseline="0" dirty="0" smtClean="0"/>
              <a:t>o call this </a:t>
            </a:r>
            <a:r>
              <a:rPr lang="en-US" altLang="en-US" baseline="0" dirty="0" err="1" smtClean="0"/>
              <a:t>opto</a:t>
            </a:r>
            <a:r>
              <a:rPr lang="en-US" altLang="en-US" baseline="0" dirty="0" smtClean="0"/>
              <a:t>-atomic-electronic-mechanics: show pictures of </a:t>
            </a:r>
            <a:r>
              <a:rPr lang="en-US" altLang="en-US" baseline="0" dirty="0" err="1" smtClean="0"/>
              <a:t>nanoresonator</a:t>
            </a:r>
            <a:r>
              <a:rPr lang="en-US" altLang="en-US" baseline="0" dirty="0" smtClean="0"/>
              <a:t>, </a:t>
            </a:r>
            <a:r>
              <a:rPr lang="en-US" altLang="en-US" baseline="0" dirty="0" err="1" smtClean="0"/>
              <a:t>toroidal</a:t>
            </a:r>
            <a:r>
              <a:rPr lang="en-US" altLang="en-US" baseline="0" dirty="0" smtClean="0"/>
              <a:t> optical, </a:t>
            </a:r>
            <a:r>
              <a:rPr lang="en-US" altLang="en-US" baseline="0" dirty="0" err="1" smtClean="0"/>
              <a:t>SiNx</a:t>
            </a:r>
            <a:r>
              <a:rPr lang="en-US" altLang="en-US" baseline="0" dirty="0" smtClean="0"/>
              <a:t> membranes, carbon </a:t>
            </a:r>
            <a:r>
              <a:rPr lang="en-US" altLang="en-US" baseline="0" dirty="0" err="1" smtClean="0"/>
              <a:t>nanotubes</a:t>
            </a:r>
            <a:r>
              <a:rPr lang="en-US" altLang="en-US" baseline="0" dirty="0" smtClean="0"/>
              <a:t>, Cleland </a:t>
            </a:r>
            <a:r>
              <a:rPr lang="en-US" altLang="en-US" baseline="0" dirty="0" err="1" smtClean="0"/>
              <a:t>nanoresonators</a:t>
            </a:r>
            <a:r>
              <a:rPr lang="en-US" altLang="en-US" baseline="0" dirty="0" smtClean="0"/>
              <a:t>.  </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8</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r>
              <a:rPr lang="en-US" altLang="en-US" dirty="0" smtClean="0"/>
              <a:t>Need t</a:t>
            </a:r>
            <a:r>
              <a:rPr lang="en-US" altLang="en-US" baseline="0" dirty="0" smtClean="0"/>
              <a:t>o call this </a:t>
            </a:r>
            <a:r>
              <a:rPr lang="en-US" altLang="en-US" baseline="0" dirty="0" err="1" smtClean="0"/>
              <a:t>opto</a:t>
            </a:r>
            <a:r>
              <a:rPr lang="en-US" altLang="en-US" baseline="0" dirty="0" smtClean="0"/>
              <a:t>-atomic-electronic-mechanics: show pictures of </a:t>
            </a:r>
            <a:r>
              <a:rPr lang="en-US" altLang="en-US" baseline="0" dirty="0" err="1" smtClean="0"/>
              <a:t>nanoresonator</a:t>
            </a:r>
            <a:r>
              <a:rPr lang="en-US" altLang="en-US" baseline="0" dirty="0" smtClean="0"/>
              <a:t>, </a:t>
            </a:r>
            <a:r>
              <a:rPr lang="en-US" altLang="en-US" baseline="0" dirty="0" err="1" smtClean="0"/>
              <a:t>toroidal</a:t>
            </a:r>
            <a:r>
              <a:rPr lang="en-US" altLang="en-US" baseline="0" dirty="0" smtClean="0"/>
              <a:t> optical, </a:t>
            </a:r>
            <a:r>
              <a:rPr lang="en-US" altLang="en-US" baseline="0" dirty="0" err="1" smtClean="0"/>
              <a:t>SiNx</a:t>
            </a:r>
            <a:r>
              <a:rPr lang="en-US" altLang="en-US" baseline="0" dirty="0" smtClean="0"/>
              <a:t> membranes, carbon </a:t>
            </a:r>
            <a:r>
              <a:rPr lang="en-US" altLang="en-US" baseline="0" dirty="0" err="1" smtClean="0"/>
              <a:t>nanotubes</a:t>
            </a:r>
            <a:r>
              <a:rPr lang="en-US" altLang="en-US" baseline="0" dirty="0" smtClean="0"/>
              <a:t>, Cleland </a:t>
            </a:r>
            <a:r>
              <a:rPr lang="en-US" altLang="en-US" baseline="0" dirty="0" err="1" smtClean="0"/>
              <a:t>nanoresonators</a:t>
            </a:r>
            <a:r>
              <a:rPr lang="en-US" altLang="en-US" baseline="0" dirty="0" smtClean="0"/>
              <a:t>.  </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94118" y="960726"/>
            <a:ext cx="4325471" cy="329132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749" tIns="43375" rIns="86749" bIns="43375"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a:endParaRPr lang="en-US"/>
          </a:p>
        </p:txBody>
      </p:sp>
      <p:sp>
        <p:nvSpPr>
          <p:cNvPr id="4099" name="Text Box 2"/>
          <p:cNvSpPr txBox="1">
            <a:spLocks noGrp="1" noChangeArrowheads="1"/>
          </p:cNvSpPr>
          <p:nvPr>
            <p:ph type="body"/>
          </p:nvPr>
        </p:nvSpPr>
        <p:spPr>
          <a:xfrm>
            <a:off x="1116107" y="4570268"/>
            <a:ext cx="5088965" cy="365197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smtClean="0">
                <a:latin typeface="Arial" charset="0"/>
                <a:ea typeface="msgothic" charset="0"/>
                <a:cs typeface="msgothic" charset="0"/>
              </a:rPr>
              <a:t>Experimental cavity optomechanical systems. (Top to Bottom) Gravitational wave detectors [photo credit LIGO Laboratory], harmonically suspended gram-scale mirrors (28), coated atomic force microscopy cantilevers (29), coated micromirrors (14, 15), SiN3 membranes dispersively coupled to an optical cavity (31), optical microcavities (13, 16), and superconducting microwave resonators coupled to a nanomechanical beam (33). The masses range from kilograms to picograms, whereas frequencies range from tens of megahertz down to the hertz level. CPW, coplanar waveguide.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EC3B67-E708-4B1A-A8A5-7C470E612C2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18345-D756-419F-8BFC-F0F47AE1AF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D92462-1C40-4DD7-B4D2-40D50A149F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1AD39D-88ED-4480-BF6A-5D74FCCDCA6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52FEB4-FC42-4F11-8CA0-4DC0143697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9C9518-2BF6-4AEB-8F36-5EFD286A5B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9E27E3-C050-47BF-A4C1-21F1FE4B41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E9BAB4-D353-402A-92F4-A9208CDBFB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EBCB77-2A50-4CCD-A22D-0CE3749AED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5176A9-8183-4384-9D71-590B45CA23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CD4882-2354-490F-9BB0-465DC9893CF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mn-lt"/>
              </a:defRPr>
            </a:lvl1pPr>
          </a:lstStyle>
          <a:p>
            <a:fld id="{310746E3-9C59-443F-8F84-23BB9601D0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3.xml"/><Relationship Id="rId7" Type="http://schemas.openxmlformats.org/officeDocument/2006/relationships/image" Target="../media/image2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6.xml"/><Relationship Id="rId7" Type="http://schemas.openxmlformats.org/officeDocument/2006/relationships/image" Target="../media/image2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4.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tags" Target="../tags/tag29.xml"/><Relationship Id="rId21" Type="http://schemas.openxmlformats.org/officeDocument/2006/relationships/image" Target="../media/image36.png"/><Relationship Id="rId7" Type="http://schemas.openxmlformats.org/officeDocument/2006/relationships/tags" Target="../tags/tag33.xml"/><Relationship Id="rId12" Type="http://schemas.openxmlformats.org/officeDocument/2006/relationships/notesSlide" Target="../notesSlides/notesSlide14.xml"/><Relationship Id="rId17" Type="http://schemas.openxmlformats.org/officeDocument/2006/relationships/image" Target="../media/image32.png"/><Relationship Id="rId2" Type="http://schemas.openxmlformats.org/officeDocument/2006/relationships/tags" Target="../tags/tag28.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1.xml"/><Relationship Id="rId5" Type="http://schemas.openxmlformats.org/officeDocument/2006/relationships/tags" Target="../tags/tag31.xml"/><Relationship Id="rId15" Type="http://schemas.openxmlformats.org/officeDocument/2006/relationships/image" Target="../media/image30.png"/><Relationship Id="rId10" Type="http://schemas.openxmlformats.org/officeDocument/2006/relationships/tags" Target="../tags/tag36.xml"/><Relationship Id="rId19" Type="http://schemas.openxmlformats.org/officeDocument/2006/relationships/image" Target="../media/image34.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29.png"/><Relationship Id="rId22"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notesSlide" Target="../notesSlides/notesSlide18.xml"/><Relationship Id="rId18" Type="http://schemas.openxmlformats.org/officeDocument/2006/relationships/image" Target="../media/image30.png"/><Relationship Id="rId3" Type="http://schemas.openxmlformats.org/officeDocument/2006/relationships/tags" Target="../tags/tag39.xml"/><Relationship Id="rId21" Type="http://schemas.openxmlformats.org/officeDocument/2006/relationships/image" Target="../media/image33.png"/><Relationship Id="rId7" Type="http://schemas.openxmlformats.org/officeDocument/2006/relationships/tags" Target="../tags/tag43.xml"/><Relationship Id="rId12" Type="http://schemas.openxmlformats.org/officeDocument/2006/relationships/slideLayout" Target="../slideLayouts/slideLayout1.xml"/><Relationship Id="rId17" Type="http://schemas.openxmlformats.org/officeDocument/2006/relationships/image" Target="../media/image29.png"/><Relationship Id="rId2" Type="http://schemas.openxmlformats.org/officeDocument/2006/relationships/tags" Target="../tags/tag3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37.png"/><Relationship Id="rId5" Type="http://schemas.openxmlformats.org/officeDocument/2006/relationships/tags" Target="../tags/tag41.xml"/><Relationship Id="rId15" Type="http://schemas.openxmlformats.org/officeDocument/2006/relationships/image" Target="../media/image38.png"/><Relationship Id="rId23" Type="http://schemas.openxmlformats.org/officeDocument/2006/relationships/image" Target="../media/image36.png"/><Relationship Id="rId10" Type="http://schemas.openxmlformats.org/officeDocument/2006/relationships/tags" Target="../tags/tag46.xml"/><Relationship Id="rId19" Type="http://schemas.openxmlformats.org/officeDocument/2006/relationships/image" Target="../media/image31.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35.png"/><Relationship Id="rId2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43.png"/><Relationship Id="rId26" Type="http://schemas.openxmlformats.org/officeDocument/2006/relationships/image" Target="../media/image34.png"/><Relationship Id="rId3" Type="http://schemas.openxmlformats.org/officeDocument/2006/relationships/tags" Target="../tags/tag52.xml"/><Relationship Id="rId21" Type="http://schemas.openxmlformats.org/officeDocument/2006/relationships/image" Target="../media/image29.pn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image" Target="../media/image42.png"/><Relationship Id="rId25" Type="http://schemas.openxmlformats.org/officeDocument/2006/relationships/image" Target="../media/image33.png"/><Relationship Id="rId2" Type="http://schemas.openxmlformats.org/officeDocument/2006/relationships/tags" Target="../tags/tag51.xml"/><Relationship Id="rId16" Type="http://schemas.openxmlformats.org/officeDocument/2006/relationships/image" Target="../media/image41.png"/><Relationship Id="rId20" Type="http://schemas.openxmlformats.org/officeDocument/2006/relationships/image" Target="../media/image28.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32.png"/><Relationship Id="rId5" Type="http://schemas.openxmlformats.org/officeDocument/2006/relationships/tags" Target="../tags/tag54.xml"/><Relationship Id="rId15" Type="http://schemas.openxmlformats.org/officeDocument/2006/relationships/notesSlide" Target="../notesSlides/notesSlide20.xml"/><Relationship Id="rId23" Type="http://schemas.openxmlformats.org/officeDocument/2006/relationships/image" Target="../media/image31.png"/><Relationship Id="rId28" Type="http://schemas.openxmlformats.org/officeDocument/2006/relationships/image" Target="../media/image37.png"/><Relationship Id="rId10" Type="http://schemas.openxmlformats.org/officeDocument/2006/relationships/tags" Target="../tags/tag59.xml"/><Relationship Id="rId19" Type="http://schemas.openxmlformats.org/officeDocument/2006/relationships/image" Target="../media/image44.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slideLayout" Target="../slideLayouts/slideLayout1.xml"/><Relationship Id="rId22" Type="http://schemas.openxmlformats.org/officeDocument/2006/relationships/image" Target="../media/image30.png"/><Relationship Id="rId27" Type="http://schemas.openxmlformats.org/officeDocument/2006/relationships/image" Target="../media/image36.png"/></Relationships>
</file>

<file path=ppt/slides/_rels/slide21.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image" Target="../media/image48.png"/><Relationship Id="rId39" Type="http://schemas.openxmlformats.org/officeDocument/2006/relationships/image" Target="../media/image52.png"/><Relationship Id="rId21" Type="http://schemas.openxmlformats.org/officeDocument/2006/relationships/slideLayout" Target="../slideLayouts/slideLayout1.xml"/><Relationship Id="rId34" Type="http://schemas.openxmlformats.org/officeDocument/2006/relationships/image" Target="../media/image36.png"/><Relationship Id="rId42" Type="http://schemas.openxmlformats.org/officeDocument/2006/relationships/image" Target="../media/image55.png"/><Relationship Id="rId7" Type="http://schemas.openxmlformats.org/officeDocument/2006/relationships/tags" Target="../tags/tag69.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image" Target="../media/image30.png"/><Relationship Id="rId41" Type="http://schemas.openxmlformats.org/officeDocument/2006/relationships/image" Target="../media/image54.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image" Target="../media/image46.png"/><Relationship Id="rId32" Type="http://schemas.openxmlformats.org/officeDocument/2006/relationships/image" Target="../media/image33.png"/><Relationship Id="rId37" Type="http://schemas.openxmlformats.org/officeDocument/2006/relationships/image" Target="../media/image50.jpeg"/><Relationship Id="rId40" Type="http://schemas.openxmlformats.org/officeDocument/2006/relationships/image" Target="../media/image53.png"/><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image" Target="../media/image45.png"/><Relationship Id="rId28" Type="http://schemas.openxmlformats.org/officeDocument/2006/relationships/image" Target="../media/image29.png"/><Relationship Id="rId36" Type="http://schemas.openxmlformats.org/officeDocument/2006/relationships/image" Target="../media/image49.png"/><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image" Target="../media/image32.pn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notesSlide" Target="../notesSlides/notesSlide21.xml"/><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7.png"/><Relationship Id="rId43" Type="http://schemas.openxmlformats.org/officeDocument/2006/relationships/image" Target="../media/image56.png"/><Relationship Id="rId8" Type="http://schemas.openxmlformats.org/officeDocument/2006/relationships/tags" Target="../tags/tag70.xml"/><Relationship Id="rId3" Type="http://schemas.openxmlformats.org/officeDocument/2006/relationships/tags" Target="../tags/tag65.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image" Target="../media/image47.png"/><Relationship Id="rId33" Type="http://schemas.openxmlformats.org/officeDocument/2006/relationships/image" Target="../media/image34.png"/><Relationship Id="rId38" Type="http://schemas.openxmlformats.org/officeDocument/2006/relationships/image" Target="../media/image51.png"/></Relationships>
</file>

<file path=ppt/slides/_rels/slide22.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image" Target="../media/image31.png"/><Relationship Id="rId39" Type="http://schemas.openxmlformats.org/officeDocument/2006/relationships/image" Target="../media/image63.png"/><Relationship Id="rId21" Type="http://schemas.openxmlformats.org/officeDocument/2006/relationships/image" Target="../media/image57.png"/><Relationship Id="rId34" Type="http://schemas.openxmlformats.org/officeDocument/2006/relationships/image" Target="../media/image56.png"/><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image" Target="../media/image30.png"/><Relationship Id="rId33" Type="http://schemas.openxmlformats.org/officeDocument/2006/relationships/image" Target="../media/image59.jpeg"/><Relationship Id="rId38" Type="http://schemas.openxmlformats.org/officeDocument/2006/relationships/image" Target="../media/image62.png"/><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notesSlide" Target="../notesSlides/notesSlide22.xml"/><Relationship Id="rId29" Type="http://schemas.openxmlformats.org/officeDocument/2006/relationships/image" Target="../media/image34.pn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image" Target="../media/image29.png"/><Relationship Id="rId32" Type="http://schemas.openxmlformats.org/officeDocument/2006/relationships/image" Target="../media/image58.png"/><Relationship Id="rId37" Type="http://schemas.openxmlformats.org/officeDocument/2006/relationships/image" Target="../media/image61.png"/><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60.png"/><Relationship Id="rId10" Type="http://schemas.openxmlformats.org/officeDocument/2006/relationships/tags" Target="../tags/tag92.xml"/><Relationship Id="rId19" Type="http://schemas.openxmlformats.org/officeDocument/2006/relationships/slideLayout" Target="../slideLayouts/slideLayout1.xml"/><Relationship Id="rId31" Type="http://schemas.openxmlformats.org/officeDocument/2006/relationships/image" Target="../media/image37.png"/><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image" Target="../media/image26.png"/><Relationship Id="rId27" Type="http://schemas.openxmlformats.org/officeDocument/2006/relationships/image" Target="../media/image32.png"/><Relationship Id="rId30" Type="http://schemas.openxmlformats.org/officeDocument/2006/relationships/image" Target="../media/image36.png"/><Relationship Id="rId35" Type="http://schemas.openxmlformats.org/officeDocument/2006/relationships/image" Target="../media/image51.png"/><Relationship Id="rId8" Type="http://schemas.openxmlformats.org/officeDocument/2006/relationships/tags" Target="../tags/tag90.xml"/><Relationship Id="rId3" Type="http://schemas.openxmlformats.org/officeDocument/2006/relationships/tags" Target="../tags/tag85.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03.xml"/><Relationship Id="rId7" Type="http://schemas.openxmlformats.org/officeDocument/2006/relationships/image" Target="../media/image64.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26.png"/><Relationship Id="rId5" Type="http://schemas.openxmlformats.org/officeDocument/2006/relationships/notesSlide" Target="../notesSlides/notesSlide23.xml"/><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67.png"/><Relationship Id="rId18" Type="http://schemas.openxmlformats.org/officeDocument/2006/relationships/image" Target="../media/image32.png"/><Relationship Id="rId3" Type="http://schemas.openxmlformats.org/officeDocument/2006/relationships/tags" Target="../tags/tag106.xml"/><Relationship Id="rId21" Type="http://schemas.openxmlformats.org/officeDocument/2006/relationships/image" Target="../media/image36.png"/><Relationship Id="rId7" Type="http://schemas.openxmlformats.org/officeDocument/2006/relationships/tags" Target="../tags/tag110.xml"/><Relationship Id="rId12" Type="http://schemas.openxmlformats.org/officeDocument/2006/relationships/notesSlide" Target="../notesSlides/notesSlide25.xml"/><Relationship Id="rId17" Type="http://schemas.openxmlformats.org/officeDocument/2006/relationships/image" Target="../media/image31.png"/><Relationship Id="rId2" Type="http://schemas.openxmlformats.org/officeDocument/2006/relationships/tags" Target="../tags/tag105.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slideLayout" Target="../slideLayouts/slideLayout1.xml"/><Relationship Id="rId5" Type="http://schemas.openxmlformats.org/officeDocument/2006/relationships/tags" Target="../tags/tag108.xml"/><Relationship Id="rId15" Type="http://schemas.openxmlformats.org/officeDocument/2006/relationships/image" Target="../media/image29.png"/><Relationship Id="rId10" Type="http://schemas.openxmlformats.org/officeDocument/2006/relationships/tags" Target="../tags/tag113.xml"/><Relationship Id="rId19" Type="http://schemas.openxmlformats.org/officeDocument/2006/relationships/image" Target="../media/image33.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28.png"/><Relationship Id="rId22"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notesSlide" Target="../notesSlides/notesSlide27.xml"/><Relationship Id="rId18" Type="http://schemas.openxmlformats.org/officeDocument/2006/relationships/image" Target="../media/image32.png"/><Relationship Id="rId3" Type="http://schemas.openxmlformats.org/officeDocument/2006/relationships/tags" Target="../tags/tag116.xml"/><Relationship Id="rId21" Type="http://schemas.openxmlformats.org/officeDocument/2006/relationships/image" Target="../media/image36.png"/><Relationship Id="rId7" Type="http://schemas.openxmlformats.org/officeDocument/2006/relationships/tags" Target="../tags/tag120.xml"/><Relationship Id="rId12" Type="http://schemas.openxmlformats.org/officeDocument/2006/relationships/slideLayout" Target="../slideLayouts/slideLayout1.xml"/><Relationship Id="rId17" Type="http://schemas.openxmlformats.org/officeDocument/2006/relationships/image" Target="../media/image31.png"/><Relationship Id="rId2" Type="http://schemas.openxmlformats.org/officeDocument/2006/relationships/tags" Target="../tags/tag115.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image" Target="../media/image69.png"/><Relationship Id="rId5" Type="http://schemas.openxmlformats.org/officeDocument/2006/relationships/tags" Target="../tags/tag118.xml"/><Relationship Id="rId15" Type="http://schemas.openxmlformats.org/officeDocument/2006/relationships/image" Target="../media/image29.png"/><Relationship Id="rId23" Type="http://schemas.openxmlformats.org/officeDocument/2006/relationships/image" Target="../media/image68.png"/><Relationship Id="rId10" Type="http://schemas.openxmlformats.org/officeDocument/2006/relationships/tags" Target="../tags/tag123.xml"/><Relationship Id="rId19" Type="http://schemas.openxmlformats.org/officeDocument/2006/relationships/image" Target="../media/image33.png"/><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28.png"/><Relationship Id="rId22"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27.xml"/><Relationship Id="rId7" Type="http://schemas.openxmlformats.org/officeDocument/2006/relationships/image" Target="../media/image7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70.png"/><Relationship Id="rId5" Type="http://schemas.openxmlformats.org/officeDocument/2006/relationships/notesSlide" Target="../notesSlides/notesSlide29.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image" Target="../media/image37.png"/><Relationship Id="rId26" Type="http://schemas.openxmlformats.org/officeDocument/2006/relationships/image" Target="../media/image78.png"/><Relationship Id="rId3" Type="http://schemas.openxmlformats.org/officeDocument/2006/relationships/tags" Target="../tags/tag130.xml"/><Relationship Id="rId21" Type="http://schemas.openxmlformats.org/officeDocument/2006/relationships/image" Target="../media/image33.png"/><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image" Target="../media/image73.png"/><Relationship Id="rId25" Type="http://schemas.openxmlformats.org/officeDocument/2006/relationships/image" Target="../media/image77.png"/><Relationship Id="rId2" Type="http://schemas.openxmlformats.org/officeDocument/2006/relationships/tags" Target="../tags/tag129.xml"/><Relationship Id="rId16" Type="http://schemas.openxmlformats.org/officeDocument/2006/relationships/notesSlide" Target="../notesSlides/notesSlide30.xml"/><Relationship Id="rId20" Type="http://schemas.openxmlformats.org/officeDocument/2006/relationships/image" Target="../media/image31.png"/><Relationship Id="rId29" Type="http://schemas.openxmlformats.org/officeDocument/2006/relationships/image" Target="../media/image81.png"/><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image" Target="../media/image76.png"/><Relationship Id="rId5" Type="http://schemas.openxmlformats.org/officeDocument/2006/relationships/tags" Target="../tags/tag132.xml"/><Relationship Id="rId15" Type="http://schemas.openxmlformats.org/officeDocument/2006/relationships/slideLayout" Target="../slideLayouts/slideLayout1.xml"/><Relationship Id="rId23" Type="http://schemas.openxmlformats.org/officeDocument/2006/relationships/image" Target="../media/image75.png"/><Relationship Id="rId28" Type="http://schemas.openxmlformats.org/officeDocument/2006/relationships/image" Target="../media/image80.png"/><Relationship Id="rId10" Type="http://schemas.openxmlformats.org/officeDocument/2006/relationships/tags" Target="../tags/tag137.xml"/><Relationship Id="rId19" Type="http://schemas.openxmlformats.org/officeDocument/2006/relationships/image" Target="../media/image74.png"/><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image" Target="../media/image34.png"/><Relationship Id="rId27" Type="http://schemas.openxmlformats.org/officeDocument/2006/relationships/image" Target="../media/image79.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144.xml"/><Relationship Id="rId7" Type="http://schemas.openxmlformats.org/officeDocument/2006/relationships/image" Target="../media/image79.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1.xml"/><Relationship Id="rId5" Type="http://schemas.openxmlformats.org/officeDocument/2006/relationships/slideLayout" Target="../slideLayouts/slideLayout1.xml"/><Relationship Id="rId10" Type="http://schemas.openxmlformats.org/officeDocument/2006/relationships/image" Target="../media/image83.png"/><Relationship Id="rId4" Type="http://schemas.openxmlformats.org/officeDocument/2006/relationships/tags" Target="../tags/tag145.xml"/><Relationship Id="rId9"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xml"/><Relationship Id="rId11" Type="http://schemas.openxmlformats.org/officeDocument/2006/relationships/image" Target="../media/image9.jpeg"/><Relationship Id="rId5" Type="http://schemas.openxmlformats.org/officeDocument/2006/relationships/slideLayout" Target="../slideLayouts/slideLayout7.xml"/><Relationship Id="rId10" Type="http://schemas.openxmlformats.org/officeDocument/2006/relationships/image" Target="../media/image8.emf"/><Relationship Id="rId4" Type="http://schemas.openxmlformats.org/officeDocument/2006/relationships/tags" Target="../tags/tag5.xml"/><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8.emf"/><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7.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6.png"/><Relationship Id="rId5" Type="http://schemas.openxmlformats.org/officeDocument/2006/relationships/tags" Target="../tags/tag10.xml"/><Relationship Id="rId10" Type="http://schemas.openxmlformats.org/officeDocument/2006/relationships/image" Target="../media/image5.jpeg"/><Relationship Id="rId4" Type="http://schemas.openxmlformats.org/officeDocument/2006/relationships/tags" Target="../tags/tag9.xml"/><Relationship Id="rId9" Type="http://schemas.openxmlformats.org/officeDocument/2006/relationships/notesSlide" Target="../notesSlides/notesSlide5.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8.emf"/><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7.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6.png"/><Relationship Id="rId5" Type="http://schemas.openxmlformats.org/officeDocument/2006/relationships/tags" Target="../tags/tag17.xml"/><Relationship Id="rId10" Type="http://schemas.openxmlformats.org/officeDocument/2006/relationships/image" Target="../media/image5.jpeg"/><Relationship Id="rId4" Type="http://schemas.openxmlformats.org/officeDocument/2006/relationships/tags" Target="../tags/tag16.xml"/><Relationship Id="rId9" Type="http://schemas.openxmlformats.org/officeDocument/2006/relationships/notesSlide" Target="../notesSlides/notesSlide6.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0"/>
            <a:ext cx="9144000" cy="5201424"/>
          </a:xfrm>
          <a:prstGeom prst="rect">
            <a:avLst/>
          </a:prstGeom>
          <a:noFill/>
          <a:ln w="28575">
            <a:noFill/>
            <a:miter lim="800000"/>
            <a:headEnd/>
            <a:tailEnd/>
          </a:ln>
          <a:effectLst/>
        </p:spPr>
        <p:txBody>
          <a:bodyPr wrap="square">
            <a:spAutoFit/>
          </a:bodyPr>
          <a:lstStyle/>
          <a:p>
            <a:pPr marL="609600" indent="-609600"/>
            <a:r>
              <a:rPr lang="en-US" sz="4400" b="1" dirty="0" smtClean="0">
                <a:solidFill>
                  <a:srgbClr val="996600"/>
                </a:solidFill>
                <a:latin typeface="Comic Sans MS" pitchFamily="66" charset="0"/>
              </a:rPr>
              <a:t>Quantum limits on estimating </a:t>
            </a:r>
          </a:p>
          <a:p>
            <a:pPr marL="609600" indent="-609600"/>
            <a:r>
              <a:rPr lang="en-US" sz="4400" b="1" dirty="0" smtClean="0">
                <a:solidFill>
                  <a:srgbClr val="996600"/>
                </a:solidFill>
                <a:latin typeface="Comic Sans MS" pitchFamily="66" charset="0"/>
              </a:rPr>
              <a:t>a waveform</a:t>
            </a:r>
          </a:p>
          <a:p>
            <a:pPr marL="609600" indent="-609600"/>
            <a:endParaRPr lang="en-US" sz="2400" b="1" dirty="0">
              <a:solidFill>
                <a:srgbClr val="996600"/>
              </a:solidFill>
              <a:latin typeface="Comic Sans MS" pitchFamily="66" charset="0"/>
            </a:endParaRPr>
          </a:p>
          <a:p>
            <a:pPr marL="609600" indent="-609600" eaLnBrk="1" hangingPunct="1">
              <a:buFontTx/>
              <a:buAutoNum type="romanUcPeriod"/>
            </a:pPr>
            <a:r>
              <a:rPr lang="en-US" sz="2800" b="1" dirty="0" smtClean="0">
                <a:solidFill>
                  <a:schemeClr val="accent2"/>
                </a:solidFill>
              </a:rPr>
              <a:t>Introduction.  What’s the problem? </a:t>
            </a:r>
          </a:p>
          <a:p>
            <a:pPr marL="609600" indent="-609600" eaLnBrk="1" hangingPunct="1">
              <a:buFontTx/>
              <a:buAutoNum type="romanUcPeriod"/>
            </a:pPr>
            <a:r>
              <a:rPr lang="en-US" sz="2800" b="1" dirty="0" smtClean="0">
                <a:solidFill>
                  <a:schemeClr val="accent2"/>
                </a:solidFill>
              </a:rPr>
              <a:t>Standard quantum limit (SQL) for force detection.  The right wrong story</a:t>
            </a:r>
            <a:endParaRPr lang="en-US" sz="2800" b="1" dirty="0">
              <a:solidFill>
                <a:schemeClr val="accent2"/>
              </a:solidFill>
            </a:endParaRPr>
          </a:p>
          <a:p>
            <a:pPr marL="609600" indent="-609600" eaLnBrk="1" hangingPunct="1">
              <a:buFontTx/>
              <a:buAutoNum type="romanUcPeriod"/>
            </a:pPr>
            <a:r>
              <a:rPr lang="en-US" sz="2800" b="1" dirty="0" smtClean="0">
                <a:solidFill>
                  <a:schemeClr val="accent2"/>
                </a:solidFill>
              </a:rPr>
              <a:t>Beating the SQL.  Three strategies</a:t>
            </a:r>
          </a:p>
          <a:p>
            <a:pPr marL="609600" indent="-609600" eaLnBrk="1" hangingPunct="1"/>
            <a:endParaRPr lang="en-US" sz="2400" b="1" dirty="0">
              <a:solidFill>
                <a:schemeClr val="accent2"/>
              </a:solidFill>
            </a:endParaRPr>
          </a:p>
          <a:p>
            <a:pPr marL="609600" indent="-609600" eaLnBrk="1" hangingPunct="1"/>
            <a:r>
              <a:rPr lang="en-US" sz="2400" b="1" i="1" dirty="0">
                <a:solidFill>
                  <a:schemeClr val="tx1"/>
                </a:solidFill>
              </a:rPr>
              <a:t>Carlton M. Caves</a:t>
            </a:r>
          </a:p>
          <a:p>
            <a:pPr marL="609600" indent="-609600" eaLnBrk="1" hangingPunct="1"/>
            <a:r>
              <a:rPr lang="en-US" b="1" i="1" dirty="0" smtClean="0">
                <a:solidFill>
                  <a:schemeClr val="tx1"/>
                </a:solidFill>
              </a:rPr>
              <a:t>Center for Quantum Information and Control, University </a:t>
            </a:r>
            <a:r>
              <a:rPr lang="en-US" b="1" i="1" dirty="0">
                <a:solidFill>
                  <a:schemeClr val="tx1"/>
                </a:solidFill>
              </a:rPr>
              <a:t>of New </a:t>
            </a:r>
            <a:r>
              <a:rPr lang="en-US" b="1" i="1" dirty="0" smtClean="0">
                <a:solidFill>
                  <a:schemeClr val="tx1"/>
                </a:solidFill>
              </a:rPr>
              <a:t>Mexico</a:t>
            </a:r>
          </a:p>
          <a:p>
            <a:pPr marL="609600" indent="-609600" eaLnBrk="1" hangingPunct="1"/>
            <a:r>
              <a:rPr lang="en-US" b="1" i="1" dirty="0" smtClean="0">
                <a:solidFill>
                  <a:schemeClr val="tx1"/>
                </a:solidFill>
              </a:rPr>
              <a:t>Centre for Engineered </a:t>
            </a:r>
            <a:r>
              <a:rPr lang="en-US" b="1" i="1" smtClean="0">
                <a:solidFill>
                  <a:schemeClr val="tx1"/>
                </a:solidFill>
              </a:rPr>
              <a:t>Quantum Systems, </a:t>
            </a:r>
            <a:r>
              <a:rPr lang="en-US" b="1" i="1" dirty="0" smtClean="0">
                <a:solidFill>
                  <a:schemeClr val="tx1"/>
                </a:solidFill>
              </a:rPr>
              <a:t>University of Queensland</a:t>
            </a:r>
            <a:endParaRPr lang="en-US" b="1" i="1" dirty="0">
              <a:solidFill>
                <a:schemeClr val="tx1"/>
              </a:solidFill>
            </a:endParaRPr>
          </a:p>
          <a:p>
            <a:pPr marL="609600" indent="-609600" eaLnBrk="1" hangingPunct="1"/>
            <a:r>
              <a:rPr lang="en-US" b="1" i="1" dirty="0">
                <a:solidFill>
                  <a:schemeClr val="accent6"/>
                </a:solidFill>
              </a:rPr>
              <a:t>http://info.phys.unm.edu/~</a:t>
            </a:r>
            <a:r>
              <a:rPr lang="en-US" b="1" i="1" dirty="0" smtClean="0">
                <a:solidFill>
                  <a:schemeClr val="accent6"/>
                </a:solidFill>
              </a:rPr>
              <a:t>caves</a:t>
            </a:r>
            <a:endParaRPr lang="en-US" b="1" i="1" dirty="0">
              <a:solidFill>
                <a:schemeClr val="accent6"/>
              </a:solidFill>
            </a:endParaRPr>
          </a:p>
        </p:txBody>
      </p:sp>
      <p:grpSp>
        <p:nvGrpSpPr>
          <p:cNvPr id="7" name="Group 6"/>
          <p:cNvGrpSpPr/>
          <p:nvPr/>
        </p:nvGrpSpPr>
        <p:grpSpPr>
          <a:xfrm>
            <a:off x="428625" y="5334000"/>
            <a:ext cx="8286750" cy="1409700"/>
            <a:chOff x="428625" y="5448300"/>
            <a:chExt cx="8286750" cy="1409700"/>
          </a:xfrm>
        </p:grpSpPr>
        <p:pic>
          <p:nvPicPr>
            <p:cNvPr id="1026" name="Picture 2" descr="C:\Documents and Settings\Carlton Caves\My Documents\My Stuff 2\talks\graphics\cquicsandias.jpg"/>
            <p:cNvPicPr>
              <a:picLocks noChangeAspect="1" noChangeArrowheads="1"/>
            </p:cNvPicPr>
            <p:nvPr/>
          </p:nvPicPr>
          <p:blipFill>
            <a:blip r:embed="rId3" cstate="print"/>
            <a:srcRect/>
            <a:stretch>
              <a:fillRect/>
            </a:stretch>
          </p:blipFill>
          <p:spPr bwMode="auto">
            <a:xfrm>
              <a:off x="428625" y="5448300"/>
              <a:ext cx="8286750" cy="1409700"/>
            </a:xfrm>
            <a:prstGeom prst="rect">
              <a:avLst/>
            </a:prstGeom>
            <a:noFill/>
          </p:spPr>
        </p:pic>
        <p:pic>
          <p:nvPicPr>
            <p:cNvPr id="1027" name="Picture 3" descr="C:\Documents and Settings\Carlton Caves\My Documents\My Stuff 2\talks\graphics\cquiclogo.png"/>
            <p:cNvPicPr>
              <a:picLocks noChangeAspect="1" noChangeArrowheads="1"/>
            </p:cNvPicPr>
            <p:nvPr/>
          </p:nvPicPr>
          <p:blipFill>
            <a:blip r:embed="rId4" cstate="print"/>
            <a:srcRect/>
            <a:stretch>
              <a:fillRect/>
            </a:stretch>
          </p:blipFill>
          <p:spPr bwMode="auto">
            <a:xfrm>
              <a:off x="457200" y="5468256"/>
              <a:ext cx="914400" cy="1358900"/>
            </a:xfrm>
            <a:prstGeom prst="rect">
              <a:avLst/>
            </a:prstGeom>
            <a:noFill/>
          </p:spPr>
        </p:pic>
        <p:pic>
          <p:nvPicPr>
            <p:cNvPr id="1028" name="Picture 4" descr="C:\Documents and Settings\Carlton Caves\My Documents\My Stuff 2\talks\graphics\cquicletters.png"/>
            <p:cNvPicPr>
              <a:picLocks noChangeAspect="1" noChangeArrowheads="1"/>
            </p:cNvPicPr>
            <p:nvPr/>
          </p:nvPicPr>
          <p:blipFill>
            <a:blip r:embed="rId5" cstate="print"/>
            <a:srcRect/>
            <a:stretch>
              <a:fillRect/>
            </a:stretch>
          </p:blipFill>
          <p:spPr bwMode="auto">
            <a:xfrm>
              <a:off x="1600200" y="5486400"/>
              <a:ext cx="2378869" cy="714375"/>
            </a:xfrm>
            <a:prstGeom prst="rect">
              <a:avLst/>
            </a:prstGeom>
            <a:noFill/>
          </p:spPr>
        </p:pic>
        <p:sp>
          <p:nvSpPr>
            <p:cNvPr id="6" name="TextBox 5"/>
            <p:cNvSpPr txBox="1"/>
            <p:nvPr/>
          </p:nvSpPr>
          <p:spPr>
            <a:xfrm>
              <a:off x="3352800" y="5619690"/>
              <a:ext cx="4959114" cy="400110"/>
            </a:xfrm>
            <a:prstGeom prst="rect">
              <a:avLst/>
            </a:prstGeom>
            <a:noFill/>
          </p:spPr>
          <p:txBody>
            <a:bodyPr wrap="none" rtlCol="0">
              <a:spAutoFit/>
            </a:bodyPr>
            <a:lstStyle/>
            <a:p>
              <a:r>
                <a:rPr lang="en-US" b="1" dirty="0" smtClean="0">
                  <a:solidFill>
                    <a:srgbClr val="000099"/>
                  </a:solidFill>
                  <a:latin typeface="Calibri" pitchFamily="34" charset="0"/>
                </a:rPr>
                <a:t>Center for Quantum Information and Control</a:t>
              </a:r>
              <a:endParaRPr lang="en-US" b="1" dirty="0">
                <a:solidFill>
                  <a:srgbClr val="000099"/>
                </a:solidFill>
                <a:latin typeface="Calibri"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52400" y="0"/>
            <a:ext cx="88392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Standard quantum limit (SQL)</a:t>
            </a:r>
            <a:r>
              <a:rPr lang="en-US" sz="3600" dirty="0" smtClean="0">
                <a:solidFill>
                  <a:schemeClr val="tx1"/>
                </a:solidFill>
              </a:rPr>
              <a:t> </a:t>
            </a:r>
            <a:endParaRPr lang="en-US" sz="3600" dirty="0">
              <a:solidFill>
                <a:schemeClr val="tx1"/>
              </a:solidFill>
            </a:endParaRPr>
          </a:p>
        </p:txBody>
      </p:sp>
      <p:pic>
        <p:nvPicPr>
          <p:cNvPr id="15" name="Picture 14" descr="TP_tmp"/>
          <p:cNvPicPr>
            <a:picLocks noChangeAspect="1"/>
          </p:cNvPicPr>
          <p:nvPr>
            <p:custDataLst>
              <p:tags r:id="rId1"/>
            </p:custDataLst>
          </p:nvPr>
        </p:nvPicPr>
        <p:blipFill>
          <a:blip r:embed="rId4" cstate="print"/>
          <a:stretch>
            <a:fillRect/>
          </a:stretch>
        </p:blipFill>
        <p:spPr bwMode="auto">
          <a:xfrm>
            <a:off x="602599" y="1905000"/>
            <a:ext cx="8092261" cy="3689615"/>
          </a:xfrm>
          <a:prstGeom prst="rect">
            <a:avLst/>
          </a:prstGeom>
          <a:noFill/>
          <a:ln/>
          <a:effectLst/>
        </p:spPr>
      </p:pic>
      <p:sp>
        <p:nvSpPr>
          <p:cNvPr id="20" name="TextBox 19"/>
          <p:cNvSpPr txBox="1"/>
          <p:nvPr/>
        </p:nvSpPr>
        <p:spPr>
          <a:xfrm>
            <a:off x="1066800" y="685800"/>
            <a:ext cx="6932218" cy="830997"/>
          </a:xfrm>
          <a:prstGeom prst="rect">
            <a:avLst/>
          </a:prstGeom>
          <a:noFill/>
        </p:spPr>
        <p:txBody>
          <a:bodyPr wrap="none" rtlCol="0">
            <a:spAutoFit/>
          </a:bodyPr>
          <a:lstStyle/>
          <a:p>
            <a:r>
              <a:rPr lang="en-US" sz="2400" b="1" dirty="0" smtClean="0"/>
              <a:t>Wideband detection of force </a:t>
            </a:r>
            <a:r>
              <a:rPr lang="en-US" sz="2400" b="1" i="1" dirty="0" smtClean="0"/>
              <a:t>f</a:t>
            </a:r>
            <a:r>
              <a:rPr lang="en-US" sz="2400" b="1" dirty="0" smtClean="0"/>
              <a:t> on free mass </a:t>
            </a:r>
            <a:r>
              <a:rPr lang="en-US" sz="2400" b="1" i="1" dirty="0" smtClean="0"/>
              <a:t>m</a:t>
            </a:r>
          </a:p>
          <a:p>
            <a:r>
              <a:rPr lang="en-US" sz="2400" b="1" dirty="0" smtClean="0">
                <a:solidFill>
                  <a:srgbClr val="008000"/>
                </a:solidFill>
              </a:rPr>
              <a:t>LIGO interferometer</a:t>
            </a:r>
            <a:endParaRPr lang="en-US" sz="2400" b="1" dirty="0">
              <a:solidFill>
                <a:srgbClr val="008000"/>
              </a:solidFill>
            </a:endParaRPr>
          </a:p>
        </p:txBody>
      </p:sp>
      <p:grpSp>
        <p:nvGrpSpPr>
          <p:cNvPr id="11" name="Group 10"/>
          <p:cNvGrpSpPr/>
          <p:nvPr/>
        </p:nvGrpSpPr>
        <p:grpSpPr>
          <a:xfrm>
            <a:off x="2640633" y="1905000"/>
            <a:ext cx="1912703" cy="1371600"/>
            <a:chOff x="2640633" y="1905000"/>
            <a:chExt cx="1912703" cy="1371600"/>
          </a:xfrm>
        </p:grpSpPr>
        <p:sp>
          <p:nvSpPr>
            <p:cNvPr id="9" name="TextBox 8"/>
            <p:cNvSpPr txBox="1"/>
            <p:nvPr/>
          </p:nvSpPr>
          <p:spPr>
            <a:xfrm>
              <a:off x="2640633" y="2814935"/>
              <a:ext cx="1912703" cy="461665"/>
            </a:xfrm>
            <a:prstGeom prst="rect">
              <a:avLst/>
            </a:prstGeom>
            <a:noFill/>
            <a:ln w="28575">
              <a:solidFill>
                <a:srgbClr val="FF0000"/>
              </a:solidFill>
            </a:ln>
          </p:spPr>
          <p:txBody>
            <a:bodyPr wrap="none" rtlCol="0">
              <a:spAutoFit/>
            </a:bodyPr>
            <a:lstStyle/>
            <a:p>
              <a:r>
                <a:rPr lang="en-US" sz="2400" b="1" dirty="0" smtClean="0">
                  <a:solidFill>
                    <a:srgbClr val="FF0000"/>
                  </a:solidFill>
                </a:rPr>
                <a:t>Back action</a:t>
              </a:r>
              <a:endParaRPr lang="en-US" sz="2400" b="1" dirty="0">
                <a:solidFill>
                  <a:srgbClr val="FF0000"/>
                </a:solidFill>
              </a:endParaRPr>
            </a:p>
          </p:txBody>
        </p:sp>
        <p:sp>
          <p:nvSpPr>
            <p:cNvPr id="10" name="Rectangle 9"/>
            <p:cNvSpPr/>
            <p:nvPr/>
          </p:nvSpPr>
          <p:spPr bwMode="auto">
            <a:xfrm>
              <a:off x="3124200" y="1905000"/>
              <a:ext cx="990600" cy="7620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P_tmp"/>
          <p:cNvPicPr>
            <a:picLocks noChangeAspect="1"/>
          </p:cNvPicPr>
          <p:nvPr>
            <p:custDataLst>
              <p:tags r:id="rId1"/>
            </p:custDataLst>
          </p:nvPr>
        </p:nvPicPr>
        <p:blipFill>
          <a:blip r:embed="rId6" cstate="print"/>
          <a:stretch>
            <a:fillRect/>
          </a:stretch>
        </p:blipFill>
        <p:spPr bwMode="auto">
          <a:xfrm>
            <a:off x="814947" y="1828800"/>
            <a:ext cx="7480556" cy="3587769"/>
          </a:xfrm>
          <a:prstGeom prst="rect">
            <a:avLst/>
          </a:prstGeom>
          <a:noFill/>
          <a:ln/>
          <a:effectLst/>
        </p:spPr>
      </p:pic>
      <p:sp>
        <p:nvSpPr>
          <p:cNvPr id="5" name="TextBox 4"/>
          <p:cNvSpPr txBox="1"/>
          <p:nvPr/>
        </p:nvSpPr>
        <p:spPr>
          <a:xfrm>
            <a:off x="681538" y="609600"/>
            <a:ext cx="7702751" cy="1200329"/>
          </a:xfrm>
          <a:prstGeom prst="rect">
            <a:avLst/>
          </a:prstGeom>
          <a:noFill/>
        </p:spPr>
        <p:txBody>
          <a:bodyPr wrap="none" rtlCol="0">
            <a:spAutoFit/>
          </a:bodyPr>
          <a:lstStyle/>
          <a:p>
            <a:r>
              <a:rPr lang="en-US" sz="2400" b="1" dirty="0" smtClean="0"/>
              <a:t>Narrowband, on-resonance  detection of force </a:t>
            </a:r>
            <a:r>
              <a:rPr lang="en-US" sz="2400" b="1" i="1" dirty="0" smtClean="0"/>
              <a:t>f</a:t>
            </a:r>
            <a:r>
              <a:rPr lang="en-US" sz="2400" b="1" dirty="0" smtClean="0"/>
              <a:t> on </a:t>
            </a:r>
          </a:p>
          <a:p>
            <a:r>
              <a:rPr lang="en-US" sz="2400" b="1" dirty="0" smtClean="0"/>
              <a:t>oscillator of mass </a:t>
            </a:r>
            <a:r>
              <a:rPr lang="en-US" sz="2400" b="1" i="1" dirty="0" smtClean="0"/>
              <a:t>m </a:t>
            </a:r>
            <a:r>
              <a:rPr lang="en-US" sz="2400" b="1" dirty="0" smtClean="0"/>
              <a:t>and resonant frequency</a:t>
            </a:r>
            <a:r>
              <a:rPr lang="en-US" sz="2400" b="1" i="1" dirty="0" smtClean="0"/>
              <a:t> </a:t>
            </a:r>
            <a:r>
              <a:rPr lang="el-GR" sz="2400" b="1" i="1" dirty="0" smtClean="0"/>
              <a:t>ω</a:t>
            </a:r>
            <a:r>
              <a:rPr lang="en-US" sz="2400" b="1" baseline="-25000" dirty="0" smtClean="0"/>
              <a:t>0</a:t>
            </a:r>
            <a:endParaRPr lang="en-US" sz="2400" b="1" i="1" dirty="0" smtClean="0"/>
          </a:p>
          <a:p>
            <a:r>
              <a:rPr lang="en-US" sz="2400" b="1" dirty="0" err="1" smtClean="0">
                <a:solidFill>
                  <a:srgbClr val="008000"/>
                </a:solidFill>
              </a:rPr>
              <a:t>Nanoresonator</a:t>
            </a:r>
            <a:endParaRPr lang="en-US" sz="2400" b="1" dirty="0">
              <a:solidFill>
                <a:srgbClr val="008000"/>
              </a:solidFill>
            </a:endParaRPr>
          </a:p>
        </p:txBody>
      </p:sp>
      <p:sp>
        <p:nvSpPr>
          <p:cNvPr id="9" name="TextBox 8"/>
          <p:cNvSpPr txBox="1"/>
          <p:nvPr/>
        </p:nvSpPr>
        <p:spPr>
          <a:xfrm>
            <a:off x="3632321" y="2057400"/>
            <a:ext cx="2100255" cy="461665"/>
          </a:xfrm>
          <a:prstGeom prst="rect">
            <a:avLst/>
          </a:prstGeom>
          <a:noFill/>
          <a:ln w="28575">
            <a:solidFill>
              <a:srgbClr val="FF0000"/>
            </a:solidFill>
          </a:ln>
        </p:spPr>
        <p:txBody>
          <a:bodyPr wrap="none" rtlCol="0">
            <a:spAutoFit/>
          </a:bodyPr>
          <a:lstStyle/>
          <a:p>
            <a:r>
              <a:rPr lang="en-US" sz="2400" b="1" dirty="0" smtClean="0">
                <a:solidFill>
                  <a:srgbClr val="FF0000"/>
                </a:solidFill>
              </a:rPr>
              <a:t>Back action?</a:t>
            </a:r>
            <a:endParaRPr lang="en-US" sz="2400" b="1" dirty="0">
              <a:solidFill>
                <a:srgbClr val="FF0000"/>
              </a:solidFill>
            </a:endParaRPr>
          </a:p>
        </p:txBody>
      </p:sp>
      <p:grpSp>
        <p:nvGrpSpPr>
          <p:cNvPr id="13" name="Group 12"/>
          <p:cNvGrpSpPr/>
          <p:nvPr/>
        </p:nvGrpSpPr>
        <p:grpSpPr bwMode="auto">
          <a:xfrm>
            <a:off x="310770" y="5726429"/>
            <a:ext cx="8293858" cy="1055370"/>
            <a:chOff x="304800" y="5726430"/>
            <a:chExt cx="8293858" cy="1055370"/>
          </a:xfrm>
        </p:grpSpPr>
        <p:pic>
          <p:nvPicPr>
            <p:cNvPr id="10" name="Picture 9" descr="TP_tmp"/>
            <p:cNvPicPr>
              <a:picLocks noChangeAspect="1"/>
            </p:cNvPicPr>
            <p:nvPr>
              <p:custDataLst>
                <p:tags r:id="rId2"/>
              </p:custDataLst>
            </p:nvPr>
          </p:nvPicPr>
          <p:blipFill>
            <a:blip r:embed="rId7" cstate="print"/>
            <a:stretch>
              <a:fillRect/>
            </a:stretch>
          </p:blipFill>
          <p:spPr bwMode="auto">
            <a:xfrm>
              <a:off x="304800" y="5726430"/>
              <a:ext cx="6460795" cy="900818"/>
            </a:xfrm>
            <a:prstGeom prst="rect">
              <a:avLst/>
            </a:prstGeom>
            <a:noFill/>
            <a:ln/>
            <a:effectLst/>
          </p:spPr>
        </p:pic>
        <p:pic>
          <p:nvPicPr>
            <p:cNvPr id="11" name="Picture 10" descr="TP_tmp"/>
            <p:cNvPicPr>
              <a:picLocks noChangeAspect="1"/>
            </p:cNvPicPr>
            <p:nvPr>
              <p:custDataLst>
                <p:tags r:id="rId3"/>
              </p:custDataLst>
            </p:nvPr>
          </p:nvPicPr>
          <p:blipFill>
            <a:blip r:embed="rId8" cstate="print"/>
            <a:stretch>
              <a:fillRect/>
            </a:stretch>
          </p:blipFill>
          <p:spPr bwMode="auto">
            <a:xfrm>
              <a:off x="4966837" y="6564630"/>
              <a:ext cx="3631821" cy="217170"/>
            </a:xfrm>
            <a:prstGeom prst="rect">
              <a:avLst/>
            </a:prstGeom>
            <a:noFill/>
            <a:ln/>
            <a:effectLst/>
          </p:spPr>
        </p:pic>
      </p:grpSp>
      <p:sp>
        <p:nvSpPr>
          <p:cNvPr id="17" name="Text Box 17"/>
          <p:cNvSpPr txBox="1">
            <a:spLocks noChangeArrowheads="1"/>
          </p:cNvSpPr>
          <p:nvPr/>
        </p:nvSpPr>
        <p:spPr bwMode="auto">
          <a:xfrm>
            <a:off x="152400" y="0"/>
            <a:ext cx="88392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Standard quantum limit (SQL)</a:t>
            </a:r>
            <a:r>
              <a:rPr lang="en-US" sz="3600" dirty="0" smtClean="0">
                <a:solidFill>
                  <a:schemeClr val="tx1"/>
                </a:solidFill>
              </a:rPr>
              <a:t> </a:t>
            </a:r>
            <a:endParaRPr lang="en-US"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52400" y="76200"/>
            <a:ext cx="88392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SQL</a:t>
            </a:r>
            <a:r>
              <a:rPr lang="en-US" sz="3600" dirty="0" smtClean="0">
                <a:solidFill>
                  <a:schemeClr val="tx1"/>
                </a:solidFill>
              </a:rPr>
              <a:t> </a:t>
            </a:r>
            <a:endParaRPr lang="en-US" sz="3600" dirty="0">
              <a:solidFill>
                <a:schemeClr val="tx1"/>
              </a:solidFill>
            </a:endParaRPr>
          </a:p>
        </p:txBody>
      </p:sp>
      <p:pic>
        <p:nvPicPr>
          <p:cNvPr id="23" name="Picture 22" descr="TP_tmp"/>
          <p:cNvPicPr>
            <a:picLocks noChangeAspect="1"/>
          </p:cNvPicPr>
          <p:nvPr>
            <p:custDataLst>
              <p:tags r:id="rId1"/>
            </p:custDataLst>
          </p:nvPr>
        </p:nvPicPr>
        <p:blipFill>
          <a:blip r:embed="rId6" cstate="print"/>
          <a:stretch>
            <a:fillRect/>
          </a:stretch>
        </p:blipFill>
        <p:spPr bwMode="auto">
          <a:xfrm>
            <a:off x="418891" y="3124198"/>
            <a:ext cx="8231930" cy="957997"/>
          </a:xfrm>
          <a:prstGeom prst="rect">
            <a:avLst/>
          </a:prstGeom>
          <a:noFill/>
          <a:ln/>
          <a:effectLst/>
        </p:spPr>
      </p:pic>
      <p:sp>
        <p:nvSpPr>
          <p:cNvPr id="5" name="TextBox 4"/>
          <p:cNvSpPr txBox="1"/>
          <p:nvPr/>
        </p:nvSpPr>
        <p:spPr>
          <a:xfrm>
            <a:off x="1621699" y="2209800"/>
            <a:ext cx="5822427" cy="830997"/>
          </a:xfrm>
          <a:prstGeom prst="rect">
            <a:avLst/>
          </a:prstGeom>
          <a:noFill/>
        </p:spPr>
        <p:txBody>
          <a:bodyPr wrap="none" rtlCol="0">
            <a:spAutoFit/>
          </a:bodyPr>
          <a:lstStyle/>
          <a:p>
            <a:r>
              <a:rPr lang="en-US" sz="2400" b="1" dirty="0" smtClean="0"/>
              <a:t>On-resonance  </a:t>
            </a:r>
            <a:r>
              <a:rPr lang="en-US" sz="2400" b="1" smtClean="0"/>
              <a:t>force </a:t>
            </a:r>
            <a:r>
              <a:rPr lang="en-US" sz="2400" b="1" i="1" dirty="0" smtClean="0"/>
              <a:t>f</a:t>
            </a:r>
            <a:r>
              <a:rPr lang="en-US" sz="2400" b="1" smtClean="0"/>
              <a:t> </a:t>
            </a:r>
            <a:r>
              <a:rPr lang="en-US" sz="2400" b="1" dirty="0" smtClean="0"/>
              <a:t>on oscillator of </a:t>
            </a:r>
          </a:p>
          <a:p>
            <a:r>
              <a:rPr lang="en-US" sz="2400" b="1" dirty="0" smtClean="0"/>
              <a:t>mass </a:t>
            </a:r>
            <a:r>
              <a:rPr lang="en-US" sz="2400" b="1" i="1" dirty="0" smtClean="0"/>
              <a:t>m </a:t>
            </a:r>
            <a:r>
              <a:rPr lang="en-US" sz="2400" b="1" dirty="0" smtClean="0"/>
              <a:t>and resonant frequency</a:t>
            </a:r>
            <a:r>
              <a:rPr lang="en-US" sz="2400" b="1" i="1" dirty="0" smtClean="0"/>
              <a:t> </a:t>
            </a:r>
            <a:r>
              <a:rPr lang="el-GR" sz="2400" b="1" i="1" dirty="0" smtClean="0"/>
              <a:t>ω</a:t>
            </a:r>
            <a:r>
              <a:rPr lang="en-US" sz="2400" b="1" baseline="-25000" dirty="0" smtClean="0"/>
              <a:t>0</a:t>
            </a:r>
            <a:endParaRPr lang="en-US" sz="2400" b="1" i="1" dirty="0" smtClean="0"/>
          </a:p>
        </p:txBody>
      </p:sp>
      <p:sp>
        <p:nvSpPr>
          <p:cNvPr id="6" name="TextBox 5"/>
          <p:cNvSpPr txBox="1"/>
          <p:nvPr/>
        </p:nvSpPr>
        <p:spPr>
          <a:xfrm>
            <a:off x="1980511" y="762000"/>
            <a:ext cx="5104795" cy="461665"/>
          </a:xfrm>
          <a:prstGeom prst="rect">
            <a:avLst/>
          </a:prstGeom>
          <a:noFill/>
        </p:spPr>
        <p:txBody>
          <a:bodyPr wrap="none" rtlCol="0">
            <a:spAutoFit/>
          </a:bodyPr>
          <a:lstStyle/>
          <a:p>
            <a:r>
              <a:rPr lang="en-US" sz="2400" b="1" dirty="0" smtClean="0"/>
              <a:t>Wideband force </a:t>
            </a:r>
            <a:r>
              <a:rPr lang="en-US" sz="2400" b="1" i="1" dirty="0" smtClean="0"/>
              <a:t>f</a:t>
            </a:r>
            <a:r>
              <a:rPr lang="en-US" sz="2400" b="1" dirty="0" smtClean="0"/>
              <a:t> on free mass </a:t>
            </a:r>
            <a:r>
              <a:rPr lang="en-US" sz="2400" b="1" i="1" dirty="0" smtClean="0"/>
              <a:t>m</a:t>
            </a:r>
          </a:p>
        </p:txBody>
      </p:sp>
      <p:pic>
        <p:nvPicPr>
          <p:cNvPr id="22" name="Picture 21" descr="TP_tmp"/>
          <p:cNvPicPr>
            <a:picLocks noChangeAspect="1"/>
          </p:cNvPicPr>
          <p:nvPr>
            <p:custDataLst>
              <p:tags r:id="rId2"/>
            </p:custDataLst>
          </p:nvPr>
        </p:nvPicPr>
        <p:blipFill>
          <a:blip r:embed="rId7" cstate="print"/>
          <a:stretch>
            <a:fillRect/>
          </a:stretch>
        </p:blipFill>
        <p:spPr bwMode="auto">
          <a:xfrm>
            <a:off x="570236" y="1219200"/>
            <a:ext cx="7899026" cy="792112"/>
          </a:xfrm>
          <a:prstGeom prst="rect">
            <a:avLst/>
          </a:prstGeom>
          <a:noFill/>
          <a:ln/>
          <a:effectLst/>
        </p:spPr>
      </p:pic>
      <p:sp>
        <p:nvSpPr>
          <p:cNvPr id="12" name="TextBox 11"/>
          <p:cNvSpPr txBox="1"/>
          <p:nvPr/>
        </p:nvSpPr>
        <p:spPr>
          <a:xfrm>
            <a:off x="533400" y="4343400"/>
            <a:ext cx="1966693" cy="523220"/>
          </a:xfrm>
          <a:prstGeom prst="rect">
            <a:avLst/>
          </a:prstGeom>
          <a:noFill/>
          <a:ln w="28575">
            <a:solidFill>
              <a:srgbClr val="FF0000"/>
            </a:solidFill>
          </a:ln>
        </p:spPr>
        <p:txBody>
          <a:bodyPr wrap="none" rtlCol="0">
            <a:spAutoFit/>
          </a:bodyPr>
          <a:lstStyle/>
          <a:p>
            <a:r>
              <a:rPr lang="en-US" sz="2800" b="1" dirty="0" smtClean="0">
                <a:solidFill>
                  <a:srgbClr val="FF0000"/>
                </a:solidFill>
              </a:rPr>
              <a:t>It’s wrong.</a:t>
            </a:r>
            <a:endParaRPr lang="en-US" sz="2800" b="1" dirty="0">
              <a:solidFill>
                <a:srgbClr val="FF0000"/>
              </a:solidFill>
            </a:endParaRPr>
          </a:p>
        </p:txBody>
      </p:sp>
      <p:sp>
        <p:nvSpPr>
          <p:cNvPr id="13" name="TextBox 12"/>
          <p:cNvSpPr txBox="1"/>
          <p:nvPr/>
        </p:nvSpPr>
        <p:spPr>
          <a:xfrm>
            <a:off x="2895600" y="4343400"/>
            <a:ext cx="6135077" cy="523220"/>
          </a:xfrm>
          <a:prstGeom prst="rect">
            <a:avLst/>
          </a:prstGeom>
          <a:noFill/>
          <a:ln w="28575">
            <a:solidFill>
              <a:srgbClr val="FF0000"/>
            </a:solidFill>
          </a:ln>
        </p:spPr>
        <p:txBody>
          <a:bodyPr wrap="none" rtlCol="0">
            <a:spAutoFit/>
          </a:bodyPr>
          <a:lstStyle/>
          <a:p>
            <a:r>
              <a:rPr lang="en-US" sz="2800" b="1" dirty="0" smtClean="0">
                <a:solidFill>
                  <a:srgbClr val="FF0000"/>
                </a:solidFill>
              </a:rPr>
              <a:t>It’s not even the right wrong story.</a:t>
            </a:r>
            <a:endParaRPr lang="en-US" sz="2800" b="1" dirty="0">
              <a:solidFill>
                <a:srgbClr val="FF0000"/>
              </a:solidFill>
            </a:endParaRPr>
          </a:p>
        </p:txBody>
      </p:sp>
      <p:grpSp>
        <p:nvGrpSpPr>
          <p:cNvPr id="18" name="Group 17"/>
          <p:cNvGrpSpPr/>
          <p:nvPr/>
        </p:nvGrpSpPr>
        <p:grpSpPr bwMode="auto">
          <a:xfrm>
            <a:off x="1066800" y="5105400"/>
            <a:ext cx="7924800" cy="1524000"/>
            <a:chOff x="1600200" y="5105400"/>
            <a:chExt cx="7924800" cy="1524000"/>
          </a:xfrm>
        </p:grpSpPr>
        <p:sp>
          <p:nvSpPr>
            <p:cNvPr id="11" name="Rectangle 10"/>
            <p:cNvSpPr/>
            <p:nvPr/>
          </p:nvSpPr>
          <p:spPr bwMode="auto">
            <a:xfrm>
              <a:off x="1600200" y="5105400"/>
              <a:ext cx="7924800" cy="1524000"/>
            </a:xfrm>
            <a:prstGeom prst="rect">
              <a:avLst/>
            </a:prstGeom>
            <a:solidFill>
              <a:srgbClr val="CC99FF"/>
            </a:solid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14" name="Picture 13" descr="TP_tmp"/>
            <p:cNvPicPr>
              <a:picLocks noChangeAspect="1"/>
            </p:cNvPicPr>
            <p:nvPr>
              <p:custDataLst>
                <p:tags r:id="rId3"/>
              </p:custDataLst>
            </p:nvPr>
          </p:nvPicPr>
          <p:blipFill>
            <a:blip r:embed="rId8" cstate="print">
              <a:clrChange>
                <a:clrFrom>
                  <a:srgbClr val="FFFFFF"/>
                </a:clrFrom>
                <a:clrTo>
                  <a:srgbClr val="FFFFFF">
                    <a:alpha val="0"/>
                  </a:srgbClr>
                </a:clrTo>
              </a:clrChange>
            </a:blip>
            <a:stretch>
              <a:fillRect/>
            </a:stretch>
          </p:blipFill>
          <p:spPr bwMode="auto">
            <a:xfrm>
              <a:off x="2270450" y="5765443"/>
              <a:ext cx="6595353" cy="711483"/>
            </a:xfrm>
            <a:prstGeom prst="rect">
              <a:avLst/>
            </a:prstGeom>
            <a:solidFill>
              <a:srgbClr val="CC99FF"/>
            </a:solidFill>
            <a:ln w="28575" cap="flat" cmpd="sng" algn="ctr">
              <a:noFill/>
              <a:prstDash val="solid"/>
              <a:round/>
              <a:headEnd type="none" w="med" len="med"/>
              <a:tailEnd w="med" len="med"/>
            </a:ln>
            <a:effectLst/>
          </p:spPr>
        </p:pic>
        <p:sp>
          <p:nvSpPr>
            <p:cNvPr id="19" name="TextBox 18"/>
            <p:cNvSpPr txBox="1"/>
            <p:nvPr/>
          </p:nvSpPr>
          <p:spPr bwMode="auto">
            <a:xfrm>
              <a:off x="1632574" y="5175549"/>
              <a:ext cx="7871129" cy="523220"/>
            </a:xfrm>
            <a:prstGeom prst="rect">
              <a:avLst/>
            </a:prstGeom>
            <a:solidFill>
              <a:srgbClr val="CC99FF"/>
            </a:solidFill>
            <a:ln w="28575" cap="flat" cmpd="sng" algn="ctr">
              <a:noFill/>
              <a:prstDash val="solid"/>
              <a:round/>
              <a:headEnd type="none" w="med" len="med"/>
              <a:tailEnd type="none" w="med" len="med"/>
            </a:ln>
            <a:effectLst/>
          </p:spPr>
          <p:txBody>
            <a:bodyPr wrap="none" rtlCol="0">
              <a:spAutoFit/>
            </a:bodyPr>
            <a:lstStyle/>
            <a:p>
              <a:r>
                <a:rPr lang="en-US" sz="2800" b="1" dirty="0" smtClean="0">
                  <a:solidFill>
                    <a:srgbClr val="990099"/>
                  </a:solidFill>
                </a:rPr>
                <a:t>The right wrong story.  Waveform estimation.</a:t>
              </a:r>
              <a:endParaRPr lang="en-US" sz="2800" b="1" dirty="0">
                <a:solidFill>
                  <a:srgbClr val="99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320518" name="Picture 6" descr="DSC0100edit"/>
          <p:cNvPicPr>
            <a:picLocks noChangeAspect="1" noChangeArrowheads="1"/>
          </p:cNvPicPr>
          <p:nvPr/>
        </p:nvPicPr>
        <p:blipFill>
          <a:blip r:embed="rId3" cstate="print"/>
          <a:srcRect/>
          <a:stretch>
            <a:fillRect/>
          </a:stretch>
        </p:blipFill>
        <p:spPr bwMode="auto">
          <a:xfrm>
            <a:off x="2362200" y="1066800"/>
            <a:ext cx="4343400" cy="5791200"/>
          </a:xfrm>
          <a:prstGeom prst="rect">
            <a:avLst/>
          </a:prstGeom>
          <a:noFill/>
        </p:spPr>
      </p:pic>
      <p:sp>
        <p:nvSpPr>
          <p:cNvPr id="320515" name="Text Box 3"/>
          <p:cNvSpPr txBox="1">
            <a:spLocks noChangeArrowheads="1"/>
          </p:cNvSpPr>
          <p:nvPr/>
        </p:nvSpPr>
        <p:spPr bwMode="auto">
          <a:xfrm>
            <a:off x="957263" y="6019800"/>
            <a:ext cx="1404937" cy="517525"/>
          </a:xfrm>
          <a:prstGeom prst="rect">
            <a:avLst/>
          </a:prstGeom>
          <a:noFill/>
          <a:ln w="19050" algn="ctr">
            <a:noFill/>
            <a:miter lim="800000"/>
            <a:headEnd/>
            <a:tailEnd/>
          </a:ln>
          <a:effectLst/>
        </p:spPr>
        <p:txBody>
          <a:bodyPr wrap="none">
            <a:spAutoFit/>
          </a:bodyPr>
          <a:lstStyle/>
          <a:p>
            <a:r>
              <a:rPr lang="en-US" sz="1400" b="1" dirty="0" err="1">
                <a:solidFill>
                  <a:schemeClr val="tx1"/>
                </a:solidFill>
              </a:rPr>
              <a:t>Oljeto</a:t>
            </a:r>
            <a:r>
              <a:rPr lang="en-US" sz="1400" b="1" dirty="0">
                <a:solidFill>
                  <a:schemeClr val="tx1"/>
                </a:solidFill>
              </a:rPr>
              <a:t> Wash </a:t>
            </a:r>
          </a:p>
          <a:p>
            <a:r>
              <a:rPr lang="en-US" sz="1400" b="1" dirty="0">
                <a:solidFill>
                  <a:schemeClr val="tx1"/>
                </a:solidFill>
              </a:rPr>
              <a:t>Southern Utah</a:t>
            </a:r>
          </a:p>
        </p:txBody>
      </p:sp>
      <p:sp>
        <p:nvSpPr>
          <p:cNvPr id="5" name="TextBox 4"/>
          <p:cNvSpPr txBox="1"/>
          <p:nvPr/>
        </p:nvSpPr>
        <p:spPr>
          <a:xfrm>
            <a:off x="0" y="-10418"/>
            <a:ext cx="9144000" cy="1077218"/>
          </a:xfrm>
          <a:prstGeom prst="rect">
            <a:avLst/>
          </a:prstGeom>
          <a:noFill/>
        </p:spPr>
        <p:txBody>
          <a:bodyPr wrap="square" rtlCol="0">
            <a:spAutoFit/>
          </a:bodyPr>
          <a:lstStyle/>
          <a:p>
            <a:pPr marL="857250" indent="-857250"/>
            <a:r>
              <a:rPr lang="en-US" sz="3200" dirty="0" smtClean="0">
                <a:solidFill>
                  <a:srgbClr val="996600"/>
                </a:solidFill>
                <a:latin typeface="Comic Sans MS" pitchFamily="66" charset="0"/>
              </a:rPr>
              <a:t>II.  Standard quantum limit (SQL) for force detection.  The right wrong story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7"/>
          <p:cNvSpPr txBox="1">
            <a:spLocks noChangeArrowheads="1"/>
          </p:cNvSpPr>
          <p:nvPr/>
        </p:nvSpPr>
        <p:spPr bwMode="auto">
          <a:xfrm>
            <a:off x="152400" y="115669"/>
            <a:ext cx="88392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SQL for force detection</a:t>
            </a:r>
            <a:r>
              <a:rPr lang="en-US" sz="3600" dirty="0" smtClean="0">
                <a:solidFill>
                  <a:schemeClr val="tx1"/>
                </a:solidFill>
              </a:rPr>
              <a:t> </a:t>
            </a:r>
            <a:endParaRPr lang="en-US" sz="3600" dirty="0">
              <a:solidFill>
                <a:schemeClr val="tx1"/>
              </a:solidFill>
            </a:endParaRPr>
          </a:p>
        </p:txBody>
      </p:sp>
      <p:grpSp>
        <p:nvGrpSpPr>
          <p:cNvPr id="56" name="Group 55"/>
          <p:cNvGrpSpPr/>
          <p:nvPr/>
        </p:nvGrpSpPr>
        <p:grpSpPr>
          <a:xfrm>
            <a:off x="4060173" y="1956335"/>
            <a:ext cx="4093227" cy="329665"/>
            <a:chOff x="4316993" y="1861331"/>
            <a:chExt cx="4093227" cy="329665"/>
          </a:xfrm>
        </p:grpSpPr>
        <p:pic>
          <p:nvPicPr>
            <p:cNvPr id="16" name="Picture 15"/>
            <p:cNvPicPr>
              <a:picLocks noChangeAspect="1"/>
            </p:cNvPicPr>
            <p:nvPr>
              <p:custDataLst>
                <p:tags r:id="rId10"/>
              </p:custDataLst>
            </p:nvPr>
          </p:nvPicPr>
          <p:blipFill>
            <a:blip r:embed="rId13" cstate="print"/>
            <a:stretch>
              <a:fillRect/>
            </a:stretch>
          </p:blipFill>
          <p:spPr bwMode="auto">
            <a:xfrm>
              <a:off x="5192772" y="1861331"/>
              <a:ext cx="3217448" cy="329665"/>
            </a:xfrm>
            <a:prstGeom prst="rect">
              <a:avLst/>
            </a:prstGeom>
            <a:gradFill flip="none" rotWithShape="1">
              <a:gsLst>
                <a:gs pos="0">
                  <a:srgbClr val="0064C8"/>
                </a:gs>
                <a:gs pos="100000">
                  <a:srgbClr val="FFFFFF"/>
                </a:gs>
              </a:gsLst>
              <a:lin ang="5400000" scaled="1"/>
              <a:tileRect/>
            </a:gradFill>
            <a:ln/>
            <a:effectLst/>
          </p:spPr>
        </p:pic>
        <p:cxnSp>
          <p:nvCxnSpPr>
            <p:cNvPr id="21" name="Straight Arrow Connector 20"/>
            <p:cNvCxnSpPr/>
            <p:nvPr/>
          </p:nvCxnSpPr>
          <p:spPr bwMode="auto">
            <a:xfrm rot="10800000">
              <a:off x="4316993" y="2037007"/>
              <a:ext cx="685800" cy="1588"/>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57" name="Group 56"/>
          <p:cNvGrpSpPr/>
          <p:nvPr/>
        </p:nvGrpSpPr>
        <p:grpSpPr>
          <a:xfrm>
            <a:off x="4038600" y="2514600"/>
            <a:ext cx="4522207" cy="329694"/>
            <a:chOff x="4316993" y="2438400"/>
            <a:chExt cx="4522207" cy="329694"/>
          </a:xfrm>
        </p:grpSpPr>
        <p:pic>
          <p:nvPicPr>
            <p:cNvPr id="13" name="Picture 12"/>
            <p:cNvPicPr>
              <a:picLocks noChangeAspect="1"/>
            </p:cNvPicPr>
            <p:nvPr>
              <p:custDataLst>
                <p:tags r:id="rId9"/>
              </p:custDataLst>
            </p:nvPr>
          </p:nvPicPr>
          <p:blipFill>
            <a:blip r:embed="rId14" cstate="print"/>
            <a:stretch>
              <a:fillRect/>
            </a:stretch>
          </p:blipFill>
          <p:spPr bwMode="auto">
            <a:xfrm>
              <a:off x="5192772" y="2438400"/>
              <a:ext cx="3646428" cy="329694"/>
            </a:xfrm>
            <a:prstGeom prst="rect">
              <a:avLst/>
            </a:prstGeom>
            <a:gradFill flip="none" rotWithShape="1">
              <a:gsLst>
                <a:gs pos="0">
                  <a:srgbClr val="0064C8"/>
                </a:gs>
                <a:gs pos="100000">
                  <a:srgbClr val="FFFFFF"/>
                </a:gs>
              </a:gsLst>
              <a:lin ang="5400000" scaled="1"/>
              <a:tileRect/>
            </a:gradFill>
            <a:ln w="19050" cap="flat" cmpd="sng" algn="ctr">
              <a:noFill/>
              <a:prstDash val="solid"/>
              <a:round/>
              <a:headEnd type="none" w="med" len="med"/>
              <a:tailEnd type="none" w="med" len="med"/>
            </a:ln>
            <a:effectLst/>
          </p:spPr>
        </p:pic>
        <p:cxnSp>
          <p:nvCxnSpPr>
            <p:cNvPr id="22" name="Straight Arrow Connector 21"/>
            <p:cNvCxnSpPr/>
            <p:nvPr/>
          </p:nvCxnSpPr>
          <p:spPr bwMode="auto">
            <a:xfrm rot="10800000">
              <a:off x="4316993" y="2589211"/>
              <a:ext cx="6858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43" name="Group 42"/>
          <p:cNvGrpSpPr/>
          <p:nvPr/>
        </p:nvGrpSpPr>
        <p:grpSpPr>
          <a:xfrm>
            <a:off x="152400" y="762000"/>
            <a:ext cx="8839200" cy="2743200"/>
            <a:chOff x="152400" y="762000"/>
            <a:chExt cx="8839200" cy="2743200"/>
          </a:xfrm>
        </p:grpSpPr>
        <p:sp>
          <p:nvSpPr>
            <p:cNvPr id="6" name="Rectangle 5"/>
            <p:cNvSpPr/>
            <p:nvPr/>
          </p:nvSpPr>
          <p:spPr bwMode="auto">
            <a:xfrm>
              <a:off x="152400" y="762000"/>
              <a:ext cx="381000" cy="2743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0" name="Freeform 9"/>
            <p:cNvSpPr/>
            <p:nvPr/>
          </p:nvSpPr>
          <p:spPr bwMode="auto">
            <a:xfrm>
              <a:off x="520454" y="1796142"/>
              <a:ext cx="2032000" cy="638628"/>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1" name="Rectangle 10"/>
            <p:cNvSpPr/>
            <p:nvPr/>
          </p:nvSpPr>
          <p:spPr bwMode="auto">
            <a:xfrm>
              <a:off x="2527054" y="1447799"/>
              <a:ext cx="1371600" cy="129540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42" name="Picture 41"/>
            <p:cNvPicPr>
              <a:picLocks noChangeAspect="1"/>
            </p:cNvPicPr>
            <p:nvPr>
              <p:custDataLst>
                <p:tags r:id="rId4"/>
              </p:custDataLst>
            </p:nvPr>
          </p:nvPicPr>
          <p:blipFill>
            <a:blip r:embed="rId15" cstate="print"/>
            <a:stretch>
              <a:fillRect/>
            </a:stretch>
          </p:blipFill>
          <p:spPr bwMode="auto">
            <a:xfrm>
              <a:off x="4223675" y="990600"/>
              <a:ext cx="4767925" cy="791849"/>
            </a:xfrm>
            <a:prstGeom prst="rect">
              <a:avLst/>
            </a:prstGeom>
            <a:solidFill>
              <a:srgbClr val="BBE0E3"/>
            </a:solidFill>
            <a:ln/>
            <a:effectLst/>
          </p:spPr>
        </p:pic>
        <p:cxnSp>
          <p:nvCxnSpPr>
            <p:cNvPr id="20" name="Straight Arrow Connector 19"/>
            <p:cNvCxnSpPr/>
            <p:nvPr/>
          </p:nvCxnSpPr>
          <p:spPr bwMode="auto">
            <a:xfrm rot="10800000">
              <a:off x="4038600" y="1542804"/>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27" name="Picture 26"/>
            <p:cNvPicPr>
              <a:picLocks noChangeAspect="1"/>
            </p:cNvPicPr>
            <p:nvPr>
              <p:custDataLst>
                <p:tags r:id="rId5"/>
              </p:custDataLst>
            </p:nvPr>
          </p:nvPicPr>
          <p:blipFill>
            <a:blip r:embed="rId16" cstate="print"/>
            <a:stretch>
              <a:fillRect/>
            </a:stretch>
          </p:blipFill>
          <p:spPr bwMode="auto">
            <a:xfrm>
              <a:off x="774454" y="1219199"/>
              <a:ext cx="1388572" cy="429466"/>
            </a:xfrm>
            <a:prstGeom prst="rect">
              <a:avLst/>
            </a:prstGeom>
            <a:solidFill>
              <a:srgbClr val="BBE0E3"/>
            </a:solidFill>
            <a:ln w="9525" cap="flat" cmpd="sng" algn="ctr">
              <a:noFill/>
              <a:prstDash val="solid"/>
              <a:round/>
              <a:headEnd type="none" w="med" len="med"/>
              <a:tailEnd w="med" len="med"/>
            </a:ln>
            <a:effectLst/>
          </p:spPr>
        </p:pic>
        <p:pic>
          <p:nvPicPr>
            <p:cNvPr id="30" name="Picture 29"/>
            <p:cNvPicPr>
              <a:picLocks noChangeAspect="1"/>
            </p:cNvPicPr>
            <p:nvPr>
              <p:custDataLst>
                <p:tags r:id="rId6"/>
              </p:custDataLst>
            </p:nvPr>
          </p:nvPicPr>
          <p:blipFill>
            <a:blip r:embed="rId17" cstate="print"/>
            <a:stretch>
              <a:fillRect/>
            </a:stretch>
          </p:blipFill>
          <p:spPr bwMode="auto">
            <a:xfrm>
              <a:off x="1307854" y="2581188"/>
              <a:ext cx="215228" cy="314411"/>
            </a:xfrm>
            <a:prstGeom prst="rect">
              <a:avLst/>
            </a:prstGeom>
            <a:solidFill>
              <a:srgbClr val="BBE0E3"/>
            </a:solidFill>
            <a:ln w="9525" cap="flat" cmpd="sng" algn="ctr">
              <a:noFill/>
              <a:prstDash val="solid"/>
              <a:round/>
              <a:headEnd type="none" w="med" len="med"/>
              <a:tailEnd w="med" len="med"/>
            </a:ln>
            <a:effectLst/>
          </p:spPr>
        </p:pic>
        <p:pic>
          <p:nvPicPr>
            <p:cNvPr id="32" name="Picture 31"/>
            <p:cNvPicPr>
              <a:picLocks noChangeAspect="1"/>
            </p:cNvPicPr>
            <p:nvPr>
              <p:custDataLst>
                <p:tags r:id="rId7"/>
              </p:custDataLst>
            </p:nvPr>
          </p:nvPicPr>
          <p:blipFill>
            <a:blip r:embed="rId18" cstate="print"/>
            <a:stretch>
              <a:fillRect/>
            </a:stretch>
          </p:blipFill>
          <p:spPr bwMode="auto">
            <a:xfrm>
              <a:off x="3050359" y="1129508"/>
              <a:ext cx="314895" cy="165891"/>
            </a:xfrm>
            <a:prstGeom prst="rect">
              <a:avLst/>
            </a:prstGeom>
            <a:solidFill>
              <a:srgbClr val="BBE0E3"/>
            </a:solidFill>
            <a:ln w="9525" cap="flat" cmpd="sng" algn="ctr">
              <a:noFill/>
              <a:prstDash val="solid"/>
              <a:round/>
              <a:headEnd type="none" w="med" len="med"/>
              <a:tailEnd w="med" len="med"/>
            </a:ln>
            <a:effectLst/>
          </p:spPr>
        </p:pic>
        <p:cxnSp>
          <p:nvCxnSpPr>
            <p:cNvPr id="33" name="Straight Arrow Connector 32"/>
            <p:cNvCxnSpPr/>
            <p:nvPr/>
          </p:nvCxnSpPr>
          <p:spPr bwMode="auto">
            <a:xfrm>
              <a:off x="3898655" y="3141416"/>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35" name="Picture 34"/>
            <p:cNvPicPr>
              <a:picLocks noChangeAspect="1"/>
            </p:cNvPicPr>
            <p:nvPr>
              <p:custDataLst>
                <p:tags r:id="rId8"/>
              </p:custDataLst>
            </p:nvPr>
          </p:nvPicPr>
          <p:blipFill>
            <a:blip r:embed="rId19" cstate="print"/>
            <a:stretch>
              <a:fillRect/>
            </a:stretch>
          </p:blipFill>
          <p:spPr bwMode="auto">
            <a:xfrm>
              <a:off x="4691124" y="2964614"/>
              <a:ext cx="579130" cy="330790"/>
            </a:xfrm>
            <a:prstGeom prst="rect">
              <a:avLst/>
            </a:prstGeom>
            <a:solidFill>
              <a:srgbClr val="BBE0E3"/>
            </a:solidFill>
            <a:ln w="9525" cap="flat" cmpd="sng" algn="ctr">
              <a:noFill/>
              <a:prstDash val="solid"/>
              <a:round/>
              <a:headEnd type="none" w="med" len="med"/>
              <a:tailEnd w="med" len="med"/>
            </a:ln>
            <a:effectLst/>
          </p:spPr>
        </p:pic>
      </p:grpSp>
      <p:grpSp>
        <p:nvGrpSpPr>
          <p:cNvPr id="34" name="Group 33"/>
          <p:cNvGrpSpPr/>
          <p:nvPr/>
        </p:nvGrpSpPr>
        <p:grpSpPr>
          <a:xfrm>
            <a:off x="762000" y="4819404"/>
            <a:ext cx="7656843" cy="1790820"/>
            <a:chOff x="762000" y="4724400"/>
            <a:chExt cx="7656843" cy="1790820"/>
          </a:xfrm>
        </p:grpSpPr>
        <p:pic>
          <p:nvPicPr>
            <p:cNvPr id="55" name="Picture 54" descr="TP_tmp"/>
            <p:cNvPicPr>
              <a:picLocks noChangeAspect="1"/>
            </p:cNvPicPr>
            <p:nvPr>
              <p:custDataLst>
                <p:tags r:id="rId3"/>
              </p:custDataLst>
            </p:nvPr>
          </p:nvPicPr>
          <p:blipFill>
            <a:blip r:embed="rId20" cstate="print"/>
            <a:stretch>
              <a:fillRect/>
            </a:stretch>
          </p:blipFill>
          <p:spPr bwMode="auto">
            <a:xfrm>
              <a:off x="762000" y="5257672"/>
              <a:ext cx="5358381" cy="1086039"/>
            </a:xfrm>
            <a:prstGeom prst="rect">
              <a:avLst/>
            </a:prstGeom>
            <a:noFill/>
            <a:ln/>
            <a:effectLst/>
          </p:spPr>
        </p:pic>
        <p:sp>
          <p:nvSpPr>
            <p:cNvPr id="48" name="TextBox 47"/>
            <p:cNvSpPr txBox="1"/>
            <p:nvPr/>
          </p:nvSpPr>
          <p:spPr>
            <a:xfrm>
              <a:off x="3465843" y="4724400"/>
              <a:ext cx="2335896" cy="400110"/>
            </a:xfrm>
            <a:prstGeom prst="rect">
              <a:avLst/>
            </a:prstGeom>
            <a:noFill/>
            <a:ln w="28575">
              <a:solidFill>
                <a:srgbClr val="FF0000"/>
              </a:solidFill>
            </a:ln>
          </p:spPr>
          <p:txBody>
            <a:bodyPr wrap="none" rtlCol="0">
              <a:spAutoFit/>
            </a:bodyPr>
            <a:lstStyle/>
            <a:p>
              <a:r>
                <a:rPr lang="en-US" b="1" dirty="0" smtClean="0">
                  <a:solidFill>
                    <a:srgbClr val="FF0000"/>
                  </a:solidFill>
                </a:rPr>
                <a:t>Back-action force</a:t>
              </a:r>
              <a:endParaRPr lang="en-US" sz="2800" b="1" dirty="0">
                <a:solidFill>
                  <a:srgbClr val="FF0000"/>
                </a:solidFill>
              </a:endParaRPr>
            </a:p>
          </p:txBody>
        </p:sp>
        <p:sp>
          <p:nvSpPr>
            <p:cNvPr id="49" name="TextBox 48"/>
            <p:cNvSpPr txBox="1"/>
            <p:nvPr/>
          </p:nvSpPr>
          <p:spPr>
            <a:xfrm>
              <a:off x="6409959" y="5181600"/>
              <a:ext cx="2008884" cy="400110"/>
            </a:xfrm>
            <a:prstGeom prst="rect">
              <a:avLst/>
            </a:prstGeom>
            <a:noFill/>
            <a:ln w="28575">
              <a:solidFill>
                <a:srgbClr val="990099"/>
              </a:solidFill>
            </a:ln>
          </p:spPr>
          <p:txBody>
            <a:bodyPr wrap="none" rtlCol="0">
              <a:spAutoFit/>
            </a:bodyPr>
            <a:lstStyle/>
            <a:p>
              <a:r>
                <a:rPr lang="en-US" b="1" dirty="0" err="1" smtClean="0">
                  <a:solidFill>
                    <a:srgbClr val="990099"/>
                  </a:solidFill>
                </a:rPr>
                <a:t>Langevin</a:t>
              </a:r>
              <a:r>
                <a:rPr lang="en-US" b="1" dirty="0" smtClean="0">
                  <a:solidFill>
                    <a:srgbClr val="990099"/>
                  </a:solidFill>
                </a:rPr>
                <a:t> force</a:t>
              </a:r>
              <a:endParaRPr lang="en-US" sz="2800" b="1" dirty="0">
                <a:solidFill>
                  <a:srgbClr val="990099"/>
                </a:solidFill>
              </a:endParaRPr>
            </a:p>
          </p:txBody>
        </p:sp>
        <p:sp>
          <p:nvSpPr>
            <p:cNvPr id="50" name="TextBox 49"/>
            <p:cNvSpPr txBox="1"/>
            <p:nvPr/>
          </p:nvSpPr>
          <p:spPr>
            <a:xfrm>
              <a:off x="3657600" y="6115110"/>
              <a:ext cx="3445174" cy="400110"/>
            </a:xfrm>
            <a:prstGeom prst="rect">
              <a:avLst/>
            </a:prstGeom>
            <a:noFill/>
            <a:ln w="28575">
              <a:solidFill>
                <a:srgbClr val="008000"/>
              </a:solidFill>
            </a:ln>
          </p:spPr>
          <p:txBody>
            <a:bodyPr wrap="none" rtlCol="0">
              <a:spAutoFit/>
            </a:bodyPr>
            <a:lstStyle/>
            <a:p>
              <a:r>
                <a:rPr lang="en-US" b="1" dirty="0" smtClean="0">
                  <a:solidFill>
                    <a:srgbClr val="008000"/>
                  </a:solidFill>
                </a:rPr>
                <a:t>measurement  (shot) noise</a:t>
              </a:r>
              <a:endParaRPr lang="en-US" sz="2800" b="1" dirty="0">
                <a:solidFill>
                  <a:srgbClr val="008000"/>
                </a:solidFill>
              </a:endParaRPr>
            </a:p>
          </p:txBody>
        </p:sp>
        <p:sp>
          <p:nvSpPr>
            <p:cNvPr id="51" name="Rectangle 50"/>
            <p:cNvSpPr/>
            <p:nvPr/>
          </p:nvSpPr>
          <p:spPr bwMode="auto">
            <a:xfrm>
              <a:off x="4380243" y="5214258"/>
              <a:ext cx="609600" cy="3810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2" name="Rectangle 51"/>
            <p:cNvSpPr/>
            <p:nvPr/>
          </p:nvSpPr>
          <p:spPr bwMode="auto">
            <a:xfrm>
              <a:off x="5447043" y="5200710"/>
              <a:ext cx="685800" cy="381000"/>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3" name="Rectangle 52"/>
            <p:cNvSpPr/>
            <p:nvPr/>
          </p:nvSpPr>
          <p:spPr bwMode="auto">
            <a:xfrm>
              <a:off x="2780043" y="5948196"/>
              <a:ext cx="685800" cy="457200"/>
            </a:xfrm>
            <a:prstGeom prst="rect">
              <a:avLst/>
            </a:prstGeom>
            <a:noFill/>
            <a:ln w="2857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nvGrpSpPr>
          <p:cNvPr id="40" name="Group 39"/>
          <p:cNvGrpSpPr/>
          <p:nvPr/>
        </p:nvGrpSpPr>
        <p:grpSpPr>
          <a:xfrm>
            <a:off x="1540183" y="3385279"/>
            <a:ext cx="7299102" cy="1205525"/>
            <a:chOff x="1692583" y="3290275"/>
            <a:chExt cx="7299102" cy="1205525"/>
          </a:xfrm>
        </p:grpSpPr>
        <p:grpSp>
          <p:nvGrpSpPr>
            <p:cNvPr id="68" name="Group 67"/>
            <p:cNvGrpSpPr/>
            <p:nvPr/>
          </p:nvGrpSpPr>
          <p:grpSpPr bwMode="auto">
            <a:xfrm>
              <a:off x="3353350" y="3290275"/>
              <a:ext cx="5638335" cy="1205525"/>
              <a:chOff x="3353431" y="3181593"/>
              <a:chExt cx="5638335" cy="1205525"/>
            </a:xfrm>
          </p:grpSpPr>
          <p:cxnSp>
            <p:nvCxnSpPr>
              <p:cNvPr id="36" name="Straight Arrow Connector 35"/>
              <p:cNvCxnSpPr/>
              <p:nvPr/>
            </p:nvCxnSpPr>
            <p:spPr bwMode="auto">
              <a:xfrm rot="5400000">
                <a:off x="4921557" y="3363679"/>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66" name="Picture 65"/>
              <p:cNvPicPr>
                <a:picLocks noChangeAspect="1"/>
              </p:cNvPicPr>
              <p:nvPr>
                <p:custDataLst>
                  <p:tags r:id="rId1"/>
                </p:custDataLst>
              </p:nvPr>
            </p:nvPicPr>
            <p:blipFill>
              <a:blip r:embed="rId21" cstate="print"/>
              <a:stretch>
                <a:fillRect/>
              </a:stretch>
            </p:blipFill>
            <p:spPr bwMode="auto">
              <a:xfrm>
                <a:off x="3353431" y="3657596"/>
                <a:ext cx="4337504" cy="329544"/>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pic>
            <p:nvPicPr>
              <p:cNvPr id="63" name="Picture 62"/>
              <p:cNvPicPr>
                <a:picLocks noChangeAspect="1"/>
              </p:cNvPicPr>
              <p:nvPr>
                <p:custDataLst>
                  <p:tags r:id="rId2"/>
                </p:custDataLst>
              </p:nvPr>
            </p:nvPicPr>
            <p:blipFill>
              <a:blip r:embed="rId22" cstate="print"/>
              <a:stretch>
                <a:fillRect/>
              </a:stretch>
            </p:blipFill>
            <p:spPr bwMode="auto">
              <a:xfrm>
                <a:off x="5807487" y="4139661"/>
                <a:ext cx="3184279" cy="247457"/>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grpSp>
        <p:sp>
          <p:nvSpPr>
            <p:cNvPr id="38" name="TextBox 37"/>
            <p:cNvSpPr txBox="1"/>
            <p:nvPr/>
          </p:nvSpPr>
          <p:spPr>
            <a:xfrm>
              <a:off x="1692583" y="3512403"/>
              <a:ext cx="1507817" cy="830997"/>
            </a:xfrm>
            <a:prstGeom prst="rect">
              <a:avLst/>
            </a:prstGeom>
            <a:noFill/>
            <a:ln w="28575">
              <a:solidFill>
                <a:schemeClr val="accent6"/>
              </a:solidFill>
            </a:ln>
          </p:spPr>
          <p:txBody>
            <a:bodyPr wrap="square" rtlCol="0">
              <a:spAutoFit/>
            </a:bodyPr>
            <a:lstStyle/>
            <a:p>
              <a:r>
                <a:rPr lang="en-US" sz="2400" b="1" dirty="0" smtClean="0"/>
                <a:t>Monitor position</a:t>
              </a:r>
              <a:endParaRPr 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1+#ppt_w/2"/>
                                          </p:val>
                                        </p:tav>
                                        <p:tav tm="100000">
                                          <p:val>
                                            <p:strVal val="#ppt_x"/>
                                          </p:val>
                                        </p:tav>
                                      </p:tavLst>
                                    </p:anim>
                                    <p:anim calcmode="lin" valueType="num">
                                      <p:cBhvr additive="base">
                                        <p:cTn id="2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7"/>
          <p:cNvSpPr txBox="1">
            <a:spLocks noChangeArrowheads="1"/>
          </p:cNvSpPr>
          <p:nvPr/>
        </p:nvSpPr>
        <p:spPr bwMode="auto">
          <a:xfrm>
            <a:off x="304800" y="228600"/>
            <a:ext cx="4267200" cy="1200329"/>
          </a:xfrm>
          <a:prstGeom prst="rect">
            <a:avLst/>
          </a:prstGeom>
          <a:noFill/>
          <a:ln w="9525">
            <a:noFill/>
            <a:miter lim="800000"/>
            <a:headEnd/>
            <a:tailEnd/>
          </a:ln>
          <a:effectLst/>
        </p:spPr>
        <p:txBody>
          <a:bodyPr wrap="square">
            <a:spAutoFit/>
          </a:bodyPr>
          <a:lstStyle/>
          <a:p>
            <a:pPr algn="l" eaLnBrk="1" hangingPunct="1"/>
            <a:r>
              <a:rPr lang="en-US" sz="3600" b="1" dirty="0" err="1" smtClean="0">
                <a:solidFill>
                  <a:srgbClr val="996633"/>
                </a:solidFill>
                <a:latin typeface="Comic Sans MS" pitchFamily="66" charset="0"/>
              </a:rPr>
              <a:t>Interferometric</a:t>
            </a:r>
            <a:r>
              <a:rPr lang="en-US" sz="3600" b="1" dirty="0" smtClean="0">
                <a:solidFill>
                  <a:srgbClr val="996633"/>
                </a:solidFill>
                <a:latin typeface="Comic Sans MS" pitchFamily="66" charset="0"/>
              </a:rPr>
              <a:t> readout</a:t>
            </a:r>
            <a:r>
              <a:rPr lang="en-US" sz="3600" dirty="0" smtClean="0">
                <a:solidFill>
                  <a:schemeClr val="tx1"/>
                </a:solidFill>
              </a:rPr>
              <a:t> </a:t>
            </a:r>
            <a:endParaRPr lang="en-US" sz="3600" dirty="0">
              <a:solidFill>
                <a:schemeClr val="tx1"/>
              </a:solidFill>
            </a:endParaRPr>
          </a:p>
        </p:txBody>
      </p:sp>
      <p:grpSp>
        <p:nvGrpSpPr>
          <p:cNvPr id="2" name="Group 75"/>
          <p:cNvGrpSpPr/>
          <p:nvPr/>
        </p:nvGrpSpPr>
        <p:grpSpPr>
          <a:xfrm>
            <a:off x="380998" y="381000"/>
            <a:ext cx="7696202" cy="5638800"/>
            <a:chOff x="304800" y="762000"/>
            <a:chExt cx="7696202" cy="5638800"/>
          </a:xfrm>
        </p:grpSpPr>
        <p:sp>
          <p:nvSpPr>
            <p:cNvPr id="34" name="TextBox 33"/>
            <p:cNvSpPr txBox="1"/>
            <p:nvPr/>
          </p:nvSpPr>
          <p:spPr>
            <a:xfrm>
              <a:off x="304800" y="4843176"/>
              <a:ext cx="990600" cy="400110"/>
            </a:xfrm>
            <a:prstGeom prst="rect">
              <a:avLst/>
            </a:prstGeom>
            <a:noFill/>
            <a:ln w="28575">
              <a:solidFill>
                <a:schemeClr val="accent6"/>
              </a:solidFill>
            </a:ln>
          </p:spPr>
          <p:txBody>
            <a:bodyPr wrap="square" rtlCol="0">
              <a:spAutoFit/>
            </a:bodyPr>
            <a:lstStyle/>
            <a:p>
              <a:r>
                <a:rPr lang="en-US" b="1" dirty="0" smtClean="0">
                  <a:solidFill>
                    <a:schemeClr val="accent6"/>
                  </a:solidFill>
                </a:rPr>
                <a:t>Laser</a:t>
              </a:r>
              <a:endParaRPr lang="en-US" b="1" dirty="0">
                <a:solidFill>
                  <a:schemeClr val="accent6"/>
                </a:solidFill>
              </a:endParaRPr>
            </a:p>
          </p:txBody>
        </p:sp>
        <p:cxnSp>
          <p:nvCxnSpPr>
            <p:cNvPr id="38" name="Straight Arrow Connector 37"/>
            <p:cNvCxnSpPr/>
            <p:nvPr/>
          </p:nvCxnSpPr>
          <p:spPr bwMode="auto">
            <a:xfrm>
              <a:off x="1295400" y="5029200"/>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1676400" y="50292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3505200" y="5029200"/>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6" name="Straight Arrow Connector 55"/>
            <p:cNvCxnSpPr/>
            <p:nvPr/>
          </p:nvCxnSpPr>
          <p:spPr bwMode="auto">
            <a:xfrm rot="16200000">
              <a:off x="2362994" y="6171406"/>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rot="16200000">
              <a:off x="1678782" y="50284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8" name="Straight Arrow Connector 57"/>
            <p:cNvCxnSpPr/>
            <p:nvPr/>
          </p:nvCxnSpPr>
          <p:spPr bwMode="auto">
            <a:xfrm rot="16200000">
              <a:off x="2135982" y="3656806"/>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9" name="Straight Arrow Connector 58"/>
            <p:cNvCxnSpPr/>
            <p:nvPr/>
          </p:nvCxnSpPr>
          <p:spPr bwMode="auto">
            <a:xfrm>
              <a:off x="2590800" y="3198812"/>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3429000" y="32004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rot="5400000" flipH="1" flipV="1">
              <a:off x="3960018" y="4571206"/>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rot="5400000" flipH="1" flipV="1">
              <a:off x="3504406" y="32758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flipV="1">
              <a:off x="4800602" y="3189791"/>
              <a:ext cx="990600" cy="10609"/>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0" name="Straight Arrow Connector 69"/>
            <p:cNvCxnSpPr/>
            <p:nvPr/>
          </p:nvCxnSpPr>
          <p:spPr bwMode="auto">
            <a:xfrm rot="16200000">
              <a:off x="3925030" y="2245582"/>
              <a:ext cx="987552"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1" name="Chord 70"/>
            <p:cNvSpPr/>
            <p:nvPr/>
          </p:nvSpPr>
          <p:spPr bwMode="auto">
            <a:xfrm rot="11974243">
              <a:off x="5625970" y="2958968"/>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72" name="Chord 71"/>
            <p:cNvSpPr/>
            <p:nvPr/>
          </p:nvSpPr>
          <p:spPr bwMode="auto">
            <a:xfrm rot="6590692">
              <a:off x="4178829" y="1459971"/>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3" name="Straight Arrow Connector 72"/>
            <p:cNvCxnSpPr/>
            <p:nvPr/>
          </p:nvCxnSpPr>
          <p:spPr bwMode="auto">
            <a:xfrm>
              <a:off x="6096002" y="3198812"/>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4" name="Straight Arrow Connector 73"/>
            <p:cNvCxnSpPr/>
            <p:nvPr/>
          </p:nvCxnSpPr>
          <p:spPr bwMode="auto">
            <a:xfrm rot="16200000">
              <a:off x="4191794" y="1218406"/>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8" name="Oval 77"/>
            <p:cNvSpPr/>
            <p:nvPr/>
          </p:nvSpPr>
          <p:spPr bwMode="auto">
            <a:xfrm>
              <a:off x="6324600" y="762000"/>
              <a:ext cx="457200" cy="4572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9" name="Straight Arrow Connector 78"/>
            <p:cNvCxnSpPr>
              <a:endCxn id="78" idx="4"/>
            </p:cNvCxnSpPr>
            <p:nvPr/>
          </p:nvCxnSpPr>
          <p:spPr bwMode="auto">
            <a:xfrm rot="16200000" flipV="1">
              <a:off x="5562601" y="2209799"/>
              <a:ext cx="1981200" cy="2"/>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82" name="Straight Arrow Connector 81"/>
            <p:cNvCxnSpPr>
              <a:stCxn id="84" idx="1"/>
            </p:cNvCxnSpPr>
            <p:nvPr/>
          </p:nvCxnSpPr>
          <p:spPr bwMode="auto">
            <a:xfrm rot="10800000" flipV="1">
              <a:off x="4419600" y="962055"/>
              <a:ext cx="1905000" cy="28546"/>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4" name="TextBox 83"/>
            <p:cNvSpPr txBox="1"/>
            <p:nvPr/>
          </p:nvSpPr>
          <p:spPr>
            <a:xfrm>
              <a:off x="6324600" y="762000"/>
              <a:ext cx="441147" cy="400110"/>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cxnSp>
          <p:nvCxnSpPr>
            <p:cNvPr id="85" name="Straight Arrow Connector 84"/>
            <p:cNvCxnSpPr/>
            <p:nvPr/>
          </p:nvCxnSpPr>
          <p:spPr bwMode="auto">
            <a:xfrm flipH="1" flipV="1">
              <a:off x="6781800" y="990600"/>
              <a:ext cx="1219202" cy="1587"/>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6" name="Rectangle 85"/>
            <p:cNvSpPr/>
            <p:nvPr/>
          </p:nvSpPr>
          <p:spPr bwMode="auto">
            <a:xfrm rot="19200000">
              <a:off x="2315383" y="49945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7" name="Rectangle 86"/>
            <p:cNvSpPr/>
            <p:nvPr/>
          </p:nvSpPr>
          <p:spPr bwMode="auto">
            <a:xfrm rot="19200000">
              <a:off x="4161621" y="4987608"/>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8" name="Rectangle 87"/>
            <p:cNvSpPr/>
            <p:nvPr/>
          </p:nvSpPr>
          <p:spPr bwMode="auto">
            <a:xfrm rot="19200000">
              <a:off x="4144183" y="31657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9" name="Rectangle 88"/>
            <p:cNvSpPr/>
            <p:nvPr/>
          </p:nvSpPr>
          <p:spPr bwMode="auto">
            <a:xfrm rot="19200000">
              <a:off x="2271135" y="3126150"/>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sp>
        <p:nvSpPr>
          <p:cNvPr id="95" name="Line 16"/>
          <p:cNvSpPr>
            <a:spLocks noChangeShapeType="1"/>
          </p:cNvSpPr>
          <p:nvPr/>
        </p:nvSpPr>
        <p:spPr bwMode="auto">
          <a:xfrm>
            <a:off x="838200" y="5029200"/>
            <a:ext cx="1143000" cy="0"/>
          </a:xfrm>
          <a:prstGeom prst="line">
            <a:avLst/>
          </a:prstGeom>
          <a:noFill/>
          <a:ln w="28575">
            <a:solidFill>
              <a:schemeClr val="accent6"/>
            </a:solidFill>
            <a:round/>
            <a:headEnd/>
            <a:tailEnd type="triangle" w="med" len="med"/>
          </a:ln>
          <a:effectLst/>
        </p:spPr>
        <p:txBody>
          <a:bodyPr/>
          <a:lstStyle/>
          <a:p>
            <a:endParaRPr lang="en-US"/>
          </a:p>
        </p:txBody>
      </p:sp>
      <p:grpSp>
        <p:nvGrpSpPr>
          <p:cNvPr id="37" name="Group 36"/>
          <p:cNvGrpSpPr/>
          <p:nvPr/>
        </p:nvGrpSpPr>
        <p:grpSpPr>
          <a:xfrm>
            <a:off x="1523998" y="3962400"/>
            <a:ext cx="2286000" cy="1066800"/>
            <a:chOff x="1447800" y="4343400"/>
            <a:chExt cx="2286000" cy="1066800"/>
          </a:xfrm>
        </p:grpSpPr>
        <p:sp>
          <p:nvSpPr>
            <p:cNvPr id="99" name="Line 16"/>
            <p:cNvSpPr>
              <a:spLocks noChangeShapeType="1"/>
            </p:cNvSpPr>
            <p:nvPr/>
          </p:nvSpPr>
          <p:spPr bwMode="auto">
            <a:xfrm>
              <a:off x="2929128" y="5410200"/>
              <a:ext cx="804672" cy="0"/>
            </a:xfrm>
            <a:prstGeom prst="line">
              <a:avLst/>
            </a:prstGeom>
            <a:noFill/>
            <a:ln w="28575">
              <a:solidFill>
                <a:schemeClr val="accent6"/>
              </a:solidFill>
              <a:round/>
              <a:headEnd/>
              <a:tailEnd type="triangle" w="med" len="med"/>
            </a:ln>
            <a:effectLst/>
          </p:spPr>
          <p:txBody>
            <a:bodyPr/>
            <a:lstStyle/>
            <a:p>
              <a:endParaRPr lang="en-US"/>
            </a:p>
          </p:txBody>
        </p:sp>
        <p:sp>
          <p:nvSpPr>
            <p:cNvPr id="105" name="Line 16"/>
            <p:cNvSpPr>
              <a:spLocks noChangeShapeType="1"/>
            </p:cNvSpPr>
            <p:nvPr/>
          </p:nvSpPr>
          <p:spPr bwMode="auto">
            <a:xfrm>
              <a:off x="1447800" y="4343400"/>
              <a:ext cx="804672" cy="0"/>
            </a:xfrm>
            <a:prstGeom prst="line">
              <a:avLst/>
            </a:prstGeom>
            <a:noFill/>
            <a:ln w="28575">
              <a:solidFill>
                <a:schemeClr val="accent6"/>
              </a:solidFill>
              <a:round/>
              <a:headEnd/>
              <a:tailEnd type="triangle" w="med" len="med"/>
            </a:ln>
            <a:effectLst/>
          </p:spPr>
          <p:txBody>
            <a:bodyPr/>
            <a:lstStyle/>
            <a:p>
              <a:endParaRPr lang="en-US"/>
            </a:p>
          </p:txBody>
        </p:sp>
      </p:grpSp>
      <p:grpSp>
        <p:nvGrpSpPr>
          <p:cNvPr id="39" name="Group 38"/>
          <p:cNvGrpSpPr/>
          <p:nvPr/>
        </p:nvGrpSpPr>
        <p:grpSpPr>
          <a:xfrm>
            <a:off x="3352798" y="1828801"/>
            <a:ext cx="2100072" cy="2133599"/>
            <a:chOff x="3276600" y="2209801"/>
            <a:chExt cx="2100072" cy="2133599"/>
          </a:xfrm>
        </p:grpSpPr>
        <p:sp>
          <p:nvSpPr>
            <p:cNvPr id="64" name="Line 16"/>
            <p:cNvSpPr>
              <a:spLocks noChangeShapeType="1"/>
            </p:cNvSpPr>
            <p:nvPr/>
          </p:nvSpPr>
          <p:spPr bwMode="auto">
            <a:xfrm>
              <a:off x="4572000" y="4343400"/>
              <a:ext cx="804672" cy="0"/>
            </a:xfrm>
            <a:prstGeom prst="line">
              <a:avLst/>
            </a:prstGeom>
            <a:noFill/>
            <a:ln w="28575">
              <a:solidFill>
                <a:schemeClr val="accent6"/>
              </a:solidFill>
              <a:round/>
              <a:headEnd/>
              <a:tailEnd type="triangle" w="med" len="med"/>
            </a:ln>
            <a:effectLst/>
          </p:spPr>
          <p:txBody>
            <a:bodyPr/>
            <a:lstStyle/>
            <a:p>
              <a:endParaRPr lang="en-US"/>
            </a:p>
          </p:txBody>
        </p:sp>
        <p:sp>
          <p:nvSpPr>
            <p:cNvPr id="66" name="Line 16"/>
            <p:cNvSpPr>
              <a:spLocks noChangeShapeType="1"/>
            </p:cNvSpPr>
            <p:nvPr/>
          </p:nvSpPr>
          <p:spPr bwMode="auto">
            <a:xfrm rot="16200000">
              <a:off x="2874264" y="2612137"/>
              <a:ext cx="804672" cy="0"/>
            </a:xfrm>
            <a:prstGeom prst="line">
              <a:avLst/>
            </a:prstGeom>
            <a:noFill/>
            <a:ln w="28575">
              <a:solidFill>
                <a:schemeClr val="accent6"/>
              </a:solidFill>
              <a:round/>
              <a:headEnd/>
              <a:tailEnd type="triangle" w="med" len="med"/>
            </a:ln>
            <a:effectLst/>
          </p:spPr>
          <p:txBody>
            <a:bodyPr/>
            <a:lstStyle/>
            <a:p>
              <a:endParaRPr lang="en-US"/>
            </a:p>
          </p:txBody>
        </p:sp>
      </p:grpSp>
      <p:grpSp>
        <p:nvGrpSpPr>
          <p:cNvPr id="41" name="Group 40"/>
          <p:cNvGrpSpPr/>
          <p:nvPr/>
        </p:nvGrpSpPr>
        <p:grpSpPr>
          <a:xfrm>
            <a:off x="4530357" y="1579895"/>
            <a:ext cx="804672" cy="1281146"/>
            <a:chOff x="4412518" y="1960895"/>
            <a:chExt cx="804672" cy="1281146"/>
          </a:xfrm>
        </p:grpSpPr>
        <p:sp>
          <p:nvSpPr>
            <p:cNvPr id="69" name="Line 16"/>
            <p:cNvSpPr>
              <a:spLocks noChangeShapeType="1"/>
            </p:cNvSpPr>
            <p:nvPr/>
          </p:nvSpPr>
          <p:spPr bwMode="auto">
            <a:xfrm rot="18900000">
              <a:off x="4412518" y="1960895"/>
              <a:ext cx="804672" cy="0"/>
            </a:xfrm>
            <a:prstGeom prst="line">
              <a:avLst/>
            </a:prstGeom>
            <a:noFill/>
            <a:ln w="28575">
              <a:solidFill>
                <a:schemeClr val="accent6"/>
              </a:solidFill>
              <a:round/>
              <a:headEnd/>
              <a:tailEnd type="triangle" w="med" len="med"/>
            </a:ln>
            <a:effectLst/>
          </p:spPr>
          <p:txBody>
            <a:bodyPr/>
            <a:lstStyle/>
            <a:p>
              <a:endParaRPr lang="en-US"/>
            </a:p>
          </p:txBody>
        </p:sp>
        <p:sp>
          <p:nvSpPr>
            <p:cNvPr id="75" name="Line 16"/>
            <p:cNvSpPr>
              <a:spLocks noChangeShapeType="1"/>
            </p:cNvSpPr>
            <p:nvPr/>
          </p:nvSpPr>
          <p:spPr bwMode="auto">
            <a:xfrm rot="13500000">
              <a:off x="4757928" y="2839705"/>
              <a:ext cx="804672" cy="0"/>
            </a:xfrm>
            <a:prstGeom prst="line">
              <a:avLst/>
            </a:prstGeom>
            <a:noFill/>
            <a:ln w="28575">
              <a:solidFill>
                <a:schemeClr val="accent6"/>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7"/>
          <p:cNvSpPr txBox="1">
            <a:spLocks noChangeArrowheads="1"/>
          </p:cNvSpPr>
          <p:nvPr/>
        </p:nvSpPr>
        <p:spPr bwMode="auto">
          <a:xfrm>
            <a:off x="304800" y="228600"/>
            <a:ext cx="4267200" cy="1200329"/>
          </a:xfrm>
          <a:prstGeom prst="rect">
            <a:avLst/>
          </a:prstGeom>
          <a:noFill/>
          <a:ln w="9525">
            <a:noFill/>
            <a:miter lim="800000"/>
            <a:headEnd/>
            <a:tailEnd/>
          </a:ln>
          <a:effectLst/>
        </p:spPr>
        <p:txBody>
          <a:bodyPr wrap="square">
            <a:spAutoFit/>
          </a:bodyPr>
          <a:lstStyle/>
          <a:p>
            <a:pPr algn="l" eaLnBrk="1" hangingPunct="1"/>
            <a:r>
              <a:rPr lang="en-US" sz="3600" b="1" dirty="0" err="1" smtClean="0">
                <a:solidFill>
                  <a:srgbClr val="996633"/>
                </a:solidFill>
                <a:latin typeface="Comic Sans MS" pitchFamily="66" charset="0"/>
              </a:rPr>
              <a:t>Interferometric</a:t>
            </a:r>
            <a:r>
              <a:rPr lang="en-US" sz="3600" b="1" dirty="0" smtClean="0">
                <a:solidFill>
                  <a:srgbClr val="996633"/>
                </a:solidFill>
                <a:latin typeface="Comic Sans MS" pitchFamily="66" charset="0"/>
              </a:rPr>
              <a:t> readout</a:t>
            </a:r>
            <a:r>
              <a:rPr lang="en-US" sz="3600" dirty="0" smtClean="0">
                <a:solidFill>
                  <a:schemeClr val="tx1"/>
                </a:solidFill>
              </a:rPr>
              <a:t> </a:t>
            </a:r>
            <a:endParaRPr lang="en-US" sz="3600" dirty="0">
              <a:solidFill>
                <a:schemeClr val="tx1"/>
              </a:solidFill>
            </a:endParaRPr>
          </a:p>
        </p:txBody>
      </p:sp>
      <p:grpSp>
        <p:nvGrpSpPr>
          <p:cNvPr id="76" name="Group 75"/>
          <p:cNvGrpSpPr/>
          <p:nvPr/>
        </p:nvGrpSpPr>
        <p:grpSpPr>
          <a:xfrm>
            <a:off x="381000" y="381000"/>
            <a:ext cx="7696202" cy="5638800"/>
            <a:chOff x="304800" y="762000"/>
            <a:chExt cx="7696202" cy="5638800"/>
          </a:xfrm>
        </p:grpSpPr>
        <p:sp>
          <p:nvSpPr>
            <p:cNvPr id="34" name="TextBox 33"/>
            <p:cNvSpPr txBox="1"/>
            <p:nvPr/>
          </p:nvSpPr>
          <p:spPr>
            <a:xfrm>
              <a:off x="304800" y="4843176"/>
              <a:ext cx="990600" cy="400110"/>
            </a:xfrm>
            <a:prstGeom prst="rect">
              <a:avLst/>
            </a:prstGeom>
            <a:noFill/>
            <a:ln w="28575">
              <a:solidFill>
                <a:schemeClr val="accent6"/>
              </a:solidFill>
            </a:ln>
          </p:spPr>
          <p:txBody>
            <a:bodyPr wrap="square" rtlCol="0">
              <a:spAutoFit/>
            </a:bodyPr>
            <a:lstStyle/>
            <a:p>
              <a:r>
                <a:rPr lang="en-US" b="1" dirty="0" smtClean="0">
                  <a:solidFill>
                    <a:schemeClr val="accent6"/>
                  </a:solidFill>
                </a:rPr>
                <a:t>Laser</a:t>
              </a:r>
              <a:endParaRPr lang="en-US" b="1" dirty="0">
                <a:solidFill>
                  <a:schemeClr val="accent6"/>
                </a:solidFill>
              </a:endParaRPr>
            </a:p>
          </p:txBody>
        </p:sp>
        <p:cxnSp>
          <p:nvCxnSpPr>
            <p:cNvPr id="38" name="Straight Arrow Connector 37"/>
            <p:cNvCxnSpPr/>
            <p:nvPr/>
          </p:nvCxnSpPr>
          <p:spPr bwMode="auto">
            <a:xfrm>
              <a:off x="1295400" y="5029200"/>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1676400" y="50292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3505200" y="5029200"/>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6" name="Straight Arrow Connector 55"/>
            <p:cNvCxnSpPr/>
            <p:nvPr/>
          </p:nvCxnSpPr>
          <p:spPr bwMode="auto">
            <a:xfrm rot="16200000">
              <a:off x="2362994" y="6171406"/>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rot="16200000">
              <a:off x="1678782" y="50284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8" name="Straight Arrow Connector 57"/>
            <p:cNvCxnSpPr/>
            <p:nvPr/>
          </p:nvCxnSpPr>
          <p:spPr bwMode="auto">
            <a:xfrm rot="16200000">
              <a:off x="2135982" y="3656806"/>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9" name="Straight Arrow Connector 58"/>
            <p:cNvCxnSpPr/>
            <p:nvPr/>
          </p:nvCxnSpPr>
          <p:spPr bwMode="auto">
            <a:xfrm>
              <a:off x="2590800" y="3198812"/>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3429000" y="32004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rot="5400000" flipH="1" flipV="1">
              <a:off x="3960018" y="4571206"/>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rot="5400000" flipH="1" flipV="1">
              <a:off x="3504406" y="32758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flipV="1">
              <a:off x="4800602" y="3189791"/>
              <a:ext cx="990600" cy="10609"/>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0" name="Straight Arrow Connector 69"/>
            <p:cNvCxnSpPr/>
            <p:nvPr/>
          </p:nvCxnSpPr>
          <p:spPr bwMode="auto">
            <a:xfrm rot="16200000">
              <a:off x="3925030" y="2245582"/>
              <a:ext cx="987552"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1" name="Chord 70"/>
            <p:cNvSpPr/>
            <p:nvPr/>
          </p:nvSpPr>
          <p:spPr bwMode="auto">
            <a:xfrm rot="11974243">
              <a:off x="5625970" y="2958968"/>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72" name="Chord 71"/>
            <p:cNvSpPr/>
            <p:nvPr/>
          </p:nvSpPr>
          <p:spPr bwMode="auto">
            <a:xfrm rot="6590692">
              <a:off x="4178829" y="1459971"/>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3" name="Straight Arrow Connector 72"/>
            <p:cNvCxnSpPr/>
            <p:nvPr/>
          </p:nvCxnSpPr>
          <p:spPr bwMode="auto">
            <a:xfrm>
              <a:off x="6096002" y="3198812"/>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4" name="Straight Arrow Connector 73"/>
            <p:cNvCxnSpPr/>
            <p:nvPr/>
          </p:nvCxnSpPr>
          <p:spPr bwMode="auto">
            <a:xfrm rot="16200000">
              <a:off x="4191794" y="1218406"/>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8" name="Oval 77"/>
            <p:cNvSpPr/>
            <p:nvPr/>
          </p:nvSpPr>
          <p:spPr bwMode="auto">
            <a:xfrm>
              <a:off x="6324600" y="762000"/>
              <a:ext cx="457200" cy="4572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9" name="Straight Arrow Connector 78"/>
            <p:cNvCxnSpPr>
              <a:endCxn id="78" idx="4"/>
            </p:cNvCxnSpPr>
            <p:nvPr/>
          </p:nvCxnSpPr>
          <p:spPr bwMode="auto">
            <a:xfrm rot="16200000" flipV="1">
              <a:off x="5562601" y="2209799"/>
              <a:ext cx="1981200" cy="2"/>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82" name="Straight Arrow Connector 81"/>
            <p:cNvCxnSpPr>
              <a:stCxn id="84" idx="1"/>
            </p:cNvCxnSpPr>
            <p:nvPr/>
          </p:nvCxnSpPr>
          <p:spPr bwMode="auto">
            <a:xfrm rot="10800000" flipV="1">
              <a:off x="4419600" y="962055"/>
              <a:ext cx="1905000" cy="28546"/>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4" name="TextBox 83"/>
            <p:cNvSpPr txBox="1"/>
            <p:nvPr/>
          </p:nvSpPr>
          <p:spPr>
            <a:xfrm>
              <a:off x="6324600" y="762000"/>
              <a:ext cx="441147" cy="400110"/>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cxnSp>
          <p:nvCxnSpPr>
            <p:cNvPr id="85" name="Straight Arrow Connector 84"/>
            <p:cNvCxnSpPr/>
            <p:nvPr/>
          </p:nvCxnSpPr>
          <p:spPr bwMode="auto">
            <a:xfrm flipH="1" flipV="1">
              <a:off x="6781800" y="990600"/>
              <a:ext cx="1219202" cy="1587"/>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6" name="Rectangle 85"/>
            <p:cNvSpPr/>
            <p:nvPr/>
          </p:nvSpPr>
          <p:spPr bwMode="auto">
            <a:xfrm rot="19200000">
              <a:off x="2315383" y="49945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7" name="Rectangle 86"/>
            <p:cNvSpPr/>
            <p:nvPr/>
          </p:nvSpPr>
          <p:spPr bwMode="auto">
            <a:xfrm rot="19200000">
              <a:off x="4161621" y="4987608"/>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8" name="Rectangle 87"/>
            <p:cNvSpPr/>
            <p:nvPr/>
          </p:nvSpPr>
          <p:spPr bwMode="auto">
            <a:xfrm rot="19200000">
              <a:off x="4144183" y="31657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9" name="Rectangle 88"/>
            <p:cNvSpPr/>
            <p:nvPr/>
          </p:nvSpPr>
          <p:spPr bwMode="auto">
            <a:xfrm rot="19200000">
              <a:off x="2271135" y="3126150"/>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cxnSp>
        <p:nvCxnSpPr>
          <p:cNvPr id="77" name="Straight Arrow Connector 76"/>
          <p:cNvCxnSpPr/>
          <p:nvPr/>
        </p:nvCxnSpPr>
        <p:spPr bwMode="auto">
          <a:xfrm rot="2700000">
            <a:off x="4516870" y="4867998"/>
            <a:ext cx="365760" cy="15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80" name="Straight Arrow Connector 79"/>
          <p:cNvCxnSpPr/>
          <p:nvPr/>
        </p:nvCxnSpPr>
        <p:spPr bwMode="auto">
          <a:xfrm rot="2700000">
            <a:off x="2690198" y="3024684"/>
            <a:ext cx="365760" cy="15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39" name="Group 38"/>
          <p:cNvGrpSpPr/>
          <p:nvPr/>
        </p:nvGrpSpPr>
        <p:grpSpPr>
          <a:xfrm>
            <a:off x="838202" y="3962400"/>
            <a:ext cx="2971798" cy="1066800"/>
            <a:chOff x="762002" y="4343400"/>
            <a:chExt cx="2971798" cy="1066800"/>
          </a:xfrm>
        </p:grpSpPr>
        <p:sp>
          <p:nvSpPr>
            <p:cNvPr id="81" name="Line 16"/>
            <p:cNvSpPr>
              <a:spLocks noChangeShapeType="1"/>
            </p:cNvSpPr>
            <p:nvPr/>
          </p:nvSpPr>
          <p:spPr bwMode="auto">
            <a:xfrm>
              <a:off x="762002" y="5410200"/>
              <a:ext cx="1143000" cy="0"/>
            </a:xfrm>
            <a:prstGeom prst="line">
              <a:avLst/>
            </a:prstGeom>
            <a:noFill/>
            <a:ln w="28575">
              <a:solidFill>
                <a:schemeClr val="accent6"/>
              </a:solidFill>
              <a:round/>
              <a:headEnd/>
              <a:tailEnd type="triangle" w="med" len="med"/>
            </a:ln>
            <a:effectLst/>
          </p:spPr>
          <p:txBody>
            <a:bodyPr/>
            <a:lstStyle/>
            <a:p>
              <a:endParaRPr lang="en-US"/>
            </a:p>
          </p:txBody>
        </p:sp>
        <p:grpSp>
          <p:nvGrpSpPr>
            <p:cNvPr id="83" name="Group 82"/>
            <p:cNvGrpSpPr/>
            <p:nvPr/>
          </p:nvGrpSpPr>
          <p:grpSpPr>
            <a:xfrm>
              <a:off x="1447800" y="4343400"/>
              <a:ext cx="2286000" cy="1066800"/>
              <a:chOff x="1447800" y="4343400"/>
              <a:chExt cx="2286000" cy="1066800"/>
            </a:xfrm>
          </p:grpSpPr>
          <p:sp>
            <p:nvSpPr>
              <p:cNvPr id="91" name="Line 16"/>
              <p:cNvSpPr>
                <a:spLocks noChangeShapeType="1"/>
              </p:cNvSpPr>
              <p:nvPr/>
            </p:nvSpPr>
            <p:spPr bwMode="auto">
              <a:xfrm>
                <a:off x="2929128" y="5410200"/>
                <a:ext cx="804672" cy="0"/>
              </a:xfrm>
              <a:prstGeom prst="line">
                <a:avLst/>
              </a:prstGeom>
              <a:noFill/>
              <a:ln w="28575">
                <a:solidFill>
                  <a:schemeClr val="accent6"/>
                </a:solidFill>
                <a:round/>
                <a:headEnd/>
                <a:tailEnd type="triangle" w="med" len="med"/>
              </a:ln>
              <a:effectLst/>
            </p:spPr>
            <p:txBody>
              <a:bodyPr/>
              <a:lstStyle/>
              <a:p>
                <a:endParaRPr lang="en-US"/>
              </a:p>
            </p:txBody>
          </p:sp>
          <p:sp>
            <p:nvSpPr>
              <p:cNvPr id="94" name="Line 16"/>
              <p:cNvSpPr>
                <a:spLocks noChangeShapeType="1"/>
              </p:cNvSpPr>
              <p:nvPr/>
            </p:nvSpPr>
            <p:spPr bwMode="auto">
              <a:xfrm>
                <a:off x="1447800" y="4343400"/>
                <a:ext cx="804672" cy="0"/>
              </a:xfrm>
              <a:prstGeom prst="line">
                <a:avLst/>
              </a:prstGeom>
              <a:noFill/>
              <a:ln w="28575">
                <a:solidFill>
                  <a:schemeClr val="accent6"/>
                </a:solidFill>
                <a:round/>
                <a:headEnd/>
                <a:tailEnd type="triangle" w="med" len="med"/>
              </a:ln>
              <a:effectLst/>
            </p:spPr>
            <p:txBody>
              <a:bodyPr/>
              <a:lstStyle/>
              <a:p>
                <a:endParaRPr lang="en-US"/>
              </a:p>
            </p:txBody>
          </p:sp>
        </p:grpSp>
      </p:grpSp>
      <p:grpSp>
        <p:nvGrpSpPr>
          <p:cNvPr id="51" name="Group 50"/>
          <p:cNvGrpSpPr/>
          <p:nvPr/>
        </p:nvGrpSpPr>
        <p:grpSpPr>
          <a:xfrm>
            <a:off x="3487565" y="1828801"/>
            <a:ext cx="1965307" cy="1922634"/>
            <a:chOff x="3411365" y="2209801"/>
            <a:chExt cx="1965307" cy="1922634"/>
          </a:xfrm>
        </p:grpSpPr>
        <p:sp>
          <p:nvSpPr>
            <p:cNvPr id="97" name="Line 16"/>
            <p:cNvSpPr>
              <a:spLocks noChangeShapeType="1"/>
            </p:cNvSpPr>
            <p:nvPr/>
          </p:nvSpPr>
          <p:spPr bwMode="auto">
            <a:xfrm rot="-1500000">
              <a:off x="4572000" y="4132435"/>
              <a:ext cx="804672" cy="0"/>
            </a:xfrm>
            <a:prstGeom prst="line">
              <a:avLst/>
            </a:prstGeom>
            <a:noFill/>
            <a:ln w="28575">
              <a:solidFill>
                <a:schemeClr val="accent6"/>
              </a:solidFill>
              <a:round/>
              <a:headEnd/>
              <a:tailEnd type="triangle" w="med" len="med"/>
            </a:ln>
            <a:effectLst/>
          </p:spPr>
          <p:txBody>
            <a:bodyPr/>
            <a:lstStyle/>
            <a:p>
              <a:endParaRPr lang="en-US"/>
            </a:p>
          </p:txBody>
        </p:sp>
        <p:sp>
          <p:nvSpPr>
            <p:cNvPr id="119" name="Line 16"/>
            <p:cNvSpPr>
              <a:spLocks noChangeShapeType="1"/>
            </p:cNvSpPr>
            <p:nvPr/>
          </p:nvSpPr>
          <p:spPr bwMode="auto">
            <a:xfrm rot="-3900000">
              <a:off x="3009029" y="2612137"/>
              <a:ext cx="804672" cy="0"/>
            </a:xfrm>
            <a:prstGeom prst="line">
              <a:avLst/>
            </a:prstGeom>
            <a:noFill/>
            <a:ln w="28575">
              <a:solidFill>
                <a:schemeClr val="accent6"/>
              </a:solidFill>
              <a:round/>
              <a:headEnd/>
              <a:tailEnd type="triangle" w="med" len="med"/>
            </a:ln>
            <a:effectLst/>
          </p:spPr>
          <p:txBody>
            <a:bodyPr/>
            <a:lstStyle/>
            <a:p>
              <a:endParaRPr lang="en-US"/>
            </a:p>
          </p:txBody>
        </p:sp>
      </p:grpSp>
      <p:grpSp>
        <p:nvGrpSpPr>
          <p:cNvPr id="52" name="Group 51"/>
          <p:cNvGrpSpPr/>
          <p:nvPr/>
        </p:nvGrpSpPr>
        <p:grpSpPr>
          <a:xfrm>
            <a:off x="4648201" y="1219200"/>
            <a:ext cx="761999" cy="1447799"/>
            <a:chOff x="4572001" y="1600200"/>
            <a:chExt cx="761999" cy="1447799"/>
          </a:xfrm>
        </p:grpSpPr>
        <p:cxnSp>
          <p:nvCxnSpPr>
            <p:cNvPr id="48" name="Straight Arrow Connector 47"/>
            <p:cNvCxnSpPr/>
            <p:nvPr/>
          </p:nvCxnSpPr>
          <p:spPr bwMode="auto">
            <a:xfrm flipV="1">
              <a:off x="4572001" y="1600200"/>
              <a:ext cx="761999" cy="729281"/>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cxnSp>
          <p:nvCxnSpPr>
            <p:cNvPr id="50" name="Straight Arrow Connector 49"/>
            <p:cNvCxnSpPr/>
            <p:nvPr/>
          </p:nvCxnSpPr>
          <p:spPr bwMode="auto">
            <a:xfrm flipH="1" flipV="1">
              <a:off x="4876800" y="2758059"/>
              <a:ext cx="278640" cy="289940"/>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7"/>
          <p:cNvSpPr txBox="1">
            <a:spLocks noChangeArrowheads="1"/>
          </p:cNvSpPr>
          <p:nvPr/>
        </p:nvSpPr>
        <p:spPr bwMode="auto">
          <a:xfrm>
            <a:off x="304800" y="228600"/>
            <a:ext cx="4267200" cy="1200329"/>
          </a:xfrm>
          <a:prstGeom prst="rect">
            <a:avLst/>
          </a:prstGeom>
          <a:noFill/>
          <a:ln w="9525">
            <a:noFill/>
            <a:miter lim="800000"/>
            <a:headEnd/>
            <a:tailEnd/>
          </a:ln>
          <a:effectLst/>
        </p:spPr>
        <p:txBody>
          <a:bodyPr wrap="square">
            <a:spAutoFit/>
          </a:bodyPr>
          <a:lstStyle/>
          <a:p>
            <a:pPr algn="l" eaLnBrk="1" hangingPunct="1"/>
            <a:r>
              <a:rPr lang="en-US" sz="3600" b="1" dirty="0" err="1" smtClean="0">
                <a:solidFill>
                  <a:srgbClr val="996633"/>
                </a:solidFill>
                <a:latin typeface="Comic Sans MS" pitchFamily="66" charset="0"/>
              </a:rPr>
              <a:t>Interferometric</a:t>
            </a:r>
            <a:r>
              <a:rPr lang="en-US" sz="3600" b="1" dirty="0" smtClean="0">
                <a:solidFill>
                  <a:srgbClr val="996633"/>
                </a:solidFill>
                <a:latin typeface="Comic Sans MS" pitchFamily="66" charset="0"/>
              </a:rPr>
              <a:t> readout</a:t>
            </a:r>
            <a:r>
              <a:rPr lang="en-US" sz="3600" dirty="0" smtClean="0">
                <a:solidFill>
                  <a:schemeClr val="tx1"/>
                </a:solidFill>
              </a:rPr>
              <a:t> </a:t>
            </a:r>
            <a:endParaRPr lang="en-US" sz="3600" dirty="0">
              <a:solidFill>
                <a:schemeClr val="tx1"/>
              </a:solidFill>
            </a:endParaRPr>
          </a:p>
        </p:txBody>
      </p:sp>
      <p:grpSp>
        <p:nvGrpSpPr>
          <p:cNvPr id="2" name="Group 75"/>
          <p:cNvGrpSpPr/>
          <p:nvPr/>
        </p:nvGrpSpPr>
        <p:grpSpPr>
          <a:xfrm>
            <a:off x="381000" y="381000"/>
            <a:ext cx="7696202" cy="5638800"/>
            <a:chOff x="304800" y="762000"/>
            <a:chExt cx="7696202" cy="5638800"/>
          </a:xfrm>
        </p:grpSpPr>
        <p:sp>
          <p:nvSpPr>
            <p:cNvPr id="34" name="TextBox 33"/>
            <p:cNvSpPr txBox="1"/>
            <p:nvPr/>
          </p:nvSpPr>
          <p:spPr>
            <a:xfrm>
              <a:off x="304800" y="4843176"/>
              <a:ext cx="990600" cy="400110"/>
            </a:xfrm>
            <a:prstGeom prst="rect">
              <a:avLst/>
            </a:prstGeom>
            <a:noFill/>
            <a:ln w="28575">
              <a:solidFill>
                <a:schemeClr val="accent6"/>
              </a:solidFill>
            </a:ln>
          </p:spPr>
          <p:txBody>
            <a:bodyPr wrap="square" rtlCol="0">
              <a:spAutoFit/>
            </a:bodyPr>
            <a:lstStyle/>
            <a:p>
              <a:r>
                <a:rPr lang="en-US" b="1" dirty="0" smtClean="0">
                  <a:solidFill>
                    <a:schemeClr val="accent6"/>
                  </a:solidFill>
                </a:rPr>
                <a:t>Laser</a:t>
              </a:r>
              <a:endParaRPr lang="en-US" b="1" dirty="0">
                <a:solidFill>
                  <a:schemeClr val="accent6"/>
                </a:solidFill>
              </a:endParaRPr>
            </a:p>
          </p:txBody>
        </p:sp>
        <p:cxnSp>
          <p:nvCxnSpPr>
            <p:cNvPr id="38" name="Straight Arrow Connector 37"/>
            <p:cNvCxnSpPr/>
            <p:nvPr/>
          </p:nvCxnSpPr>
          <p:spPr bwMode="auto">
            <a:xfrm>
              <a:off x="1295400" y="5029200"/>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1676400" y="50292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3505200" y="5029200"/>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6" name="Straight Arrow Connector 55"/>
            <p:cNvCxnSpPr/>
            <p:nvPr/>
          </p:nvCxnSpPr>
          <p:spPr bwMode="auto">
            <a:xfrm rot="16200000">
              <a:off x="2362994" y="6171406"/>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rot="16200000">
              <a:off x="1678782" y="50284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8" name="Straight Arrow Connector 57"/>
            <p:cNvCxnSpPr/>
            <p:nvPr/>
          </p:nvCxnSpPr>
          <p:spPr bwMode="auto">
            <a:xfrm rot="16200000">
              <a:off x="2135982" y="3656806"/>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9" name="Straight Arrow Connector 58"/>
            <p:cNvCxnSpPr/>
            <p:nvPr/>
          </p:nvCxnSpPr>
          <p:spPr bwMode="auto">
            <a:xfrm>
              <a:off x="2590800" y="3198812"/>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3429000" y="32004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rot="5400000" flipH="1" flipV="1">
              <a:off x="3960018" y="4571206"/>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rot="5400000" flipH="1" flipV="1">
              <a:off x="3504406" y="32758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flipV="1">
              <a:off x="4800602" y="3189791"/>
              <a:ext cx="990600" cy="10609"/>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0" name="Straight Arrow Connector 69"/>
            <p:cNvCxnSpPr/>
            <p:nvPr/>
          </p:nvCxnSpPr>
          <p:spPr bwMode="auto">
            <a:xfrm rot="16200000">
              <a:off x="3925030" y="2245582"/>
              <a:ext cx="987552"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1" name="Chord 70"/>
            <p:cNvSpPr/>
            <p:nvPr/>
          </p:nvSpPr>
          <p:spPr bwMode="auto">
            <a:xfrm rot="11974243">
              <a:off x="5625970" y="2958968"/>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72" name="Chord 71"/>
            <p:cNvSpPr/>
            <p:nvPr/>
          </p:nvSpPr>
          <p:spPr bwMode="auto">
            <a:xfrm rot="6590692">
              <a:off x="4178829" y="1459971"/>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3" name="Straight Arrow Connector 72"/>
            <p:cNvCxnSpPr/>
            <p:nvPr/>
          </p:nvCxnSpPr>
          <p:spPr bwMode="auto">
            <a:xfrm>
              <a:off x="6096002" y="3198812"/>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4" name="Straight Arrow Connector 73"/>
            <p:cNvCxnSpPr/>
            <p:nvPr/>
          </p:nvCxnSpPr>
          <p:spPr bwMode="auto">
            <a:xfrm rot="16200000">
              <a:off x="4191794" y="1218406"/>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8" name="Oval 77"/>
            <p:cNvSpPr/>
            <p:nvPr/>
          </p:nvSpPr>
          <p:spPr bwMode="auto">
            <a:xfrm>
              <a:off x="6324600" y="762000"/>
              <a:ext cx="457200" cy="4572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9" name="Straight Arrow Connector 78"/>
            <p:cNvCxnSpPr>
              <a:endCxn id="78" idx="4"/>
            </p:cNvCxnSpPr>
            <p:nvPr/>
          </p:nvCxnSpPr>
          <p:spPr bwMode="auto">
            <a:xfrm rot="16200000" flipV="1">
              <a:off x="5562601" y="2209799"/>
              <a:ext cx="1981200" cy="2"/>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82" name="Straight Arrow Connector 81"/>
            <p:cNvCxnSpPr>
              <a:stCxn id="84" idx="1"/>
            </p:cNvCxnSpPr>
            <p:nvPr/>
          </p:nvCxnSpPr>
          <p:spPr bwMode="auto">
            <a:xfrm rot="10800000" flipV="1">
              <a:off x="4419600" y="962055"/>
              <a:ext cx="1905000" cy="28546"/>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4" name="TextBox 83"/>
            <p:cNvSpPr txBox="1"/>
            <p:nvPr/>
          </p:nvSpPr>
          <p:spPr>
            <a:xfrm>
              <a:off x="6324600" y="762000"/>
              <a:ext cx="441147" cy="400110"/>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cxnSp>
          <p:nvCxnSpPr>
            <p:cNvPr id="85" name="Straight Arrow Connector 84"/>
            <p:cNvCxnSpPr/>
            <p:nvPr/>
          </p:nvCxnSpPr>
          <p:spPr bwMode="auto">
            <a:xfrm flipH="1" flipV="1">
              <a:off x="6781800" y="990600"/>
              <a:ext cx="1219202" cy="1587"/>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6" name="Rectangle 85"/>
            <p:cNvSpPr/>
            <p:nvPr/>
          </p:nvSpPr>
          <p:spPr bwMode="auto">
            <a:xfrm rot="19200000">
              <a:off x="2315383" y="49945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7" name="Rectangle 86"/>
            <p:cNvSpPr/>
            <p:nvPr/>
          </p:nvSpPr>
          <p:spPr bwMode="auto">
            <a:xfrm rot="19200000">
              <a:off x="4161621" y="4987608"/>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8" name="Rectangle 87"/>
            <p:cNvSpPr/>
            <p:nvPr/>
          </p:nvSpPr>
          <p:spPr bwMode="auto">
            <a:xfrm rot="19200000">
              <a:off x="4144183" y="31657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9" name="Rectangle 88"/>
            <p:cNvSpPr/>
            <p:nvPr/>
          </p:nvSpPr>
          <p:spPr bwMode="auto">
            <a:xfrm rot="19200000">
              <a:off x="2271135" y="3126150"/>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cxnSp>
        <p:nvCxnSpPr>
          <p:cNvPr id="77" name="Straight Arrow Connector 76"/>
          <p:cNvCxnSpPr/>
          <p:nvPr/>
        </p:nvCxnSpPr>
        <p:spPr bwMode="auto">
          <a:xfrm rot="2700000">
            <a:off x="4516870" y="4867998"/>
            <a:ext cx="365760" cy="15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80" name="Straight Arrow Connector 79"/>
          <p:cNvCxnSpPr/>
          <p:nvPr/>
        </p:nvCxnSpPr>
        <p:spPr bwMode="auto">
          <a:xfrm rot="2700000">
            <a:off x="2690198" y="3024684"/>
            <a:ext cx="365760" cy="15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81" name="Line 16"/>
          <p:cNvSpPr>
            <a:spLocks noChangeShapeType="1"/>
          </p:cNvSpPr>
          <p:nvPr/>
        </p:nvSpPr>
        <p:spPr bwMode="auto">
          <a:xfrm>
            <a:off x="838202" y="5029200"/>
            <a:ext cx="1143000" cy="0"/>
          </a:xfrm>
          <a:prstGeom prst="line">
            <a:avLst/>
          </a:prstGeom>
          <a:noFill/>
          <a:ln w="28575">
            <a:solidFill>
              <a:schemeClr val="accent6"/>
            </a:solidFill>
            <a:round/>
            <a:headEnd/>
            <a:tailEnd type="triangle" w="med" len="med"/>
          </a:ln>
          <a:effectLst/>
        </p:spPr>
        <p:txBody>
          <a:bodyPr/>
          <a:lstStyle/>
          <a:p>
            <a:endParaRPr lang="en-US"/>
          </a:p>
        </p:txBody>
      </p:sp>
      <p:grpSp>
        <p:nvGrpSpPr>
          <p:cNvPr id="41" name="Group 102"/>
          <p:cNvGrpSpPr/>
          <p:nvPr/>
        </p:nvGrpSpPr>
        <p:grpSpPr>
          <a:xfrm>
            <a:off x="2057400" y="5257800"/>
            <a:ext cx="457200" cy="457200"/>
            <a:chOff x="2667000" y="5486401"/>
            <a:chExt cx="457200" cy="457200"/>
          </a:xfrm>
        </p:grpSpPr>
        <p:sp>
          <p:nvSpPr>
            <p:cNvPr id="42" name="Line 20"/>
            <p:cNvSpPr>
              <a:spLocks noChangeShapeType="1"/>
            </p:cNvSpPr>
            <p:nvPr/>
          </p:nvSpPr>
          <p:spPr bwMode="auto">
            <a:xfrm>
              <a:off x="2667000" y="5943600"/>
              <a:ext cx="457200" cy="0"/>
            </a:xfrm>
            <a:prstGeom prst="line">
              <a:avLst/>
            </a:prstGeom>
            <a:noFill/>
            <a:ln w="28575">
              <a:solidFill>
                <a:srgbClr val="FF0000"/>
              </a:solidFill>
              <a:round/>
              <a:headEnd/>
              <a:tailEnd type="triangle" w="med" len="med"/>
            </a:ln>
            <a:effectLst/>
          </p:spPr>
          <p:txBody>
            <a:bodyPr/>
            <a:lstStyle/>
            <a:p>
              <a:endParaRPr lang="en-US"/>
            </a:p>
          </p:txBody>
        </p:sp>
        <p:sp>
          <p:nvSpPr>
            <p:cNvPr id="44" name="Line 20"/>
            <p:cNvSpPr>
              <a:spLocks noChangeShapeType="1"/>
            </p:cNvSpPr>
            <p:nvPr/>
          </p:nvSpPr>
          <p:spPr bwMode="auto">
            <a:xfrm rot="16200000">
              <a:off x="2438400" y="5715001"/>
              <a:ext cx="457200" cy="0"/>
            </a:xfrm>
            <a:prstGeom prst="line">
              <a:avLst/>
            </a:prstGeom>
            <a:noFill/>
            <a:ln w="28575">
              <a:solidFill>
                <a:srgbClr val="008000"/>
              </a:solidFill>
              <a:round/>
              <a:headEnd/>
              <a:tailEnd type="triangle" w="med" len="med"/>
            </a:ln>
            <a:effectLst/>
          </p:spPr>
          <p:txBody>
            <a:bodyPr/>
            <a:lstStyle/>
            <a:p>
              <a:endParaRPr lang="en-US"/>
            </a:p>
          </p:txBody>
        </p:sp>
      </p:grpSp>
      <p:grpSp>
        <p:nvGrpSpPr>
          <p:cNvPr id="144" name="Group 143"/>
          <p:cNvGrpSpPr/>
          <p:nvPr/>
        </p:nvGrpSpPr>
        <p:grpSpPr>
          <a:xfrm>
            <a:off x="1524000" y="3657600"/>
            <a:ext cx="2286000" cy="1676400"/>
            <a:chOff x="1447800" y="4038600"/>
            <a:chExt cx="2286000" cy="1676400"/>
          </a:xfrm>
        </p:grpSpPr>
        <p:grpSp>
          <p:nvGrpSpPr>
            <p:cNvPr id="83" name="Group 82"/>
            <p:cNvGrpSpPr/>
            <p:nvPr/>
          </p:nvGrpSpPr>
          <p:grpSpPr>
            <a:xfrm>
              <a:off x="1447800" y="4038600"/>
              <a:ext cx="1111068" cy="320040"/>
              <a:chOff x="1447800" y="4038600"/>
              <a:chExt cx="1111068" cy="320040"/>
            </a:xfrm>
          </p:grpSpPr>
          <p:sp>
            <p:nvSpPr>
              <p:cNvPr id="94" name="Line 16"/>
              <p:cNvSpPr>
                <a:spLocks noChangeShapeType="1"/>
              </p:cNvSpPr>
              <p:nvPr/>
            </p:nvSpPr>
            <p:spPr bwMode="auto">
              <a:xfrm>
                <a:off x="1447800" y="4343400"/>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46" name="Group 103"/>
              <p:cNvGrpSpPr/>
              <p:nvPr/>
            </p:nvGrpSpPr>
            <p:grpSpPr>
              <a:xfrm>
                <a:off x="2238828" y="4038600"/>
                <a:ext cx="320040" cy="320040"/>
                <a:chOff x="4343400" y="4419600"/>
                <a:chExt cx="320040" cy="320040"/>
              </a:xfrm>
            </p:grpSpPr>
            <p:sp>
              <p:nvSpPr>
                <p:cNvPr id="47" name="Line 20"/>
                <p:cNvSpPr>
                  <a:spLocks noChangeShapeType="1"/>
                </p:cNvSpPr>
                <p:nvPr/>
              </p:nvSpPr>
              <p:spPr bwMode="auto">
                <a:xfrm>
                  <a:off x="4343400" y="4724400"/>
                  <a:ext cx="320040" cy="0"/>
                </a:xfrm>
                <a:prstGeom prst="line">
                  <a:avLst/>
                </a:prstGeom>
                <a:noFill/>
                <a:ln w="28575">
                  <a:solidFill>
                    <a:srgbClr val="FF0000"/>
                  </a:solidFill>
                  <a:round/>
                  <a:headEnd/>
                  <a:tailEnd type="triangle" w="med" len="med"/>
                </a:ln>
                <a:effectLst/>
              </p:spPr>
              <p:txBody>
                <a:bodyPr/>
                <a:lstStyle/>
                <a:p>
                  <a:endParaRPr lang="en-US"/>
                </a:p>
              </p:txBody>
            </p:sp>
            <p:sp>
              <p:nvSpPr>
                <p:cNvPr id="49" name="Line 19"/>
                <p:cNvSpPr>
                  <a:spLocks noChangeShapeType="1"/>
                </p:cNvSpPr>
                <p:nvPr/>
              </p:nvSpPr>
              <p:spPr bwMode="auto">
                <a:xfrm rot="16200000">
                  <a:off x="4183380" y="4579620"/>
                  <a:ext cx="320040" cy="0"/>
                </a:xfrm>
                <a:prstGeom prst="line">
                  <a:avLst/>
                </a:prstGeom>
                <a:noFill/>
                <a:ln w="28575">
                  <a:solidFill>
                    <a:srgbClr val="008000"/>
                  </a:solidFill>
                  <a:round/>
                  <a:headEnd/>
                  <a:tailEnd type="triangle" w="med" len="med"/>
                </a:ln>
                <a:effectLst/>
              </p:spPr>
              <p:txBody>
                <a:bodyPr/>
                <a:lstStyle/>
                <a:p>
                  <a:endParaRPr lang="en-US"/>
                </a:p>
              </p:txBody>
            </p:sp>
          </p:grpSp>
        </p:grpSp>
        <p:grpSp>
          <p:nvGrpSpPr>
            <p:cNvPr id="90" name="Group 89"/>
            <p:cNvGrpSpPr/>
            <p:nvPr/>
          </p:nvGrpSpPr>
          <p:grpSpPr>
            <a:xfrm>
              <a:off x="2929128" y="5394960"/>
              <a:ext cx="804672" cy="320040"/>
              <a:chOff x="2929128" y="5394960"/>
              <a:chExt cx="804672" cy="320040"/>
            </a:xfrm>
          </p:grpSpPr>
          <p:sp>
            <p:nvSpPr>
              <p:cNvPr id="91" name="Line 16"/>
              <p:cNvSpPr>
                <a:spLocks noChangeShapeType="1"/>
              </p:cNvSpPr>
              <p:nvPr/>
            </p:nvSpPr>
            <p:spPr bwMode="auto">
              <a:xfrm>
                <a:off x="2929128" y="5410200"/>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55" name="Group 105"/>
              <p:cNvGrpSpPr/>
              <p:nvPr/>
            </p:nvGrpSpPr>
            <p:grpSpPr>
              <a:xfrm rot="10800000">
                <a:off x="3413760" y="5394960"/>
                <a:ext cx="320040" cy="320040"/>
                <a:chOff x="4343400" y="4419600"/>
                <a:chExt cx="320040" cy="320040"/>
              </a:xfrm>
            </p:grpSpPr>
            <p:sp>
              <p:nvSpPr>
                <p:cNvPr id="61" name="Line 20"/>
                <p:cNvSpPr>
                  <a:spLocks noChangeShapeType="1"/>
                </p:cNvSpPr>
                <p:nvPr/>
              </p:nvSpPr>
              <p:spPr bwMode="auto">
                <a:xfrm>
                  <a:off x="4343400" y="4724400"/>
                  <a:ext cx="320040" cy="0"/>
                </a:xfrm>
                <a:prstGeom prst="line">
                  <a:avLst/>
                </a:prstGeom>
                <a:noFill/>
                <a:ln w="28575">
                  <a:solidFill>
                    <a:srgbClr val="FF0000"/>
                  </a:solidFill>
                  <a:round/>
                  <a:headEnd/>
                  <a:tailEnd type="triangle" w="med" len="med"/>
                </a:ln>
                <a:effectLst/>
              </p:spPr>
              <p:txBody>
                <a:bodyPr/>
                <a:lstStyle/>
                <a:p>
                  <a:endParaRPr lang="en-US"/>
                </a:p>
              </p:txBody>
            </p:sp>
            <p:sp>
              <p:nvSpPr>
                <p:cNvPr id="62" name="Line 19"/>
                <p:cNvSpPr>
                  <a:spLocks noChangeShapeType="1"/>
                </p:cNvSpPr>
                <p:nvPr/>
              </p:nvSpPr>
              <p:spPr bwMode="auto">
                <a:xfrm rot="16200000">
                  <a:off x="4183380" y="4579620"/>
                  <a:ext cx="320040" cy="0"/>
                </a:xfrm>
                <a:prstGeom prst="line">
                  <a:avLst/>
                </a:prstGeom>
                <a:noFill/>
                <a:ln w="28575">
                  <a:solidFill>
                    <a:srgbClr val="008000"/>
                  </a:solidFill>
                  <a:round/>
                  <a:headEnd/>
                  <a:tailEnd type="triangle" w="med" len="med"/>
                </a:ln>
                <a:effectLst/>
              </p:spPr>
              <p:txBody>
                <a:bodyPr/>
                <a:lstStyle/>
                <a:p>
                  <a:endParaRPr lang="en-US" b="1" dirty="0"/>
                </a:p>
              </p:txBody>
            </p:sp>
          </p:grpSp>
        </p:grpSp>
      </p:grpSp>
      <p:grpSp>
        <p:nvGrpSpPr>
          <p:cNvPr id="54" name="Group 53"/>
          <p:cNvGrpSpPr/>
          <p:nvPr/>
        </p:nvGrpSpPr>
        <p:grpSpPr>
          <a:xfrm>
            <a:off x="4953000" y="3657600"/>
            <a:ext cx="4009493" cy="3070086"/>
            <a:chOff x="4982107" y="3657600"/>
            <a:chExt cx="4009493" cy="3070086"/>
          </a:xfrm>
        </p:grpSpPr>
        <p:grpSp>
          <p:nvGrpSpPr>
            <p:cNvPr id="138" name="Group 137"/>
            <p:cNvGrpSpPr/>
            <p:nvPr/>
          </p:nvGrpSpPr>
          <p:grpSpPr>
            <a:xfrm>
              <a:off x="5292932" y="3657600"/>
              <a:ext cx="2936668" cy="2209800"/>
              <a:chOff x="5369132" y="3657600"/>
              <a:chExt cx="2936668" cy="2209800"/>
            </a:xfrm>
          </p:grpSpPr>
          <p:sp>
            <p:nvSpPr>
              <p:cNvPr id="139" name="Line 20"/>
              <p:cNvSpPr>
                <a:spLocks noChangeShapeType="1"/>
              </p:cNvSpPr>
              <p:nvPr/>
            </p:nvSpPr>
            <p:spPr bwMode="auto">
              <a:xfrm>
                <a:off x="6100092" y="5257798"/>
                <a:ext cx="990600" cy="0"/>
              </a:xfrm>
              <a:prstGeom prst="line">
                <a:avLst/>
              </a:prstGeom>
              <a:noFill/>
              <a:ln w="38100">
                <a:solidFill>
                  <a:srgbClr val="FF0000"/>
                </a:solidFill>
                <a:round/>
                <a:headEnd/>
                <a:tailEnd type="triangle" w="med" len="med"/>
              </a:ln>
              <a:effectLst/>
            </p:spPr>
            <p:txBody>
              <a:bodyPr/>
              <a:lstStyle/>
              <a:p>
                <a:endParaRPr lang="en-US"/>
              </a:p>
            </p:txBody>
          </p:sp>
          <p:sp>
            <p:nvSpPr>
              <p:cNvPr id="140" name="Line 20"/>
              <p:cNvSpPr>
                <a:spLocks noChangeShapeType="1"/>
              </p:cNvSpPr>
              <p:nvPr/>
            </p:nvSpPr>
            <p:spPr bwMode="auto">
              <a:xfrm rot="16200000">
                <a:off x="5566692" y="4724400"/>
                <a:ext cx="1066800" cy="0"/>
              </a:xfrm>
              <a:prstGeom prst="line">
                <a:avLst/>
              </a:prstGeom>
              <a:noFill/>
              <a:ln w="38100">
                <a:solidFill>
                  <a:srgbClr val="008000"/>
                </a:solidFill>
                <a:round/>
                <a:headEnd/>
                <a:tailEnd type="triangle" w="med" len="med"/>
              </a:ln>
              <a:effectLst/>
            </p:spPr>
            <p:txBody>
              <a:bodyPr/>
              <a:lstStyle/>
              <a:p>
                <a:endParaRPr lang="en-US"/>
              </a:p>
            </p:txBody>
          </p:sp>
          <p:sp>
            <p:nvSpPr>
              <p:cNvPr id="141" name="TextBox 140"/>
              <p:cNvSpPr txBox="1"/>
              <p:nvPr/>
            </p:nvSpPr>
            <p:spPr bwMode="auto">
              <a:xfrm>
                <a:off x="5418956" y="5467290"/>
                <a:ext cx="2379177" cy="400110"/>
              </a:xfrm>
              <a:prstGeom prst="rect">
                <a:avLst/>
              </a:prstGeom>
              <a:noFill/>
              <a:ln w="28575" cap="flat" cmpd="sng" algn="ctr">
                <a:solidFill>
                  <a:srgbClr val="FF0000"/>
                </a:solidFill>
                <a:prstDash val="solid"/>
                <a:round/>
                <a:headEnd type="none" w="med" len="med"/>
                <a:tailEnd w="med" len="med"/>
              </a:ln>
              <a:effectLst/>
            </p:spPr>
            <p:txBody>
              <a:bodyPr wrap="none" rtlCol="0">
                <a:spAutoFit/>
              </a:bodyPr>
              <a:lstStyle/>
              <a:p>
                <a:r>
                  <a:rPr lang="en-US" b="1" dirty="0" smtClean="0">
                    <a:solidFill>
                      <a:srgbClr val="FF0000"/>
                    </a:solidFill>
                  </a:rPr>
                  <a:t>Back-action noise</a:t>
                </a:r>
                <a:endParaRPr lang="en-US" sz="2800" b="1" dirty="0">
                  <a:solidFill>
                    <a:srgbClr val="FF0000"/>
                  </a:solidFill>
                </a:endParaRPr>
              </a:p>
            </p:txBody>
          </p:sp>
          <p:sp>
            <p:nvSpPr>
              <p:cNvPr id="142" name="TextBox 141"/>
              <p:cNvSpPr txBox="1"/>
              <p:nvPr/>
            </p:nvSpPr>
            <p:spPr bwMode="auto">
              <a:xfrm>
                <a:off x="6312947" y="4267200"/>
                <a:ext cx="1992853" cy="707886"/>
              </a:xfrm>
              <a:prstGeom prst="rect">
                <a:avLst/>
              </a:prstGeom>
              <a:noFill/>
              <a:ln w="28575" cap="flat" cmpd="sng" algn="ctr">
                <a:solidFill>
                  <a:srgbClr val="008000"/>
                </a:solidFill>
                <a:prstDash val="solid"/>
                <a:round/>
                <a:headEnd type="none" w="med" len="med"/>
                <a:tailEnd w="med" len="med"/>
              </a:ln>
              <a:effectLst/>
            </p:spPr>
            <p:txBody>
              <a:bodyPr wrap="none" rtlCol="0">
                <a:spAutoFit/>
              </a:bodyPr>
              <a:lstStyle/>
              <a:p>
                <a:r>
                  <a:rPr lang="en-US" b="1" dirty="0" smtClean="0">
                    <a:solidFill>
                      <a:srgbClr val="008000"/>
                    </a:solidFill>
                  </a:rPr>
                  <a:t>measurement  </a:t>
                </a:r>
              </a:p>
              <a:p>
                <a:r>
                  <a:rPr lang="en-US" b="1" dirty="0" smtClean="0">
                    <a:solidFill>
                      <a:srgbClr val="008000"/>
                    </a:solidFill>
                  </a:rPr>
                  <a:t>(shot) noise</a:t>
                </a:r>
                <a:endParaRPr lang="en-US" sz="2800" b="1" dirty="0">
                  <a:solidFill>
                    <a:srgbClr val="008000"/>
                  </a:solidFill>
                </a:endParaRPr>
              </a:p>
            </p:txBody>
          </p:sp>
          <p:sp>
            <p:nvSpPr>
              <p:cNvPr id="143" name="TextBox 142"/>
              <p:cNvSpPr txBox="1"/>
              <p:nvPr/>
            </p:nvSpPr>
            <p:spPr bwMode="auto">
              <a:xfrm>
                <a:off x="5369132" y="3657600"/>
                <a:ext cx="2435540" cy="400110"/>
              </a:xfrm>
              <a:prstGeom prst="rect">
                <a:avLst/>
              </a:prstGeom>
              <a:noFill/>
              <a:ln w="28575" cap="flat" cmpd="sng" algn="ctr">
                <a:noFill/>
                <a:prstDash val="solid"/>
                <a:round/>
                <a:headEnd type="none" w="med" len="med"/>
                <a:tailEnd w="med" len="med"/>
              </a:ln>
              <a:effectLst/>
            </p:spPr>
            <p:txBody>
              <a:bodyPr wrap="none" rtlCol="0">
                <a:spAutoFit/>
              </a:bodyPr>
              <a:lstStyle/>
              <a:p>
                <a:r>
                  <a:rPr lang="en-US" b="1" dirty="0" smtClean="0">
                    <a:solidFill>
                      <a:schemeClr val="tx1"/>
                    </a:solidFill>
                  </a:rPr>
                  <a:t>Vacuum input port</a:t>
                </a:r>
                <a:endParaRPr lang="en-US" sz="2800" b="1" dirty="0">
                  <a:solidFill>
                    <a:schemeClr val="tx1"/>
                  </a:solidFill>
                </a:endParaRPr>
              </a:p>
            </p:txBody>
          </p:sp>
        </p:grpSp>
        <p:sp>
          <p:nvSpPr>
            <p:cNvPr id="53" name="TextBox 52"/>
            <p:cNvSpPr txBox="1"/>
            <p:nvPr/>
          </p:nvSpPr>
          <p:spPr bwMode="auto">
            <a:xfrm>
              <a:off x="4982107" y="6019800"/>
              <a:ext cx="4009493" cy="707886"/>
            </a:xfrm>
            <a:prstGeom prst="rect">
              <a:avLst/>
            </a:prstGeom>
            <a:noFill/>
            <a:ln w="28575" cap="flat" cmpd="sng" algn="ctr">
              <a:noFill/>
              <a:prstDash val="solid"/>
              <a:round/>
              <a:headEnd type="none" w="med" len="med"/>
              <a:tailEnd w="med" len="med"/>
            </a:ln>
            <a:effectLst/>
          </p:spPr>
          <p:txBody>
            <a:bodyPr wrap="square" rtlCol="0">
              <a:spAutoFit/>
            </a:bodyPr>
            <a:lstStyle/>
            <a:p>
              <a:r>
                <a:rPr lang="en-US" b="1" dirty="0" smtClean="0">
                  <a:solidFill>
                    <a:srgbClr val="008000"/>
                  </a:solidFill>
                </a:rPr>
                <a:t>If shot noise dominates, squeeze the phase </a:t>
              </a:r>
              <a:r>
                <a:rPr lang="en-US" b="1" dirty="0" err="1" smtClean="0">
                  <a:solidFill>
                    <a:srgbClr val="008000"/>
                  </a:solidFill>
                </a:rPr>
                <a:t>quadrature</a:t>
              </a:r>
              <a:r>
                <a:rPr lang="en-US" b="1" dirty="0" smtClean="0">
                  <a:solidFill>
                    <a:srgbClr val="008000"/>
                  </a:solidFill>
                </a:rPr>
                <a:t>.</a:t>
              </a:r>
              <a:endParaRPr lang="en-US" sz="2800" b="1" dirty="0">
                <a:solidFill>
                  <a:srgbClr val="008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1+#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0037" y="838200"/>
            <a:ext cx="7869563" cy="1790820"/>
            <a:chOff x="283837" y="1066800"/>
            <a:chExt cx="7869563" cy="1790820"/>
          </a:xfrm>
        </p:grpSpPr>
        <p:grpSp>
          <p:nvGrpSpPr>
            <p:cNvPr id="40" name="Group 39"/>
            <p:cNvGrpSpPr/>
            <p:nvPr/>
          </p:nvGrpSpPr>
          <p:grpSpPr bwMode="auto">
            <a:xfrm>
              <a:off x="283837" y="1223363"/>
              <a:ext cx="5571101" cy="1462748"/>
              <a:chOff x="228600" y="1223363"/>
              <a:chExt cx="5571101" cy="1462748"/>
            </a:xfrm>
          </p:grpSpPr>
          <p:pic>
            <p:nvPicPr>
              <p:cNvPr id="33" name="Picture 32" descr="TP_tmp"/>
              <p:cNvPicPr>
                <a:picLocks noChangeAspect="1"/>
              </p:cNvPicPr>
              <p:nvPr>
                <p:custDataLst>
                  <p:tags r:id="rId11"/>
                </p:custDataLst>
              </p:nvPr>
            </p:nvPicPr>
            <p:blipFill>
              <a:blip r:embed="rId14" cstate="print"/>
              <a:stretch>
                <a:fillRect/>
              </a:stretch>
            </p:blipFill>
            <p:spPr bwMode="auto">
              <a:xfrm>
                <a:off x="441320" y="1600072"/>
                <a:ext cx="5358381" cy="1086039"/>
              </a:xfrm>
              <a:prstGeom prst="rect">
                <a:avLst/>
              </a:prstGeom>
              <a:noFill/>
              <a:ln/>
              <a:effectLst/>
            </p:spPr>
          </p:pic>
          <p:sp>
            <p:nvSpPr>
              <p:cNvPr id="6" name="TextBox 5"/>
              <p:cNvSpPr txBox="1"/>
              <p:nvPr/>
            </p:nvSpPr>
            <p:spPr bwMode="auto">
              <a:xfrm>
                <a:off x="228600" y="1223363"/>
                <a:ext cx="2075441" cy="461665"/>
              </a:xfrm>
              <a:prstGeom prst="rect">
                <a:avLst/>
              </a:prstGeom>
              <a:noFill/>
              <a:ln w="28575">
                <a:solidFill>
                  <a:schemeClr val="accent6"/>
                </a:solidFill>
              </a:ln>
              <a:effectLst/>
            </p:spPr>
            <p:txBody>
              <a:bodyPr wrap="none" rtlCol="0">
                <a:spAutoFit/>
              </a:bodyPr>
              <a:lstStyle/>
              <a:p>
                <a:r>
                  <a:rPr lang="en-US" sz="2400" b="1" dirty="0" smtClean="0">
                    <a:solidFill>
                      <a:schemeClr val="accent6"/>
                    </a:solidFill>
                  </a:rPr>
                  <a:t>Time domain</a:t>
                </a:r>
              </a:p>
            </p:txBody>
          </p:sp>
        </p:grpSp>
        <p:grpSp>
          <p:nvGrpSpPr>
            <p:cNvPr id="49" name="Group 48"/>
            <p:cNvGrpSpPr/>
            <p:nvPr/>
          </p:nvGrpSpPr>
          <p:grpSpPr>
            <a:xfrm>
              <a:off x="2514600" y="1066800"/>
              <a:ext cx="5638800" cy="1790820"/>
              <a:chOff x="2514600" y="819090"/>
              <a:chExt cx="5638800" cy="1790820"/>
            </a:xfrm>
          </p:grpSpPr>
          <p:sp>
            <p:nvSpPr>
              <p:cNvPr id="10" name="TextBox 9"/>
              <p:cNvSpPr txBox="1"/>
              <p:nvPr/>
            </p:nvSpPr>
            <p:spPr>
              <a:xfrm>
                <a:off x="3200400" y="819090"/>
                <a:ext cx="2335896" cy="400110"/>
              </a:xfrm>
              <a:prstGeom prst="rect">
                <a:avLst/>
              </a:prstGeom>
              <a:noFill/>
              <a:ln w="28575">
                <a:solidFill>
                  <a:srgbClr val="FF0000"/>
                </a:solidFill>
              </a:ln>
            </p:spPr>
            <p:txBody>
              <a:bodyPr wrap="none" rtlCol="0">
                <a:spAutoFit/>
              </a:bodyPr>
              <a:lstStyle/>
              <a:p>
                <a:r>
                  <a:rPr lang="en-US" b="1" dirty="0" smtClean="0">
                    <a:solidFill>
                      <a:srgbClr val="FF0000"/>
                    </a:solidFill>
                  </a:rPr>
                  <a:t>Back-action force</a:t>
                </a:r>
                <a:endParaRPr lang="en-US" sz="2800" b="1" dirty="0">
                  <a:solidFill>
                    <a:srgbClr val="FF0000"/>
                  </a:solidFill>
                </a:endParaRPr>
              </a:p>
            </p:txBody>
          </p:sp>
          <p:sp>
            <p:nvSpPr>
              <p:cNvPr id="35" name="TextBox 34"/>
              <p:cNvSpPr txBox="1"/>
              <p:nvPr/>
            </p:nvSpPr>
            <p:spPr>
              <a:xfrm>
                <a:off x="6144516" y="1276290"/>
                <a:ext cx="2008884" cy="400110"/>
              </a:xfrm>
              <a:prstGeom prst="rect">
                <a:avLst/>
              </a:prstGeom>
              <a:noFill/>
              <a:ln w="28575">
                <a:solidFill>
                  <a:srgbClr val="990099"/>
                </a:solidFill>
              </a:ln>
            </p:spPr>
            <p:txBody>
              <a:bodyPr wrap="none" rtlCol="0">
                <a:spAutoFit/>
              </a:bodyPr>
              <a:lstStyle/>
              <a:p>
                <a:r>
                  <a:rPr lang="en-US" b="1" dirty="0" err="1" smtClean="0">
                    <a:solidFill>
                      <a:srgbClr val="990099"/>
                    </a:solidFill>
                  </a:rPr>
                  <a:t>Langevin</a:t>
                </a:r>
                <a:r>
                  <a:rPr lang="en-US" b="1" dirty="0" smtClean="0">
                    <a:solidFill>
                      <a:srgbClr val="990099"/>
                    </a:solidFill>
                  </a:rPr>
                  <a:t> force</a:t>
                </a:r>
                <a:endParaRPr lang="en-US" sz="2800" b="1" dirty="0">
                  <a:solidFill>
                    <a:srgbClr val="990099"/>
                  </a:solidFill>
                </a:endParaRPr>
              </a:p>
            </p:txBody>
          </p:sp>
          <p:sp>
            <p:nvSpPr>
              <p:cNvPr id="36" name="TextBox 35"/>
              <p:cNvSpPr txBox="1"/>
              <p:nvPr/>
            </p:nvSpPr>
            <p:spPr>
              <a:xfrm>
                <a:off x="3429000" y="2209800"/>
                <a:ext cx="2662908" cy="400110"/>
              </a:xfrm>
              <a:prstGeom prst="rect">
                <a:avLst/>
              </a:prstGeom>
              <a:noFill/>
              <a:ln w="28575">
                <a:solidFill>
                  <a:srgbClr val="008000"/>
                </a:solidFill>
              </a:ln>
            </p:spPr>
            <p:txBody>
              <a:bodyPr wrap="none" rtlCol="0">
                <a:spAutoFit/>
              </a:bodyPr>
              <a:lstStyle/>
              <a:p>
                <a:r>
                  <a:rPr lang="en-US" b="1" dirty="0" smtClean="0">
                    <a:solidFill>
                      <a:srgbClr val="008000"/>
                    </a:solidFill>
                  </a:rPr>
                  <a:t>measurement  noise</a:t>
                </a:r>
                <a:endParaRPr lang="en-US" sz="2800" b="1" dirty="0">
                  <a:solidFill>
                    <a:srgbClr val="008000"/>
                  </a:solidFill>
                </a:endParaRPr>
              </a:p>
            </p:txBody>
          </p:sp>
          <p:sp>
            <p:nvSpPr>
              <p:cNvPr id="37" name="Rectangle 36"/>
              <p:cNvSpPr/>
              <p:nvPr/>
            </p:nvSpPr>
            <p:spPr bwMode="auto">
              <a:xfrm>
                <a:off x="4114800" y="1308948"/>
                <a:ext cx="609600" cy="3810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41" name="Rectangle 40"/>
              <p:cNvSpPr/>
              <p:nvPr/>
            </p:nvSpPr>
            <p:spPr bwMode="auto">
              <a:xfrm>
                <a:off x="5181600" y="1295400"/>
                <a:ext cx="685800" cy="381000"/>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42" name="Rectangle 41"/>
              <p:cNvSpPr/>
              <p:nvPr/>
            </p:nvSpPr>
            <p:spPr bwMode="auto">
              <a:xfrm>
                <a:off x="2514600" y="2042886"/>
                <a:ext cx="685800" cy="457200"/>
              </a:xfrm>
              <a:prstGeom prst="rect">
                <a:avLst/>
              </a:prstGeom>
              <a:noFill/>
              <a:ln w="2857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grpSp>
        <p:nvGrpSpPr>
          <p:cNvPr id="68" name="Group 67"/>
          <p:cNvGrpSpPr/>
          <p:nvPr/>
        </p:nvGrpSpPr>
        <p:grpSpPr>
          <a:xfrm>
            <a:off x="431712" y="3154925"/>
            <a:ext cx="8331288" cy="3626875"/>
            <a:chOff x="431712" y="2971800"/>
            <a:chExt cx="8331288" cy="3626875"/>
          </a:xfrm>
        </p:grpSpPr>
        <p:pic>
          <p:nvPicPr>
            <p:cNvPr id="48" name="Picture 47" descr="TP_tmp"/>
            <p:cNvPicPr>
              <a:picLocks noChangeAspect="1"/>
            </p:cNvPicPr>
            <p:nvPr>
              <p:custDataLst>
                <p:tags r:id="rId10"/>
              </p:custDataLst>
            </p:nvPr>
          </p:nvPicPr>
          <p:blipFill>
            <a:blip r:embed="rId15" cstate="print"/>
            <a:stretch>
              <a:fillRect/>
            </a:stretch>
          </p:blipFill>
          <p:spPr bwMode="auto">
            <a:xfrm>
              <a:off x="431712" y="2971800"/>
              <a:ext cx="7861651" cy="3074185"/>
            </a:xfrm>
            <a:prstGeom prst="rect">
              <a:avLst/>
            </a:prstGeom>
            <a:noFill/>
            <a:ln/>
            <a:effectLst/>
          </p:spPr>
        </p:pic>
        <p:sp>
          <p:nvSpPr>
            <p:cNvPr id="31" name="TextBox 30"/>
            <p:cNvSpPr txBox="1"/>
            <p:nvPr/>
          </p:nvSpPr>
          <p:spPr bwMode="auto">
            <a:xfrm>
              <a:off x="5843610" y="3204690"/>
              <a:ext cx="2919390" cy="461665"/>
            </a:xfrm>
            <a:prstGeom prst="rect">
              <a:avLst/>
            </a:prstGeom>
            <a:noFill/>
            <a:ln w="28575" cap="flat" cmpd="sng" algn="ctr">
              <a:solidFill>
                <a:schemeClr val="accent6"/>
              </a:solidFill>
              <a:prstDash val="solid"/>
              <a:round/>
              <a:headEnd type="none" w="med" len="med"/>
              <a:tailEnd type="none" w="med" len="med"/>
            </a:ln>
            <a:effectLst/>
          </p:spPr>
          <p:txBody>
            <a:bodyPr wrap="none" rtlCol="0">
              <a:spAutoFit/>
            </a:bodyPr>
            <a:lstStyle/>
            <a:p>
              <a:r>
                <a:rPr lang="en-US" sz="2400" b="1" dirty="0" smtClean="0">
                  <a:solidFill>
                    <a:schemeClr val="accent6"/>
                  </a:solidFill>
                </a:rPr>
                <a:t>Frequency domain</a:t>
              </a:r>
            </a:p>
          </p:txBody>
        </p:sp>
        <p:grpSp>
          <p:nvGrpSpPr>
            <p:cNvPr id="101" name="Group 100"/>
            <p:cNvGrpSpPr/>
            <p:nvPr/>
          </p:nvGrpSpPr>
          <p:grpSpPr bwMode="auto">
            <a:xfrm>
              <a:off x="3104413" y="5257800"/>
              <a:ext cx="2662908" cy="1340875"/>
              <a:chOff x="3505200" y="5486400"/>
              <a:chExt cx="2662908" cy="1340875"/>
            </a:xfrm>
          </p:grpSpPr>
          <p:sp>
            <p:nvSpPr>
              <p:cNvPr id="27" name="Rectangle 26"/>
              <p:cNvSpPr/>
              <p:nvPr/>
            </p:nvSpPr>
            <p:spPr bwMode="auto">
              <a:xfrm>
                <a:off x="5048987" y="5486400"/>
                <a:ext cx="838200" cy="838200"/>
              </a:xfrm>
              <a:prstGeom prst="rect">
                <a:avLst/>
              </a:prstGeom>
              <a:noFill/>
              <a:ln w="2857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23" name="TextBox 22"/>
              <p:cNvSpPr txBox="1"/>
              <p:nvPr/>
            </p:nvSpPr>
            <p:spPr bwMode="auto">
              <a:xfrm>
                <a:off x="3505200" y="6427165"/>
                <a:ext cx="2662908" cy="400110"/>
              </a:xfrm>
              <a:prstGeom prst="rect">
                <a:avLst/>
              </a:prstGeom>
              <a:noFill/>
              <a:ln w="28575" cap="flat" cmpd="sng" algn="ctr">
                <a:solidFill>
                  <a:srgbClr val="008000"/>
                </a:solidFill>
                <a:prstDash val="solid"/>
                <a:round/>
                <a:headEnd type="none" w="med" len="med"/>
                <a:tailEnd w="med" len="med"/>
              </a:ln>
              <a:effectLst/>
            </p:spPr>
            <p:txBody>
              <a:bodyPr wrap="none" rtlCol="0">
                <a:spAutoFit/>
              </a:bodyPr>
              <a:lstStyle/>
              <a:p>
                <a:r>
                  <a:rPr lang="en-US" b="1" dirty="0" smtClean="0">
                    <a:solidFill>
                      <a:srgbClr val="008000"/>
                    </a:solidFill>
                  </a:rPr>
                  <a:t>measurement  noise</a:t>
                </a:r>
                <a:endParaRPr lang="en-US" sz="2800" b="1" dirty="0">
                  <a:solidFill>
                    <a:srgbClr val="008000"/>
                  </a:solidFill>
                </a:endParaRPr>
              </a:p>
            </p:txBody>
          </p:sp>
        </p:grpSp>
        <p:grpSp>
          <p:nvGrpSpPr>
            <p:cNvPr id="103" name="Group 102"/>
            <p:cNvGrpSpPr/>
            <p:nvPr/>
          </p:nvGrpSpPr>
          <p:grpSpPr bwMode="auto">
            <a:xfrm>
              <a:off x="5638800" y="4876800"/>
              <a:ext cx="2335896" cy="990600"/>
              <a:chOff x="6038184" y="5105400"/>
              <a:chExt cx="2335896" cy="990600"/>
            </a:xfrm>
          </p:grpSpPr>
          <p:sp>
            <p:nvSpPr>
              <p:cNvPr id="24" name="TextBox 23"/>
              <p:cNvSpPr txBox="1"/>
              <p:nvPr/>
            </p:nvSpPr>
            <p:spPr bwMode="auto">
              <a:xfrm>
                <a:off x="6038184" y="5105400"/>
                <a:ext cx="2335896" cy="400110"/>
              </a:xfrm>
              <a:prstGeom prst="rect">
                <a:avLst/>
              </a:prstGeom>
              <a:noFill/>
              <a:ln w="28575" cap="flat" cmpd="sng" algn="ctr">
                <a:solidFill>
                  <a:srgbClr val="FF3300"/>
                </a:solidFill>
                <a:prstDash val="solid"/>
                <a:round/>
                <a:headEnd type="none" w="med" len="med"/>
                <a:tailEnd w="med" len="med"/>
              </a:ln>
              <a:effectLst/>
            </p:spPr>
            <p:txBody>
              <a:bodyPr wrap="none" rtlCol="0">
                <a:spAutoFit/>
              </a:bodyPr>
              <a:lstStyle/>
              <a:p>
                <a:r>
                  <a:rPr lang="en-US" b="1" dirty="0" smtClean="0">
                    <a:solidFill>
                      <a:srgbClr val="FF0000"/>
                    </a:solidFill>
                  </a:rPr>
                  <a:t>Back-action force</a:t>
                </a:r>
                <a:endParaRPr lang="en-US" sz="2800" b="1" dirty="0">
                  <a:solidFill>
                    <a:srgbClr val="FF0000"/>
                  </a:solidFill>
                </a:endParaRPr>
              </a:p>
            </p:txBody>
          </p:sp>
          <p:sp>
            <p:nvSpPr>
              <p:cNvPr id="29" name="Rectangle 28"/>
              <p:cNvSpPr/>
              <p:nvPr/>
            </p:nvSpPr>
            <p:spPr bwMode="auto">
              <a:xfrm>
                <a:off x="6240480" y="5638800"/>
                <a:ext cx="762000" cy="4572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nvGrpSpPr>
            <p:cNvPr id="102" name="Group 101"/>
            <p:cNvGrpSpPr/>
            <p:nvPr/>
          </p:nvGrpSpPr>
          <p:grpSpPr bwMode="auto">
            <a:xfrm>
              <a:off x="6429529" y="5410200"/>
              <a:ext cx="2008884" cy="968101"/>
              <a:chOff x="6830316" y="5669525"/>
              <a:chExt cx="2008884" cy="968101"/>
            </a:xfrm>
          </p:grpSpPr>
          <p:sp>
            <p:nvSpPr>
              <p:cNvPr id="28" name="Rectangle 27"/>
              <p:cNvSpPr/>
              <p:nvPr/>
            </p:nvSpPr>
            <p:spPr bwMode="auto">
              <a:xfrm>
                <a:off x="7376479" y="5669525"/>
                <a:ext cx="796708" cy="442686"/>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25" name="TextBox 24"/>
              <p:cNvSpPr txBox="1"/>
              <p:nvPr/>
            </p:nvSpPr>
            <p:spPr bwMode="auto">
              <a:xfrm>
                <a:off x="6830316" y="6237516"/>
                <a:ext cx="2008884" cy="400110"/>
              </a:xfrm>
              <a:prstGeom prst="rect">
                <a:avLst/>
              </a:prstGeom>
              <a:noFill/>
              <a:ln w="28575" cap="flat" cmpd="sng" algn="ctr">
                <a:solidFill>
                  <a:srgbClr val="990099"/>
                </a:solidFill>
                <a:prstDash val="solid"/>
                <a:round/>
                <a:headEnd type="none" w="med" len="med"/>
                <a:tailEnd w="med" len="med"/>
              </a:ln>
              <a:effectLst/>
            </p:spPr>
            <p:txBody>
              <a:bodyPr wrap="none" rtlCol="0">
                <a:spAutoFit/>
              </a:bodyPr>
              <a:lstStyle/>
              <a:p>
                <a:r>
                  <a:rPr lang="en-US" b="1" dirty="0" err="1" smtClean="0">
                    <a:solidFill>
                      <a:srgbClr val="990099"/>
                    </a:solidFill>
                  </a:rPr>
                  <a:t>Langevin</a:t>
                </a:r>
                <a:r>
                  <a:rPr lang="en-US" b="1" dirty="0" smtClean="0">
                    <a:solidFill>
                      <a:srgbClr val="990099"/>
                    </a:solidFill>
                  </a:rPr>
                  <a:t> force</a:t>
                </a:r>
                <a:endParaRPr lang="en-US" sz="2800" b="1" dirty="0">
                  <a:solidFill>
                    <a:srgbClr val="990099"/>
                  </a:solidFill>
                </a:endParaRPr>
              </a:p>
            </p:txBody>
          </p:sp>
        </p:grpSp>
      </p:grpSp>
      <p:sp>
        <p:nvSpPr>
          <p:cNvPr id="30" name="Text Box 17"/>
          <p:cNvSpPr txBox="1">
            <a:spLocks noChangeArrowheads="1"/>
          </p:cNvSpPr>
          <p:nvPr/>
        </p:nvSpPr>
        <p:spPr bwMode="auto">
          <a:xfrm>
            <a:off x="152400" y="76200"/>
            <a:ext cx="5867400" cy="646331"/>
          </a:xfrm>
          <a:prstGeom prst="rect">
            <a:avLst/>
          </a:prstGeom>
          <a:noFill/>
          <a:ln w="9525">
            <a:noFill/>
            <a:miter lim="800000"/>
            <a:headEnd/>
            <a:tailEnd/>
          </a:ln>
          <a:effectLst/>
        </p:spPr>
        <p:txBody>
          <a:bodyPr wrap="square">
            <a:spAutoFit/>
          </a:bodyPr>
          <a:lstStyle/>
          <a:p>
            <a:pPr algn="l" eaLnBrk="1" hangingPunct="1"/>
            <a:r>
              <a:rPr lang="en-US" sz="3600" b="1" dirty="0" smtClean="0">
                <a:solidFill>
                  <a:srgbClr val="996633"/>
                </a:solidFill>
                <a:latin typeface="Comic Sans MS" pitchFamily="66" charset="0"/>
              </a:rPr>
              <a:t>SQL for force detection</a:t>
            </a:r>
            <a:r>
              <a:rPr lang="en-US" sz="3600" dirty="0" smtClean="0">
                <a:solidFill>
                  <a:schemeClr val="tx1"/>
                </a:solidFill>
              </a:rPr>
              <a:t> </a:t>
            </a:r>
            <a:endParaRPr lang="en-US" sz="3600" dirty="0">
              <a:solidFill>
                <a:schemeClr val="tx1"/>
              </a:solidFill>
            </a:endParaRPr>
          </a:p>
        </p:txBody>
      </p:sp>
      <p:grpSp>
        <p:nvGrpSpPr>
          <p:cNvPr id="51" name="Group 50"/>
          <p:cNvGrpSpPr/>
          <p:nvPr/>
        </p:nvGrpSpPr>
        <p:grpSpPr>
          <a:xfrm>
            <a:off x="6909816" y="76200"/>
            <a:ext cx="2157984" cy="937201"/>
            <a:chOff x="152400" y="762000"/>
            <a:chExt cx="8839200" cy="3828804"/>
          </a:xfrm>
        </p:grpSpPr>
        <p:grpSp>
          <p:nvGrpSpPr>
            <p:cNvPr id="53" name="Group 1"/>
            <p:cNvGrpSpPr/>
            <p:nvPr/>
          </p:nvGrpSpPr>
          <p:grpSpPr>
            <a:xfrm>
              <a:off x="4060173" y="2032535"/>
              <a:ext cx="4093227" cy="329665"/>
              <a:chOff x="4316993" y="1861331"/>
              <a:chExt cx="4093227" cy="329665"/>
            </a:xfrm>
          </p:grpSpPr>
          <p:pic>
            <p:nvPicPr>
              <p:cNvPr id="95" name="Picture 2"/>
              <p:cNvPicPr>
                <a:picLocks noChangeAspect="1"/>
              </p:cNvPicPr>
              <p:nvPr>
                <p:custDataLst>
                  <p:tags r:id="rId9"/>
                </p:custDataLst>
              </p:nvPr>
            </p:nvPicPr>
            <p:blipFill>
              <a:blip r:embed="rId16" cstate="print"/>
              <a:stretch>
                <a:fillRect/>
              </a:stretch>
            </p:blipFill>
            <p:spPr bwMode="auto">
              <a:xfrm>
                <a:off x="5192772" y="1861331"/>
                <a:ext cx="3217448" cy="329665"/>
              </a:xfrm>
              <a:prstGeom prst="rect">
                <a:avLst/>
              </a:prstGeom>
              <a:gradFill flip="none" rotWithShape="1">
                <a:gsLst>
                  <a:gs pos="0">
                    <a:srgbClr val="0064C8"/>
                  </a:gs>
                  <a:gs pos="100000">
                    <a:srgbClr val="FFFFFF"/>
                  </a:gs>
                </a:gsLst>
                <a:lin ang="5400000" scaled="1"/>
                <a:tileRect/>
              </a:gradFill>
              <a:ln/>
              <a:effectLst/>
            </p:spPr>
          </p:pic>
          <p:cxnSp>
            <p:nvCxnSpPr>
              <p:cNvPr id="96" name="Straight Arrow Connector 3"/>
              <p:cNvCxnSpPr/>
              <p:nvPr/>
            </p:nvCxnSpPr>
            <p:spPr bwMode="auto">
              <a:xfrm rot="10800000">
                <a:off x="4316993" y="2037007"/>
                <a:ext cx="685800" cy="1588"/>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54" name="Group 4"/>
            <p:cNvGrpSpPr/>
            <p:nvPr/>
          </p:nvGrpSpPr>
          <p:grpSpPr>
            <a:xfrm>
              <a:off x="4038600" y="2565906"/>
              <a:ext cx="4522207" cy="329694"/>
              <a:chOff x="4316993" y="2438400"/>
              <a:chExt cx="4522207" cy="329694"/>
            </a:xfrm>
          </p:grpSpPr>
          <p:pic>
            <p:nvPicPr>
              <p:cNvPr id="93" name="Picture 5"/>
              <p:cNvPicPr>
                <a:picLocks noChangeAspect="1"/>
              </p:cNvPicPr>
              <p:nvPr>
                <p:custDataLst>
                  <p:tags r:id="rId8"/>
                </p:custDataLst>
              </p:nvPr>
            </p:nvPicPr>
            <p:blipFill>
              <a:blip r:embed="rId17" cstate="print"/>
              <a:stretch>
                <a:fillRect/>
              </a:stretch>
            </p:blipFill>
            <p:spPr bwMode="auto">
              <a:xfrm>
                <a:off x="5192772" y="2438400"/>
                <a:ext cx="3646428" cy="329694"/>
              </a:xfrm>
              <a:prstGeom prst="rect">
                <a:avLst/>
              </a:prstGeom>
              <a:gradFill flip="none" rotWithShape="1">
                <a:gsLst>
                  <a:gs pos="0">
                    <a:srgbClr val="0064C8"/>
                  </a:gs>
                  <a:gs pos="100000">
                    <a:srgbClr val="FFFFFF"/>
                  </a:gs>
                </a:gsLst>
                <a:lin ang="5400000" scaled="1"/>
                <a:tileRect/>
              </a:gradFill>
              <a:ln w="19050" cap="flat" cmpd="sng" algn="ctr">
                <a:noFill/>
                <a:prstDash val="solid"/>
                <a:round/>
                <a:headEnd type="none" w="med" len="med"/>
                <a:tailEnd type="none" w="med" len="med"/>
              </a:ln>
              <a:effectLst/>
            </p:spPr>
          </p:pic>
          <p:cxnSp>
            <p:nvCxnSpPr>
              <p:cNvPr id="94" name="Straight Arrow Connector 93"/>
              <p:cNvCxnSpPr/>
              <p:nvPr/>
            </p:nvCxnSpPr>
            <p:spPr bwMode="auto">
              <a:xfrm rot="10800000">
                <a:off x="4316993" y="2589211"/>
                <a:ext cx="6858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55" name="Group 7"/>
            <p:cNvGrpSpPr/>
            <p:nvPr/>
          </p:nvGrpSpPr>
          <p:grpSpPr>
            <a:xfrm>
              <a:off x="152400" y="762000"/>
              <a:ext cx="8839200" cy="2743200"/>
              <a:chOff x="152400" y="762000"/>
              <a:chExt cx="8839200" cy="2743200"/>
            </a:xfrm>
          </p:grpSpPr>
          <p:sp>
            <p:nvSpPr>
              <p:cNvPr id="60" name="Rectangle 59"/>
              <p:cNvSpPr/>
              <p:nvPr/>
            </p:nvSpPr>
            <p:spPr bwMode="auto">
              <a:xfrm>
                <a:off x="152400" y="762000"/>
                <a:ext cx="381000" cy="2743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61" name="Freeform 60"/>
              <p:cNvSpPr/>
              <p:nvPr/>
            </p:nvSpPr>
            <p:spPr bwMode="auto">
              <a:xfrm>
                <a:off x="520454" y="1796142"/>
                <a:ext cx="2032000" cy="638628"/>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62" name="Rectangle 61"/>
              <p:cNvSpPr/>
              <p:nvPr/>
            </p:nvSpPr>
            <p:spPr bwMode="auto">
              <a:xfrm>
                <a:off x="2527054" y="1447799"/>
                <a:ext cx="1371600" cy="129540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63" name="Picture 62"/>
              <p:cNvPicPr>
                <a:picLocks noChangeAspect="1"/>
              </p:cNvPicPr>
              <p:nvPr>
                <p:custDataLst>
                  <p:tags r:id="rId3"/>
                </p:custDataLst>
              </p:nvPr>
            </p:nvPicPr>
            <p:blipFill>
              <a:blip r:embed="rId18" cstate="print"/>
              <a:stretch>
                <a:fillRect/>
              </a:stretch>
            </p:blipFill>
            <p:spPr bwMode="auto">
              <a:xfrm>
                <a:off x="4223675" y="990600"/>
                <a:ext cx="4767925" cy="791849"/>
              </a:xfrm>
              <a:prstGeom prst="rect">
                <a:avLst/>
              </a:prstGeom>
              <a:solidFill>
                <a:srgbClr val="BBE0E3"/>
              </a:solidFill>
              <a:ln/>
              <a:effectLst/>
            </p:spPr>
          </p:pic>
          <p:cxnSp>
            <p:nvCxnSpPr>
              <p:cNvPr id="64" name="Straight Arrow Connector 63"/>
              <p:cNvCxnSpPr/>
              <p:nvPr/>
            </p:nvCxnSpPr>
            <p:spPr bwMode="auto">
              <a:xfrm rot="10800000">
                <a:off x="4038600" y="1542804"/>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65" name="Picture 64"/>
              <p:cNvPicPr>
                <a:picLocks noChangeAspect="1"/>
              </p:cNvPicPr>
              <p:nvPr>
                <p:custDataLst>
                  <p:tags r:id="rId4"/>
                </p:custDataLst>
              </p:nvPr>
            </p:nvPicPr>
            <p:blipFill>
              <a:blip r:embed="rId19" cstate="print"/>
              <a:stretch>
                <a:fillRect/>
              </a:stretch>
            </p:blipFill>
            <p:spPr bwMode="auto">
              <a:xfrm>
                <a:off x="774454" y="1219199"/>
                <a:ext cx="1388572" cy="429466"/>
              </a:xfrm>
              <a:prstGeom prst="rect">
                <a:avLst/>
              </a:prstGeom>
              <a:solidFill>
                <a:srgbClr val="BBE0E3"/>
              </a:solidFill>
              <a:ln w="9525" cap="flat" cmpd="sng" algn="ctr">
                <a:noFill/>
                <a:prstDash val="solid"/>
                <a:round/>
                <a:headEnd type="none" w="med" len="med"/>
                <a:tailEnd w="med" len="med"/>
              </a:ln>
              <a:effectLst/>
            </p:spPr>
          </p:pic>
          <p:pic>
            <p:nvPicPr>
              <p:cNvPr id="66" name="Picture 65"/>
              <p:cNvPicPr>
                <a:picLocks noChangeAspect="1"/>
              </p:cNvPicPr>
              <p:nvPr>
                <p:custDataLst>
                  <p:tags r:id="rId5"/>
                </p:custDataLst>
              </p:nvPr>
            </p:nvPicPr>
            <p:blipFill>
              <a:blip r:embed="rId20" cstate="print"/>
              <a:stretch>
                <a:fillRect/>
              </a:stretch>
            </p:blipFill>
            <p:spPr bwMode="auto">
              <a:xfrm>
                <a:off x="1307854" y="2581188"/>
                <a:ext cx="215228" cy="314411"/>
              </a:xfrm>
              <a:prstGeom prst="rect">
                <a:avLst/>
              </a:prstGeom>
              <a:solidFill>
                <a:srgbClr val="BBE0E3"/>
              </a:solidFill>
              <a:ln w="9525" cap="flat" cmpd="sng" algn="ctr">
                <a:noFill/>
                <a:prstDash val="solid"/>
                <a:round/>
                <a:headEnd type="none" w="med" len="med"/>
                <a:tailEnd w="med" len="med"/>
              </a:ln>
              <a:effectLst/>
            </p:spPr>
          </p:pic>
          <p:pic>
            <p:nvPicPr>
              <p:cNvPr id="67" name="Picture 66"/>
              <p:cNvPicPr>
                <a:picLocks noChangeAspect="1"/>
              </p:cNvPicPr>
              <p:nvPr>
                <p:custDataLst>
                  <p:tags r:id="rId6"/>
                </p:custDataLst>
              </p:nvPr>
            </p:nvPicPr>
            <p:blipFill>
              <a:blip r:embed="rId21" cstate="print"/>
              <a:stretch>
                <a:fillRect/>
              </a:stretch>
            </p:blipFill>
            <p:spPr bwMode="auto">
              <a:xfrm>
                <a:off x="3050359" y="1129508"/>
                <a:ext cx="314895" cy="165891"/>
              </a:xfrm>
              <a:prstGeom prst="rect">
                <a:avLst/>
              </a:prstGeom>
              <a:solidFill>
                <a:srgbClr val="BBE0E3"/>
              </a:solidFill>
              <a:ln w="9525" cap="flat" cmpd="sng" algn="ctr">
                <a:noFill/>
                <a:prstDash val="solid"/>
                <a:round/>
                <a:headEnd type="none" w="med" len="med"/>
                <a:tailEnd w="med" len="med"/>
              </a:ln>
              <a:effectLst/>
            </p:spPr>
          </p:pic>
          <p:cxnSp>
            <p:nvCxnSpPr>
              <p:cNvPr id="91" name="Straight Arrow Connector 90"/>
              <p:cNvCxnSpPr/>
              <p:nvPr/>
            </p:nvCxnSpPr>
            <p:spPr bwMode="auto">
              <a:xfrm>
                <a:off x="3898655" y="3141416"/>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92" name="Picture 91"/>
              <p:cNvPicPr>
                <a:picLocks noChangeAspect="1"/>
              </p:cNvPicPr>
              <p:nvPr>
                <p:custDataLst>
                  <p:tags r:id="rId7"/>
                </p:custDataLst>
              </p:nvPr>
            </p:nvPicPr>
            <p:blipFill>
              <a:blip r:embed="rId22" cstate="print"/>
              <a:stretch>
                <a:fillRect/>
              </a:stretch>
            </p:blipFill>
            <p:spPr bwMode="auto">
              <a:xfrm>
                <a:off x="4691124" y="2964614"/>
                <a:ext cx="579130" cy="330790"/>
              </a:xfrm>
              <a:prstGeom prst="rect">
                <a:avLst/>
              </a:prstGeom>
              <a:solidFill>
                <a:srgbClr val="BBE0E3"/>
              </a:solidFill>
              <a:ln w="9525" cap="flat" cmpd="sng" algn="ctr">
                <a:noFill/>
                <a:prstDash val="solid"/>
                <a:round/>
                <a:headEnd type="none" w="med" len="med"/>
                <a:tailEnd w="med" len="med"/>
              </a:ln>
              <a:effectLst/>
            </p:spPr>
          </p:pic>
        </p:grpSp>
        <p:grpSp>
          <p:nvGrpSpPr>
            <p:cNvPr id="56" name="Group 67"/>
            <p:cNvGrpSpPr/>
            <p:nvPr/>
          </p:nvGrpSpPr>
          <p:grpSpPr bwMode="auto">
            <a:xfrm>
              <a:off x="3200950" y="3385279"/>
              <a:ext cx="5638335" cy="1205525"/>
              <a:chOff x="3353431" y="3181593"/>
              <a:chExt cx="5638335" cy="1205525"/>
            </a:xfrm>
          </p:grpSpPr>
          <p:cxnSp>
            <p:nvCxnSpPr>
              <p:cNvPr id="57" name="Straight Arrow Connector 56"/>
              <p:cNvCxnSpPr/>
              <p:nvPr/>
            </p:nvCxnSpPr>
            <p:spPr bwMode="auto">
              <a:xfrm rot="5400000">
                <a:off x="4921557" y="3363679"/>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58" name="Picture 57"/>
              <p:cNvPicPr>
                <a:picLocks noChangeAspect="1"/>
              </p:cNvPicPr>
              <p:nvPr>
                <p:custDataLst>
                  <p:tags r:id="rId1"/>
                </p:custDataLst>
              </p:nvPr>
            </p:nvPicPr>
            <p:blipFill>
              <a:blip r:embed="rId23" cstate="print"/>
              <a:stretch>
                <a:fillRect/>
              </a:stretch>
            </p:blipFill>
            <p:spPr bwMode="auto">
              <a:xfrm>
                <a:off x="3353431" y="3657596"/>
                <a:ext cx="4337504" cy="329544"/>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pic>
            <p:nvPicPr>
              <p:cNvPr id="59" name="Picture 58"/>
              <p:cNvPicPr>
                <a:picLocks noChangeAspect="1"/>
              </p:cNvPicPr>
              <p:nvPr>
                <p:custDataLst>
                  <p:tags r:id="rId2"/>
                </p:custDataLst>
              </p:nvPr>
            </p:nvPicPr>
            <p:blipFill>
              <a:blip r:embed="rId24" cstate="print"/>
              <a:stretch>
                <a:fillRect/>
              </a:stretch>
            </p:blipFill>
            <p:spPr bwMode="auto">
              <a:xfrm>
                <a:off x="5807487" y="4139661"/>
                <a:ext cx="3184279" cy="247457"/>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7"/>
          <p:cNvSpPr txBox="1">
            <a:spLocks noChangeArrowheads="1"/>
          </p:cNvSpPr>
          <p:nvPr/>
        </p:nvSpPr>
        <p:spPr bwMode="auto">
          <a:xfrm>
            <a:off x="0" y="228600"/>
            <a:ext cx="91440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Noise-power spectral densities</a:t>
            </a:r>
            <a:endParaRPr lang="en-US" sz="3600" dirty="0">
              <a:solidFill>
                <a:schemeClr val="tx1"/>
              </a:solidFill>
            </a:endParaRPr>
          </a:p>
        </p:txBody>
      </p:sp>
      <p:pic>
        <p:nvPicPr>
          <p:cNvPr id="62" name="Picture 61" descr="TP_tmp"/>
          <p:cNvPicPr>
            <a:picLocks noChangeAspect="1"/>
          </p:cNvPicPr>
          <p:nvPr>
            <p:custDataLst>
              <p:tags r:id="rId1"/>
            </p:custDataLst>
          </p:nvPr>
        </p:nvPicPr>
        <p:blipFill>
          <a:blip r:embed="rId5" cstate="print"/>
          <a:stretch>
            <a:fillRect/>
          </a:stretch>
        </p:blipFill>
        <p:spPr bwMode="auto">
          <a:xfrm>
            <a:off x="782951" y="2064805"/>
            <a:ext cx="7568052" cy="754595"/>
          </a:xfrm>
          <a:prstGeom prst="rect">
            <a:avLst/>
          </a:prstGeom>
          <a:noFill/>
          <a:ln/>
          <a:effectLst/>
        </p:spPr>
      </p:pic>
      <p:sp>
        <p:nvSpPr>
          <p:cNvPr id="55" name="TextBox 54"/>
          <p:cNvSpPr txBox="1"/>
          <p:nvPr/>
        </p:nvSpPr>
        <p:spPr>
          <a:xfrm>
            <a:off x="933784" y="1290935"/>
            <a:ext cx="7281160" cy="461665"/>
          </a:xfrm>
          <a:prstGeom prst="rect">
            <a:avLst/>
          </a:prstGeom>
          <a:noFill/>
          <a:ln w="28575">
            <a:solidFill>
              <a:schemeClr val="accent6"/>
            </a:solidFill>
          </a:ln>
        </p:spPr>
        <p:txBody>
          <a:bodyPr wrap="none" rtlCol="0">
            <a:spAutoFit/>
          </a:bodyPr>
          <a:lstStyle/>
          <a:p>
            <a:r>
              <a:rPr lang="en-US" sz="2400" b="1" dirty="0" smtClean="0"/>
              <a:t>Zero-mean, time-stationary random process </a:t>
            </a:r>
            <a:r>
              <a:rPr lang="en-US" sz="2400" b="1" i="1" dirty="0" smtClean="0"/>
              <a:t>u(t)</a:t>
            </a:r>
            <a:r>
              <a:rPr lang="en-US" sz="2400" b="1" dirty="0" smtClean="0"/>
              <a:t> </a:t>
            </a:r>
            <a:endParaRPr lang="en-US" sz="2400" b="1" dirty="0"/>
          </a:p>
        </p:txBody>
      </p:sp>
      <p:grpSp>
        <p:nvGrpSpPr>
          <p:cNvPr id="17" name="Group 16"/>
          <p:cNvGrpSpPr/>
          <p:nvPr/>
        </p:nvGrpSpPr>
        <p:grpSpPr>
          <a:xfrm>
            <a:off x="2001236" y="3661292"/>
            <a:ext cx="5107488" cy="1672708"/>
            <a:chOff x="2001236" y="3661292"/>
            <a:chExt cx="5107488" cy="1672708"/>
          </a:xfrm>
        </p:grpSpPr>
        <p:sp>
          <p:nvSpPr>
            <p:cNvPr id="64" name="TextBox 63"/>
            <p:cNvSpPr txBox="1"/>
            <p:nvPr/>
          </p:nvSpPr>
          <p:spPr>
            <a:xfrm>
              <a:off x="2001236" y="3661292"/>
              <a:ext cx="5107488" cy="461665"/>
            </a:xfrm>
            <a:prstGeom prst="rect">
              <a:avLst/>
            </a:prstGeom>
            <a:noFill/>
            <a:ln w="28575">
              <a:solidFill>
                <a:srgbClr val="996600"/>
              </a:solidFill>
            </a:ln>
          </p:spPr>
          <p:txBody>
            <a:bodyPr wrap="none" rtlCol="0">
              <a:spAutoFit/>
            </a:bodyPr>
            <a:lstStyle/>
            <a:p>
              <a:r>
                <a:rPr lang="en-US" sz="2400" b="1" dirty="0" smtClean="0">
                  <a:solidFill>
                    <a:srgbClr val="996600"/>
                  </a:solidFill>
                </a:rPr>
                <a:t>Noise-power spectral density of </a:t>
              </a:r>
              <a:r>
                <a:rPr lang="en-US" sz="2400" b="1" i="1" dirty="0" smtClean="0">
                  <a:solidFill>
                    <a:srgbClr val="996600"/>
                  </a:solidFill>
                </a:rPr>
                <a:t>u</a:t>
              </a:r>
              <a:endParaRPr lang="en-US" sz="2400" b="1" dirty="0">
                <a:solidFill>
                  <a:srgbClr val="996600"/>
                </a:solidFill>
              </a:endParaRPr>
            </a:p>
          </p:txBody>
        </p:sp>
        <p:pic>
          <p:nvPicPr>
            <p:cNvPr id="14" name="Picture 13" descr="TP_tmp"/>
            <p:cNvPicPr>
              <a:picLocks noChangeAspect="1"/>
            </p:cNvPicPr>
            <p:nvPr>
              <p:custDataLst>
                <p:tags r:id="rId2"/>
              </p:custDataLst>
            </p:nvPr>
          </p:nvPicPr>
          <p:blipFill>
            <a:blip r:embed="rId6" cstate="print"/>
            <a:stretch>
              <a:fillRect/>
            </a:stretch>
          </p:blipFill>
          <p:spPr bwMode="auto">
            <a:xfrm>
              <a:off x="2738575" y="4423292"/>
              <a:ext cx="3622833" cy="910708"/>
            </a:xfrm>
            <a:prstGeom prst="rect">
              <a:avLst/>
            </a:prstGeom>
            <a:noFill/>
            <a:ln w="28575" cap="flat" cmpd="sng" algn="ctr">
              <a:noFill/>
              <a:prstDash val="solid"/>
              <a:round/>
              <a:headEnd type="none" w="med" len="med"/>
              <a:tailEnd w="med" len="me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5" name="TextBox 4"/>
          <p:cNvSpPr txBox="1"/>
          <p:nvPr/>
        </p:nvSpPr>
        <p:spPr>
          <a:xfrm>
            <a:off x="0" y="76200"/>
            <a:ext cx="9144000" cy="646331"/>
          </a:xfrm>
          <a:prstGeom prst="rect">
            <a:avLst/>
          </a:prstGeom>
          <a:noFill/>
        </p:spPr>
        <p:txBody>
          <a:bodyPr wrap="square" rtlCol="0">
            <a:spAutoFit/>
          </a:bodyPr>
          <a:lstStyle/>
          <a:p>
            <a:pPr marL="857250" indent="-857250"/>
            <a:r>
              <a:rPr lang="en-US" sz="3600" dirty="0" smtClean="0">
                <a:solidFill>
                  <a:srgbClr val="996600"/>
                </a:solidFill>
                <a:latin typeface="Comic Sans MS" pitchFamily="66" charset="0"/>
              </a:rPr>
              <a:t>I.  Introduction. What’s the problem?</a:t>
            </a:r>
          </a:p>
        </p:txBody>
      </p:sp>
      <p:pic>
        <p:nvPicPr>
          <p:cNvPr id="6" name="Picture 2" descr="C:\Documents and Settings\Carlton Caves\My Documents\My Pictures\Oz07-08\Tassie08\David Thompson's pictures\T1072_RJ MDBR_satM.jpg"/>
          <p:cNvPicPr>
            <a:picLocks noChangeAspect="1" noChangeArrowheads="1"/>
          </p:cNvPicPr>
          <p:nvPr/>
        </p:nvPicPr>
        <p:blipFill>
          <a:blip r:embed="rId3" cstate="print"/>
          <a:srcRect/>
          <a:stretch>
            <a:fillRect/>
          </a:stretch>
        </p:blipFill>
        <p:spPr bwMode="auto">
          <a:xfrm>
            <a:off x="762000" y="860425"/>
            <a:ext cx="7626350" cy="5083175"/>
          </a:xfrm>
          <a:prstGeom prst="rect">
            <a:avLst/>
          </a:prstGeom>
          <a:noFill/>
          <a:ln w="9525">
            <a:noFill/>
            <a:miter lim="800000"/>
            <a:headEnd/>
            <a:tailEnd/>
          </a:ln>
        </p:spPr>
      </p:pic>
      <p:sp>
        <p:nvSpPr>
          <p:cNvPr id="7" name="Text Box 4"/>
          <p:cNvSpPr txBox="1">
            <a:spLocks noChangeArrowheads="1"/>
          </p:cNvSpPr>
          <p:nvPr/>
        </p:nvSpPr>
        <p:spPr bwMode="auto">
          <a:xfrm>
            <a:off x="3465513" y="6043613"/>
            <a:ext cx="2073275" cy="738187"/>
          </a:xfrm>
          <a:prstGeom prst="rect">
            <a:avLst/>
          </a:prstGeom>
          <a:noFill/>
          <a:ln w="19050" algn="ctr">
            <a:noFill/>
            <a:miter lim="800000"/>
            <a:headEnd/>
            <a:tailEnd/>
          </a:ln>
        </p:spPr>
        <p:txBody>
          <a:bodyPr wrap="none">
            <a:spAutoFit/>
          </a:bodyPr>
          <a:lstStyle/>
          <a:p>
            <a:pPr algn="ctr" eaLnBrk="0" hangingPunct="0"/>
            <a:r>
              <a:rPr lang="en-US" sz="1400" b="1">
                <a:solidFill>
                  <a:schemeClr val="tx1"/>
                </a:solidFill>
              </a:rPr>
              <a:t>View from Cape Hauy</a:t>
            </a:r>
          </a:p>
          <a:p>
            <a:pPr algn="ctr" eaLnBrk="0" hangingPunct="0"/>
            <a:r>
              <a:rPr lang="en-US" sz="1400" b="1">
                <a:solidFill>
                  <a:schemeClr val="tx1"/>
                </a:solidFill>
              </a:rPr>
              <a:t>Tasman Peninsula</a:t>
            </a:r>
          </a:p>
          <a:p>
            <a:pPr algn="ctr" eaLnBrk="0" hangingPunct="0"/>
            <a:r>
              <a:rPr lang="en-US" sz="1400" b="1">
                <a:solidFill>
                  <a:schemeClr val="tx1"/>
                </a:solidFill>
              </a:rPr>
              <a:t>Tasmania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1676400" y="2895600"/>
            <a:ext cx="5867400" cy="990600"/>
            <a:chOff x="1676400" y="3352800"/>
            <a:chExt cx="5867400" cy="990600"/>
          </a:xfrm>
        </p:grpSpPr>
        <p:pic>
          <p:nvPicPr>
            <p:cNvPr id="29" name="Picture 28" descr="TP_tmp"/>
            <p:cNvPicPr>
              <a:picLocks noChangeAspect="1"/>
            </p:cNvPicPr>
            <p:nvPr>
              <p:custDataLst>
                <p:tags r:id="rId13"/>
              </p:custDataLst>
            </p:nvPr>
          </p:nvPicPr>
          <p:blipFill>
            <a:blip r:embed="rId16" cstate="print"/>
            <a:stretch>
              <a:fillRect/>
            </a:stretch>
          </p:blipFill>
          <p:spPr bwMode="auto">
            <a:xfrm>
              <a:off x="1676400" y="3429000"/>
              <a:ext cx="5750978" cy="853442"/>
            </a:xfrm>
            <a:prstGeom prst="rect">
              <a:avLst/>
            </a:prstGeom>
            <a:noFill/>
            <a:ln/>
            <a:effectLst/>
          </p:spPr>
        </p:pic>
        <p:sp>
          <p:nvSpPr>
            <p:cNvPr id="46" name="Rectangle 45"/>
            <p:cNvSpPr/>
            <p:nvPr/>
          </p:nvSpPr>
          <p:spPr bwMode="auto">
            <a:xfrm>
              <a:off x="3352800" y="3352800"/>
              <a:ext cx="1295400" cy="990600"/>
            </a:xfrm>
            <a:prstGeom prst="rect">
              <a:avLst/>
            </a:prstGeom>
            <a:noFill/>
            <a:ln w="2857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47" name="Rectangle 46"/>
            <p:cNvSpPr/>
            <p:nvPr/>
          </p:nvSpPr>
          <p:spPr bwMode="auto">
            <a:xfrm>
              <a:off x="5029200" y="3505200"/>
              <a:ext cx="1066800" cy="6096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48" name="Rectangle 47"/>
            <p:cNvSpPr/>
            <p:nvPr/>
          </p:nvSpPr>
          <p:spPr bwMode="auto">
            <a:xfrm>
              <a:off x="6477000" y="3505200"/>
              <a:ext cx="1066800" cy="595086"/>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nvGrpSpPr>
          <p:cNvPr id="56" name="Group 55"/>
          <p:cNvGrpSpPr/>
          <p:nvPr/>
        </p:nvGrpSpPr>
        <p:grpSpPr>
          <a:xfrm>
            <a:off x="685800" y="4038600"/>
            <a:ext cx="7772400" cy="1219200"/>
            <a:chOff x="685800" y="4038600"/>
            <a:chExt cx="7772400" cy="1219200"/>
          </a:xfrm>
        </p:grpSpPr>
        <p:pic>
          <p:nvPicPr>
            <p:cNvPr id="54" name="Picture 53" descr="TP_tmp"/>
            <p:cNvPicPr>
              <a:picLocks noChangeAspect="1"/>
            </p:cNvPicPr>
            <p:nvPr>
              <p:custDataLst>
                <p:tags r:id="rId12"/>
              </p:custDataLst>
            </p:nvPr>
          </p:nvPicPr>
          <p:blipFill>
            <a:blip r:embed="rId17" cstate="print"/>
            <a:stretch>
              <a:fillRect/>
            </a:stretch>
          </p:blipFill>
          <p:spPr bwMode="auto">
            <a:xfrm>
              <a:off x="921000" y="4191000"/>
              <a:ext cx="7384800" cy="920475"/>
            </a:xfrm>
            <a:prstGeom prst="rect">
              <a:avLst/>
            </a:prstGeom>
            <a:noFill/>
            <a:ln/>
            <a:effectLst/>
          </p:spPr>
        </p:pic>
        <p:sp>
          <p:nvSpPr>
            <p:cNvPr id="27" name="Rectangle 26"/>
            <p:cNvSpPr/>
            <p:nvPr/>
          </p:nvSpPr>
          <p:spPr bwMode="auto">
            <a:xfrm>
              <a:off x="685800" y="4038600"/>
              <a:ext cx="7772400" cy="1219200"/>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nvGrpSpPr>
          <p:cNvPr id="78" name="Group 77"/>
          <p:cNvGrpSpPr/>
          <p:nvPr/>
        </p:nvGrpSpPr>
        <p:grpSpPr>
          <a:xfrm>
            <a:off x="152400" y="990600"/>
            <a:ext cx="8382000" cy="1600200"/>
            <a:chOff x="228600" y="1143000"/>
            <a:chExt cx="8382000" cy="1600200"/>
          </a:xfrm>
        </p:grpSpPr>
        <p:pic>
          <p:nvPicPr>
            <p:cNvPr id="73" name="Picture 72" descr="TP_tmp"/>
            <p:cNvPicPr>
              <a:picLocks noChangeAspect="1"/>
            </p:cNvPicPr>
            <p:nvPr>
              <p:custDataLst>
                <p:tags r:id="rId11"/>
              </p:custDataLst>
            </p:nvPr>
          </p:nvPicPr>
          <p:blipFill>
            <a:blip r:embed="rId18" cstate="print"/>
            <a:stretch>
              <a:fillRect/>
            </a:stretch>
          </p:blipFill>
          <p:spPr bwMode="auto">
            <a:xfrm>
              <a:off x="228600" y="1447800"/>
              <a:ext cx="7271729" cy="754457"/>
            </a:xfrm>
            <a:prstGeom prst="rect">
              <a:avLst/>
            </a:prstGeom>
            <a:noFill/>
            <a:ln w="28575" cap="flat" cmpd="sng" algn="ctr">
              <a:noFill/>
              <a:prstDash val="solid"/>
              <a:round/>
              <a:headEnd type="none" w="med" len="med"/>
              <a:tailEnd type="none" w="med" len="med"/>
            </a:ln>
            <a:effectLst/>
          </p:spPr>
        </p:pic>
        <p:sp>
          <p:nvSpPr>
            <p:cNvPr id="50" name="Rectangle 49"/>
            <p:cNvSpPr/>
            <p:nvPr/>
          </p:nvSpPr>
          <p:spPr bwMode="auto">
            <a:xfrm>
              <a:off x="4419600" y="1400628"/>
              <a:ext cx="838200" cy="838200"/>
            </a:xfrm>
            <a:prstGeom prst="rect">
              <a:avLst/>
            </a:prstGeom>
            <a:noFill/>
            <a:ln w="2857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1" name="Rectangle 50"/>
            <p:cNvSpPr/>
            <p:nvPr/>
          </p:nvSpPr>
          <p:spPr bwMode="auto">
            <a:xfrm>
              <a:off x="6747092" y="1614714"/>
              <a:ext cx="796708" cy="442686"/>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2" name="Rectangle 51"/>
            <p:cNvSpPr/>
            <p:nvPr/>
          </p:nvSpPr>
          <p:spPr bwMode="auto">
            <a:xfrm>
              <a:off x="5638800" y="1600200"/>
              <a:ext cx="762000" cy="457200"/>
            </a:xfrm>
            <a:prstGeom prst="rect">
              <a:avLst/>
            </a:prstGeom>
            <a:noFill/>
            <a:ln w="28575" cap="flat" cmpd="sng" algn="ctr">
              <a:solidFill>
                <a:srgbClr val="FF33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40" name="TextBox 39"/>
            <p:cNvSpPr txBox="1"/>
            <p:nvPr/>
          </p:nvSpPr>
          <p:spPr bwMode="auto">
            <a:xfrm>
              <a:off x="3415146" y="2343090"/>
              <a:ext cx="2662908" cy="400110"/>
            </a:xfrm>
            <a:prstGeom prst="rect">
              <a:avLst/>
            </a:prstGeom>
            <a:noFill/>
            <a:ln w="28575" cap="flat" cmpd="sng" algn="ctr">
              <a:solidFill>
                <a:srgbClr val="008000"/>
              </a:solidFill>
              <a:prstDash val="solid"/>
              <a:round/>
              <a:headEnd type="none" w="med" len="med"/>
              <a:tailEnd w="med" len="med"/>
            </a:ln>
            <a:effectLst/>
          </p:spPr>
          <p:txBody>
            <a:bodyPr wrap="none" rtlCol="0">
              <a:spAutoFit/>
            </a:bodyPr>
            <a:lstStyle/>
            <a:p>
              <a:r>
                <a:rPr lang="en-US" b="1" dirty="0" smtClean="0">
                  <a:solidFill>
                    <a:srgbClr val="008000"/>
                  </a:solidFill>
                </a:rPr>
                <a:t>measurement  noise</a:t>
              </a:r>
              <a:endParaRPr lang="en-US" sz="2800" b="1" dirty="0">
                <a:solidFill>
                  <a:srgbClr val="008000"/>
                </a:solidFill>
              </a:endParaRPr>
            </a:p>
          </p:txBody>
        </p:sp>
        <p:sp>
          <p:nvSpPr>
            <p:cNvPr id="41" name="TextBox 40"/>
            <p:cNvSpPr txBox="1"/>
            <p:nvPr/>
          </p:nvSpPr>
          <p:spPr bwMode="auto">
            <a:xfrm>
              <a:off x="5410200" y="1143000"/>
              <a:ext cx="2335896" cy="400110"/>
            </a:xfrm>
            <a:prstGeom prst="rect">
              <a:avLst/>
            </a:prstGeom>
            <a:noFill/>
            <a:ln w="28575" cap="flat" cmpd="sng" algn="ctr">
              <a:solidFill>
                <a:srgbClr val="FF3300"/>
              </a:solidFill>
              <a:prstDash val="solid"/>
              <a:round/>
              <a:headEnd type="none" w="med" len="med"/>
              <a:tailEnd w="med" len="med"/>
            </a:ln>
            <a:effectLst/>
          </p:spPr>
          <p:txBody>
            <a:bodyPr wrap="none" rtlCol="0">
              <a:spAutoFit/>
            </a:bodyPr>
            <a:lstStyle/>
            <a:p>
              <a:r>
                <a:rPr lang="en-US" b="1" dirty="0" smtClean="0">
                  <a:solidFill>
                    <a:srgbClr val="FF0000"/>
                  </a:solidFill>
                </a:rPr>
                <a:t>Back-action force</a:t>
              </a:r>
              <a:endParaRPr lang="en-US" sz="2800" b="1" dirty="0">
                <a:solidFill>
                  <a:srgbClr val="FF0000"/>
                </a:solidFill>
              </a:endParaRPr>
            </a:p>
          </p:txBody>
        </p:sp>
        <p:sp>
          <p:nvSpPr>
            <p:cNvPr id="42" name="TextBox 41"/>
            <p:cNvSpPr txBox="1"/>
            <p:nvPr/>
          </p:nvSpPr>
          <p:spPr bwMode="auto">
            <a:xfrm>
              <a:off x="6601716" y="2133600"/>
              <a:ext cx="2008884" cy="400110"/>
            </a:xfrm>
            <a:prstGeom prst="rect">
              <a:avLst/>
            </a:prstGeom>
            <a:noFill/>
            <a:ln w="28575" cap="flat" cmpd="sng" algn="ctr">
              <a:solidFill>
                <a:srgbClr val="990099"/>
              </a:solidFill>
              <a:prstDash val="solid"/>
              <a:round/>
              <a:headEnd type="none" w="med" len="med"/>
              <a:tailEnd w="med" len="med"/>
            </a:ln>
            <a:effectLst/>
          </p:spPr>
          <p:txBody>
            <a:bodyPr wrap="none" rtlCol="0">
              <a:spAutoFit/>
            </a:bodyPr>
            <a:lstStyle/>
            <a:p>
              <a:r>
                <a:rPr lang="en-US" b="1" dirty="0" err="1" smtClean="0">
                  <a:solidFill>
                    <a:srgbClr val="990099"/>
                  </a:solidFill>
                </a:rPr>
                <a:t>Langevin</a:t>
              </a:r>
              <a:r>
                <a:rPr lang="en-US" b="1" dirty="0" smtClean="0">
                  <a:solidFill>
                    <a:srgbClr val="990099"/>
                  </a:solidFill>
                </a:rPr>
                <a:t> force</a:t>
              </a:r>
              <a:endParaRPr lang="en-US" sz="2800" b="1" dirty="0">
                <a:solidFill>
                  <a:srgbClr val="990099"/>
                </a:solidFill>
              </a:endParaRPr>
            </a:p>
          </p:txBody>
        </p:sp>
      </p:grpSp>
      <p:sp>
        <p:nvSpPr>
          <p:cNvPr id="28" name="Text Box 17"/>
          <p:cNvSpPr txBox="1">
            <a:spLocks noChangeArrowheads="1"/>
          </p:cNvSpPr>
          <p:nvPr/>
        </p:nvSpPr>
        <p:spPr bwMode="auto">
          <a:xfrm>
            <a:off x="152400" y="39469"/>
            <a:ext cx="5867400" cy="646331"/>
          </a:xfrm>
          <a:prstGeom prst="rect">
            <a:avLst/>
          </a:prstGeom>
          <a:noFill/>
          <a:ln w="9525">
            <a:noFill/>
            <a:miter lim="800000"/>
            <a:headEnd/>
            <a:tailEnd/>
          </a:ln>
          <a:effectLst/>
        </p:spPr>
        <p:txBody>
          <a:bodyPr wrap="square">
            <a:spAutoFit/>
          </a:bodyPr>
          <a:lstStyle/>
          <a:p>
            <a:pPr algn="l" eaLnBrk="1" hangingPunct="1"/>
            <a:r>
              <a:rPr lang="en-US" sz="3600" b="1" dirty="0" smtClean="0">
                <a:solidFill>
                  <a:srgbClr val="996633"/>
                </a:solidFill>
                <a:latin typeface="Comic Sans MS" pitchFamily="66" charset="0"/>
              </a:rPr>
              <a:t>SQL for force detection</a:t>
            </a:r>
            <a:r>
              <a:rPr lang="en-US" sz="3600" dirty="0" smtClean="0">
                <a:solidFill>
                  <a:schemeClr val="tx1"/>
                </a:solidFill>
              </a:rPr>
              <a:t> </a:t>
            </a:r>
            <a:endParaRPr lang="en-US" sz="3600" dirty="0">
              <a:solidFill>
                <a:schemeClr val="tx1"/>
              </a:solidFill>
            </a:endParaRPr>
          </a:p>
        </p:txBody>
      </p:sp>
      <p:grpSp>
        <p:nvGrpSpPr>
          <p:cNvPr id="58" name="Group 57"/>
          <p:cNvGrpSpPr/>
          <p:nvPr/>
        </p:nvGrpSpPr>
        <p:grpSpPr>
          <a:xfrm>
            <a:off x="1219200" y="5486400"/>
            <a:ext cx="6705600" cy="1219200"/>
            <a:chOff x="1295400" y="5486400"/>
            <a:chExt cx="6705600" cy="1219200"/>
          </a:xfrm>
        </p:grpSpPr>
        <p:pic>
          <p:nvPicPr>
            <p:cNvPr id="57" name="Picture 56" descr="TP_tmp"/>
            <p:cNvPicPr>
              <a:picLocks noChangeAspect="1"/>
            </p:cNvPicPr>
            <p:nvPr>
              <p:custDataLst>
                <p:tags r:id="rId10"/>
              </p:custDataLst>
            </p:nvPr>
          </p:nvPicPr>
          <p:blipFill>
            <a:blip r:embed="rId19" cstate="print"/>
            <a:stretch>
              <a:fillRect/>
            </a:stretch>
          </p:blipFill>
          <p:spPr bwMode="auto">
            <a:xfrm>
              <a:off x="1401926" y="5638800"/>
              <a:ext cx="6389663" cy="920385"/>
            </a:xfrm>
            <a:prstGeom prst="rect">
              <a:avLst/>
            </a:prstGeom>
            <a:noFill/>
            <a:ln/>
            <a:effectLst/>
          </p:spPr>
        </p:pic>
        <p:sp>
          <p:nvSpPr>
            <p:cNvPr id="74" name="Rectangle 73"/>
            <p:cNvSpPr/>
            <p:nvPr/>
          </p:nvSpPr>
          <p:spPr bwMode="auto">
            <a:xfrm>
              <a:off x="1295400" y="5486400"/>
              <a:ext cx="6705600" cy="1219200"/>
            </a:xfrm>
            <a:prstGeom prst="rect">
              <a:avLst/>
            </a:prstGeom>
            <a:noFill/>
            <a:ln w="2857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nvGrpSpPr>
          <p:cNvPr id="49" name="Group 48"/>
          <p:cNvGrpSpPr/>
          <p:nvPr/>
        </p:nvGrpSpPr>
        <p:grpSpPr>
          <a:xfrm>
            <a:off x="6909816" y="76200"/>
            <a:ext cx="2157984" cy="937201"/>
            <a:chOff x="152400" y="762000"/>
            <a:chExt cx="8839200" cy="3828804"/>
          </a:xfrm>
        </p:grpSpPr>
        <p:grpSp>
          <p:nvGrpSpPr>
            <p:cNvPr id="53" name="Group 1"/>
            <p:cNvGrpSpPr/>
            <p:nvPr/>
          </p:nvGrpSpPr>
          <p:grpSpPr>
            <a:xfrm>
              <a:off x="4060173" y="2032535"/>
              <a:ext cx="4093227" cy="329665"/>
              <a:chOff x="4316993" y="1861331"/>
              <a:chExt cx="4093227" cy="329665"/>
            </a:xfrm>
          </p:grpSpPr>
          <p:pic>
            <p:nvPicPr>
              <p:cNvPr id="98" name="Picture 2"/>
              <p:cNvPicPr>
                <a:picLocks noChangeAspect="1"/>
              </p:cNvPicPr>
              <p:nvPr>
                <p:custDataLst>
                  <p:tags r:id="rId9"/>
                </p:custDataLst>
              </p:nvPr>
            </p:nvPicPr>
            <p:blipFill>
              <a:blip r:embed="rId20" cstate="print"/>
              <a:stretch>
                <a:fillRect/>
              </a:stretch>
            </p:blipFill>
            <p:spPr bwMode="auto">
              <a:xfrm>
                <a:off x="5192772" y="1861331"/>
                <a:ext cx="3217448" cy="329665"/>
              </a:xfrm>
              <a:prstGeom prst="rect">
                <a:avLst/>
              </a:prstGeom>
              <a:gradFill flip="none" rotWithShape="1">
                <a:gsLst>
                  <a:gs pos="0">
                    <a:srgbClr val="0064C8"/>
                  </a:gs>
                  <a:gs pos="100000">
                    <a:srgbClr val="FFFFFF"/>
                  </a:gs>
                </a:gsLst>
                <a:lin ang="5400000" scaled="1"/>
                <a:tileRect/>
              </a:gradFill>
              <a:ln/>
              <a:effectLst/>
            </p:spPr>
          </p:pic>
          <p:cxnSp>
            <p:nvCxnSpPr>
              <p:cNvPr id="99" name="Straight Arrow Connector 3"/>
              <p:cNvCxnSpPr/>
              <p:nvPr/>
            </p:nvCxnSpPr>
            <p:spPr bwMode="auto">
              <a:xfrm rot="10800000">
                <a:off x="4316993" y="2037007"/>
                <a:ext cx="685800" cy="1588"/>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55" name="Group 4"/>
            <p:cNvGrpSpPr/>
            <p:nvPr/>
          </p:nvGrpSpPr>
          <p:grpSpPr>
            <a:xfrm>
              <a:off x="4038600" y="2565906"/>
              <a:ext cx="4522207" cy="329694"/>
              <a:chOff x="4316993" y="2438400"/>
              <a:chExt cx="4522207" cy="329694"/>
            </a:xfrm>
          </p:grpSpPr>
          <p:pic>
            <p:nvPicPr>
              <p:cNvPr id="96" name="Picture 5"/>
              <p:cNvPicPr>
                <a:picLocks noChangeAspect="1"/>
              </p:cNvPicPr>
              <p:nvPr>
                <p:custDataLst>
                  <p:tags r:id="rId8"/>
                </p:custDataLst>
              </p:nvPr>
            </p:nvPicPr>
            <p:blipFill>
              <a:blip r:embed="rId21" cstate="print"/>
              <a:stretch>
                <a:fillRect/>
              </a:stretch>
            </p:blipFill>
            <p:spPr bwMode="auto">
              <a:xfrm>
                <a:off x="5192772" y="2438400"/>
                <a:ext cx="3646428" cy="329694"/>
              </a:xfrm>
              <a:prstGeom prst="rect">
                <a:avLst/>
              </a:prstGeom>
              <a:gradFill flip="none" rotWithShape="1">
                <a:gsLst>
                  <a:gs pos="0">
                    <a:srgbClr val="0064C8"/>
                  </a:gs>
                  <a:gs pos="100000">
                    <a:srgbClr val="FFFFFF"/>
                  </a:gs>
                </a:gsLst>
                <a:lin ang="5400000" scaled="1"/>
                <a:tileRect/>
              </a:gradFill>
              <a:ln w="19050" cap="flat" cmpd="sng" algn="ctr">
                <a:noFill/>
                <a:prstDash val="solid"/>
                <a:round/>
                <a:headEnd type="none" w="med" len="med"/>
                <a:tailEnd type="none" w="med" len="med"/>
              </a:ln>
              <a:effectLst/>
            </p:spPr>
          </p:pic>
          <p:cxnSp>
            <p:nvCxnSpPr>
              <p:cNvPr id="97" name="Straight Arrow Connector 96"/>
              <p:cNvCxnSpPr/>
              <p:nvPr/>
            </p:nvCxnSpPr>
            <p:spPr bwMode="auto">
              <a:xfrm rot="10800000">
                <a:off x="4316993" y="2589211"/>
                <a:ext cx="6858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75" name="Group 7"/>
            <p:cNvGrpSpPr/>
            <p:nvPr/>
          </p:nvGrpSpPr>
          <p:grpSpPr>
            <a:xfrm>
              <a:off x="152400" y="762000"/>
              <a:ext cx="8839200" cy="2743200"/>
              <a:chOff x="152400" y="762000"/>
              <a:chExt cx="8839200" cy="2743200"/>
            </a:xfrm>
          </p:grpSpPr>
          <p:sp>
            <p:nvSpPr>
              <p:cNvPr id="86" name="Rectangle 85"/>
              <p:cNvSpPr/>
              <p:nvPr/>
            </p:nvSpPr>
            <p:spPr bwMode="auto">
              <a:xfrm>
                <a:off x="152400" y="762000"/>
                <a:ext cx="381000" cy="2743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7" name="Freeform 86"/>
              <p:cNvSpPr/>
              <p:nvPr/>
            </p:nvSpPr>
            <p:spPr bwMode="auto">
              <a:xfrm>
                <a:off x="520454" y="1796142"/>
                <a:ext cx="2032000" cy="638628"/>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8" name="Rectangle 87"/>
              <p:cNvSpPr/>
              <p:nvPr/>
            </p:nvSpPr>
            <p:spPr bwMode="auto">
              <a:xfrm>
                <a:off x="2527054" y="1447799"/>
                <a:ext cx="1371600" cy="129540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89" name="Picture 88"/>
              <p:cNvPicPr>
                <a:picLocks noChangeAspect="1"/>
              </p:cNvPicPr>
              <p:nvPr>
                <p:custDataLst>
                  <p:tags r:id="rId3"/>
                </p:custDataLst>
              </p:nvPr>
            </p:nvPicPr>
            <p:blipFill>
              <a:blip r:embed="rId22" cstate="print"/>
              <a:stretch>
                <a:fillRect/>
              </a:stretch>
            </p:blipFill>
            <p:spPr bwMode="auto">
              <a:xfrm>
                <a:off x="4223675" y="990600"/>
                <a:ext cx="4767925" cy="791849"/>
              </a:xfrm>
              <a:prstGeom prst="rect">
                <a:avLst/>
              </a:prstGeom>
              <a:solidFill>
                <a:srgbClr val="BBE0E3"/>
              </a:solidFill>
              <a:ln/>
              <a:effectLst/>
            </p:spPr>
          </p:pic>
          <p:cxnSp>
            <p:nvCxnSpPr>
              <p:cNvPr id="90" name="Straight Arrow Connector 89"/>
              <p:cNvCxnSpPr/>
              <p:nvPr/>
            </p:nvCxnSpPr>
            <p:spPr bwMode="auto">
              <a:xfrm rot="10800000">
                <a:off x="4038600" y="1542804"/>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91" name="Picture 90"/>
              <p:cNvPicPr>
                <a:picLocks noChangeAspect="1"/>
              </p:cNvPicPr>
              <p:nvPr>
                <p:custDataLst>
                  <p:tags r:id="rId4"/>
                </p:custDataLst>
              </p:nvPr>
            </p:nvPicPr>
            <p:blipFill>
              <a:blip r:embed="rId23" cstate="print"/>
              <a:stretch>
                <a:fillRect/>
              </a:stretch>
            </p:blipFill>
            <p:spPr bwMode="auto">
              <a:xfrm>
                <a:off x="774454" y="1219199"/>
                <a:ext cx="1388572" cy="429466"/>
              </a:xfrm>
              <a:prstGeom prst="rect">
                <a:avLst/>
              </a:prstGeom>
              <a:solidFill>
                <a:srgbClr val="BBE0E3"/>
              </a:solidFill>
              <a:ln w="9525" cap="flat" cmpd="sng" algn="ctr">
                <a:noFill/>
                <a:prstDash val="solid"/>
                <a:round/>
                <a:headEnd type="none" w="med" len="med"/>
                <a:tailEnd w="med" len="med"/>
              </a:ln>
              <a:effectLst/>
            </p:spPr>
          </p:pic>
          <p:pic>
            <p:nvPicPr>
              <p:cNvPr id="92" name="Picture 91"/>
              <p:cNvPicPr>
                <a:picLocks noChangeAspect="1"/>
              </p:cNvPicPr>
              <p:nvPr>
                <p:custDataLst>
                  <p:tags r:id="rId5"/>
                </p:custDataLst>
              </p:nvPr>
            </p:nvPicPr>
            <p:blipFill>
              <a:blip r:embed="rId24" cstate="print"/>
              <a:stretch>
                <a:fillRect/>
              </a:stretch>
            </p:blipFill>
            <p:spPr bwMode="auto">
              <a:xfrm>
                <a:off x="1307854" y="2581188"/>
                <a:ext cx="215228" cy="314411"/>
              </a:xfrm>
              <a:prstGeom prst="rect">
                <a:avLst/>
              </a:prstGeom>
              <a:solidFill>
                <a:srgbClr val="BBE0E3"/>
              </a:solidFill>
              <a:ln w="9525" cap="flat" cmpd="sng" algn="ctr">
                <a:noFill/>
                <a:prstDash val="solid"/>
                <a:round/>
                <a:headEnd type="none" w="med" len="med"/>
                <a:tailEnd w="med" len="med"/>
              </a:ln>
              <a:effectLst/>
            </p:spPr>
          </p:pic>
          <p:pic>
            <p:nvPicPr>
              <p:cNvPr id="93" name="Picture 92"/>
              <p:cNvPicPr>
                <a:picLocks noChangeAspect="1"/>
              </p:cNvPicPr>
              <p:nvPr>
                <p:custDataLst>
                  <p:tags r:id="rId6"/>
                </p:custDataLst>
              </p:nvPr>
            </p:nvPicPr>
            <p:blipFill>
              <a:blip r:embed="rId25" cstate="print"/>
              <a:stretch>
                <a:fillRect/>
              </a:stretch>
            </p:blipFill>
            <p:spPr bwMode="auto">
              <a:xfrm>
                <a:off x="3050359" y="1129508"/>
                <a:ext cx="314895" cy="165891"/>
              </a:xfrm>
              <a:prstGeom prst="rect">
                <a:avLst/>
              </a:prstGeom>
              <a:solidFill>
                <a:srgbClr val="BBE0E3"/>
              </a:solidFill>
              <a:ln w="9525" cap="flat" cmpd="sng" algn="ctr">
                <a:noFill/>
                <a:prstDash val="solid"/>
                <a:round/>
                <a:headEnd type="none" w="med" len="med"/>
                <a:tailEnd w="med" len="med"/>
              </a:ln>
              <a:effectLst/>
            </p:spPr>
          </p:pic>
          <p:cxnSp>
            <p:nvCxnSpPr>
              <p:cNvPr id="94" name="Straight Arrow Connector 93"/>
              <p:cNvCxnSpPr/>
              <p:nvPr/>
            </p:nvCxnSpPr>
            <p:spPr bwMode="auto">
              <a:xfrm>
                <a:off x="3898655" y="3141416"/>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95" name="Picture 94"/>
              <p:cNvPicPr>
                <a:picLocks noChangeAspect="1"/>
              </p:cNvPicPr>
              <p:nvPr>
                <p:custDataLst>
                  <p:tags r:id="rId7"/>
                </p:custDataLst>
              </p:nvPr>
            </p:nvPicPr>
            <p:blipFill>
              <a:blip r:embed="rId26" cstate="print"/>
              <a:stretch>
                <a:fillRect/>
              </a:stretch>
            </p:blipFill>
            <p:spPr bwMode="auto">
              <a:xfrm>
                <a:off x="4691124" y="2964614"/>
                <a:ext cx="579130" cy="330790"/>
              </a:xfrm>
              <a:prstGeom prst="rect">
                <a:avLst/>
              </a:prstGeom>
              <a:solidFill>
                <a:srgbClr val="BBE0E3"/>
              </a:solidFill>
              <a:ln w="9525" cap="flat" cmpd="sng" algn="ctr">
                <a:noFill/>
                <a:prstDash val="solid"/>
                <a:round/>
                <a:headEnd type="none" w="med" len="med"/>
                <a:tailEnd w="med" len="med"/>
              </a:ln>
              <a:effectLst/>
            </p:spPr>
          </p:pic>
        </p:grpSp>
        <p:grpSp>
          <p:nvGrpSpPr>
            <p:cNvPr id="79" name="Group 67"/>
            <p:cNvGrpSpPr/>
            <p:nvPr/>
          </p:nvGrpSpPr>
          <p:grpSpPr bwMode="auto">
            <a:xfrm>
              <a:off x="3200950" y="3385279"/>
              <a:ext cx="5638335" cy="1205525"/>
              <a:chOff x="3353431" y="3181593"/>
              <a:chExt cx="5638335" cy="1205525"/>
            </a:xfrm>
          </p:grpSpPr>
          <p:cxnSp>
            <p:nvCxnSpPr>
              <p:cNvPr id="82" name="Straight Arrow Connector 81"/>
              <p:cNvCxnSpPr/>
              <p:nvPr/>
            </p:nvCxnSpPr>
            <p:spPr bwMode="auto">
              <a:xfrm rot="5400000">
                <a:off x="4921557" y="3363679"/>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84" name="Picture 83"/>
              <p:cNvPicPr>
                <a:picLocks noChangeAspect="1"/>
              </p:cNvPicPr>
              <p:nvPr>
                <p:custDataLst>
                  <p:tags r:id="rId1"/>
                </p:custDataLst>
              </p:nvPr>
            </p:nvPicPr>
            <p:blipFill>
              <a:blip r:embed="rId27" cstate="print"/>
              <a:stretch>
                <a:fillRect/>
              </a:stretch>
            </p:blipFill>
            <p:spPr bwMode="auto">
              <a:xfrm>
                <a:off x="3353431" y="3657596"/>
                <a:ext cx="4337504" cy="329544"/>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pic>
            <p:nvPicPr>
              <p:cNvPr id="85" name="Picture 84"/>
              <p:cNvPicPr>
                <a:picLocks noChangeAspect="1"/>
              </p:cNvPicPr>
              <p:nvPr>
                <p:custDataLst>
                  <p:tags r:id="rId2"/>
                </p:custDataLst>
              </p:nvPr>
            </p:nvPicPr>
            <p:blipFill>
              <a:blip r:embed="rId28" cstate="print"/>
              <a:stretch>
                <a:fillRect/>
              </a:stretch>
            </p:blipFill>
            <p:spPr bwMode="auto">
              <a:xfrm>
                <a:off x="5807487" y="4139661"/>
                <a:ext cx="3184279" cy="247457"/>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7"/>
          <p:cNvSpPr txBox="1">
            <a:spLocks noChangeArrowheads="1"/>
          </p:cNvSpPr>
          <p:nvPr/>
        </p:nvSpPr>
        <p:spPr bwMode="auto">
          <a:xfrm>
            <a:off x="152400" y="39469"/>
            <a:ext cx="5867400" cy="646331"/>
          </a:xfrm>
          <a:prstGeom prst="rect">
            <a:avLst/>
          </a:prstGeom>
          <a:noFill/>
          <a:ln w="9525">
            <a:noFill/>
            <a:miter lim="800000"/>
            <a:headEnd/>
            <a:tailEnd/>
          </a:ln>
          <a:effectLst/>
        </p:spPr>
        <p:txBody>
          <a:bodyPr wrap="square">
            <a:spAutoFit/>
          </a:bodyPr>
          <a:lstStyle/>
          <a:p>
            <a:pPr algn="l" eaLnBrk="1" hangingPunct="1"/>
            <a:r>
              <a:rPr lang="en-US" sz="3600" b="1" dirty="0" smtClean="0">
                <a:solidFill>
                  <a:srgbClr val="996633"/>
                </a:solidFill>
                <a:latin typeface="Comic Sans MS" pitchFamily="66" charset="0"/>
              </a:rPr>
              <a:t>SQL for force detection</a:t>
            </a:r>
            <a:r>
              <a:rPr lang="en-US" sz="3600" dirty="0" smtClean="0">
                <a:solidFill>
                  <a:schemeClr val="tx1"/>
                </a:solidFill>
              </a:rPr>
              <a:t> </a:t>
            </a:r>
            <a:endParaRPr lang="en-US" sz="3600" dirty="0">
              <a:solidFill>
                <a:schemeClr val="tx1"/>
              </a:solidFill>
            </a:endParaRPr>
          </a:p>
        </p:txBody>
      </p:sp>
      <p:grpSp>
        <p:nvGrpSpPr>
          <p:cNvPr id="124" name="Group 123"/>
          <p:cNvGrpSpPr/>
          <p:nvPr/>
        </p:nvGrpSpPr>
        <p:grpSpPr>
          <a:xfrm>
            <a:off x="228600" y="990600"/>
            <a:ext cx="3276599" cy="838200"/>
            <a:chOff x="381001" y="762000"/>
            <a:chExt cx="3276599" cy="838200"/>
          </a:xfrm>
        </p:grpSpPr>
        <p:pic>
          <p:nvPicPr>
            <p:cNvPr id="76" name="Picture 75" descr="TP_tmp"/>
            <p:cNvPicPr>
              <a:picLocks noChangeAspect="1"/>
            </p:cNvPicPr>
            <p:nvPr>
              <p:custDataLst>
                <p:tags r:id="rId20"/>
              </p:custDataLst>
            </p:nvPr>
          </p:nvPicPr>
          <p:blipFill>
            <a:blip r:embed="rId23" cstate="print"/>
            <a:stretch>
              <a:fillRect/>
            </a:stretch>
          </p:blipFill>
          <p:spPr bwMode="auto">
            <a:xfrm>
              <a:off x="381001" y="880109"/>
              <a:ext cx="3230581" cy="640081"/>
            </a:xfrm>
            <a:prstGeom prst="rect">
              <a:avLst/>
            </a:prstGeom>
            <a:noFill/>
            <a:ln/>
            <a:effectLst/>
          </p:spPr>
        </p:pic>
        <p:sp>
          <p:nvSpPr>
            <p:cNvPr id="54" name="Rectangle 53"/>
            <p:cNvSpPr/>
            <p:nvPr/>
          </p:nvSpPr>
          <p:spPr bwMode="auto">
            <a:xfrm>
              <a:off x="1600200" y="762000"/>
              <a:ext cx="990600" cy="838200"/>
            </a:xfrm>
            <a:prstGeom prst="rect">
              <a:avLst/>
            </a:prstGeom>
            <a:noFill/>
            <a:ln w="2857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5" name="Rectangle 54"/>
            <p:cNvSpPr/>
            <p:nvPr/>
          </p:nvSpPr>
          <p:spPr bwMode="auto">
            <a:xfrm>
              <a:off x="2895600" y="990600"/>
              <a:ext cx="762000" cy="3810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pic>
        <p:nvPicPr>
          <p:cNvPr id="141" name="Picture 140" descr="TP_tmp"/>
          <p:cNvPicPr>
            <a:picLocks noChangeAspect="1"/>
          </p:cNvPicPr>
          <p:nvPr>
            <p:custDataLst>
              <p:tags r:id="rId1"/>
            </p:custDataLst>
          </p:nvPr>
        </p:nvPicPr>
        <p:blipFill>
          <a:blip r:embed="rId24" cstate="print"/>
          <a:stretch>
            <a:fillRect/>
          </a:stretch>
        </p:blipFill>
        <p:spPr bwMode="auto">
          <a:xfrm>
            <a:off x="3611234" y="1066797"/>
            <a:ext cx="4770766" cy="685849"/>
          </a:xfrm>
          <a:prstGeom prst="rect">
            <a:avLst/>
          </a:prstGeom>
          <a:noFill/>
          <a:ln/>
          <a:effectLst/>
        </p:spPr>
      </p:pic>
      <p:grpSp>
        <p:nvGrpSpPr>
          <p:cNvPr id="120" name="Group 119"/>
          <p:cNvGrpSpPr/>
          <p:nvPr/>
        </p:nvGrpSpPr>
        <p:grpSpPr bwMode="auto">
          <a:xfrm>
            <a:off x="609600" y="1219200"/>
            <a:ext cx="3810000" cy="1143000"/>
            <a:chOff x="-1600200" y="1828800"/>
            <a:chExt cx="3810000" cy="1143000"/>
          </a:xfrm>
        </p:grpSpPr>
        <p:pic>
          <p:nvPicPr>
            <p:cNvPr id="118" name="Picture 117" descr="TP_tmp"/>
            <p:cNvPicPr>
              <a:picLocks noChangeAspect="1"/>
            </p:cNvPicPr>
            <p:nvPr>
              <p:custDataLst>
                <p:tags r:id="rId19"/>
              </p:custDataLst>
            </p:nvPr>
          </p:nvPicPr>
          <p:blipFill>
            <a:blip r:embed="rId25" cstate="print"/>
            <a:stretch>
              <a:fillRect/>
            </a:stretch>
          </p:blipFill>
          <p:spPr bwMode="auto">
            <a:xfrm>
              <a:off x="-1524000" y="2575558"/>
              <a:ext cx="3657621" cy="320042"/>
            </a:xfrm>
            <a:prstGeom prst="rect">
              <a:avLst/>
            </a:prstGeom>
            <a:noFill/>
            <a:ln w="28575" cap="flat" cmpd="sng" algn="ctr">
              <a:noFill/>
              <a:prstDash val="solid"/>
              <a:round/>
              <a:headEnd type="none" w="med" len="med"/>
              <a:tailEnd type="none" w="med" len="med"/>
            </a:ln>
            <a:effectLst/>
          </p:spPr>
        </p:pic>
        <p:sp>
          <p:nvSpPr>
            <p:cNvPr id="85" name="Rectangle 84"/>
            <p:cNvSpPr/>
            <p:nvPr/>
          </p:nvSpPr>
          <p:spPr bwMode="auto">
            <a:xfrm>
              <a:off x="-1600200" y="2514600"/>
              <a:ext cx="3810000" cy="457200"/>
            </a:xfrm>
            <a:prstGeom prst="rect">
              <a:avLst/>
            </a:prstGeom>
            <a:noFill/>
            <a:ln w="2857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87" name="Straight Connector 86"/>
            <p:cNvCxnSpPr/>
            <p:nvPr/>
          </p:nvCxnSpPr>
          <p:spPr bwMode="auto">
            <a:xfrm rot="5400000">
              <a:off x="1371600" y="2362200"/>
              <a:ext cx="304800" cy="0"/>
            </a:xfrm>
            <a:prstGeom prst="line">
              <a:avLst/>
            </a:prstGeom>
            <a:solidFill>
              <a:schemeClr val="accent1"/>
            </a:solidFill>
            <a:ln w="28575" cap="flat" cmpd="sng" algn="ctr">
              <a:solidFill>
                <a:schemeClr val="accent6"/>
              </a:solidFill>
              <a:prstDash val="solid"/>
              <a:round/>
              <a:headEnd type="none" w="med" len="med"/>
              <a:tailEnd type="none" w="med" len="med"/>
            </a:ln>
            <a:effectLst/>
          </p:spPr>
        </p:cxnSp>
        <p:sp>
          <p:nvSpPr>
            <p:cNvPr id="91" name="Rectangle 90"/>
            <p:cNvSpPr/>
            <p:nvPr/>
          </p:nvSpPr>
          <p:spPr bwMode="auto">
            <a:xfrm>
              <a:off x="1295400" y="1828800"/>
              <a:ext cx="381000" cy="381000"/>
            </a:xfrm>
            <a:prstGeom prst="rect">
              <a:avLst/>
            </a:prstGeom>
            <a:noFill/>
            <a:ln w="2857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nvGrpSpPr>
          <p:cNvPr id="147" name="Group 146"/>
          <p:cNvGrpSpPr/>
          <p:nvPr/>
        </p:nvGrpSpPr>
        <p:grpSpPr>
          <a:xfrm>
            <a:off x="5181600" y="1219200"/>
            <a:ext cx="3505200" cy="1143000"/>
            <a:chOff x="5181600" y="1219200"/>
            <a:chExt cx="3505200" cy="1143000"/>
          </a:xfrm>
        </p:grpSpPr>
        <p:pic>
          <p:nvPicPr>
            <p:cNvPr id="121" name="Picture 120" descr="TP_tmp"/>
            <p:cNvPicPr>
              <a:picLocks noChangeAspect="1"/>
            </p:cNvPicPr>
            <p:nvPr>
              <p:custDataLst>
                <p:tags r:id="rId18"/>
              </p:custDataLst>
            </p:nvPr>
          </p:nvPicPr>
          <p:blipFill>
            <a:blip r:embed="rId26" cstate="print"/>
            <a:stretch>
              <a:fillRect/>
            </a:stretch>
          </p:blipFill>
          <p:spPr bwMode="auto">
            <a:xfrm>
              <a:off x="5273026" y="1965958"/>
              <a:ext cx="3337574" cy="320042"/>
            </a:xfrm>
            <a:prstGeom prst="rect">
              <a:avLst/>
            </a:prstGeom>
            <a:noFill/>
            <a:ln/>
            <a:effectLst/>
          </p:spPr>
        </p:pic>
        <p:grpSp>
          <p:nvGrpSpPr>
            <p:cNvPr id="142" name="Group 141"/>
            <p:cNvGrpSpPr/>
            <p:nvPr/>
          </p:nvGrpSpPr>
          <p:grpSpPr bwMode="auto">
            <a:xfrm>
              <a:off x="5181600" y="1219200"/>
              <a:ext cx="3505200" cy="1143000"/>
              <a:chOff x="685800" y="1828800"/>
              <a:chExt cx="3505200" cy="1143000"/>
            </a:xfrm>
          </p:grpSpPr>
          <p:sp>
            <p:nvSpPr>
              <p:cNvPr id="144" name="Rectangle 143"/>
              <p:cNvSpPr/>
              <p:nvPr/>
            </p:nvSpPr>
            <p:spPr bwMode="auto">
              <a:xfrm>
                <a:off x="685800" y="2514600"/>
                <a:ext cx="3505200" cy="457200"/>
              </a:xfrm>
              <a:prstGeom prst="rect">
                <a:avLst/>
              </a:prstGeom>
              <a:noFill/>
              <a:ln w="2857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145" name="Straight Connector 144"/>
              <p:cNvCxnSpPr/>
              <p:nvPr/>
            </p:nvCxnSpPr>
            <p:spPr bwMode="auto">
              <a:xfrm rot="5400000">
                <a:off x="1371600" y="2362200"/>
                <a:ext cx="304800" cy="0"/>
              </a:xfrm>
              <a:prstGeom prst="line">
                <a:avLst/>
              </a:prstGeom>
              <a:solidFill>
                <a:schemeClr val="accent1"/>
              </a:solidFill>
              <a:ln w="28575" cap="flat" cmpd="sng" algn="ctr">
                <a:solidFill>
                  <a:schemeClr val="accent6"/>
                </a:solidFill>
                <a:prstDash val="solid"/>
                <a:round/>
                <a:headEnd type="none" w="med" len="med"/>
                <a:tailEnd type="none" w="med" len="med"/>
              </a:ln>
              <a:effectLst/>
            </p:spPr>
          </p:cxnSp>
          <p:sp>
            <p:nvSpPr>
              <p:cNvPr id="146" name="Rectangle 145"/>
              <p:cNvSpPr/>
              <p:nvPr/>
            </p:nvSpPr>
            <p:spPr bwMode="auto">
              <a:xfrm>
                <a:off x="1295400" y="1828800"/>
                <a:ext cx="381000" cy="381000"/>
              </a:xfrm>
              <a:prstGeom prst="rect">
                <a:avLst/>
              </a:prstGeom>
              <a:noFill/>
              <a:ln w="2857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grpSp>
      <p:grpSp>
        <p:nvGrpSpPr>
          <p:cNvPr id="43" name="Group 42"/>
          <p:cNvGrpSpPr/>
          <p:nvPr/>
        </p:nvGrpSpPr>
        <p:grpSpPr>
          <a:xfrm>
            <a:off x="6909816" y="76200"/>
            <a:ext cx="2157984" cy="937201"/>
            <a:chOff x="152400" y="762000"/>
            <a:chExt cx="8839200" cy="3828804"/>
          </a:xfrm>
        </p:grpSpPr>
        <p:grpSp>
          <p:nvGrpSpPr>
            <p:cNvPr id="44" name="Group 1"/>
            <p:cNvGrpSpPr/>
            <p:nvPr/>
          </p:nvGrpSpPr>
          <p:grpSpPr>
            <a:xfrm>
              <a:off x="4060173" y="2032535"/>
              <a:ext cx="4093227" cy="329665"/>
              <a:chOff x="4316993" y="1861331"/>
              <a:chExt cx="4093227" cy="329665"/>
            </a:xfrm>
          </p:grpSpPr>
          <p:pic>
            <p:nvPicPr>
              <p:cNvPr id="82" name="Picture 2"/>
              <p:cNvPicPr>
                <a:picLocks noChangeAspect="1"/>
              </p:cNvPicPr>
              <p:nvPr>
                <p:custDataLst>
                  <p:tags r:id="rId17"/>
                </p:custDataLst>
              </p:nvPr>
            </p:nvPicPr>
            <p:blipFill>
              <a:blip r:embed="rId27" cstate="print"/>
              <a:stretch>
                <a:fillRect/>
              </a:stretch>
            </p:blipFill>
            <p:spPr bwMode="auto">
              <a:xfrm>
                <a:off x="5192772" y="1861331"/>
                <a:ext cx="3217448" cy="329665"/>
              </a:xfrm>
              <a:prstGeom prst="rect">
                <a:avLst/>
              </a:prstGeom>
              <a:gradFill flip="none" rotWithShape="1">
                <a:gsLst>
                  <a:gs pos="0">
                    <a:srgbClr val="0064C8"/>
                  </a:gs>
                  <a:gs pos="100000">
                    <a:srgbClr val="FFFFFF"/>
                  </a:gs>
                </a:gsLst>
                <a:lin ang="5400000" scaled="1"/>
                <a:tileRect/>
              </a:gradFill>
              <a:ln/>
              <a:effectLst/>
            </p:spPr>
          </p:pic>
          <p:cxnSp>
            <p:nvCxnSpPr>
              <p:cNvPr id="83" name="Straight Arrow Connector 3"/>
              <p:cNvCxnSpPr/>
              <p:nvPr/>
            </p:nvCxnSpPr>
            <p:spPr bwMode="auto">
              <a:xfrm rot="10800000">
                <a:off x="4316993" y="2037007"/>
                <a:ext cx="685800" cy="1588"/>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45" name="Group 4"/>
            <p:cNvGrpSpPr/>
            <p:nvPr/>
          </p:nvGrpSpPr>
          <p:grpSpPr>
            <a:xfrm>
              <a:off x="4038600" y="2565906"/>
              <a:ext cx="4522207" cy="329694"/>
              <a:chOff x="4316993" y="2438400"/>
              <a:chExt cx="4522207" cy="329694"/>
            </a:xfrm>
          </p:grpSpPr>
          <p:pic>
            <p:nvPicPr>
              <p:cNvPr id="80" name="Picture 5"/>
              <p:cNvPicPr>
                <a:picLocks noChangeAspect="1"/>
              </p:cNvPicPr>
              <p:nvPr>
                <p:custDataLst>
                  <p:tags r:id="rId16"/>
                </p:custDataLst>
              </p:nvPr>
            </p:nvPicPr>
            <p:blipFill>
              <a:blip r:embed="rId28" cstate="print"/>
              <a:stretch>
                <a:fillRect/>
              </a:stretch>
            </p:blipFill>
            <p:spPr bwMode="auto">
              <a:xfrm>
                <a:off x="5192772" y="2438400"/>
                <a:ext cx="3646428" cy="329694"/>
              </a:xfrm>
              <a:prstGeom prst="rect">
                <a:avLst/>
              </a:prstGeom>
              <a:gradFill flip="none" rotWithShape="1">
                <a:gsLst>
                  <a:gs pos="0">
                    <a:srgbClr val="0064C8"/>
                  </a:gs>
                  <a:gs pos="100000">
                    <a:srgbClr val="FFFFFF"/>
                  </a:gs>
                </a:gsLst>
                <a:lin ang="5400000" scaled="1"/>
                <a:tileRect/>
              </a:gradFill>
              <a:ln w="19050" cap="flat" cmpd="sng" algn="ctr">
                <a:noFill/>
                <a:prstDash val="solid"/>
                <a:round/>
                <a:headEnd type="none" w="med" len="med"/>
                <a:tailEnd type="none" w="med" len="med"/>
              </a:ln>
              <a:effectLst/>
            </p:spPr>
          </p:pic>
          <p:cxnSp>
            <p:nvCxnSpPr>
              <p:cNvPr id="81" name="Straight Arrow Connector 80"/>
              <p:cNvCxnSpPr/>
              <p:nvPr/>
            </p:nvCxnSpPr>
            <p:spPr bwMode="auto">
              <a:xfrm rot="10800000">
                <a:off x="4316993" y="2589211"/>
                <a:ext cx="6858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46" name="Group 7"/>
            <p:cNvGrpSpPr/>
            <p:nvPr/>
          </p:nvGrpSpPr>
          <p:grpSpPr>
            <a:xfrm>
              <a:off x="152400" y="762000"/>
              <a:ext cx="8839200" cy="2743200"/>
              <a:chOff x="152400" y="762000"/>
              <a:chExt cx="8839200" cy="2743200"/>
            </a:xfrm>
          </p:grpSpPr>
          <p:sp>
            <p:nvSpPr>
              <p:cNvPr id="51" name="Rectangle 50"/>
              <p:cNvSpPr/>
              <p:nvPr/>
            </p:nvSpPr>
            <p:spPr bwMode="auto">
              <a:xfrm>
                <a:off x="152400" y="762000"/>
                <a:ext cx="381000" cy="2743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2" name="Freeform 51"/>
              <p:cNvSpPr/>
              <p:nvPr/>
            </p:nvSpPr>
            <p:spPr bwMode="auto">
              <a:xfrm>
                <a:off x="520454" y="1796142"/>
                <a:ext cx="2032000" cy="638628"/>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3" name="Rectangle 52"/>
              <p:cNvSpPr/>
              <p:nvPr/>
            </p:nvSpPr>
            <p:spPr bwMode="auto">
              <a:xfrm>
                <a:off x="2527054" y="1447799"/>
                <a:ext cx="1371600" cy="129540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56" name="Picture 55"/>
              <p:cNvPicPr>
                <a:picLocks noChangeAspect="1"/>
              </p:cNvPicPr>
              <p:nvPr>
                <p:custDataLst>
                  <p:tags r:id="rId11"/>
                </p:custDataLst>
              </p:nvPr>
            </p:nvPicPr>
            <p:blipFill>
              <a:blip r:embed="rId29" cstate="print"/>
              <a:stretch>
                <a:fillRect/>
              </a:stretch>
            </p:blipFill>
            <p:spPr bwMode="auto">
              <a:xfrm>
                <a:off x="4223675" y="990600"/>
                <a:ext cx="4767925" cy="791849"/>
              </a:xfrm>
              <a:prstGeom prst="rect">
                <a:avLst/>
              </a:prstGeom>
              <a:solidFill>
                <a:srgbClr val="BBE0E3"/>
              </a:solidFill>
              <a:ln/>
              <a:effectLst/>
            </p:spPr>
          </p:pic>
          <p:cxnSp>
            <p:nvCxnSpPr>
              <p:cNvPr id="73" name="Straight Arrow Connector 72"/>
              <p:cNvCxnSpPr/>
              <p:nvPr/>
            </p:nvCxnSpPr>
            <p:spPr bwMode="auto">
              <a:xfrm rot="10800000">
                <a:off x="4038600" y="1542804"/>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74" name="Picture 73"/>
              <p:cNvPicPr>
                <a:picLocks noChangeAspect="1"/>
              </p:cNvPicPr>
              <p:nvPr>
                <p:custDataLst>
                  <p:tags r:id="rId12"/>
                </p:custDataLst>
              </p:nvPr>
            </p:nvPicPr>
            <p:blipFill>
              <a:blip r:embed="rId30" cstate="print"/>
              <a:stretch>
                <a:fillRect/>
              </a:stretch>
            </p:blipFill>
            <p:spPr bwMode="auto">
              <a:xfrm>
                <a:off x="774454" y="1219199"/>
                <a:ext cx="1388572" cy="429466"/>
              </a:xfrm>
              <a:prstGeom prst="rect">
                <a:avLst/>
              </a:prstGeom>
              <a:solidFill>
                <a:srgbClr val="BBE0E3"/>
              </a:solidFill>
              <a:ln w="9525" cap="flat" cmpd="sng" algn="ctr">
                <a:noFill/>
                <a:prstDash val="solid"/>
                <a:round/>
                <a:headEnd type="none" w="med" len="med"/>
                <a:tailEnd w="med" len="med"/>
              </a:ln>
              <a:effectLst/>
            </p:spPr>
          </p:pic>
          <p:pic>
            <p:nvPicPr>
              <p:cNvPr id="75" name="Picture 74"/>
              <p:cNvPicPr>
                <a:picLocks noChangeAspect="1"/>
              </p:cNvPicPr>
              <p:nvPr>
                <p:custDataLst>
                  <p:tags r:id="rId13"/>
                </p:custDataLst>
              </p:nvPr>
            </p:nvPicPr>
            <p:blipFill>
              <a:blip r:embed="rId31" cstate="print"/>
              <a:stretch>
                <a:fillRect/>
              </a:stretch>
            </p:blipFill>
            <p:spPr bwMode="auto">
              <a:xfrm>
                <a:off x="1307854" y="2581188"/>
                <a:ext cx="215228" cy="314411"/>
              </a:xfrm>
              <a:prstGeom prst="rect">
                <a:avLst/>
              </a:prstGeom>
              <a:solidFill>
                <a:srgbClr val="BBE0E3"/>
              </a:solidFill>
              <a:ln w="9525" cap="flat" cmpd="sng" algn="ctr">
                <a:noFill/>
                <a:prstDash val="solid"/>
                <a:round/>
                <a:headEnd type="none" w="med" len="med"/>
                <a:tailEnd w="med" len="med"/>
              </a:ln>
              <a:effectLst/>
            </p:spPr>
          </p:pic>
          <p:pic>
            <p:nvPicPr>
              <p:cNvPr id="77" name="Picture 76"/>
              <p:cNvPicPr>
                <a:picLocks noChangeAspect="1"/>
              </p:cNvPicPr>
              <p:nvPr>
                <p:custDataLst>
                  <p:tags r:id="rId14"/>
                </p:custDataLst>
              </p:nvPr>
            </p:nvPicPr>
            <p:blipFill>
              <a:blip r:embed="rId32" cstate="print"/>
              <a:stretch>
                <a:fillRect/>
              </a:stretch>
            </p:blipFill>
            <p:spPr bwMode="auto">
              <a:xfrm>
                <a:off x="3050359" y="1129508"/>
                <a:ext cx="314895" cy="165891"/>
              </a:xfrm>
              <a:prstGeom prst="rect">
                <a:avLst/>
              </a:prstGeom>
              <a:solidFill>
                <a:srgbClr val="BBE0E3"/>
              </a:solidFill>
              <a:ln w="9525" cap="flat" cmpd="sng" algn="ctr">
                <a:noFill/>
                <a:prstDash val="solid"/>
                <a:round/>
                <a:headEnd type="none" w="med" len="med"/>
                <a:tailEnd w="med" len="med"/>
              </a:ln>
              <a:effectLst/>
            </p:spPr>
          </p:pic>
          <p:cxnSp>
            <p:nvCxnSpPr>
              <p:cNvPr id="78" name="Straight Arrow Connector 77"/>
              <p:cNvCxnSpPr/>
              <p:nvPr/>
            </p:nvCxnSpPr>
            <p:spPr bwMode="auto">
              <a:xfrm>
                <a:off x="3898655" y="3141416"/>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79" name="Picture 78"/>
              <p:cNvPicPr>
                <a:picLocks noChangeAspect="1"/>
              </p:cNvPicPr>
              <p:nvPr>
                <p:custDataLst>
                  <p:tags r:id="rId15"/>
                </p:custDataLst>
              </p:nvPr>
            </p:nvPicPr>
            <p:blipFill>
              <a:blip r:embed="rId33" cstate="print"/>
              <a:stretch>
                <a:fillRect/>
              </a:stretch>
            </p:blipFill>
            <p:spPr bwMode="auto">
              <a:xfrm>
                <a:off x="4691124" y="2964614"/>
                <a:ext cx="579130" cy="330790"/>
              </a:xfrm>
              <a:prstGeom prst="rect">
                <a:avLst/>
              </a:prstGeom>
              <a:solidFill>
                <a:srgbClr val="BBE0E3"/>
              </a:solidFill>
              <a:ln w="9525" cap="flat" cmpd="sng" algn="ctr">
                <a:noFill/>
                <a:prstDash val="solid"/>
                <a:round/>
                <a:headEnd type="none" w="med" len="med"/>
                <a:tailEnd w="med" len="med"/>
              </a:ln>
              <a:effectLst/>
            </p:spPr>
          </p:pic>
        </p:grpSp>
        <p:grpSp>
          <p:nvGrpSpPr>
            <p:cNvPr id="47" name="Group 67"/>
            <p:cNvGrpSpPr/>
            <p:nvPr/>
          </p:nvGrpSpPr>
          <p:grpSpPr bwMode="auto">
            <a:xfrm>
              <a:off x="3200950" y="3385279"/>
              <a:ext cx="5638335" cy="1205525"/>
              <a:chOff x="3353431" y="3181593"/>
              <a:chExt cx="5638335" cy="1205525"/>
            </a:xfrm>
          </p:grpSpPr>
          <p:cxnSp>
            <p:nvCxnSpPr>
              <p:cNvPr id="48" name="Straight Arrow Connector 47"/>
              <p:cNvCxnSpPr/>
              <p:nvPr/>
            </p:nvCxnSpPr>
            <p:spPr bwMode="auto">
              <a:xfrm rot="5400000">
                <a:off x="4921557" y="3363679"/>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49" name="Picture 48"/>
              <p:cNvPicPr>
                <a:picLocks noChangeAspect="1"/>
              </p:cNvPicPr>
              <p:nvPr>
                <p:custDataLst>
                  <p:tags r:id="rId9"/>
                </p:custDataLst>
              </p:nvPr>
            </p:nvPicPr>
            <p:blipFill>
              <a:blip r:embed="rId34" cstate="print"/>
              <a:stretch>
                <a:fillRect/>
              </a:stretch>
            </p:blipFill>
            <p:spPr bwMode="auto">
              <a:xfrm>
                <a:off x="3353431" y="3657596"/>
                <a:ext cx="4337504" cy="329544"/>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pic>
            <p:nvPicPr>
              <p:cNvPr id="50" name="Picture 49"/>
              <p:cNvPicPr>
                <a:picLocks noChangeAspect="1"/>
              </p:cNvPicPr>
              <p:nvPr>
                <p:custDataLst>
                  <p:tags r:id="rId10"/>
                </p:custDataLst>
              </p:nvPr>
            </p:nvPicPr>
            <p:blipFill>
              <a:blip r:embed="rId35" cstate="print"/>
              <a:stretch>
                <a:fillRect/>
              </a:stretch>
            </p:blipFill>
            <p:spPr bwMode="auto">
              <a:xfrm>
                <a:off x="5807487" y="4139661"/>
                <a:ext cx="3184279" cy="247457"/>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grpSp>
      </p:grpSp>
      <p:grpSp>
        <p:nvGrpSpPr>
          <p:cNvPr id="42" name="Group 41"/>
          <p:cNvGrpSpPr/>
          <p:nvPr/>
        </p:nvGrpSpPr>
        <p:grpSpPr>
          <a:xfrm>
            <a:off x="1524000" y="2514600"/>
            <a:ext cx="6043448" cy="4216400"/>
            <a:chOff x="1524000" y="2590800"/>
            <a:chExt cx="6043448" cy="4216400"/>
          </a:xfrm>
        </p:grpSpPr>
        <p:pic>
          <p:nvPicPr>
            <p:cNvPr id="57" name="Picture 147" descr="TP_tmp"/>
            <p:cNvPicPr>
              <a:picLocks noChangeAspect="1"/>
            </p:cNvPicPr>
            <p:nvPr>
              <p:custDataLst>
                <p:tags r:id="rId2"/>
              </p:custDataLst>
            </p:nvPr>
          </p:nvPicPr>
          <p:blipFill>
            <a:blip r:embed="rId36" cstate="print"/>
            <a:srcRect/>
            <a:stretch>
              <a:fillRect/>
            </a:stretch>
          </p:blipFill>
          <p:spPr bwMode="auto">
            <a:xfrm>
              <a:off x="2101850" y="6248400"/>
              <a:ext cx="5016500" cy="558800"/>
            </a:xfrm>
            <a:prstGeom prst="rect">
              <a:avLst/>
            </a:prstGeom>
            <a:noFill/>
            <a:ln w="9525">
              <a:noFill/>
              <a:miter lim="800000"/>
              <a:headEnd/>
              <a:tailEnd/>
            </a:ln>
          </p:spPr>
        </p:pic>
        <p:pic>
          <p:nvPicPr>
            <p:cNvPr id="58" name="Picture 42" descr="C:\Documents and Settings\Carlton Caves\My Documents\My Stuff 2\talks\waveformestimation\plot1.jpg"/>
            <p:cNvPicPr>
              <a:picLocks noChangeAspect="1" noChangeArrowheads="1"/>
            </p:cNvPicPr>
            <p:nvPr/>
          </p:nvPicPr>
          <p:blipFill>
            <a:blip r:embed="rId37" cstate="print"/>
            <a:srcRect/>
            <a:stretch>
              <a:fillRect/>
            </a:stretch>
          </p:blipFill>
          <p:spPr bwMode="auto">
            <a:xfrm>
              <a:off x="1524000" y="2590800"/>
              <a:ext cx="6043448" cy="3505200"/>
            </a:xfrm>
            <a:prstGeom prst="rect">
              <a:avLst/>
            </a:prstGeom>
            <a:noFill/>
          </p:spPr>
        </p:pic>
        <p:pic>
          <p:nvPicPr>
            <p:cNvPr id="59" name="Picture 58" descr="TP_tmp"/>
            <p:cNvPicPr>
              <a:picLocks noChangeAspect="1"/>
            </p:cNvPicPr>
            <p:nvPr>
              <p:custDataLst>
                <p:tags r:id="rId3"/>
              </p:custDataLst>
            </p:nvPr>
          </p:nvPicPr>
          <p:blipFill>
            <a:blip r:embed="rId38" cstate="print"/>
            <a:stretch>
              <a:fillRect/>
            </a:stretch>
          </p:blipFill>
          <p:spPr bwMode="auto">
            <a:xfrm>
              <a:off x="4419600" y="4267200"/>
              <a:ext cx="482347" cy="215646"/>
            </a:xfrm>
            <a:prstGeom prst="rect">
              <a:avLst/>
            </a:prstGeom>
            <a:noFill/>
            <a:ln/>
            <a:effectLst/>
          </p:spPr>
        </p:pic>
        <p:pic>
          <p:nvPicPr>
            <p:cNvPr id="60" name="Picture 59" descr="TP_tmp"/>
            <p:cNvPicPr>
              <a:picLocks noChangeAspect="1"/>
            </p:cNvPicPr>
            <p:nvPr>
              <p:custDataLst>
                <p:tags r:id="rId4"/>
              </p:custDataLst>
            </p:nvPr>
          </p:nvPicPr>
          <p:blipFill>
            <a:blip r:embed="rId39" cstate="print"/>
            <a:stretch>
              <a:fillRect/>
            </a:stretch>
          </p:blipFill>
          <p:spPr bwMode="auto">
            <a:xfrm>
              <a:off x="2590800" y="3137263"/>
              <a:ext cx="939350" cy="520337"/>
            </a:xfrm>
            <a:prstGeom prst="rect">
              <a:avLst/>
            </a:prstGeom>
            <a:noFill/>
            <a:ln/>
            <a:effectLst/>
          </p:spPr>
        </p:pic>
        <p:pic>
          <p:nvPicPr>
            <p:cNvPr id="61" name="Picture 60" descr="TP_tmp"/>
            <p:cNvPicPr>
              <a:picLocks noChangeAspect="1"/>
            </p:cNvPicPr>
            <p:nvPr>
              <p:custDataLst>
                <p:tags r:id="rId5"/>
              </p:custDataLst>
            </p:nvPr>
          </p:nvPicPr>
          <p:blipFill>
            <a:blip r:embed="rId40" cstate="print"/>
            <a:stretch>
              <a:fillRect/>
            </a:stretch>
          </p:blipFill>
          <p:spPr bwMode="auto">
            <a:xfrm>
              <a:off x="5410200" y="2692244"/>
              <a:ext cx="723554" cy="203356"/>
            </a:xfrm>
            <a:prstGeom prst="rect">
              <a:avLst/>
            </a:prstGeom>
            <a:noFill/>
            <a:ln/>
            <a:effectLst/>
          </p:spPr>
        </p:pic>
        <p:pic>
          <p:nvPicPr>
            <p:cNvPr id="62" name="Picture 61" descr="TP_tmp"/>
            <p:cNvPicPr>
              <a:picLocks noChangeAspect="1"/>
            </p:cNvPicPr>
            <p:nvPr>
              <p:custDataLst>
                <p:tags r:id="rId6"/>
              </p:custDataLst>
            </p:nvPr>
          </p:nvPicPr>
          <p:blipFill>
            <a:blip r:embed="rId41" cstate="print"/>
            <a:stretch>
              <a:fillRect/>
            </a:stretch>
          </p:blipFill>
          <p:spPr bwMode="auto">
            <a:xfrm>
              <a:off x="5632289" y="3200400"/>
              <a:ext cx="584175" cy="203357"/>
            </a:xfrm>
            <a:prstGeom prst="rect">
              <a:avLst/>
            </a:prstGeom>
            <a:noFill/>
            <a:ln/>
            <a:effectLst/>
          </p:spPr>
        </p:pic>
        <p:pic>
          <p:nvPicPr>
            <p:cNvPr id="63" name="Picture 62" descr="TP_tmp"/>
            <p:cNvPicPr>
              <a:picLocks noChangeAspect="1"/>
            </p:cNvPicPr>
            <p:nvPr>
              <p:custDataLst>
                <p:tags r:id="rId7"/>
              </p:custDataLst>
            </p:nvPr>
          </p:nvPicPr>
          <p:blipFill>
            <a:blip r:embed="rId42" cstate="print"/>
            <a:stretch>
              <a:fillRect/>
            </a:stretch>
          </p:blipFill>
          <p:spPr bwMode="auto">
            <a:xfrm>
              <a:off x="2362200" y="3835155"/>
              <a:ext cx="774922" cy="203445"/>
            </a:xfrm>
            <a:prstGeom prst="rect">
              <a:avLst/>
            </a:prstGeom>
            <a:noFill/>
            <a:ln/>
            <a:effectLst/>
          </p:spPr>
        </p:pic>
        <p:pic>
          <p:nvPicPr>
            <p:cNvPr id="64" name="Picture 63" descr="TP_tmp"/>
            <p:cNvPicPr>
              <a:picLocks noChangeAspect="1"/>
            </p:cNvPicPr>
            <p:nvPr>
              <p:custDataLst>
                <p:tags r:id="rId8"/>
              </p:custDataLst>
            </p:nvPr>
          </p:nvPicPr>
          <p:blipFill>
            <a:blip r:embed="rId43" cstate="print"/>
            <a:stretch>
              <a:fillRect/>
            </a:stretch>
          </p:blipFill>
          <p:spPr bwMode="auto">
            <a:xfrm>
              <a:off x="4457959" y="4876800"/>
              <a:ext cx="495041" cy="228480"/>
            </a:xfrm>
            <a:prstGeom prst="rect">
              <a:avLst/>
            </a:prstGeom>
            <a:noFill/>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7"/>
          <p:cNvSpPr txBox="1">
            <a:spLocks noChangeArrowheads="1"/>
          </p:cNvSpPr>
          <p:nvPr/>
        </p:nvSpPr>
        <p:spPr bwMode="auto">
          <a:xfrm>
            <a:off x="152400" y="39469"/>
            <a:ext cx="5867400" cy="646331"/>
          </a:xfrm>
          <a:prstGeom prst="rect">
            <a:avLst/>
          </a:prstGeom>
          <a:noFill/>
          <a:ln w="9525">
            <a:noFill/>
            <a:miter lim="800000"/>
            <a:headEnd/>
            <a:tailEnd/>
          </a:ln>
          <a:effectLst/>
        </p:spPr>
        <p:txBody>
          <a:bodyPr wrap="square">
            <a:spAutoFit/>
          </a:bodyPr>
          <a:lstStyle/>
          <a:p>
            <a:pPr algn="l" eaLnBrk="1" hangingPunct="1"/>
            <a:r>
              <a:rPr lang="en-US" sz="3600" b="1" dirty="0" err="1" smtClean="0">
                <a:solidFill>
                  <a:srgbClr val="996633"/>
                </a:solidFill>
                <a:latin typeface="Comic Sans MS" pitchFamily="66" charset="0"/>
              </a:rPr>
              <a:t>Langevin</a:t>
            </a:r>
            <a:r>
              <a:rPr lang="en-US" sz="3600" b="1" dirty="0" smtClean="0">
                <a:solidFill>
                  <a:srgbClr val="996633"/>
                </a:solidFill>
                <a:latin typeface="Comic Sans MS" pitchFamily="66" charset="0"/>
              </a:rPr>
              <a:t> force</a:t>
            </a:r>
            <a:r>
              <a:rPr lang="en-US" sz="3600" dirty="0" smtClean="0">
                <a:solidFill>
                  <a:schemeClr val="tx1"/>
                </a:solidFill>
              </a:rPr>
              <a:t> </a:t>
            </a:r>
            <a:endParaRPr lang="en-US" sz="3600" dirty="0">
              <a:solidFill>
                <a:schemeClr val="tx1"/>
              </a:solidFill>
            </a:endParaRPr>
          </a:p>
        </p:txBody>
      </p:sp>
      <p:pic>
        <p:nvPicPr>
          <p:cNvPr id="48" name="Picture 47" descr="TP_tmp"/>
          <p:cNvPicPr>
            <a:picLocks noChangeAspect="1"/>
          </p:cNvPicPr>
          <p:nvPr>
            <p:custDataLst>
              <p:tags r:id="rId1"/>
            </p:custDataLst>
          </p:nvPr>
        </p:nvPicPr>
        <p:blipFill>
          <a:blip r:embed="rId21" cstate="print"/>
          <a:stretch>
            <a:fillRect/>
          </a:stretch>
        </p:blipFill>
        <p:spPr bwMode="auto">
          <a:xfrm>
            <a:off x="304580" y="868340"/>
            <a:ext cx="4175986" cy="640068"/>
          </a:xfrm>
          <a:prstGeom prst="rect">
            <a:avLst/>
          </a:prstGeom>
          <a:noFill/>
          <a:ln/>
          <a:effectLst/>
        </p:spPr>
      </p:pic>
      <p:pic>
        <p:nvPicPr>
          <p:cNvPr id="46" name="Picture 45" descr="TP_tmp"/>
          <p:cNvPicPr>
            <a:picLocks noChangeAspect="1"/>
          </p:cNvPicPr>
          <p:nvPr>
            <p:custDataLst>
              <p:tags r:id="rId2"/>
            </p:custDataLst>
          </p:nvPr>
        </p:nvPicPr>
        <p:blipFill>
          <a:blip r:embed="rId22" cstate="print"/>
          <a:stretch>
            <a:fillRect/>
          </a:stretch>
        </p:blipFill>
        <p:spPr bwMode="auto">
          <a:xfrm>
            <a:off x="289349" y="1600200"/>
            <a:ext cx="5653747" cy="609906"/>
          </a:xfrm>
          <a:prstGeom prst="rect">
            <a:avLst/>
          </a:prstGeom>
          <a:noFill/>
          <a:ln/>
          <a:effectLst/>
        </p:spPr>
      </p:pic>
      <p:grpSp>
        <p:nvGrpSpPr>
          <p:cNvPr id="29" name="Group 28"/>
          <p:cNvGrpSpPr/>
          <p:nvPr/>
        </p:nvGrpSpPr>
        <p:grpSpPr>
          <a:xfrm>
            <a:off x="6909816" y="76200"/>
            <a:ext cx="2157984" cy="937201"/>
            <a:chOff x="152400" y="762000"/>
            <a:chExt cx="8839200" cy="3828804"/>
          </a:xfrm>
        </p:grpSpPr>
        <p:grpSp>
          <p:nvGrpSpPr>
            <p:cNvPr id="30" name="Group 1"/>
            <p:cNvGrpSpPr/>
            <p:nvPr/>
          </p:nvGrpSpPr>
          <p:grpSpPr>
            <a:xfrm>
              <a:off x="4060173" y="2032535"/>
              <a:ext cx="4093227" cy="329665"/>
              <a:chOff x="4316993" y="1861331"/>
              <a:chExt cx="4093227" cy="329665"/>
            </a:xfrm>
          </p:grpSpPr>
          <p:pic>
            <p:nvPicPr>
              <p:cNvPr id="53" name="Picture 2"/>
              <p:cNvPicPr>
                <a:picLocks noChangeAspect="1"/>
              </p:cNvPicPr>
              <p:nvPr>
                <p:custDataLst>
                  <p:tags r:id="rId18"/>
                </p:custDataLst>
              </p:nvPr>
            </p:nvPicPr>
            <p:blipFill>
              <a:blip r:embed="rId23" cstate="print"/>
              <a:stretch>
                <a:fillRect/>
              </a:stretch>
            </p:blipFill>
            <p:spPr bwMode="auto">
              <a:xfrm>
                <a:off x="5192772" y="1861331"/>
                <a:ext cx="3217448" cy="329665"/>
              </a:xfrm>
              <a:prstGeom prst="rect">
                <a:avLst/>
              </a:prstGeom>
              <a:gradFill flip="none" rotWithShape="1">
                <a:gsLst>
                  <a:gs pos="0">
                    <a:srgbClr val="0064C8"/>
                  </a:gs>
                  <a:gs pos="100000">
                    <a:srgbClr val="FFFFFF"/>
                  </a:gs>
                </a:gsLst>
                <a:lin ang="5400000" scaled="1"/>
                <a:tileRect/>
              </a:gradFill>
              <a:ln/>
              <a:effectLst/>
            </p:spPr>
          </p:pic>
          <p:cxnSp>
            <p:nvCxnSpPr>
              <p:cNvPr id="54" name="Straight Arrow Connector 3"/>
              <p:cNvCxnSpPr/>
              <p:nvPr/>
            </p:nvCxnSpPr>
            <p:spPr bwMode="auto">
              <a:xfrm rot="10800000">
                <a:off x="4316993" y="2037007"/>
                <a:ext cx="685800" cy="1588"/>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31" name="Group 4"/>
            <p:cNvGrpSpPr/>
            <p:nvPr/>
          </p:nvGrpSpPr>
          <p:grpSpPr>
            <a:xfrm>
              <a:off x="4038600" y="2565906"/>
              <a:ext cx="4522207" cy="329694"/>
              <a:chOff x="4316993" y="2438400"/>
              <a:chExt cx="4522207" cy="329694"/>
            </a:xfrm>
          </p:grpSpPr>
          <p:pic>
            <p:nvPicPr>
              <p:cNvPr id="51" name="Picture 5"/>
              <p:cNvPicPr>
                <a:picLocks noChangeAspect="1"/>
              </p:cNvPicPr>
              <p:nvPr>
                <p:custDataLst>
                  <p:tags r:id="rId17"/>
                </p:custDataLst>
              </p:nvPr>
            </p:nvPicPr>
            <p:blipFill>
              <a:blip r:embed="rId24" cstate="print"/>
              <a:stretch>
                <a:fillRect/>
              </a:stretch>
            </p:blipFill>
            <p:spPr bwMode="auto">
              <a:xfrm>
                <a:off x="5192772" y="2438400"/>
                <a:ext cx="3646428" cy="329694"/>
              </a:xfrm>
              <a:prstGeom prst="rect">
                <a:avLst/>
              </a:prstGeom>
              <a:gradFill flip="none" rotWithShape="1">
                <a:gsLst>
                  <a:gs pos="0">
                    <a:srgbClr val="0064C8"/>
                  </a:gs>
                  <a:gs pos="100000">
                    <a:srgbClr val="FFFFFF"/>
                  </a:gs>
                </a:gsLst>
                <a:lin ang="5400000" scaled="1"/>
                <a:tileRect/>
              </a:gradFill>
              <a:ln w="19050" cap="flat" cmpd="sng" algn="ctr">
                <a:noFill/>
                <a:prstDash val="solid"/>
                <a:round/>
                <a:headEnd type="none" w="med" len="med"/>
                <a:tailEnd type="none" w="med" len="med"/>
              </a:ln>
              <a:effectLst/>
            </p:spPr>
          </p:pic>
          <p:cxnSp>
            <p:nvCxnSpPr>
              <p:cNvPr id="52" name="Straight Arrow Connector 51"/>
              <p:cNvCxnSpPr/>
              <p:nvPr/>
            </p:nvCxnSpPr>
            <p:spPr bwMode="auto">
              <a:xfrm rot="10800000">
                <a:off x="4316993" y="2589211"/>
                <a:ext cx="6858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32" name="Group 7"/>
            <p:cNvGrpSpPr/>
            <p:nvPr/>
          </p:nvGrpSpPr>
          <p:grpSpPr>
            <a:xfrm>
              <a:off x="152400" y="762000"/>
              <a:ext cx="8839200" cy="2743200"/>
              <a:chOff x="152400" y="762000"/>
              <a:chExt cx="8839200" cy="2743200"/>
            </a:xfrm>
          </p:grpSpPr>
          <p:sp>
            <p:nvSpPr>
              <p:cNvPr id="38" name="Rectangle 37"/>
              <p:cNvSpPr/>
              <p:nvPr/>
            </p:nvSpPr>
            <p:spPr bwMode="auto">
              <a:xfrm>
                <a:off x="152400" y="762000"/>
                <a:ext cx="381000" cy="2743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39" name="Freeform 38"/>
              <p:cNvSpPr/>
              <p:nvPr/>
            </p:nvSpPr>
            <p:spPr bwMode="auto">
              <a:xfrm>
                <a:off x="520454" y="1796142"/>
                <a:ext cx="2032000" cy="638628"/>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40" name="Rectangle 39"/>
              <p:cNvSpPr/>
              <p:nvPr/>
            </p:nvSpPr>
            <p:spPr bwMode="auto">
              <a:xfrm>
                <a:off x="2527054" y="1447799"/>
                <a:ext cx="1371600" cy="129540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41" name="Picture 40"/>
              <p:cNvPicPr>
                <a:picLocks noChangeAspect="1"/>
              </p:cNvPicPr>
              <p:nvPr>
                <p:custDataLst>
                  <p:tags r:id="rId12"/>
                </p:custDataLst>
              </p:nvPr>
            </p:nvPicPr>
            <p:blipFill>
              <a:blip r:embed="rId25" cstate="print"/>
              <a:stretch>
                <a:fillRect/>
              </a:stretch>
            </p:blipFill>
            <p:spPr bwMode="auto">
              <a:xfrm>
                <a:off x="4223675" y="990600"/>
                <a:ext cx="4767925" cy="791849"/>
              </a:xfrm>
              <a:prstGeom prst="rect">
                <a:avLst/>
              </a:prstGeom>
              <a:solidFill>
                <a:srgbClr val="BBE0E3"/>
              </a:solidFill>
              <a:ln/>
              <a:effectLst/>
            </p:spPr>
          </p:pic>
          <p:cxnSp>
            <p:nvCxnSpPr>
              <p:cNvPr id="42" name="Straight Arrow Connector 41"/>
              <p:cNvCxnSpPr/>
              <p:nvPr/>
            </p:nvCxnSpPr>
            <p:spPr bwMode="auto">
              <a:xfrm rot="10800000">
                <a:off x="4038600" y="1542804"/>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43" name="Picture 42"/>
              <p:cNvPicPr>
                <a:picLocks noChangeAspect="1"/>
              </p:cNvPicPr>
              <p:nvPr>
                <p:custDataLst>
                  <p:tags r:id="rId13"/>
                </p:custDataLst>
              </p:nvPr>
            </p:nvPicPr>
            <p:blipFill>
              <a:blip r:embed="rId26" cstate="print"/>
              <a:stretch>
                <a:fillRect/>
              </a:stretch>
            </p:blipFill>
            <p:spPr bwMode="auto">
              <a:xfrm>
                <a:off x="774454" y="1219199"/>
                <a:ext cx="1388572" cy="429466"/>
              </a:xfrm>
              <a:prstGeom prst="rect">
                <a:avLst/>
              </a:prstGeom>
              <a:solidFill>
                <a:srgbClr val="BBE0E3"/>
              </a:solidFill>
              <a:ln w="9525" cap="flat" cmpd="sng" algn="ctr">
                <a:noFill/>
                <a:prstDash val="solid"/>
                <a:round/>
                <a:headEnd type="none" w="med" len="med"/>
                <a:tailEnd w="med" len="med"/>
              </a:ln>
              <a:effectLst/>
            </p:spPr>
          </p:pic>
          <p:pic>
            <p:nvPicPr>
              <p:cNvPr id="44" name="Picture 43"/>
              <p:cNvPicPr>
                <a:picLocks noChangeAspect="1"/>
              </p:cNvPicPr>
              <p:nvPr>
                <p:custDataLst>
                  <p:tags r:id="rId14"/>
                </p:custDataLst>
              </p:nvPr>
            </p:nvPicPr>
            <p:blipFill>
              <a:blip r:embed="rId27" cstate="print"/>
              <a:stretch>
                <a:fillRect/>
              </a:stretch>
            </p:blipFill>
            <p:spPr bwMode="auto">
              <a:xfrm>
                <a:off x="1307854" y="2581188"/>
                <a:ext cx="215228" cy="314411"/>
              </a:xfrm>
              <a:prstGeom prst="rect">
                <a:avLst/>
              </a:prstGeom>
              <a:solidFill>
                <a:srgbClr val="BBE0E3"/>
              </a:solidFill>
              <a:ln w="9525" cap="flat" cmpd="sng" algn="ctr">
                <a:noFill/>
                <a:prstDash val="solid"/>
                <a:round/>
                <a:headEnd type="none" w="med" len="med"/>
                <a:tailEnd w="med" len="med"/>
              </a:ln>
              <a:effectLst/>
            </p:spPr>
          </p:pic>
          <p:pic>
            <p:nvPicPr>
              <p:cNvPr id="45" name="Picture 44"/>
              <p:cNvPicPr>
                <a:picLocks noChangeAspect="1"/>
              </p:cNvPicPr>
              <p:nvPr>
                <p:custDataLst>
                  <p:tags r:id="rId15"/>
                </p:custDataLst>
              </p:nvPr>
            </p:nvPicPr>
            <p:blipFill>
              <a:blip r:embed="rId28" cstate="print"/>
              <a:stretch>
                <a:fillRect/>
              </a:stretch>
            </p:blipFill>
            <p:spPr bwMode="auto">
              <a:xfrm>
                <a:off x="3050359" y="1129508"/>
                <a:ext cx="314895" cy="165891"/>
              </a:xfrm>
              <a:prstGeom prst="rect">
                <a:avLst/>
              </a:prstGeom>
              <a:solidFill>
                <a:srgbClr val="BBE0E3"/>
              </a:solidFill>
              <a:ln w="9525" cap="flat" cmpd="sng" algn="ctr">
                <a:noFill/>
                <a:prstDash val="solid"/>
                <a:round/>
                <a:headEnd type="none" w="med" len="med"/>
                <a:tailEnd w="med" len="med"/>
              </a:ln>
              <a:effectLst/>
            </p:spPr>
          </p:pic>
          <p:cxnSp>
            <p:nvCxnSpPr>
              <p:cNvPr id="49" name="Straight Arrow Connector 48"/>
              <p:cNvCxnSpPr/>
              <p:nvPr/>
            </p:nvCxnSpPr>
            <p:spPr bwMode="auto">
              <a:xfrm>
                <a:off x="3898655" y="3141416"/>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50" name="Picture 49"/>
              <p:cNvPicPr>
                <a:picLocks noChangeAspect="1"/>
              </p:cNvPicPr>
              <p:nvPr>
                <p:custDataLst>
                  <p:tags r:id="rId16"/>
                </p:custDataLst>
              </p:nvPr>
            </p:nvPicPr>
            <p:blipFill>
              <a:blip r:embed="rId29" cstate="print"/>
              <a:stretch>
                <a:fillRect/>
              </a:stretch>
            </p:blipFill>
            <p:spPr bwMode="auto">
              <a:xfrm>
                <a:off x="4691124" y="2964614"/>
                <a:ext cx="579130" cy="330790"/>
              </a:xfrm>
              <a:prstGeom prst="rect">
                <a:avLst/>
              </a:prstGeom>
              <a:solidFill>
                <a:srgbClr val="BBE0E3"/>
              </a:solidFill>
              <a:ln w="9525" cap="flat" cmpd="sng" algn="ctr">
                <a:noFill/>
                <a:prstDash val="solid"/>
                <a:round/>
                <a:headEnd type="none" w="med" len="med"/>
                <a:tailEnd w="med" len="med"/>
              </a:ln>
              <a:effectLst/>
            </p:spPr>
          </p:pic>
        </p:grpSp>
        <p:grpSp>
          <p:nvGrpSpPr>
            <p:cNvPr id="33" name="Group 67"/>
            <p:cNvGrpSpPr/>
            <p:nvPr/>
          </p:nvGrpSpPr>
          <p:grpSpPr bwMode="auto">
            <a:xfrm>
              <a:off x="3200950" y="3385279"/>
              <a:ext cx="5638335" cy="1205525"/>
              <a:chOff x="3353431" y="3181593"/>
              <a:chExt cx="5638335" cy="1205525"/>
            </a:xfrm>
          </p:grpSpPr>
          <p:cxnSp>
            <p:nvCxnSpPr>
              <p:cNvPr id="34" name="Straight Arrow Connector 33"/>
              <p:cNvCxnSpPr/>
              <p:nvPr/>
            </p:nvCxnSpPr>
            <p:spPr bwMode="auto">
              <a:xfrm rot="5400000">
                <a:off x="4921557" y="3363679"/>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36" name="Picture 35"/>
              <p:cNvPicPr>
                <a:picLocks noChangeAspect="1"/>
              </p:cNvPicPr>
              <p:nvPr>
                <p:custDataLst>
                  <p:tags r:id="rId10"/>
                </p:custDataLst>
              </p:nvPr>
            </p:nvPicPr>
            <p:blipFill>
              <a:blip r:embed="rId30" cstate="print"/>
              <a:stretch>
                <a:fillRect/>
              </a:stretch>
            </p:blipFill>
            <p:spPr bwMode="auto">
              <a:xfrm>
                <a:off x="3353431" y="3657596"/>
                <a:ext cx="4337504" cy="329544"/>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pic>
            <p:nvPicPr>
              <p:cNvPr id="37" name="Picture 36"/>
              <p:cNvPicPr>
                <a:picLocks noChangeAspect="1"/>
              </p:cNvPicPr>
              <p:nvPr>
                <p:custDataLst>
                  <p:tags r:id="rId11"/>
                </p:custDataLst>
              </p:nvPr>
            </p:nvPicPr>
            <p:blipFill>
              <a:blip r:embed="rId31" cstate="print"/>
              <a:stretch>
                <a:fillRect/>
              </a:stretch>
            </p:blipFill>
            <p:spPr bwMode="auto">
              <a:xfrm>
                <a:off x="5807487" y="4139661"/>
                <a:ext cx="3184279" cy="247457"/>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grpSp>
      </p:grpSp>
      <p:grpSp>
        <p:nvGrpSpPr>
          <p:cNvPr id="35" name="Group 34"/>
          <p:cNvGrpSpPr/>
          <p:nvPr/>
        </p:nvGrpSpPr>
        <p:grpSpPr>
          <a:xfrm>
            <a:off x="228600" y="2352675"/>
            <a:ext cx="8458200" cy="4276605"/>
            <a:chOff x="228600" y="2352675"/>
            <a:chExt cx="8458200" cy="4276605"/>
          </a:xfrm>
        </p:grpSpPr>
        <p:pic>
          <p:nvPicPr>
            <p:cNvPr id="55" name="Picture 47" descr="TP_tmp"/>
            <p:cNvPicPr>
              <a:picLocks noChangeAspect="1"/>
            </p:cNvPicPr>
            <p:nvPr>
              <p:custDataLst>
                <p:tags r:id="rId3"/>
              </p:custDataLst>
            </p:nvPr>
          </p:nvPicPr>
          <p:blipFill>
            <a:blip r:embed="rId32" cstate="print"/>
            <a:srcRect/>
            <a:stretch>
              <a:fillRect/>
            </a:stretch>
          </p:blipFill>
          <p:spPr bwMode="auto">
            <a:xfrm>
              <a:off x="228600" y="3810000"/>
              <a:ext cx="1473200" cy="444500"/>
            </a:xfrm>
            <a:prstGeom prst="rect">
              <a:avLst/>
            </a:prstGeom>
            <a:noFill/>
            <a:ln w="9525">
              <a:noFill/>
              <a:miter lim="800000"/>
              <a:headEnd/>
              <a:tailEnd/>
            </a:ln>
          </p:spPr>
        </p:pic>
        <p:pic>
          <p:nvPicPr>
            <p:cNvPr id="56" name="Picture 28" descr="C:\Documents and Settings\Carlton Caves\My Documents\My Stuff 2\talks\waveformestimation\plot2.jpg"/>
            <p:cNvPicPr>
              <a:picLocks noChangeAspect="1" noChangeArrowheads="1"/>
            </p:cNvPicPr>
            <p:nvPr/>
          </p:nvPicPr>
          <p:blipFill>
            <a:blip r:embed="rId33" cstate="print"/>
            <a:srcRect/>
            <a:stretch>
              <a:fillRect/>
            </a:stretch>
          </p:blipFill>
          <p:spPr bwMode="auto">
            <a:xfrm>
              <a:off x="2122888" y="2352675"/>
              <a:ext cx="6563912" cy="4124325"/>
            </a:xfrm>
            <a:prstGeom prst="rect">
              <a:avLst/>
            </a:prstGeom>
            <a:noFill/>
          </p:spPr>
        </p:pic>
        <p:pic>
          <p:nvPicPr>
            <p:cNvPr id="57" name="Picture 56" descr="TP_tmp"/>
            <p:cNvPicPr>
              <a:picLocks noChangeAspect="1"/>
            </p:cNvPicPr>
            <p:nvPr>
              <p:custDataLst>
                <p:tags r:id="rId4"/>
              </p:custDataLst>
            </p:nvPr>
          </p:nvPicPr>
          <p:blipFill>
            <a:blip r:embed="rId34" cstate="print"/>
            <a:stretch>
              <a:fillRect/>
            </a:stretch>
          </p:blipFill>
          <p:spPr bwMode="auto">
            <a:xfrm>
              <a:off x="5219959" y="6400800"/>
              <a:ext cx="495041" cy="228480"/>
            </a:xfrm>
            <a:prstGeom prst="rect">
              <a:avLst/>
            </a:prstGeom>
            <a:noFill/>
            <a:ln/>
            <a:effectLst/>
          </p:spPr>
        </p:pic>
        <p:pic>
          <p:nvPicPr>
            <p:cNvPr id="58" name="Picture 57" descr="TP_tmp"/>
            <p:cNvPicPr>
              <a:picLocks noChangeAspect="1"/>
            </p:cNvPicPr>
            <p:nvPr>
              <p:custDataLst>
                <p:tags r:id="rId5"/>
              </p:custDataLst>
            </p:nvPr>
          </p:nvPicPr>
          <p:blipFill>
            <a:blip r:embed="rId35" cstate="print"/>
            <a:stretch>
              <a:fillRect/>
            </a:stretch>
          </p:blipFill>
          <p:spPr bwMode="auto">
            <a:xfrm>
              <a:off x="4419600" y="2743200"/>
              <a:ext cx="482347" cy="215646"/>
            </a:xfrm>
            <a:prstGeom prst="rect">
              <a:avLst/>
            </a:prstGeom>
            <a:noFill/>
            <a:ln/>
            <a:effectLst/>
          </p:spPr>
        </p:pic>
        <p:pic>
          <p:nvPicPr>
            <p:cNvPr id="59" name="Picture 58" descr="TP_tmp"/>
            <p:cNvPicPr>
              <a:picLocks noChangeAspect="1"/>
            </p:cNvPicPr>
            <p:nvPr>
              <p:custDataLst>
                <p:tags r:id="rId6"/>
              </p:custDataLst>
            </p:nvPr>
          </p:nvPicPr>
          <p:blipFill>
            <a:blip r:embed="rId36" cstate="print"/>
            <a:stretch>
              <a:fillRect/>
            </a:stretch>
          </p:blipFill>
          <p:spPr bwMode="auto">
            <a:xfrm>
              <a:off x="4267200" y="4953000"/>
              <a:ext cx="241438" cy="190409"/>
            </a:xfrm>
            <a:prstGeom prst="rect">
              <a:avLst/>
            </a:prstGeom>
            <a:noFill/>
            <a:ln/>
            <a:effectLst/>
          </p:spPr>
        </p:pic>
        <p:pic>
          <p:nvPicPr>
            <p:cNvPr id="60" name="Picture 59" descr="TP_tmp"/>
            <p:cNvPicPr>
              <a:picLocks noChangeAspect="1"/>
            </p:cNvPicPr>
            <p:nvPr>
              <p:custDataLst>
                <p:tags r:id="rId7"/>
              </p:custDataLst>
            </p:nvPr>
          </p:nvPicPr>
          <p:blipFill>
            <a:blip r:embed="rId37" cstate="print"/>
            <a:stretch>
              <a:fillRect/>
            </a:stretch>
          </p:blipFill>
          <p:spPr bwMode="auto">
            <a:xfrm>
              <a:off x="5993948" y="4343269"/>
              <a:ext cx="1334265" cy="228731"/>
            </a:xfrm>
            <a:prstGeom prst="rect">
              <a:avLst/>
            </a:prstGeom>
            <a:noFill/>
            <a:ln/>
            <a:effectLst/>
          </p:spPr>
        </p:pic>
        <p:pic>
          <p:nvPicPr>
            <p:cNvPr id="61" name="Picture 60" descr="TP_tmp"/>
            <p:cNvPicPr>
              <a:picLocks noChangeAspect="1"/>
            </p:cNvPicPr>
            <p:nvPr>
              <p:custDataLst>
                <p:tags r:id="rId8"/>
              </p:custDataLst>
            </p:nvPr>
          </p:nvPicPr>
          <p:blipFill>
            <a:blip r:embed="rId38" cstate="print"/>
            <a:stretch>
              <a:fillRect/>
            </a:stretch>
          </p:blipFill>
          <p:spPr bwMode="auto">
            <a:xfrm>
              <a:off x="6007262" y="5029069"/>
              <a:ext cx="1206939" cy="228731"/>
            </a:xfrm>
            <a:prstGeom prst="rect">
              <a:avLst/>
            </a:prstGeom>
            <a:noFill/>
            <a:ln/>
            <a:effectLst/>
          </p:spPr>
        </p:pic>
        <p:pic>
          <p:nvPicPr>
            <p:cNvPr id="62" name="Picture 61" descr="TP_tmp"/>
            <p:cNvPicPr>
              <a:picLocks noChangeAspect="1"/>
            </p:cNvPicPr>
            <p:nvPr>
              <p:custDataLst>
                <p:tags r:id="rId9"/>
              </p:custDataLst>
            </p:nvPr>
          </p:nvPicPr>
          <p:blipFill>
            <a:blip r:embed="rId39" cstate="print"/>
            <a:stretch>
              <a:fillRect/>
            </a:stretch>
          </p:blipFill>
          <p:spPr bwMode="auto">
            <a:xfrm>
              <a:off x="5994143" y="5638800"/>
              <a:ext cx="1397257" cy="228683"/>
            </a:xfrm>
            <a:prstGeom prst="rect">
              <a:avLst/>
            </a:prstGeom>
            <a:noFill/>
            <a:ln/>
            <a:effec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447800" y="2590800"/>
            <a:ext cx="6172200" cy="707886"/>
          </a:xfrm>
          <a:prstGeom prst="rect">
            <a:avLst/>
          </a:prstGeom>
          <a:solidFill>
            <a:srgbClr val="CCCCFF"/>
          </a:solidFill>
          <a:ln w="28575">
            <a:solidFill>
              <a:srgbClr val="FF0000"/>
            </a:solidFill>
          </a:ln>
        </p:spPr>
        <p:txBody>
          <a:bodyPr wrap="square" rtlCol="0">
            <a:spAutoFit/>
          </a:bodyPr>
          <a:lstStyle/>
          <a:p>
            <a:r>
              <a:rPr lang="en-US" sz="4000" b="1" dirty="0" smtClean="0">
                <a:solidFill>
                  <a:srgbClr val="FF0000"/>
                </a:solidFill>
                <a:latin typeface="Comic Sans MS" pitchFamily="66" charset="0"/>
              </a:rPr>
              <a:t>The right wrong story.</a:t>
            </a:r>
            <a:endParaRPr lang="en-US" sz="4000" b="1" dirty="0">
              <a:solidFill>
                <a:srgbClr val="FF0000"/>
              </a:solidFill>
              <a:latin typeface="Comic Sans MS" pitchFamily="66" charset="0"/>
            </a:endParaRPr>
          </a:p>
        </p:txBody>
      </p:sp>
      <p:sp>
        <p:nvSpPr>
          <p:cNvPr id="23" name="Text Box 17"/>
          <p:cNvSpPr txBox="1">
            <a:spLocks noChangeArrowheads="1"/>
          </p:cNvSpPr>
          <p:nvPr/>
        </p:nvSpPr>
        <p:spPr bwMode="auto">
          <a:xfrm>
            <a:off x="152400" y="152400"/>
            <a:ext cx="88392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SQL for force detection</a:t>
            </a:r>
            <a:r>
              <a:rPr lang="en-US" sz="3600" dirty="0" smtClean="0">
                <a:solidFill>
                  <a:schemeClr val="tx1"/>
                </a:solidFill>
              </a:rPr>
              <a:t> </a:t>
            </a:r>
            <a:endParaRPr lang="en-US" sz="3600" dirty="0">
              <a:solidFill>
                <a:schemeClr val="tx1"/>
              </a:solidFill>
            </a:endParaRPr>
          </a:p>
        </p:txBody>
      </p:sp>
      <p:pic>
        <p:nvPicPr>
          <p:cNvPr id="6" name="Picture 5" descr="TP_tmp"/>
          <p:cNvPicPr>
            <a:picLocks noChangeAspect="1"/>
          </p:cNvPicPr>
          <p:nvPr>
            <p:custDataLst>
              <p:tags r:id="rId1"/>
            </p:custDataLst>
          </p:nvPr>
        </p:nvPicPr>
        <p:blipFill>
          <a:blip r:embed="rId6" cstate="print"/>
          <a:stretch>
            <a:fillRect/>
          </a:stretch>
        </p:blipFill>
        <p:spPr bwMode="auto">
          <a:xfrm>
            <a:off x="228825" y="1224992"/>
            <a:ext cx="8709484" cy="939548"/>
          </a:xfrm>
          <a:prstGeom prst="rect">
            <a:avLst/>
          </a:prstGeom>
          <a:solidFill>
            <a:srgbClr val="CC99FF"/>
          </a:solidFill>
          <a:ln/>
          <a:effectLst/>
        </p:spPr>
      </p:pic>
      <p:grpSp>
        <p:nvGrpSpPr>
          <p:cNvPr id="12" name="Group 11"/>
          <p:cNvGrpSpPr/>
          <p:nvPr/>
        </p:nvGrpSpPr>
        <p:grpSpPr>
          <a:xfrm>
            <a:off x="609600" y="3886200"/>
            <a:ext cx="7924800" cy="2895600"/>
            <a:chOff x="609600" y="3886200"/>
            <a:chExt cx="7924800" cy="2895600"/>
          </a:xfrm>
        </p:grpSpPr>
        <p:grpSp>
          <p:nvGrpSpPr>
            <p:cNvPr id="11" name="Group 10"/>
            <p:cNvGrpSpPr/>
            <p:nvPr/>
          </p:nvGrpSpPr>
          <p:grpSpPr>
            <a:xfrm>
              <a:off x="838200" y="3886200"/>
              <a:ext cx="7391400" cy="960122"/>
              <a:chOff x="990600" y="3886200"/>
              <a:chExt cx="7391400" cy="960122"/>
            </a:xfrm>
          </p:grpSpPr>
          <p:pic>
            <p:nvPicPr>
              <p:cNvPr id="8" name="Picture 7" descr="TP_tmp"/>
              <p:cNvPicPr>
                <a:picLocks noChangeAspect="1"/>
              </p:cNvPicPr>
              <p:nvPr>
                <p:custDataLst>
                  <p:tags r:id="rId2"/>
                </p:custDataLst>
              </p:nvPr>
            </p:nvPicPr>
            <p:blipFill>
              <a:blip r:embed="rId7" cstate="print"/>
              <a:stretch>
                <a:fillRect/>
              </a:stretch>
            </p:blipFill>
            <p:spPr bwMode="auto">
              <a:xfrm>
                <a:off x="990600" y="3886200"/>
                <a:ext cx="3017525" cy="960122"/>
              </a:xfrm>
              <a:prstGeom prst="rect">
                <a:avLst/>
              </a:prstGeom>
              <a:noFill/>
              <a:ln/>
              <a:effectLst/>
            </p:spPr>
          </p:pic>
          <p:pic>
            <p:nvPicPr>
              <p:cNvPr id="9" name="Picture 8" descr="TP_tmp"/>
              <p:cNvPicPr>
                <a:picLocks noChangeAspect="1"/>
              </p:cNvPicPr>
              <p:nvPr>
                <p:custDataLst>
                  <p:tags r:id="rId3"/>
                </p:custDataLst>
              </p:nvPr>
            </p:nvPicPr>
            <p:blipFill>
              <a:blip r:embed="rId8" cstate="print"/>
              <a:stretch>
                <a:fillRect/>
              </a:stretch>
            </p:blipFill>
            <p:spPr bwMode="auto">
              <a:xfrm>
                <a:off x="4884413" y="4114797"/>
                <a:ext cx="3497587" cy="480062"/>
              </a:xfrm>
              <a:prstGeom prst="rect">
                <a:avLst/>
              </a:prstGeom>
              <a:noFill/>
              <a:ln/>
              <a:effectLst/>
            </p:spPr>
          </p:pic>
        </p:grpSp>
        <p:sp>
          <p:nvSpPr>
            <p:cNvPr id="10" name="TextBox 9"/>
            <p:cNvSpPr txBox="1"/>
            <p:nvPr/>
          </p:nvSpPr>
          <p:spPr>
            <a:xfrm>
              <a:off x="609600" y="4965918"/>
              <a:ext cx="7924800" cy="1815882"/>
            </a:xfrm>
            <a:prstGeom prst="rect">
              <a:avLst/>
            </a:prstGeom>
            <a:solidFill>
              <a:srgbClr val="FFFF00"/>
            </a:solidFill>
            <a:ln w="28575">
              <a:solidFill>
                <a:srgbClr val="990099"/>
              </a:solidFill>
            </a:ln>
          </p:spPr>
          <p:txBody>
            <a:bodyPr wrap="square" rtlCol="0">
              <a:spAutoFit/>
            </a:bodyPr>
            <a:lstStyle/>
            <a:p>
              <a:pPr algn="l"/>
              <a:r>
                <a:rPr lang="en-US" sz="2800" dirty="0" smtClean="0">
                  <a:solidFill>
                    <a:srgbClr val="990099"/>
                  </a:solidFill>
                  <a:latin typeface="Calibri" pitchFamily="34" charset="0"/>
                </a:rPr>
                <a:t>In an </a:t>
              </a:r>
              <a:r>
                <a:rPr lang="en-US" sz="2800" dirty="0" err="1" smtClean="0">
                  <a:solidFill>
                    <a:srgbClr val="990099"/>
                  </a:solidFill>
                  <a:latin typeface="Calibri" pitchFamily="34" charset="0"/>
                </a:rPr>
                <a:t>opto</a:t>
              </a:r>
              <a:r>
                <a:rPr lang="en-US" sz="2800" dirty="0" smtClean="0">
                  <a:solidFill>
                    <a:srgbClr val="990099"/>
                  </a:solidFill>
                  <a:latin typeface="Calibri" pitchFamily="34" charset="0"/>
                </a:rPr>
                <a:t>-mechanical setting, achieving the SQL at a particular frequency requires squeezing at that frequency, and achieving the SQL over a wide bandwidth requires frequency-dependent squeezing.</a:t>
              </a:r>
              <a:endParaRPr lang="en-US" sz="2800" dirty="0">
                <a:solidFill>
                  <a:srgbClr val="990099"/>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321539" name="Text Box 3"/>
          <p:cNvSpPr txBox="1">
            <a:spLocks noChangeArrowheads="1"/>
          </p:cNvSpPr>
          <p:nvPr/>
        </p:nvSpPr>
        <p:spPr bwMode="auto">
          <a:xfrm>
            <a:off x="122266" y="0"/>
            <a:ext cx="8945534" cy="646331"/>
          </a:xfrm>
          <a:prstGeom prst="rect">
            <a:avLst/>
          </a:prstGeom>
          <a:noFill/>
          <a:ln w="19050" algn="ctr">
            <a:noFill/>
            <a:miter lim="800000"/>
            <a:headEnd/>
            <a:tailEnd/>
          </a:ln>
          <a:effectLst/>
        </p:spPr>
        <p:txBody>
          <a:bodyPr wrap="square">
            <a:spAutoFit/>
          </a:bodyPr>
          <a:lstStyle/>
          <a:p>
            <a:pPr marL="609600" indent="-609600"/>
            <a:r>
              <a:rPr lang="en-US" sz="3600" dirty="0" smtClean="0">
                <a:solidFill>
                  <a:srgbClr val="996600"/>
                </a:solidFill>
                <a:latin typeface="Comic Sans MS" pitchFamily="66" charset="0"/>
              </a:rPr>
              <a:t>III. Beating the SQL.  Three strategies</a:t>
            </a:r>
            <a:endParaRPr lang="en-US" sz="3600" b="1" dirty="0" smtClean="0">
              <a:solidFill>
                <a:schemeClr val="accent2"/>
              </a:solidFill>
            </a:endParaRPr>
          </a:p>
        </p:txBody>
      </p:sp>
      <p:sp>
        <p:nvSpPr>
          <p:cNvPr id="321540" name="Text Box 4"/>
          <p:cNvSpPr txBox="1">
            <a:spLocks noChangeArrowheads="1"/>
          </p:cNvSpPr>
          <p:nvPr/>
        </p:nvSpPr>
        <p:spPr bwMode="auto">
          <a:xfrm>
            <a:off x="3106738" y="6110288"/>
            <a:ext cx="2894012" cy="730250"/>
          </a:xfrm>
          <a:prstGeom prst="rect">
            <a:avLst/>
          </a:prstGeom>
          <a:noFill/>
          <a:ln w="19050" algn="ctr">
            <a:noFill/>
            <a:miter lim="800000"/>
            <a:headEnd/>
            <a:tailEnd/>
          </a:ln>
          <a:effectLst/>
        </p:spPr>
        <p:txBody>
          <a:bodyPr wrap="none">
            <a:spAutoFit/>
          </a:bodyPr>
          <a:lstStyle/>
          <a:p>
            <a:r>
              <a:rPr lang="en-US" sz="1400" b="1">
                <a:solidFill>
                  <a:schemeClr val="tx1"/>
                </a:solidFill>
              </a:rPr>
              <a:t>Truchas from East Pecos Baldy </a:t>
            </a:r>
          </a:p>
          <a:p>
            <a:r>
              <a:rPr lang="en-US" sz="1400" b="1">
                <a:solidFill>
                  <a:schemeClr val="tx1"/>
                </a:solidFill>
              </a:rPr>
              <a:t>Sangre de Cristo Range</a:t>
            </a:r>
          </a:p>
          <a:p>
            <a:r>
              <a:rPr lang="en-US" sz="1400" b="1">
                <a:solidFill>
                  <a:schemeClr val="tx1"/>
                </a:solidFill>
              </a:rPr>
              <a:t>Northern New Mexico</a:t>
            </a:r>
          </a:p>
        </p:txBody>
      </p:sp>
      <p:pic>
        <p:nvPicPr>
          <p:cNvPr id="321541" name="Picture 5" descr="DSCN0002edit"/>
          <p:cNvPicPr>
            <a:picLocks noChangeAspect="1" noChangeArrowheads="1"/>
          </p:cNvPicPr>
          <p:nvPr/>
        </p:nvPicPr>
        <p:blipFill>
          <a:blip r:embed="rId3" cstate="print"/>
          <a:srcRect/>
          <a:stretch>
            <a:fillRect/>
          </a:stretch>
        </p:blipFill>
        <p:spPr bwMode="auto">
          <a:xfrm>
            <a:off x="1143024" y="914400"/>
            <a:ext cx="6857976" cy="514389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066800"/>
            <a:ext cx="8560632" cy="2462213"/>
          </a:xfrm>
          <a:prstGeom prst="rect">
            <a:avLst/>
          </a:prstGeom>
          <a:noFill/>
          <a:ln w="28575">
            <a:solidFill>
              <a:srgbClr val="008000"/>
            </a:solidFill>
          </a:ln>
        </p:spPr>
        <p:txBody>
          <a:bodyPr wrap="square" rtlCol="0">
            <a:spAutoFit/>
          </a:bodyPr>
          <a:lstStyle/>
          <a:p>
            <a:pPr marL="457200" indent="-457200" algn="l">
              <a:buAutoNum type="arabicPeriod"/>
            </a:pPr>
            <a:r>
              <a:rPr lang="en-US" sz="2200" dirty="0" smtClean="0">
                <a:solidFill>
                  <a:srgbClr val="008000"/>
                </a:solidFill>
                <a:cs typeface="Helvetica" pitchFamily="34" charset="0"/>
              </a:rPr>
              <a:t>Couple parameter to observable </a:t>
            </a:r>
            <a:r>
              <a:rPr lang="en-US" sz="2200" i="1" dirty="0" smtClean="0">
                <a:solidFill>
                  <a:srgbClr val="008000"/>
                </a:solidFill>
                <a:cs typeface="Helvetica" pitchFamily="34" charset="0"/>
              </a:rPr>
              <a:t>h</a:t>
            </a:r>
            <a:r>
              <a:rPr lang="en-US" sz="2200" dirty="0" smtClean="0">
                <a:solidFill>
                  <a:srgbClr val="008000"/>
                </a:solidFill>
                <a:cs typeface="Helvetica" pitchFamily="34" charset="0"/>
              </a:rPr>
              <a:t>, and monitor observable </a:t>
            </a:r>
            <a:r>
              <a:rPr lang="en-US" sz="2200" i="1" dirty="0">
                <a:solidFill>
                  <a:srgbClr val="008000"/>
                </a:solidFill>
                <a:cs typeface="Helvetica" pitchFamily="34" charset="0"/>
              </a:rPr>
              <a:t>o</a:t>
            </a:r>
            <a:r>
              <a:rPr lang="en-US" sz="2200" dirty="0" smtClean="0">
                <a:solidFill>
                  <a:srgbClr val="008000"/>
                </a:solidFill>
                <a:cs typeface="Helvetica" pitchFamily="34" charset="0"/>
              </a:rPr>
              <a:t> conjugate to </a:t>
            </a:r>
            <a:r>
              <a:rPr lang="en-US" sz="2200" i="1" dirty="0" smtClean="0">
                <a:solidFill>
                  <a:srgbClr val="008000"/>
                </a:solidFill>
                <a:cs typeface="Helvetica" pitchFamily="34" charset="0"/>
              </a:rPr>
              <a:t>h.</a:t>
            </a:r>
            <a:endParaRPr lang="en-US" sz="2200" dirty="0" smtClean="0">
              <a:solidFill>
                <a:srgbClr val="008000"/>
              </a:solidFill>
              <a:cs typeface="Helvetica" pitchFamily="34" charset="0"/>
            </a:endParaRPr>
          </a:p>
          <a:p>
            <a:pPr marL="457200" indent="-457200" algn="l">
              <a:buAutoNum type="arabicPeriod"/>
            </a:pPr>
            <a:r>
              <a:rPr lang="en-US" sz="2200" dirty="0" smtClean="0">
                <a:solidFill>
                  <a:srgbClr val="008000"/>
                </a:solidFill>
                <a:cs typeface="Helvetica" pitchFamily="34" charset="0"/>
              </a:rPr>
              <a:t>Arrange that </a:t>
            </a:r>
            <a:r>
              <a:rPr lang="en-US" sz="2200" i="1" dirty="0" smtClean="0">
                <a:solidFill>
                  <a:srgbClr val="008000"/>
                </a:solidFill>
                <a:cs typeface="Helvetica" pitchFamily="34" charset="0"/>
              </a:rPr>
              <a:t>h</a:t>
            </a:r>
            <a:r>
              <a:rPr lang="en-US" sz="2200" dirty="0" smtClean="0">
                <a:solidFill>
                  <a:srgbClr val="008000"/>
                </a:solidFill>
                <a:cs typeface="Helvetica" pitchFamily="34" charset="0"/>
              </a:rPr>
              <a:t> and </a:t>
            </a:r>
            <a:r>
              <a:rPr lang="en-US" sz="2200" i="1" dirty="0">
                <a:solidFill>
                  <a:srgbClr val="008000"/>
                </a:solidFill>
                <a:cs typeface="Helvetica" pitchFamily="34" charset="0"/>
              </a:rPr>
              <a:t>o</a:t>
            </a:r>
            <a:r>
              <a:rPr lang="en-US" sz="2200" i="1" dirty="0" smtClean="0">
                <a:solidFill>
                  <a:srgbClr val="008000"/>
                </a:solidFill>
                <a:cs typeface="Helvetica" pitchFamily="34" charset="0"/>
              </a:rPr>
              <a:t> </a:t>
            </a:r>
            <a:r>
              <a:rPr lang="en-US" sz="2200" dirty="0" smtClean="0">
                <a:solidFill>
                  <a:srgbClr val="008000"/>
                </a:solidFill>
                <a:cs typeface="Helvetica" pitchFamily="34" charset="0"/>
              </a:rPr>
              <a:t>are </a:t>
            </a:r>
            <a:r>
              <a:rPr lang="en-US" sz="2200" i="1" dirty="0" smtClean="0">
                <a:solidFill>
                  <a:srgbClr val="008000"/>
                </a:solidFill>
                <a:cs typeface="Helvetica" pitchFamily="34" charset="0"/>
              </a:rPr>
              <a:t>conserved</a:t>
            </a:r>
            <a:r>
              <a:rPr lang="en-US" sz="2200" dirty="0">
                <a:solidFill>
                  <a:srgbClr val="008000"/>
                </a:solidFill>
                <a:cs typeface="Helvetica" pitchFamily="34" charset="0"/>
              </a:rPr>
              <a:t> </a:t>
            </a:r>
            <a:r>
              <a:rPr lang="en-US" sz="2200" dirty="0" smtClean="0">
                <a:solidFill>
                  <a:srgbClr val="008000"/>
                </a:solidFill>
                <a:cs typeface="Helvetica" pitchFamily="34" charset="0"/>
              </a:rPr>
              <a:t>in the absence of the parameter interaction; </a:t>
            </a:r>
            <a:r>
              <a:rPr lang="en-US" sz="2200" i="1" dirty="0" smtClean="0">
                <a:solidFill>
                  <a:srgbClr val="008000"/>
                </a:solidFill>
                <a:cs typeface="Helvetica" pitchFamily="34" charset="0"/>
              </a:rPr>
              <a:t>o </a:t>
            </a:r>
            <a:r>
              <a:rPr lang="en-US" sz="2200" dirty="0" smtClean="0">
                <a:solidFill>
                  <a:srgbClr val="008000"/>
                </a:solidFill>
                <a:cs typeface="Helvetica" pitchFamily="34" charset="0"/>
              </a:rPr>
              <a:t>is the simplest sort of  </a:t>
            </a:r>
            <a:r>
              <a:rPr lang="en-US" sz="2200" i="1" dirty="0" smtClean="0">
                <a:solidFill>
                  <a:srgbClr val="008000"/>
                </a:solidFill>
                <a:cs typeface="Helvetica" pitchFamily="34" charset="0"/>
              </a:rPr>
              <a:t>quantum </a:t>
            </a:r>
            <a:r>
              <a:rPr lang="en-US" sz="2200" i="1" dirty="0" err="1" smtClean="0">
                <a:solidFill>
                  <a:srgbClr val="008000"/>
                </a:solidFill>
                <a:cs typeface="Helvetica" pitchFamily="34" charset="0"/>
              </a:rPr>
              <a:t>nondemolition</a:t>
            </a:r>
            <a:r>
              <a:rPr lang="en-US" sz="2200" i="1" dirty="0" smtClean="0">
                <a:solidFill>
                  <a:srgbClr val="008000"/>
                </a:solidFill>
                <a:cs typeface="Helvetica" pitchFamily="34" charset="0"/>
              </a:rPr>
              <a:t> </a:t>
            </a:r>
            <a:r>
              <a:rPr lang="en-US" sz="2200" dirty="0" smtClean="0">
                <a:solidFill>
                  <a:srgbClr val="008000"/>
                </a:solidFill>
                <a:cs typeface="Helvetica" pitchFamily="34" charset="0"/>
              </a:rPr>
              <a:t>(QND) or </a:t>
            </a:r>
            <a:r>
              <a:rPr lang="en-US" sz="2200" i="1" dirty="0" smtClean="0">
                <a:solidFill>
                  <a:srgbClr val="008000"/>
                </a:solidFill>
                <a:cs typeface="Helvetica" pitchFamily="34" charset="0"/>
              </a:rPr>
              <a:t>back-action-evading </a:t>
            </a:r>
            <a:r>
              <a:rPr lang="en-US" sz="2200" dirty="0" smtClean="0">
                <a:solidFill>
                  <a:srgbClr val="008000"/>
                </a:solidFill>
                <a:cs typeface="Helvetica" pitchFamily="34" charset="0"/>
              </a:rPr>
              <a:t>(BAE) observable.</a:t>
            </a:r>
          </a:p>
          <a:p>
            <a:pPr marL="457200" indent="-457200" algn="l">
              <a:buAutoNum type="arabicPeriod"/>
            </a:pPr>
            <a:r>
              <a:rPr lang="en-US" sz="2200" dirty="0" smtClean="0">
                <a:solidFill>
                  <a:srgbClr val="008000"/>
                </a:solidFill>
                <a:cs typeface="Helvetica" pitchFamily="34" charset="0"/>
              </a:rPr>
              <a:t>Give </a:t>
            </a:r>
            <a:r>
              <a:rPr lang="en-US" sz="2200" i="1" dirty="0" smtClean="0">
                <a:solidFill>
                  <a:srgbClr val="008000"/>
                </a:solidFill>
                <a:cs typeface="Helvetica" pitchFamily="34" charset="0"/>
              </a:rPr>
              <a:t>o </a:t>
            </a:r>
            <a:r>
              <a:rPr lang="en-US" sz="2200" dirty="0" smtClean="0">
                <a:solidFill>
                  <a:srgbClr val="008000"/>
                </a:solidFill>
                <a:cs typeface="Helvetica" pitchFamily="34" charset="0"/>
              </a:rPr>
              <a:t>as small an uncertainty as possible, thereby giving </a:t>
            </a:r>
            <a:r>
              <a:rPr lang="en-US" sz="2200" i="1" dirty="0" smtClean="0">
                <a:solidFill>
                  <a:srgbClr val="008000"/>
                </a:solidFill>
                <a:cs typeface="Helvetica" pitchFamily="34" charset="0"/>
              </a:rPr>
              <a:t>h </a:t>
            </a:r>
            <a:r>
              <a:rPr lang="en-US" sz="2200" dirty="0" smtClean="0">
                <a:solidFill>
                  <a:srgbClr val="008000"/>
                </a:solidFill>
                <a:cs typeface="Helvetica" pitchFamily="34" charset="0"/>
              </a:rPr>
              <a:t>as big an uncertainty as possible (back action).</a:t>
            </a:r>
            <a:endParaRPr lang="en-US" sz="2400" dirty="0" smtClean="0">
              <a:solidFill>
                <a:srgbClr val="008000"/>
              </a:solidFill>
              <a:cs typeface="Helvetica" pitchFamily="34" charset="0"/>
            </a:endParaRPr>
          </a:p>
        </p:txBody>
      </p:sp>
      <p:sp>
        <p:nvSpPr>
          <p:cNvPr id="23" name="Text Box 17"/>
          <p:cNvSpPr txBox="1">
            <a:spLocks noChangeArrowheads="1"/>
          </p:cNvSpPr>
          <p:nvPr/>
        </p:nvSpPr>
        <p:spPr bwMode="auto">
          <a:xfrm>
            <a:off x="152400" y="177225"/>
            <a:ext cx="6248400" cy="584775"/>
          </a:xfrm>
          <a:prstGeom prst="rect">
            <a:avLst/>
          </a:prstGeom>
          <a:noFill/>
          <a:ln w="9525">
            <a:noFill/>
            <a:miter lim="800000"/>
            <a:headEnd/>
            <a:tailEnd/>
          </a:ln>
          <a:effectLst/>
        </p:spPr>
        <p:txBody>
          <a:bodyPr wrap="square">
            <a:spAutoFit/>
          </a:bodyPr>
          <a:lstStyle/>
          <a:p>
            <a:pPr algn="l" eaLnBrk="1" hangingPunct="1"/>
            <a:r>
              <a:rPr lang="en-US" sz="3200" b="1" dirty="0" smtClean="0">
                <a:solidFill>
                  <a:srgbClr val="996633"/>
                </a:solidFill>
                <a:latin typeface="Comic Sans MS" pitchFamily="66" charset="0"/>
              </a:rPr>
              <a:t>Beating the SQL. Strategy 1</a:t>
            </a:r>
            <a:r>
              <a:rPr lang="en-US" sz="3200" dirty="0" smtClean="0">
                <a:solidFill>
                  <a:schemeClr val="tx1"/>
                </a:solidFill>
              </a:rPr>
              <a:t> </a:t>
            </a:r>
            <a:endParaRPr lang="en-US" sz="3200" dirty="0">
              <a:solidFill>
                <a:schemeClr val="tx1"/>
              </a:solidFill>
            </a:endParaRPr>
          </a:p>
        </p:txBody>
      </p:sp>
      <p:grpSp>
        <p:nvGrpSpPr>
          <p:cNvPr id="12" name="Group 11"/>
          <p:cNvGrpSpPr/>
          <p:nvPr/>
        </p:nvGrpSpPr>
        <p:grpSpPr>
          <a:xfrm>
            <a:off x="381000" y="3733800"/>
            <a:ext cx="8305800" cy="1285220"/>
            <a:chOff x="381000" y="3896380"/>
            <a:chExt cx="8305800" cy="1285220"/>
          </a:xfrm>
        </p:grpSpPr>
        <p:sp>
          <p:nvSpPr>
            <p:cNvPr id="6" name="TextBox 5"/>
            <p:cNvSpPr txBox="1"/>
            <p:nvPr/>
          </p:nvSpPr>
          <p:spPr>
            <a:xfrm>
              <a:off x="381000" y="3896380"/>
              <a:ext cx="8305800" cy="523220"/>
            </a:xfrm>
            <a:prstGeom prst="rect">
              <a:avLst/>
            </a:prstGeom>
            <a:noFill/>
            <a:ln w="28575">
              <a:solidFill>
                <a:srgbClr val="FF3300"/>
              </a:solidFill>
            </a:ln>
          </p:spPr>
          <p:txBody>
            <a:bodyPr wrap="square" rtlCol="0">
              <a:spAutoFit/>
            </a:bodyPr>
            <a:lstStyle/>
            <a:p>
              <a:r>
                <a:rPr lang="en-US" sz="2800" dirty="0" smtClean="0">
                  <a:solidFill>
                    <a:srgbClr val="FF0000"/>
                  </a:solidFill>
                  <a:cs typeface="Helvetica" pitchFamily="34" charset="0"/>
                </a:rPr>
                <a:t>Strategy 1.  Monitor a </a:t>
              </a:r>
              <a:r>
                <a:rPr lang="en-US" sz="2800" dirty="0" err="1" smtClean="0">
                  <a:solidFill>
                    <a:srgbClr val="FF0000"/>
                  </a:solidFill>
                  <a:cs typeface="Helvetica" pitchFamily="34" charset="0"/>
                </a:rPr>
                <a:t>quadrature</a:t>
              </a:r>
              <a:r>
                <a:rPr lang="en-US" sz="2800" dirty="0" smtClean="0">
                  <a:solidFill>
                    <a:srgbClr val="FF0000"/>
                  </a:solidFill>
                  <a:cs typeface="Helvetica" pitchFamily="34" charset="0"/>
                </a:rPr>
                <a:t> component. </a:t>
              </a:r>
              <a:r>
                <a:rPr lang="en-US" sz="2400" dirty="0" smtClean="0">
                  <a:solidFill>
                    <a:srgbClr val="FF0000"/>
                  </a:solidFill>
                  <a:cs typeface="Helvetica" pitchFamily="34" charset="0"/>
                </a:rPr>
                <a:t>  </a:t>
              </a:r>
              <a:endParaRPr lang="en-US" sz="2400" dirty="0">
                <a:solidFill>
                  <a:srgbClr val="FF0000"/>
                </a:solidFill>
                <a:cs typeface="Helvetica" pitchFamily="34" charset="0"/>
              </a:endParaRPr>
            </a:p>
          </p:txBody>
        </p:sp>
        <p:pic>
          <p:nvPicPr>
            <p:cNvPr id="10" name="Picture 9" descr="TP_tmp"/>
            <p:cNvPicPr>
              <a:picLocks noChangeAspect="1"/>
            </p:cNvPicPr>
            <p:nvPr>
              <p:custDataLst>
                <p:tags r:id="rId10"/>
              </p:custDataLst>
            </p:nvPr>
          </p:nvPicPr>
          <p:blipFill>
            <a:blip r:embed="rId13" cstate="print"/>
            <a:stretch>
              <a:fillRect/>
            </a:stretch>
          </p:blipFill>
          <p:spPr bwMode="auto">
            <a:xfrm>
              <a:off x="685800" y="4514849"/>
              <a:ext cx="7715266" cy="666751"/>
            </a:xfrm>
            <a:prstGeom prst="rect">
              <a:avLst/>
            </a:prstGeom>
            <a:noFill/>
            <a:ln/>
            <a:effectLst/>
          </p:spPr>
        </p:pic>
      </p:grpSp>
      <p:sp>
        <p:nvSpPr>
          <p:cNvPr id="11" name="TextBox 10"/>
          <p:cNvSpPr txBox="1"/>
          <p:nvPr/>
        </p:nvSpPr>
        <p:spPr>
          <a:xfrm>
            <a:off x="838200" y="5257800"/>
            <a:ext cx="7391400" cy="1323439"/>
          </a:xfrm>
          <a:prstGeom prst="rect">
            <a:avLst/>
          </a:prstGeom>
          <a:noFill/>
          <a:ln w="28575">
            <a:solidFill>
              <a:srgbClr val="990099"/>
            </a:solidFill>
          </a:ln>
        </p:spPr>
        <p:txBody>
          <a:bodyPr wrap="square" rtlCol="0">
            <a:spAutoFit/>
          </a:bodyPr>
          <a:lstStyle/>
          <a:p>
            <a:pPr marL="457200" indent="-457200" algn="l"/>
            <a:r>
              <a:rPr lang="en-US" b="1" dirty="0" smtClean="0">
                <a:solidFill>
                  <a:srgbClr val="990099"/>
                </a:solidFill>
                <a:cs typeface="Helvetica" pitchFamily="34" charset="0"/>
              </a:rPr>
              <a:t>Downsides</a:t>
            </a:r>
          </a:p>
          <a:p>
            <a:pPr marL="457200" indent="-457200" algn="l">
              <a:buAutoNum type="arabicPeriod"/>
            </a:pPr>
            <a:r>
              <a:rPr lang="en-US" b="1" dirty="0" smtClean="0">
                <a:solidFill>
                  <a:srgbClr val="990099"/>
                </a:solidFill>
                <a:cs typeface="Helvetica" pitchFamily="34" charset="0"/>
              </a:rPr>
              <a:t>Detect only one quadrature of the force.  </a:t>
            </a:r>
          </a:p>
          <a:p>
            <a:pPr marL="457200" indent="-457200" algn="l">
              <a:buAutoNum type="arabicPeriod"/>
            </a:pPr>
            <a:r>
              <a:rPr lang="en-US" b="1" dirty="0" smtClean="0">
                <a:solidFill>
                  <a:srgbClr val="990099"/>
                </a:solidFill>
                <a:cs typeface="Helvetica" pitchFamily="34" charset="0"/>
              </a:rPr>
              <a:t>Mainly narrowband (no convenient free-mass version).</a:t>
            </a:r>
          </a:p>
          <a:p>
            <a:pPr marL="457200" indent="-457200" algn="l">
              <a:buAutoNum type="arabicPeriod"/>
            </a:pPr>
            <a:r>
              <a:rPr lang="en-US" b="1" dirty="0" smtClean="0">
                <a:solidFill>
                  <a:srgbClr val="990099"/>
                </a:solidFill>
                <a:cs typeface="Helvetica" pitchFamily="34" charset="0"/>
              </a:rPr>
              <a:t>Need new kind of coupling to monitor oscillator.</a:t>
            </a:r>
          </a:p>
        </p:txBody>
      </p:sp>
      <p:grpSp>
        <p:nvGrpSpPr>
          <p:cNvPr id="9" name="Group 8"/>
          <p:cNvGrpSpPr/>
          <p:nvPr/>
        </p:nvGrpSpPr>
        <p:grpSpPr>
          <a:xfrm>
            <a:off x="6909816" y="76200"/>
            <a:ext cx="2157984" cy="937201"/>
            <a:chOff x="152400" y="762000"/>
            <a:chExt cx="8839200" cy="3828804"/>
          </a:xfrm>
        </p:grpSpPr>
        <p:grpSp>
          <p:nvGrpSpPr>
            <p:cNvPr id="13" name="Group 1"/>
            <p:cNvGrpSpPr/>
            <p:nvPr/>
          </p:nvGrpSpPr>
          <p:grpSpPr>
            <a:xfrm>
              <a:off x="4060173" y="2032535"/>
              <a:ext cx="4093227" cy="329665"/>
              <a:chOff x="4316993" y="1861331"/>
              <a:chExt cx="4093227" cy="329665"/>
            </a:xfrm>
          </p:grpSpPr>
          <p:pic>
            <p:nvPicPr>
              <p:cNvPr id="33" name="Picture 2"/>
              <p:cNvPicPr>
                <a:picLocks noChangeAspect="1"/>
              </p:cNvPicPr>
              <p:nvPr>
                <p:custDataLst>
                  <p:tags r:id="rId9"/>
                </p:custDataLst>
              </p:nvPr>
            </p:nvPicPr>
            <p:blipFill>
              <a:blip r:embed="rId14" cstate="print"/>
              <a:stretch>
                <a:fillRect/>
              </a:stretch>
            </p:blipFill>
            <p:spPr bwMode="auto">
              <a:xfrm>
                <a:off x="5192772" y="1861331"/>
                <a:ext cx="3217448" cy="329665"/>
              </a:xfrm>
              <a:prstGeom prst="rect">
                <a:avLst/>
              </a:prstGeom>
              <a:gradFill flip="none" rotWithShape="1">
                <a:gsLst>
                  <a:gs pos="0">
                    <a:srgbClr val="0064C8"/>
                  </a:gs>
                  <a:gs pos="100000">
                    <a:srgbClr val="FFFFFF"/>
                  </a:gs>
                </a:gsLst>
                <a:lin ang="5400000" scaled="1"/>
                <a:tileRect/>
              </a:gradFill>
              <a:ln/>
              <a:effectLst/>
            </p:spPr>
          </p:pic>
          <p:cxnSp>
            <p:nvCxnSpPr>
              <p:cNvPr id="34" name="Straight Arrow Connector 3"/>
              <p:cNvCxnSpPr/>
              <p:nvPr/>
            </p:nvCxnSpPr>
            <p:spPr bwMode="auto">
              <a:xfrm rot="10800000">
                <a:off x="4316993" y="2037007"/>
                <a:ext cx="685800" cy="1588"/>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14" name="Group 4"/>
            <p:cNvGrpSpPr/>
            <p:nvPr/>
          </p:nvGrpSpPr>
          <p:grpSpPr>
            <a:xfrm>
              <a:off x="4038600" y="2565906"/>
              <a:ext cx="4522207" cy="329694"/>
              <a:chOff x="4316993" y="2438400"/>
              <a:chExt cx="4522207" cy="329694"/>
            </a:xfrm>
          </p:grpSpPr>
          <p:pic>
            <p:nvPicPr>
              <p:cNvPr id="31" name="Picture 5"/>
              <p:cNvPicPr>
                <a:picLocks noChangeAspect="1"/>
              </p:cNvPicPr>
              <p:nvPr>
                <p:custDataLst>
                  <p:tags r:id="rId8"/>
                </p:custDataLst>
              </p:nvPr>
            </p:nvPicPr>
            <p:blipFill>
              <a:blip r:embed="rId15" cstate="print"/>
              <a:stretch>
                <a:fillRect/>
              </a:stretch>
            </p:blipFill>
            <p:spPr bwMode="auto">
              <a:xfrm>
                <a:off x="5192772" y="2438400"/>
                <a:ext cx="3646428" cy="329694"/>
              </a:xfrm>
              <a:prstGeom prst="rect">
                <a:avLst/>
              </a:prstGeom>
              <a:gradFill flip="none" rotWithShape="1">
                <a:gsLst>
                  <a:gs pos="0">
                    <a:srgbClr val="0064C8"/>
                  </a:gs>
                  <a:gs pos="100000">
                    <a:srgbClr val="FFFFFF"/>
                  </a:gs>
                </a:gsLst>
                <a:lin ang="5400000" scaled="1"/>
                <a:tileRect/>
              </a:gradFill>
              <a:ln w="19050" cap="flat" cmpd="sng" algn="ctr">
                <a:noFill/>
                <a:prstDash val="solid"/>
                <a:round/>
                <a:headEnd type="none" w="med" len="med"/>
                <a:tailEnd type="none" w="med" len="med"/>
              </a:ln>
              <a:effectLst/>
            </p:spPr>
          </p:pic>
          <p:cxnSp>
            <p:nvCxnSpPr>
              <p:cNvPr id="32" name="Straight Arrow Connector 31"/>
              <p:cNvCxnSpPr/>
              <p:nvPr/>
            </p:nvCxnSpPr>
            <p:spPr bwMode="auto">
              <a:xfrm rot="10800000">
                <a:off x="4316993" y="2589211"/>
                <a:ext cx="6858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15" name="Group 7"/>
            <p:cNvGrpSpPr/>
            <p:nvPr/>
          </p:nvGrpSpPr>
          <p:grpSpPr>
            <a:xfrm>
              <a:off x="152400" y="762000"/>
              <a:ext cx="8839200" cy="2743200"/>
              <a:chOff x="152400" y="762000"/>
              <a:chExt cx="8839200" cy="2743200"/>
            </a:xfrm>
          </p:grpSpPr>
          <p:sp>
            <p:nvSpPr>
              <p:cNvPr id="20" name="Rectangle 19"/>
              <p:cNvSpPr/>
              <p:nvPr/>
            </p:nvSpPr>
            <p:spPr bwMode="auto">
              <a:xfrm>
                <a:off x="152400" y="762000"/>
                <a:ext cx="381000" cy="2743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21" name="Freeform 20"/>
              <p:cNvSpPr/>
              <p:nvPr/>
            </p:nvSpPr>
            <p:spPr bwMode="auto">
              <a:xfrm>
                <a:off x="520454" y="1796142"/>
                <a:ext cx="2032000" cy="638628"/>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22" name="Rectangle 21"/>
              <p:cNvSpPr/>
              <p:nvPr/>
            </p:nvSpPr>
            <p:spPr bwMode="auto">
              <a:xfrm>
                <a:off x="2527054" y="1447799"/>
                <a:ext cx="1371600" cy="129540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24" name="Picture 23"/>
              <p:cNvPicPr>
                <a:picLocks noChangeAspect="1"/>
              </p:cNvPicPr>
              <p:nvPr>
                <p:custDataLst>
                  <p:tags r:id="rId3"/>
                </p:custDataLst>
              </p:nvPr>
            </p:nvPicPr>
            <p:blipFill>
              <a:blip r:embed="rId16" cstate="print"/>
              <a:stretch>
                <a:fillRect/>
              </a:stretch>
            </p:blipFill>
            <p:spPr bwMode="auto">
              <a:xfrm>
                <a:off x="4223675" y="990600"/>
                <a:ext cx="4767925" cy="791849"/>
              </a:xfrm>
              <a:prstGeom prst="rect">
                <a:avLst/>
              </a:prstGeom>
              <a:solidFill>
                <a:srgbClr val="BBE0E3"/>
              </a:solidFill>
              <a:ln/>
              <a:effectLst/>
            </p:spPr>
          </p:pic>
          <p:cxnSp>
            <p:nvCxnSpPr>
              <p:cNvPr id="25" name="Straight Arrow Connector 24"/>
              <p:cNvCxnSpPr/>
              <p:nvPr/>
            </p:nvCxnSpPr>
            <p:spPr bwMode="auto">
              <a:xfrm rot="10800000">
                <a:off x="4038600" y="1542804"/>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26" name="Picture 25"/>
              <p:cNvPicPr>
                <a:picLocks noChangeAspect="1"/>
              </p:cNvPicPr>
              <p:nvPr>
                <p:custDataLst>
                  <p:tags r:id="rId4"/>
                </p:custDataLst>
              </p:nvPr>
            </p:nvPicPr>
            <p:blipFill>
              <a:blip r:embed="rId17" cstate="print"/>
              <a:stretch>
                <a:fillRect/>
              </a:stretch>
            </p:blipFill>
            <p:spPr bwMode="auto">
              <a:xfrm>
                <a:off x="774454" y="1219199"/>
                <a:ext cx="1388572" cy="429466"/>
              </a:xfrm>
              <a:prstGeom prst="rect">
                <a:avLst/>
              </a:prstGeom>
              <a:solidFill>
                <a:srgbClr val="BBE0E3"/>
              </a:solidFill>
              <a:ln w="9525" cap="flat" cmpd="sng" algn="ctr">
                <a:noFill/>
                <a:prstDash val="solid"/>
                <a:round/>
                <a:headEnd type="none" w="med" len="med"/>
                <a:tailEnd w="med" len="med"/>
              </a:ln>
              <a:effectLst/>
            </p:spPr>
          </p:pic>
          <p:pic>
            <p:nvPicPr>
              <p:cNvPr id="27" name="Picture 26"/>
              <p:cNvPicPr>
                <a:picLocks noChangeAspect="1"/>
              </p:cNvPicPr>
              <p:nvPr>
                <p:custDataLst>
                  <p:tags r:id="rId5"/>
                </p:custDataLst>
              </p:nvPr>
            </p:nvPicPr>
            <p:blipFill>
              <a:blip r:embed="rId18" cstate="print"/>
              <a:stretch>
                <a:fillRect/>
              </a:stretch>
            </p:blipFill>
            <p:spPr bwMode="auto">
              <a:xfrm>
                <a:off x="1307854" y="2581188"/>
                <a:ext cx="215228" cy="314411"/>
              </a:xfrm>
              <a:prstGeom prst="rect">
                <a:avLst/>
              </a:prstGeom>
              <a:solidFill>
                <a:srgbClr val="BBE0E3"/>
              </a:solidFill>
              <a:ln w="9525" cap="flat" cmpd="sng" algn="ctr">
                <a:noFill/>
                <a:prstDash val="solid"/>
                <a:round/>
                <a:headEnd type="none" w="med" len="med"/>
                <a:tailEnd w="med" len="med"/>
              </a:ln>
              <a:effectLst/>
            </p:spPr>
          </p:pic>
          <p:pic>
            <p:nvPicPr>
              <p:cNvPr id="28" name="Picture 27"/>
              <p:cNvPicPr>
                <a:picLocks noChangeAspect="1"/>
              </p:cNvPicPr>
              <p:nvPr>
                <p:custDataLst>
                  <p:tags r:id="rId6"/>
                </p:custDataLst>
              </p:nvPr>
            </p:nvPicPr>
            <p:blipFill>
              <a:blip r:embed="rId19" cstate="print"/>
              <a:stretch>
                <a:fillRect/>
              </a:stretch>
            </p:blipFill>
            <p:spPr bwMode="auto">
              <a:xfrm>
                <a:off x="3050359" y="1129508"/>
                <a:ext cx="314895" cy="165891"/>
              </a:xfrm>
              <a:prstGeom prst="rect">
                <a:avLst/>
              </a:prstGeom>
              <a:solidFill>
                <a:srgbClr val="BBE0E3"/>
              </a:solidFill>
              <a:ln w="9525" cap="flat" cmpd="sng" algn="ctr">
                <a:noFill/>
                <a:prstDash val="solid"/>
                <a:round/>
                <a:headEnd type="none" w="med" len="med"/>
                <a:tailEnd w="med" len="med"/>
              </a:ln>
              <a:effectLst/>
            </p:spPr>
          </p:pic>
          <p:cxnSp>
            <p:nvCxnSpPr>
              <p:cNvPr id="29" name="Straight Arrow Connector 28"/>
              <p:cNvCxnSpPr/>
              <p:nvPr/>
            </p:nvCxnSpPr>
            <p:spPr bwMode="auto">
              <a:xfrm>
                <a:off x="3898655" y="3141416"/>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30" name="Picture 29"/>
              <p:cNvPicPr>
                <a:picLocks noChangeAspect="1"/>
              </p:cNvPicPr>
              <p:nvPr>
                <p:custDataLst>
                  <p:tags r:id="rId7"/>
                </p:custDataLst>
              </p:nvPr>
            </p:nvPicPr>
            <p:blipFill>
              <a:blip r:embed="rId20" cstate="print"/>
              <a:stretch>
                <a:fillRect/>
              </a:stretch>
            </p:blipFill>
            <p:spPr bwMode="auto">
              <a:xfrm>
                <a:off x="4691124" y="2964614"/>
                <a:ext cx="579130" cy="330790"/>
              </a:xfrm>
              <a:prstGeom prst="rect">
                <a:avLst/>
              </a:prstGeom>
              <a:solidFill>
                <a:srgbClr val="BBE0E3"/>
              </a:solidFill>
              <a:ln w="9525" cap="flat" cmpd="sng" algn="ctr">
                <a:noFill/>
                <a:prstDash val="solid"/>
                <a:round/>
                <a:headEnd type="none" w="med" len="med"/>
                <a:tailEnd w="med" len="med"/>
              </a:ln>
              <a:effectLst/>
            </p:spPr>
          </p:pic>
        </p:grpSp>
        <p:grpSp>
          <p:nvGrpSpPr>
            <p:cNvPr id="16" name="Group 67"/>
            <p:cNvGrpSpPr/>
            <p:nvPr/>
          </p:nvGrpSpPr>
          <p:grpSpPr bwMode="auto">
            <a:xfrm>
              <a:off x="3200950" y="3385279"/>
              <a:ext cx="5638335" cy="1205525"/>
              <a:chOff x="3353431" y="3181593"/>
              <a:chExt cx="5638335" cy="1205525"/>
            </a:xfrm>
          </p:grpSpPr>
          <p:cxnSp>
            <p:nvCxnSpPr>
              <p:cNvPr id="17" name="Straight Arrow Connector 16"/>
              <p:cNvCxnSpPr/>
              <p:nvPr/>
            </p:nvCxnSpPr>
            <p:spPr bwMode="auto">
              <a:xfrm rot="5400000">
                <a:off x="4921557" y="3363679"/>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18" name="Picture 17"/>
              <p:cNvPicPr>
                <a:picLocks noChangeAspect="1"/>
              </p:cNvPicPr>
              <p:nvPr>
                <p:custDataLst>
                  <p:tags r:id="rId1"/>
                </p:custDataLst>
              </p:nvPr>
            </p:nvPicPr>
            <p:blipFill>
              <a:blip r:embed="rId21" cstate="print"/>
              <a:stretch>
                <a:fillRect/>
              </a:stretch>
            </p:blipFill>
            <p:spPr bwMode="auto">
              <a:xfrm>
                <a:off x="3353431" y="3657596"/>
                <a:ext cx="4337504" cy="329544"/>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pic>
            <p:nvPicPr>
              <p:cNvPr id="19" name="Picture 18"/>
              <p:cNvPicPr>
                <a:picLocks noChangeAspect="1"/>
              </p:cNvPicPr>
              <p:nvPr>
                <p:custDataLst>
                  <p:tags r:id="rId2"/>
                </p:custDataLst>
              </p:nvPr>
            </p:nvPicPr>
            <p:blipFill>
              <a:blip r:embed="rId22" cstate="print"/>
              <a:stretch>
                <a:fillRect/>
              </a:stretch>
            </p:blipFill>
            <p:spPr bwMode="auto">
              <a:xfrm>
                <a:off x="5807487" y="4139661"/>
                <a:ext cx="3184279" cy="247457"/>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7"/>
          <p:cNvSpPr txBox="1">
            <a:spLocks noChangeArrowheads="1"/>
          </p:cNvSpPr>
          <p:nvPr/>
        </p:nvSpPr>
        <p:spPr bwMode="auto">
          <a:xfrm>
            <a:off x="152400" y="152400"/>
            <a:ext cx="4267200" cy="1569660"/>
          </a:xfrm>
          <a:prstGeom prst="rect">
            <a:avLst/>
          </a:prstGeom>
          <a:noFill/>
          <a:ln w="9525">
            <a:noFill/>
            <a:miter lim="800000"/>
            <a:headEnd/>
            <a:tailEnd/>
          </a:ln>
          <a:effectLst/>
        </p:spPr>
        <p:txBody>
          <a:bodyPr wrap="square">
            <a:spAutoFit/>
          </a:bodyPr>
          <a:lstStyle/>
          <a:p>
            <a:pPr algn="l" eaLnBrk="1" hangingPunct="1"/>
            <a:r>
              <a:rPr lang="en-US" sz="3200" b="1" dirty="0" smtClean="0">
                <a:solidFill>
                  <a:srgbClr val="996633"/>
                </a:solidFill>
                <a:latin typeface="Comic Sans MS" pitchFamily="66" charset="0"/>
              </a:rPr>
              <a:t>Strategy 2. </a:t>
            </a:r>
            <a:r>
              <a:rPr lang="en-US" sz="3200" b="1" dirty="0" err="1" smtClean="0">
                <a:solidFill>
                  <a:srgbClr val="996633"/>
                </a:solidFill>
                <a:latin typeface="Comic Sans MS" pitchFamily="66" charset="0"/>
              </a:rPr>
              <a:t>Interferometric</a:t>
            </a:r>
            <a:r>
              <a:rPr lang="en-US" sz="3200" b="1" dirty="0" smtClean="0">
                <a:solidFill>
                  <a:srgbClr val="996633"/>
                </a:solidFill>
                <a:latin typeface="Comic Sans MS" pitchFamily="66" charset="0"/>
              </a:rPr>
              <a:t> readout</a:t>
            </a:r>
            <a:r>
              <a:rPr lang="en-US" sz="3200" dirty="0" smtClean="0">
                <a:solidFill>
                  <a:schemeClr val="tx1"/>
                </a:solidFill>
              </a:rPr>
              <a:t> </a:t>
            </a:r>
            <a:endParaRPr lang="en-US" sz="3200" dirty="0">
              <a:solidFill>
                <a:schemeClr val="tx1"/>
              </a:solidFill>
            </a:endParaRPr>
          </a:p>
        </p:txBody>
      </p:sp>
      <p:grpSp>
        <p:nvGrpSpPr>
          <p:cNvPr id="2" name="Group 75"/>
          <p:cNvGrpSpPr/>
          <p:nvPr/>
        </p:nvGrpSpPr>
        <p:grpSpPr>
          <a:xfrm>
            <a:off x="457198" y="76200"/>
            <a:ext cx="7696202" cy="5638800"/>
            <a:chOff x="304800" y="762000"/>
            <a:chExt cx="7696202" cy="5638800"/>
          </a:xfrm>
        </p:grpSpPr>
        <p:sp>
          <p:nvSpPr>
            <p:cNvPr id="34" name="TextBox 33"/>
            <p:cNvSpPr txBox="1"/>
            <p:nvPr/>
          </p:nvSpPr>
          <p:spPr>
            <a:xfrm>
              <a:off x="304800" y="4843176"/>
              <a:ext cx="990600" cy="400110"/>
            </a:xfrm>
            <a:prstGeom prst="rect">
              <a:avLst/>
            </a:prstGeom>
            <a:noFill/>
            <a:ln w="28575">
              <a:solidFill>
                <a:schemeClr val="accent6"/>
              </a:solidFill>
            </a:ln>
          </p:spPr>
          <p:txBody>
            <a:bodyPr wrap="square" rtlCol="0">
              <a:spAutoFit/>
            </a:bodyPr>
            <a:lstStyle/>
            <a:p>
              <a:r>
                <a:rPr lang="en-US" b="1" dirty="0" smtClean="0">
                  <a:solidFill>
                    <a:schemeClr val="accent6"/>
                  </a:solidFill>
                </a:rPr>
                <a:t>Laser</a:t>
              </a:r>
              <a:endParaRPr lang="en-US" b="1" dirty="0">
                <a:solidFill>
                  <a:schemeClr val="accent6"/>
                </a:solidFill>
              </a:endParaRPr>
            </a:p>
          </p:txBody>
        </p:sp>
        <p:cxnSp>
          <p:nvCxnSpPr>
            <p:cNvPr id="38" name="Straight Arrow Connector 37"/>
            <p:cNvCxnSpPr/>
            <p:nvPr/>
          </p:nvCxnSpPr>
          <p:spPr bwMode="auto">
            <a:xfrm>
              <a:off x="1295400" y="5029200"/>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1676400" y="50292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3505200" y="5029200"/>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6" name="Straight Arrow Connector 55"/>
            <p:cNvCxnSpPr/>
            <p:nvPr/>
          </p:nvCxnSpPr>
          <p:spPr bwMode="auto">
            <a:xfrm rot="16200000">
              <a:off x="2362994" y="6171406"/>
              <a:ext cx="4572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rot="16200000">
              <a:off x="1678782" y="50284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8" name="Straight Arrow Connector 57"/>
            <p:cNvCxnSpPr/>
            <p:nvPr/>
          </p:nvCxnSpPr>
          <p:spPr bwMode="auto">
            <a:xfrm rot="16200000">
              <a:off x="2135982" y="3656806"/>
              <a:ext cx="914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59" name="Straight Arrow Connector 58"/>
            <p:cNvCxnSpPr/>
            <p:nvPr/>
          </p:nvCxnSpPr>
          <p:spPr bwMode="auto">
            <a:xfrm>
              <a:off x="2590800" y="3198812"/>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3429000" y="3200400"/>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rot="5400000" flipH="1" flipV="1">
              <a:off x="3960018" y="4571206"/>
              <a:ext cx="914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rot="5400000" flipH="1" flipV="1">
              <a:off x="3504406" y="3275806"/>
              <a:ext cx="18288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flipV="1">
              <a:off x="4800602" y="3189791"/>
              <a:ext cx="990600" cy="10609"/>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0" name="Straight Arrow Connector 69"/>
            <p:cNvCxnSpPr/>
            <p:nvPr/>
          </p:nvCxnSpPr>
          <p:spPr bwMode="auto">
            <a:xfrm rot="16200000">
              <a:off x="3925030" y="2245582"/>
              <a:ext cx="987552"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1" name="Chord 70"/>
            <p:cNvSpPr/>
            <p:nvPr/>
          </p:nvSpPr>
          <p:spPr bwMode="auto">
            <a:xfrm rot="11974243">
              <a:off x="5625970" y="2958968"/>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72" name="Chord 71"/>
            <p:cNvSpPr/>
            <p:nvPr/>
          </p:nvSpPr>
          <p:spPr bwMode="auto">
            <a:xfrm rot="6590692">
              <a:off x="4178829" y="1459971"/>
              <a:ext cx="457200" cy="457200"/>
            </a:xfrm>
            <a:prstGeom prst="chord">
              <a:avLst>
                <a:gd name="adj1" fmla="val 2865954"/>
                <a:gd name="adj2" fmla="val 16200000"/>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3" name="Straight Arrow Connector 72"/>
            <p:cNvCxnSpPr/>
            <p:nvPr/>
          </p:nvCxnSpPr>
          <p:spPr bwMode="auto">
            <a:xfrm>
              <a:off x="6096002" y="3198812"/>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74" name="Straight Arrow Connector 73"/>
            <p:cNvCxnSpPr/>
            <p:nvPr/>
          </p:nvCxnSpPr>
          <p:spPr bwMode="auto">
            <a:xfrm rot="16200000">
              <a:off x="4191794" y="1218406"/>
              <a:ext cx="4572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78" name="Oval 77"/>
            <p:cNvSpPr/>
            <p:nvPr/>
          </p:nvSpPr>
          <p:spPr bwMode="auto">
            <a:xfrm>
              <a:off x="6324600" y="762000"/>
              <a:ext cx="457200" cy="4572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79" name="Straight Arrow Connector 78"/>
            <p:cNvCxnSpPr>
              <a:endCxn id="78" idx="4"/>
            </p:cNvCxnSpPr>
            <p:nvPr/>
          </p:nvCxnSpPr>
          <p:spPr bwMode="auto">
            <a:xfrm rot="16200000" flipV="1">
              <a:off x="5562601" y="2209799"/>
              <a:ext cx="1981200" cy="2"/>
            </a:xfrm>
            <a:prstGeom prst="straightConnector1">
              <a:avLst/>
            </a:prstGeom>
            <a:solidFill>
              <a:schemeClr val="accent1"/>
            </a:solidFill>
            <a:ln w="28575" cap="flat" cmpd="sng" algn="ctr">
              <a:solidFill>
                <a:schemeClr val="tx1"/>
              </a:solidFill>
              <a:prstDash val="solid"/>
              <a:round/>
              <a:headEnd type="none" w="med" len="med"/>
              <a:tailEnd type="none"/>
            </a:ln>
            <a:effectLst/>
          </p:spPr>
        </p:cxnSp>
        <p:cxnSp>
          <p:nvCxnSpPr>
            <p:cNvPr id="82" name="Straight Arrow Connector 81"/>
            <p:cNvCxnSpPr>
              <a:stCxn id="84" idx="1"/>
            </p:cNvCxnSpPr>
            <p:nvPr/>
          </p:nvCxnSpPr>
          <p:spPr bwMode="auto">
            <a:xfrm rot="10800000" flipV="1">
              <a:off x="4419600" y="962055"/>
              <a:ext cx="1905000" cy="28546"/>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4" name="TextBox 83"/>
            <p:cNvSpPr txBox="1"/>
            <p:nvPr/>
          </p:nvSpPr>
          <p:spPr>
            <a:xfrm>
              <a:off x="6324600" y="762000"/>
              <a:ext cx="441147" cy="400110"/>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cxnSp>
          <p:nvCxnSpPr>
            <p:cNvPr id="85" name="Straight Arrow Connector 84"/>
            <p:cNvCxnSpPr/>
            <p:nvPr/>
          </p:nvCxnSpPr>
          <p:spPr bwMode="auto">
            <a:xfrm flipH="1" flipV="1">
              <a:off x="6781800" y="990600"/>
              <a:ext cx="1219202" cy="1587"/>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86" name="Rectangle 85"/>
            <p:cNvSpPr/>
            <p:nvPr/>
          </p:nvSpPr>
          <p:spPr bwMode="auto">
            <a:xfrm rot="19200000">
              <a:off x="2315383" y="49945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7" name="Rectangle 86"/>
            <p:cNvSpPr/>
            <p:nvPr/>
          </p:nvSpPr>
          <p:spPr bwMode="auto">
            <a:xfrm rot="19200000">
              <a:off x="4161621" y="4987608"/>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8" name="Rectangle 87"/>
            <p:cNvSpPr/>
            <p:nvPr/>
          </p:nvSpPr>
          <p:spPr bwMode="auto">
            <a:xfrm rot="19200000">
              <a:off x="4144183" y="3165792"/>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89" name="Rectangle 88"/>
            <p:cNvSpPr/>
            <p:nvPr/>
          </p:nvSpPr>
          <p:spPr bwMode="auto">
            <a:xfrm rot="19200000">
              <a:off x="2271135" y="3126150"/>
              <a:ext cx="609600" cy="76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sp>
        <p:nvSpPr>
          <p:cNvPr id="81" name="Line 16"/>
          <p:cNvSpPr>
            <a:spLocks noChangeShapeType="1"/>
          </p:cNvSpPr>
          <p:nvPr/>
        </p:nvSpPr>
        <p:spPr bwMode="auto">
          <a:xfrm>
            <a:off x="914400" y="4724400"/>
            <a:ext cx="1143000" cy="0"/>
          </a:xfrm>
          <a:prstGeom prst="line">
            <a:avLst/>
          </a:prstGeom>
          <a:noFill/>
          <a:ln w="28575">
            <a:solidFill>
              <a:schemeClr val="accent6"/>
            </a:solidFill>
            <a:round/>
            <a:headEnd/>
            <a:tailEnd type="triangle" w="med" len="med"/>
          </a:ln>
          <a:effectLst/>
        </p:spPr>
        <p:txBody>
          <a:bodyPr/>
          <a:lstStyle/>
          <a:p>
            <a:endParaRPr lang="en-US"/>
          </a:p>
        </p:txBody>
      </p:sp>
      <p:grpSp>
        <p:nvGrpSpPr>
          <p:cNvPr id="3" name="Group 102"/>
          <p:cNvGrpSpPr/>
          <p:nvPr/>
        </p:nvGrpSpPr>
        <p:grpSpPr>
          <a:xfrm>
            <a:off x="2133598" y="4953000"/>
            <a:ext cx="457200" cy="457200"/>
            <a:chOff x="2667000" y="5486401"/>
            <a:chExt cx="457200" cy="457200"/>
          </a:xfrm>
        </p:grpSpPr>
        <p:sp>
          <p:nvSpPr>
            <p:cNvPr id="42" name="Line 20"/>
            <p:cNvSpPr>
              <a:spLocks noChangeShapeType="1"/>
            </p:cNvSpPr>
            <p:nvPr/>
          </p:nvSpPr>
          <p:spPr bwMode="auto">
            <a:xfrm>
              <a:off x="2667000" y="5943600"/>
              <a:ext cx="457200" cy="0"/>
            </a:xfrm>
            <a:prstGeom prst="line">
              <a:avLst/>
            </a:prstGeom>
            <a:noFill/>
            <a:ln w="28575">
              <a:solidFill>
                <a:srgbClr val="FF0000"/>
              </a:solidFill>
              <a:round/>
              <a:headEnd/>
              <a:tailEnd type="triangle" w="med" len="med"/>
            </a:ln>
            <a:effectLst/>
          </p:spPr>
          <p:txBody>
            <a:bodyPr/>
            <a:lstStyle/>
            <a:p>
              <a:endParaRPr lang="en-US"/>
            </a:p>
          </p:txBody>
        </p:sp>
        <p:sp>
          <p:nvSpPr>
            <p:cNvPr id="44" name="Line 20"/>
            <p:cNvSpPr>
              <a:spLocks noChangeShapeType="1"/>
            </p:cNvSpPr>
            <p:nvPr/>
          </p:nvSpPr>
          <p:spPr bwMode="auto">
            <a:xfrm rot="16200000">
              <a:off x="2438400" y="5715001"/>
              <a:ext cx="457200" cy="0"/>
            </a:xfrm>
            <a:prstGeom prst="line">
              <a:avLst/>
            </a:prstGeom>
            <a:noFill/>
            <a:ln w="28575">
              <a:solidFill>
                <a:srgbClr val="008000"/>
              </a:solidFill>
              <a:round/>
              <a:headEnd/>
              <a:tailEnd type="triangle" w="med" len="med"/>
            </a:ln>
            <a:effectLst/>
          </p:spPr>
          <p:txBody>
            <a:bodyPr/>
            <a:lstStyle/>
            <a:p>
              <a:endParaRPr lang="en-US"/>
            </a:p>
          </p:txBody>
        </p:sp>
      </p:grpSp>
      <p:grpSp>
        <p:nvGrpSpPr>
          <p:cNvPr id="90" name="Group 89"/>
          <p:cNvGrpSpPr/>
          <p:nvPr/>
        </p:nvGrpSpPr>
        <p:grpSpPr>
          <a:xfrm>
            <a:off x="1600198" y="3352800"/>
            <a:ext cx="2286000" cy="1676400"/>
            <a:chOff x="1447800" y="4038600"/>
            <a:chExt cx="2286000" cy="1676400"/>
          </a:xfrm>
        </p:grpSpPr>
        <p:grpSp>
          <p:nvGrpSpPr>
            <p:cNvPr id="5" name="Group 82"/>
            <p:cNvGrpSpPr/>
            <p:nvPr/>
          </p:nvGrpSpPr>
          <p:grpSpPr>
            <a:xfrm>
              <a:off x="1447800" y="4038600"/>
              <a:ext cx="1111068" cy="320040"/>
              <a:chOff x="1447800" y="4038600"/>
              <a:chExt cx="1111068" cy="320040"/>
            </a:xfrm>
          </p:grpSpPr>
          <p:sp>
            <p:nvSpPr>
              <p:cNvPr id="94" name="Line 16"/>
              <p:cNvSpPr>
                <a:spLocks noChangeShapeType="1"/>
              </p:cNvSpPr>
              <p:nvPr/>
            </p:nvSpPr>
            <p:spPr bwMode="auto">
              <a:xfrm>
                <a:off x="1447800" y="4343400"/>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6" name="Group 103"/>
              <p:cNvGrpSpPr/>
              <p:nvPr/>
            </p:nvGrpSpPr>
            <p:grpSpPr>
              <a:xfrm>
                <a:off x="2238828" y="4038600"/>
                <a:ext cx="320040" cy="320040"/>
                <a:chOff x="4343400" y="4419600"/>
                <a:chExt cx="320040" cy="320040"/>
              </a:xfrm>
            </p:grpSpPr>
            <p:sp>
              <p:nvSpPr>
                <p:cNvPr id="47" name="Line 20"/>
                <p:cNvSpPr>
                  <a:spLocks noChangeShapeType="1"/>
                </p:cNvSpPr>
                <p:nvPr/>
              </p:nvSpPr>
              <p:spPr bwMode="auto">
                <a:xfrm>
                  <a:off x="4343400" y="4724400"/>
                  <a:ext cx="320040" cy="0"/>
                </a:xfrm>
                <a:prstGeom prst="line">
                  <a:avLst/>
                </a:prstGeom>
                <a:noFill/>
                <a:ln w="28575">
                  <a:solidFill>
                    <a:srgbClr val="FF0000"/>
                  </a:solidFill>
                  <a:round/>
                  <a:headEnd/>
                  <a:tailEnd type="triangle" w="med" len="med"/>
                </a:ln>
                <a:effectLst/>
              </p:spPr>
              <p:txBody>
                <a:bodyPr/>
                <a:lstStyle/>
                <a:p>
                  <a:endParaRPr lang="en-US"/>
                </a:p>
              </p:txBody>
            </p:sp>
            <p:sp>
              <p:nvSpPr>
                <p:cNvPr id="49" name="Line 19"/>
                <p:cNvSpPr>
                  <a:spLocks noChangeShapeType="1"/>
                </p:cNvSpPr>
                <p:nvPr/>
              </p:nvSpPr>
              <p:spPr bwMode="auto">
                <a:xfrm rot="16200000">
                  <a:off x="4183380" y="4579620"/>
                  <a:ext cx="320040" cy="0"/>
                </a:xfrm>
                <a:prstGeom prst="line">
                  <a:avLst/>
                </a:prstGeom>
                <a:noFill/>
                <a:ln w="28575">
                  <a:solidFill>
                    <a:srgbClr val="008000"/>
                  </a:solidFill>
                  <a:round/>
                  <a:headEnd/>
                  <a:tailEnd type="triangle" w="med" len="med"/>
                </a:ln>
                <a:effectLst/>
              </p:spPr>
              <p:txBody>
                <a:bodyPr/>
                <a:lstStyle/>
                <a:p>
                  <a:endParaRPr lang="en-US"/>
                </a:p>
              </p:txBody>
            </p:sp>
          </p:grpSp>
        </p:grpSp>
        <p:grpSp>
          <p:nvGrpSpPr>
            <p:cNvPr id="7" name="Group 89"/>
            <p:cNvGrpSpPr/>
            <p:nvPr/>
          </p:nvGrpSpPr>
          <p:grpSpPr>
            <a:xfrm>
              <a:off x="2929128" y="5394960"/>
              <a:ext cx="804672" cy="320040"/>
              <a:chOff x="2929128" y="5394960"/>
              <a:chExt cx="804672" cy="320040"/>
            </a:xfrm>
          </p:grpSpPr>
          <p:sp>
            <p:nvSpPr>
              <p:cNvPr id="91" name="Line 16"/>
              <p:cNvSpPr>
                <a:spLocks noChangeShapeType="1"/>
              </p:cNvSpPr>
              <p:nvPr/>
            </p:nvSpPr>
            <p:spPr bwMode="auto">
              <a:xfrm>
                <a:off x="2929128" y="5410200"/>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8" name="Group 105"/>
              <p:cNvGrpSpPr/>
              <p:nvPr/>
            </p:nvGrpSpPr>
            <p:grpSpPr>
              <a:xfrm rot="10800000">
                <a:off x="3413760" y="5394960"/>
                <a:ext cx="320040" cy="320040"/>
                <a:chOff x="4343400" y="4419600"/>
                <a:chExt cx="320040" cy="320040"/>
              </a:xfrm>
            </p:grpSpPr>
            <p:sp>
              <p:nvSpPr>
                <p:cNvPr id="61" name="Line 20"/>
                <p:cNvSpPr>
                  <a:spLocks noChangeShapeType="1"/>
                </p:cNvSpPr>
                <p:nvPr/>
              </p:nvSpPr>
              <p:spPr bwMode="auto">
                <a:xfrm>
                  <a:off x="4343400" y="4724400"/>
                  <a:ext cx="320040" cy="0"/>
                </a:xfrm>
                <a:prstGeom prst="line">
                  <a:avLst/>
                </a:prstGeom>
                <a:noFill/>
                <a:ln w="28575">
                  <a:solidFill>
                    <a:srgbClr val="FF0000"/>
                  </a:solidFill>
                  <a:round/>
                  <a:headEnd/>
                  <a:tailEnd type="triangle" w="med" len="med"/>
                </a:ln>
                <a:effectLst/>
              </p:spPr>
              <p:txBody>
                <a:bodyPr/>
                <a:lstStyle/>
                <a:p>
                  <a:endParaRPr lang="en-US"/>
                </a:p>
              </p:txBody>
            </p:sp>
            <p:sp>
              <p:nvSpPr>
                <p:cNvPr id="62" name="Line 19"/>
                <p:cNvSpPr>
                  <a:spLocks noChangeShapeType="1"/>
                </p:cNvSpPr>
                <p:nvPr/>
              </p:nvSpPr>
              <p:spPr bwMode="auto">
                <a:xfrm rot="16200000">
                  <a:off x="4183380" y="4579620"/>
                  <a:ext cx="320040" cy="0"/>
                </a:xfrm>
                <a:prstGeom prst="line">
                  <a:avLst/>
                </a:prstGeom>
                <a:noFill/>
                <a:ln w="28575">
                  <a:solidFill>
                    <a:srgbClr val="008000"/>
                  </a:solidFill>
                  <a:round/>
                  <a:headEnd/>
                  <a:tailEnd type="triangle" w="med" len="med"/>
                </a:ln>
                <a:effectLst/>
              </p:spPr>
              <p:txBody>
                <a:bodyPr/>
                <a:lstStyle/>
                <a:p>
                  <a:endParaRPr lang="en-US" b="1" dirty="0"/>
                </a:p>
              </p:txBody>
            </p:sp>
          </p:grpSp>
        </p:grpSp>
      </p:grpSp>
      <p:cxnSp>
        <p:nvCxnSpPr>
          <p:cNvPr id="80" name="Straight Arrow Connector 79"/>
          <p:cNvCxnSpPr/>
          <p:nvPr/>
        </p:nvCxnSpPr>
        <p:spPr bwMode="auto">
          <a:xfrm rot="2700000">
            <a:off x="2766396" y="2719884"/>
            <a:ext cx="365760" cy="15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121" name="Group 120"/>
          <p:cNvGrpSpPr/>
          <p:nvPr/>
        </p:nvGrpSpPr>
        <p:grpSpPr>
          <a:xfrm>
            <a:off x="3047999" y="1327332"/>
            <a:ext cx="2481071" cy="2787467"/>
            <a:chOff x="3047999" y="1632132"/>
            <a:chExt cx="2481071" cy="2787467"/>
          </a:xfrm>
        </p:grpSpPr>
        <p:grpSp>
          <p:nvGrpSpPr>
            <p:cNvPr id="100" name="Group 99"/>
            <p:cNvGrpSpPr/>
            <p:nvPr/>
          </p:nvGrpSpPr>
          <p:grpSpPr>
            <a:xfrm>
              <a:off x="3047999" y="1632132"/>
              <a:ext cx="457199" cy="1111068"/>
              <a:chOff x="2895601" y="2013132"/>
              <a:chExt cx="457199" cy="1111068"/>
            </a:xfrm>
          </p:grpSpPr>
          <p:sp>
            <p:nvSpPr>
              <p:cNvPr id="54" name="Line 16"/>
              <p:cNvSpPr>
                <a:spLocks noChangeShapeType="1"/>
              </p:cNvSpPr>
              <p:nvPr/>
            </p:nvSpPr>
            <p:spPr bwMode="auto">
              <a:xfrm rot="16200000">
                <a:off x="2935224" y="2721864"/>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95" name="Group 94"/>
              <p:cNvGrpSpPr/>
              <p:nvPr/>
            </p:nvGrpSpPr>
            <p:grpSpPr>
              <a:xfrm>
                <a:off x="2895601" y="2013132"/>
                <a:ext cx="457199" cy="334553"/>
                <a:chOff x="2895601" y="2013132"/>
                <a:chExt cx="457199" cy="334553"/>
              </a:xfrm>
            </p:grpSpPr>
            <p:sp>
              <p:nvSpPr>
                <p:cNvPr id="63" name="Line 20"/>
                <p:cNvSpPr>
                  <a:spLocks noChangeShapeType="1"/>
                </p:cNvSpPr>
                <p:nvPr/>
              </p:nvSpPr>
              <p:spPr bwMode="auto">
                <a:xfrm rot="16200000">
                  <a:off x="3177540" y="2173152"/>
                  <a:ext cx="320040" cy="0"/>
                </a:xfrm>
                <a:prstGeom prst="line">
                  <a:avLst/>
                </a:prstGeom>
                <a:noFill/>
                <a:ln w="28575">
                  <a:solidFill>
                    <a:srgbClr val="FF0000"/>
                  </a:solidFill>
                  <a:round/>
                  <a:headEnd/>
                  <a:tailEnd type="triangle" w="med" len="med"/>
                </a:ln>
                <a:effectLst/>
              </p:spPr>
              <p:txBody>
                <a:bodyPr/>
                <a:lstStyle/>
                <a:p>
                  <a:endParaRPr lang="en-US"/>
                </a:p>
              </p:txBody>
            </p:sp>
            <p:sp>
              <p:nvSpPr>
                <p:cNvPr id="64" name="Line 19"/>
                <p:cNvSpPr>
                  <a:spLocks noChangeShapeType="1"/>
                </p:cNvSpPr>
                <p:nvPr/>
              </p:nvSpPr>
              <p:spPr bwMode="auto">
                <a:xfrm rot="10800000">
                  <a:off x="3032760" y="2333172"/>
                  <a:ext cx="320040" cy="0"/>
                </a:xfrm>
                <a:prstGeom prst="line">
                  <a:avLst/>
                </a:prstGeom>
                <a:noFill/>
                <a:ln w="28575">
                  <a:solidFill>
                    <a:srgbClr val="008000"/>
                  </a:solidFill>
                  <a:round/>
                  <a:headEnd/>
                  <a:tailEnd type="triangle" w="med" len="med"/>
                </a:ln>
                <a:effectLst/>
              </p:spPr>
              <p:txBody>
                <a:bodyPr/>
                <a:lstStyle/>
                <a:p>
                  <a:endParaRPr lang="en-US"/>
                </a:p>
              </p:txBody>
            </p:sp>
            <p:sp>
              <p:nvSpPr>
                <p:cNvPr id="92" name="Line 20"/>
                <p:cNvSpPr>
                  <a:spLocks noChangeShapeType="1"/>
                </p:cNvSpPr>
                <p:nvPr/>
              </p:nvSpPr>
              <p:spPr bwMode="auto">
                <a:xfrm rot="10800000">
                  <a:off x="2895601" y="2347685"/>
                  <a:ext cx="182880" cy="0"/>
                </a:xfrm>
                <a:prstGeom prst="line">
                  <a:avLst/>
                </a:prstGeom>
                <a:noFill/>
                <a:ln w="28575">
                  <a:solidFill>
                    <a:srgbClr val="FF0000"/>
                  </a:solidFill>
                  <a:round/>
                  <a:headEnd/>
                  <a:tailEnd type="triangle" w="med" len="med"/>
                </a:ln>
                <a:effectLst/>
              </p:spPr>
              <p:txBody>
                <a:bodyPr/>
                <a:lstStyle/>
                <a:p>
                  <a:endParaRPr lang="en-US"/>
                </a:p>
              </p:txBody>
            </p:sp>
          </p:grpSp>
        </p:grpSp>
        <p:grpSp>
          <p:nvGrpSpPr>
            <p:cNvPr id="101" name="Group 100"/>
            <p:cNvGrpSpPr/>
            <p:nvPr/>
          </p:nvGrpSpPr>
          <p:grpSpPr>
            <a:xfrm>
              <a:off x="4724398" y="3962400"/>
              <a:ext cx="804672" cy="457199"/>
              <a:chOff x="4572000" y="4343400"/>
              <a:chExt cx="804672" cy="457199"/>
            </a:xfrm>
          </p:grpSpPr>
          <p:sp>
            <p:nvSpPr>
              <p:cNvPr id="69" name="Line 16"/>
              <p:cNvSpPr>
                <a:spLocks noChangeShapeType="1"/>
              </p:cNvSpPr>
              <p:nvPr/>
            </p:nvSpPr>
            <p:spPr bwMode="auto">
              <a:xfrm>
                <a:off x="4572000" y="4343400"/>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96" name="Group 95"/>
              <p:cNvGrpSpPr/>
              <p:nvPr/>
            </p:nvGrpSpPr>
            <p:grpSpPr>
              <a:xfrm rot="-5400000">
                <a:off x="4953001" y="4411980"/>
                <a:ext cx="457199" cy="320040"/>
                <a:chOff x="2895601" y="2013132"/>
                <a:chExt cx="457199" cy="320040"/>
              </a:xfrm>
            </p:grpSpPr>
            <p:sp>
              <p:nvSpPr>
                <p:cNvPr id="97" name="Line 20"/>
                <p:cNvSpPr>
                  <a:spLocks noChangeShapeType="1"/>
                </p:cNvSpPr>
                <p:nvPr/>
              </p:nvSpPr>
              <p:spPr bwMode="auto">
                <a:xfrm rot="16200000">
                  <a:off x="3177540" y="2173152"/>
                  <a:ext cx="320040" cy="0"/>
                </a:xfrm>
                <a:prstGeom prst="line">
                  <a:avLst/>
                </a:prstGeom>
                <a:noFill/>
                <a:ln w="28575">
                  <a:solidFill>
                    <a:srgbClr val="FF0000"/>
                  </a:solidFill>
                  <a:round/>
                  <a:headEnd/>
                  <a:tailEnd type="triangle" w="med" len="med"/>
                </a:ln>
                <a:effectLst/>
              </p:spPr>
              <p:txBody>
                <a:bodyPr/>
                <a:lstStyle/>
                <a:p>
                  <a:endParaRPr lang="en-US"/>
                </a:p>
              </p:txBody>
            </p:sp>
            <p:sp>
              <p:nvSpPr>
                <p:cNvPr id="98" name="Line 19"/>
                <p:cNvSpPr>
                  <a:spLocks noChangeShapeType="1"/>
                </p:cNvSpPr>
                <p:nvPr/>
              </p:nvSpPr>
              <p:spPr bwMode="auto">
                <a:xfrm rot="10800000">
                  <a:off x="3032760" y="2333172"/>
                  <a:ext cx="320040" cy="0"/>
                </a:xfrm>
                <a:prstGeom prst="line">
                  <a:avLst/>
                </a:prstGeom>
                <a:noFill/>
                <a:ln w="28575">
                  <a:solidFill>
                    <a:srgbClr val="008000"/>
                  </a:solidFill>
                  <a:round/>
                  <a:headEnd/>
                  <a:tailEnd type="triangle" w="med" len="med"/>
                </a:ln>
                <a:effectLst/>
              </p:spPr>
              <p:txBody>
                <a:bodyPr/>
                <a:lstStyle/>
                <a:p>
                  <a:endParaRPr lang="en-US"/>
                </a:p>
              </p:txBody>
            </p:sp>
            <p:sp>
              <p:nvSpPr>
                <p:cNvPr id="99" name="Line 20"/>
                <p:cNvSpPr>
                  <a:spLocks noChangeShapeType="1"/>
                </p:cNvSpPr>
                <p:nvPr/>
              </p:nvSpPr>
              <p:spPr bwMode="auto">
                <a:xfrm rot="10800000">
                  <a:off x="2895601" y="2333171"/>
                  <a:ext cx="182880" cy="0"/>
                </a:xfrm>
                <a:prstGeom prst="line">
                  <a:avLst/>
                </a:prstGeom>
                <a:noFill/>
                <a:ln w="28575">
                  <a:solidFill>
                    <a:srgbClr val="FF0000"/>
                  </a:solidFill>
                  <a:round/>
                  <a:headEnd/>
                  <a:tailEnd type="triangle" w="med" len="med"/>
                </a:ln>
                <a:effectLst/>
              </p:spPr>
              <p:txBody>
                <a:bodyPr/>
                <a:lstStyle/>
                <a:p>
                  <a:endParaRPr lang="en-US"/>
                </a:p>
              </p:txBody>
            </p:sp>
          </p:grpSp>
        </p:grpSp>
      </p:grpSp>
      <p:grpSp>
        <p:nvGrpSpPr>
          <p:cNvPr id="102" name="Group 101"/>
          <p:cNvGrpSpPr/>
          <p:nvPr/>
        </p:nvGrpSpPr>
        <p:grpSpPr>
          <a:xfrm>
            <a:off x="4570967" y="838200"/>
            <a:ext cx="915433" cy="1678407"/>
            <a:chOff x="4570967" y="1143000"/>
            <a:chExt cx="915433" cy="1678407"/>
          </a:xfrm>
        </p:grpSpPr>
        <p:grpSp>
          <p:nvGrpSpPr>
            <p:cNvPr id="108" name="Group 107"/>
            <p:cNvGrpSpPr/>
            <p:nvPr/>
          </p:nvGrpSpPr>
          <p:grpSpPr>
            <a:xfrm>
              <a:off x="4570967" y="1143000"/>
              <a:ext cx="804672" cy="411345"/>
              <a:chOff x="4418569" y="1774984"/>
              <a:chExt cx="804672" cy="411345"/>
            </a:xfrm>
          </p:grpSpPr>
          <p:sp>
            <p:nvSpPr>
              <p:cNvPr id="103" name="Line 16"/>
              <p:cNvSpPr>
                <a:spLocks noChangeShapeType="1"/>
              </p:cNvSpPr>
              <p:nvPr/>
            </p:nvSpPr>
            <p:spPr bwMode="auto">
              <a:xfrm rot="18900000">
                <a:off x="4418569" y="2186329"/>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104" name="Group 94"/>
              <p:cNvGrpSpPr/>
              <p:nvPr/>
            </p:nvGrpSpPr>
            <p:grpSpPr>
              <a:xfrm rot="-2700000">
                <a:off x="4595960" y="1774984"/>
                <a:ext cx="457199" cy="320040"/>
                <a:chOff x="2895601" y="2013132"/>
                <a:chExt cx="457199" cy="320040"/>
              </a:xfrm>
            </p:grpSpPr>
            <p:sp>
              <p:nvSpPr>
                <p:cNvPr id="105" name="Line 20"/>
                <p:cNvSpPr>
                  <a:spLocks noChangeShapeType="1"/>
                </p:cNvSpPr>
                <p:nvPr/>
              </p:nvSpPr>
              <p:spPr bwMode="auto">
                <a:xfrm rot="16200000">
                  <a:off x="3177540" y="2173152"/>
                  <a:ext cx="320040" cy="0"/>
                </a:xfrm>
                <a:prstGeom prst="line">
                  <a:avLst/>
                </a:prstGeom>
                <a:noFill/>
                <a:ln w="28575">
                  <a:solidFill>
                    <a:srgbClr val="FF0000"/>
                  </a:solidFill>
                  <a:round/>
                  <a:headEnd/>
                  <a:tailEnd type="triangle" w="med" len="med"/>
                </a:ln>
                <a:effectLst/>
              </p:spPr>
              <p:txBody>
                <a:bodyPr/>
                <a:lstStyle/>
                <a:p>
                  <a:endParaRPr lang="en-US"/>
                </a:p>
              </p:txBody>
            </p:sp>
            <p:sp>
              <p:nvSpPr>
                <p:cNvPr id="106" name="Line 19"/>
                <p:cNvSpPr>
                  <a:spLocks noChangeShapeType="1"/>
                </p:cNvSpPr>
                <p:nvPr/>
              </p:nvSpPr>
              <p:spPr bwMode="auto">
                <a:xfrm rot="10800000">
                  <a:off x="3032760" y="2333172"/>
                  <a:ext cx="320040" cy="0"/>
                </a:xfrm>
                <a:prstGeom prst="line">
                  <a:avLst/>
                </a:prstGeom>
                <a:noFill/>
                <a:ln w="28575">
                  <a:solidFill>
                    <a:srgbClr val="008000"/>
                  </a:solidFill>
                  <a:round/>
                  <a:headEnd/>
                  <a:tailEnd type="triangle" w="med" len="med"/>
                </a:ln>
                <a:effectLst/>
              </p:spPr>
              <p:txBody>
                <a:bodyPr/>
                <a:lstStyle/>
                <a:p>
                  <a:endParaRPr lang="en-US"/>
                </a:p>
              </p:txBody>
            </p:sp>
            <p:sp>
              <p:nvSpPr>
                <p:cNvPr id="107" name="Line 20"/>
                <p:cNvSpPr>
                  <a:spLocks noChangeShapeType="1"/>
                </p:cNvSpPr>
                <p:nvPr/>
              </p:nvSpPr>
              <p:spPr bwMode="auto">
                <a:xfrm rot="10800000">
                  <a:off x="2895601" y="2333171"/>
                  <a:ext cx="182880" cy="0"/>
                </a:xfrm>
                <a:prstGeom prst="line">
                  <a:avLst/>
                </a:prstGeom>
                <a:noFill/>
                <a:ln w="28575">
                  <a:solidFill>
                    <a:srgbClr val="FF0000"/>
                  </a:solidFill>
                  <a:round/>
                  <a:headEnd/>
                  <a:tailEnd type="triangle" w="med" len="med"/>
                </a:ln>
                <a:effectLst/>
              </p:spPr>
              <p:txBody>
                <a:bodyPr/>
                <a:lstStyle/>
                <a:p>
                  <a:endParaRPr lang="en-US"/>
                </a:p>
              </p:txBody>
            </p:sp>
          </p:grpSp>
        </p:grpSp>
        <p:grpSp>
          <p:nvGrpSpPr>
            <p:cNvPr id="83" name="Group 82"/>
            <p:cNvGrpSpPr/>
            <p:nvPr/>
          </p:nvGrpSpPr>
          <p:grpSpPr>
            <a:xfrm>
              <a:off x="5024718" y="1676400"/>
              <a:ext cx="461682" cy="1145007"/>
              <a:chOff x="4928211" y="1675424"/>
              <a:chExt cx="461682" cy="1145007"/>
            </a:xfrm>
          </p:grpSpPr>
          <p:sp>
            <p:nvSpPr>
              <p:cNvPr id="110" name="Line 16"/>
              <p:cNvSpPr>
                <a:spLocks noChangeShapeType="1"/>
              </p:cNvSpPr>
              <p:nvPr/>
            </p:nvSpPr>
            <p:spPr bwMode="auto">
              <a:xfrm rot="13500000">
                <a:off x="4987557" y="2418095"/>
                <a:ext cx="804672" cy="0"/>
              </a:xfrm>
              <a:prstGeom prst="line">
                <a:avLst/>
              </a:prstGeom>
              <a:noFill/>
              <a:ln w="28575">
                <a:solidFill>
                  <a:schemeClr val="accent6"/>
                </a:solidFill>
                <a:round/>
                <a:headEnd/>
                <a:tailEnd type="triangle" w="med" len="med"/>
              </a:ln>
              <a:effectLst/>
            </p:spPr>
            <p:txBody>
              <a:bodyPr/>
              <a:lstStyle/>
              <a:p>
                <a:endParaRPr lang="en-US"/>
              </a:p>
            </p:txBody>
          </p:sp>
          <p:grpSp>
            <p:nvGrpSpPr>
              <p:cNvPr id="111" name="Group 94"/>
              <p:cNvGrpSpPr/>
              <p:nvPr/>
            </p:nvGrpSpPr>
            <p:grpSpPr>
              <a:xfrm rot="2700000">
                <a:off x="4859631" y="1744004"/>
                <a:ext cx="457199" cy="320040"/>
                <a:chOff x="2895601" y="2013132"/>
                <a:chExt cx="457199" cy="320040"/>
              </a:xfrm>
            </p:grpSpPr>
            <p:sp>
              <p:nvSpPr>
                <p:cNvPr id="112" name="Line 20"/>
                <p:cNvSpPr>
                  <a:spLocks noChangeShapeType="1"/>
                </p:cNvSpPr>
                <p:nvPr/>
              </p:nvSpPr>
              <p:spPr bwMode="auto">
                <a:xfrm rot="16200000">
                  <a:off x="3177540" y="2173152"/>
                  <a:ext cx="320040" cy="0"/>
                </a:xfrm>
                <a:prstGeom prst="line">
                  <a:avLst/>
                </a:prstGeom>
                <a:noFill/>
                <a:ln w="28575">
                  <a:solidFill>
                    <a:srgbClr val="FF0000"/>
                  </a:solidFill>
                  <a:round/>
                  <a:headEnd/>
                  <a:tailEnd type="triangle" w="med" len="med"/>
                </a:ln>
                <a:effectLst/>
              </p:spPr>
              <p:txBody>
                <a:bodyPr/>
                <a:lstStyle/>
                <a:p>
                  <a:endParaRPr lang="en-US"/>
                </a:p>
              </p:txBody>
            </p:sp>
            <p:sp>
              <p:nvSpPr>
                <p:cNvPr id="113" name="Line 19"/>
                <p:cNvSpPr>
                  <a:spLocks noChangeShapeType="1"/>
                </p:cNvSpPr>
                <p:nvPr/>
              </p:nvSpPr>
              <p:spPr bwMode="auto">
                <a:xfrm rot="10800000">
                  <a:off x="3032760" y="2333172"/>
                  <a:ext cx="320040" cy="0"/>
                </a:xfrm>
                <a:prstGeom prst="line">
                  <a:avLst/>
                </a:prstGeom>
                <a:noFill/>
                <a:ln w="28575">
                  <a:solidFill>
                    <a:srgbClr val="008000"/>
                  </a:solidFill>
                  <a:round/>
                  <a:headEnd/>
                  <a:tailEnd type="triangle" w="med" len="med"/>
                </a:ln>
                <a:effectLst/>
              </p:spPr>
              <p:txBody>
                <a:bodyPr/>
                <a:lstStyle/>
                <a:p>
                  <a:endParaRPr lang="en-US"/>
                </a:p>
              </p:txBody>
            </p:sp>
            <p:sp>
              <p:nvSpPr>
                <p:cNvPr id="114" name="Line 20"/>
                <p:cNvSpPr>
                  <a:spLocks noChangeShapeType="1"/>
                </p:cNvSpPr>
                <p:nvPr/>
              </p:nvSpPr>
              <p:spPr bwMode="auto">
                <a:xfrm rot="10800000">
                  <a:off x="2895601" y="2333171"/>
                  <a:ext cx="182880" cy="0"/>
                </a:xfrm>
                <a:prstGeom prst="line">
                  <a:avLst/>
                </a:prstGeom>
                <a:noFill/>
                <a:ln w="28575">
                  <a:solidFill>
                    <a:srgbClr val="FF0000"/>
                  </a:solidFill>
                  <a:round/>
                  <a:headEnd/>
                  <a:tailEnd type="triangle" w="med" len="med"/>
                </a:ln>
                <a:effectLst/>
              </p:spPr>
              <p:txBody>
                <a:bodyPr/>
                <a:lstStyle/>
                <a:p>
                  <a:endParaRPr lang="en-US"/>
                </a:p>
              </p:txBody>
            </p:sp>
          </p:grpSp>
        </p:grpSp>
      </p:grpSp>
      <p:cxnSp>
        <p:nvCxnSpPr>
          <p:cNvPr id="77" name="Straight Arrow Connector 76"/>
          <p:cNvCxnSpPr/>
          <p:nvPr/>
        </p:nvCxnSpPr>
        <p:spPr bwMode="auto">
          <a:xfrm rot="2700000">
            <a:off x="4593068" y="4563198"/>
            <a:ext cx="365760" cy="15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120" name="Group 119"/>
          <p:cNvGrpSpPr/>
          <p:nvPr/>
        </p:nvGrpSpPr>
        <p:grpSpPr>
          <a:xfrm>
            <a:off x="3505200" y="4953000"/>
            <a:ext cx="5609693" cy="1729264"/>
            <a:chOff x="3505200" y="5257800"/>
            <a:chExt cx="5609693" cy="1729264"/>
          </a:xfrm>
        </p:grpSpPr>
        <p:sp>
          <p:nvSpPr>
            <p:cNvPr id="117" name="TextBox 116"/>
            <p:cNvSpPr txBox="1"/>
            <p:nvPr/>
          </p:nvSpPr>
          <p:spPr bwMode="auto">
            <a:xfrm>
              <a:off x="3657598" y="5257800"/>
              <a:ext cx="5457295" cy="1015663"/>
            </a:xfrm>
            <a:prstGeom prst="rect">
              <a:avLst/>
            </a:prstGeom>
            <a:noFill/>
            <a:ln w="28575" cap="flat" cmpd="sng" algn="ctr">
              <a:noFill/>
              <a:prstDash val="solid"/>
              <a:round/>
              <a:headEnd type="none" w="med" len="med"/>
              <a:tailEnd w="med" len="med"/>
            </a:ln>
            <a:effectLst/>
          </p:spPr>
          <p:txBody>
            <a:bodyPr wrap="square" rtlCol="0">
              <a:spAutoFit/>
            </a:bodyPr>
            <a:lstStyle/>
            <a:p>
              <a:r>
                <a:rPr lang="en-US" b="1" dirty="0" smtClean="0">
                  <a:solidFill>
                    <a:srgbClr val="990099"/>
                  </a:solidFill>
                </a:rPr>
                <a:t>All the output noise comes from the (frequency-dependent) purple quadrature.  Squeeze it.</a:t>
              </a:r>
              <a:endParaRPr lang="en-US" sz="2800" b="1" dirty="0">
                <a:solidFill>
                  <a:srgbClr val="990099"/>
                </a:solidFill>
              </a:endParaRPr>
            </a:p>
          </p:txBody>
        </p:sp>
        <p:sp>
          <p:nvSpPr>
            <p:cNvPr id="118" name="Rectangle 117"/>
            <p:cNvSpPr/>
            <p:nvPr/>
          </p:nvSpPr>
          <p:spPr>
            <a:xfrm>
              <a:off x="3505200" y="6248400"/>
              <a:ext cx="5562600" cy="738664"/>
            </a:xfrm>
            <a:prstGeom prst="rect">
              <a:avLst/>
            </a:prstGeom>
          </p:spPr>
          <p:txBody>
            <a:bodyPr wrap="square">
              <a:spAutoFit/>
            </a:bodyPr>
            <a:lstStyle/>
            <a:p>
              <a:pPr algn="l"/>
              <a:r>
                <a:rPr lang="en-US" sz="1400" b="1" dirty="0" smtClean="0">
                  <a:solidFill>
                    <a:schemeClr val="tx1"/>
                  </a:solidFill>
                </a:rPr>
                <a:t>W. G. Unruh, in Quantum Optics, Experimental Gravitation, and Measurement Theory, edited by P. Meystre and M. O. Scully (Plenum, 1983), p. 647; F. </a:t>
              </a:r>
              <a:r>
                <a:rPr lang="en-US" sz="1400" b="1" dirty="0" err="1" smtClean="0">
                  <a:solidFill>
                    <a:schemeClr val="tx1"/>
                  </a:solidFill>
                </a:rPr>
                <a:t>Ya</a:t>
              </a:r>
              <a:r>
                <a:rPr lang="en-US" sz="1400" b="1" dirty="0" smtClean="0">
                  <a:solidFill>
                    <a:schemeClr val="tx1"/>
                  </a:solidFill>
                </a:rPr>
                <a:t>. </a:t>
              </a:r>
              <a:r>
                <a:rPr lang="en-US" sz="1400" b="1" dirty="0" err="1" smtClean="0">
                  <a:solidFill>
                    <a:schemeClr val="tx1"/>
                  </a:solidFill>
                </a:rPr>
                <a:t>Khalili</a:t>
              </a:r>
              <a:r>
                <a:rPr lang="en-US" sz="1400" b="1" dirty="0" smtClean="0">
                  <a:solidFill>
                    <a:schemeClr val="tx1"/>
                  </a:solidFill>
                </a:rPr>
                <a:t>, PRD 81, 122002 (2010). </a:t>
              </a:r>
            </a:p>
          </p:txBody>
        </p:sp>
      </p:grpSp>
      <p:grpSp>
        <p:nvGrpSpPr>
          <p:cNvPr id="123" name="Group 122"/>
          <p:cNvGrpSpPr/>
          <p:nvPr/>
        </p:nvGrpSpPr>
        <p:grpSpPr>
          <a:xfrm>
            <a:off x="5791200" y="2981643"/>
            <a:ext cx="3276600" cy="1666557"/>
            <a:chOff x="5791200" y="3352800"/>
            <a:chExt cx="3276600" cy="1666557"/>
          </a:xfrm>
        </p:grpSpPr>
        <p:grpSp>
          <p:nvGrpSpPr>
            <p:cNvPr id="109" name="Group 108"/>
            <p:cNvGrpSpPr/>
            <p:nvPr/>
          </p:nvGrpSpPr>
          <p:grpSpPr>
            <a:xfrm>
              <a:off x="5791200" y="3352800"/>
              <a:ext cx="2435540" cy="1666557"/>
              <a:chOff x="6069753" y="3352800"/>
              <a:chExt cx="2435540" cy="1666557"/>
            </a:xfrm>
          </p:grpSpPr>
          <p:grpSp>
            <p:nvGrpSpPr>
              <p:cNvPr id="9" name="Group 137"/>
              <p:cNvGrpSpPr/>
              <p:nvPr/>
            </p:nvGrpSpPr>
            <p:grpSpPr>
              <a:xfrm>
                <a:off x="6069753" y="3352800"/>
                <a:ext cx="2435540" cy="1600200"/>
                <a:chOff x="5369132" y="3657600"/>
                <a:chExt cx="2435540" cy="1600200"/>
              </a:xfrm>
            </p:grpSpPr>
            <p:sp>
              <p:nvSpPr>
                <p:cNvPr id="139" name="Line 20"/>
                <p:cNvSpPr>
                  <a:spLocks noChangeShapeType="1"/>
                </p:cNvSpPr>
                <p:nvPr/>
              </p:nvSpPr>
              <p:spPr bwMode="auto">
                <a:xfrm>
                  <a:off x="6100092" y="5257800"/>
                  <a:ext cx="990600" cy="0"/>
                </a:xfrm>
                <a:prstGeom prst="line">
                  <a:avLst/>
                </a:prstGeom>
                <a:noFill/>
                <a:ln w="38100">
                  <a:solidFill>
                    <a:srgbClr val="FF0000"/>
                  </a:solidFill>
                  <a:round/>
                  <a:headEnd/>
                  <a:tailEnd type="triangle" w="med" len="med"/>
                </a:ln>
                <a:effectLst/>
              </p:spPr>
              <p:txBody>
                <a:bodyPr/>
                <a:lstStyle/>
                <a:p>
                  <a:endParaRPr lang="en-US" b="1" dirty="0"/>
                </a:p>
              </p:txBody>
            </p:sp>
            <p:sp>
              <p:nvSpPr>
                <p:cNvPr id="140" name="Line 20"/>
                <p:cNvSpPr>
                  <a:spLocks noChangeShapeType="1"/>
                </p:cNvSpPr>
                <p:nvPr/>
              </p:nvSpPr>
              <p:spPr bwMode="auto">
                <a:xfrm rot="16200000">
                  <a:off x="5566692" y="4724400"/>
                  <a:ext cx="1066800" cy="0"/>
                </a:xfrm>
                <a:prstGeom prst="line">
                  <a:avLst/>
                </a:prstGeom>
                <a:noFill/>
                <a:ln w="38100">
                  <a:solidFill>
                    <a:srgbClr val="008000"/>
                  </a:solidFill>
                  <a:round/>
                  <a:headEnd/>
                  <a:tailEnd type="triangle" w="med" len="med"/>
                </a:ln>
                <a:effectLst/>
              </p:spPr>
              <p:txBody>
                <a:bodyPr/>
                <a:lstStyle/>
                <a:p>
                  <a:endParaRPr lang="en-US"/>
                </a:p>
              </p:txBody>
            </p:sp>
            <p:sp>
              <p:nvSpPr>
                <p:cNvPr id="143" name="TextBox 142"/>
                <p:cNvSpPr txBox="1"/>
                <p:nvPr/>
              </p:nvSpPr>
              <p:spPr bwMode="auto">
                <a:xfrm>
                  <a:off x="5369132" y="3657600"/>
                  <a:ext cx="2435540" cy="400110"/>
                </a:xfrm>
                <a:prstGeom prst="rect">
                  <a:avLst/>
                </a:prstGeom>
                <a:noFill/>
                <a:ln w="28575" cap="flat" cmpd="sng" algn="ctr">
                  <a:noFill/>
                  <a:prstDash val="solid"/>
                  <a:round/>
                  <a:headEnd type="none" w="med" len="med"/>
                  <a:tailEnd w="med" len="med"/>
                </a:ln>
                <a:effectLst/>
              </p:spPr>
              <p:txBody>
                <a:bodyPr wrap="none" rtlCol="0">
                  <a:spAutoFit/>
                </a:bodyPr>
                <a:lstStyle/>
                <a:p>
                  <a:r>
                    <a:rPr lang="en-US" b="1" dirty="0" smtClean="0">
                      <a:solidFill>
                        <a:schemeClr val="tx1"/>
                      </a:solidFill>
                    </a:rPr>
                    <a:t>Vacuum input port</a:t>
                  </a:r>
                  <a:endParaRPr lang="en-US" sz="2800" b="1" dirty="0">
                    <a:solidFill>
                      <a:schemeClr val="tx1"/>
                    </a:solidFill>
                  </a:endParaRPr>
                </a:p>
              </p:txBody>
            </p:sp>
          </p:grpSp>
          <p:sp>
            <p:nvSpPr>
              <p:cNvPr id="116" name="Line 20"/>
              <p:cNvSpPr>
                <a:spLocks noChangeShapeType="1"/>
              </p:cNvSpPr>
              <p:nvPr/>
            </p:nvSpPr>
            <p:spPr bwMode="auto">
              <a:xfrm rot="-3600000">
                <a:off x="6581243" y="4524057"/>
                <a:ext cx="990600" cy="0"/>
              </a:xfrm>
              <a:prstGeom prst="line">
                <a:avLst/>
              </a:prstGeom>
              <a:noFill/>
              <a:ln w="38100">
                <a:solidFill>
                  <a:srgbClr val="990099"/>
                </a:solidFill>
                <a:round/>
                <a:headEnd/>
                <a:tailEnd type="triangle" w="med" len="med"/>
              </a:ln>
              <a:effectLst/>
            </p:spPr>
            <p:txBody>
              <a:bodyPr/>
              <a:lstStyle/>
              <a:p>
                <a:endParaRPr lang="en-US" b="1" dirty="0"/>
              </a:p>
            </p:txBody>
          </p:sp>
        </p:grpSp>
        <p:sp>
          <p:nvSpPr>
            <p:cNvPr id="122" name="TextBox 121"/>
            <p:cNvSpPr txBox="1"/>
            <p:nvPr/>
          </p:nvSpPr>
          <p:spPr bwMode="auto">
            <a:xfrm>
              <a:off x="7086600" y="4248090"/>
              <a:ext cx="1981200" cy="400110"/>
            </a:xfrm>
            <a:prstGeom prst="rect">
              <a:avLst/>
            </a:prstGeom>
            <a:noFill/>
            <a:ln w="28575" cap="flat" cmpd="sng" algn="ctr">
              <a:solidFill>
                <a:srgbClr val="990099"/>
              </a:solidFill>
              <a:prstDash val="solid"/>
              <a:round/>
              <a:headEnd type="none" w="med" len="med"/>
              <a:tailEnd w="med" len="med"/>
            </a:ln>
            <a:effectLst/>
          </p:spPr>
          <p:txBody>
            <a:bodyPr wrap="square" rtlCol="0">
              <a:spAutoFit/>
            </a:bodyPr>
            <a:lstStyle/>
            <a:p>
              <a:r>
                <a:rPr lang="en-US" b="1" dirty="0" smtClean="0">
                  <a:solidFill>
                    <a:srgbClr val="990099"/>
                  </a:solidFill>
                </a:rPr>
                <a:t>Output noise</a:t>
              </a:r>
              <a:endParaRPr lang="en-US" sz="2800" b="1" dirty="0">
                <a:solidFill>
                  <a:srgbClr val="99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0"/>
                                        </p:tgtEl>
                                        <p:attrNameLst>
                                          <p:attrName>style.visibility</p:attrName>
                                        </p:attrNameLst>
                                      </p:cBhvr>
                                      <p:to>
                                        <p:strVal val="visible"/>
                                      </p:to>
                                    </p:set>
                                    <p:anim calcmode="lin" valueType="num">
                                      <p:cBhvr additive="base">
                                        <p:cTn id="21" dur="500" fill="hold"/>
                                        <p:tgtEl>
                                          <p:spTgt spid="120"/>
                                        </p:tgtEl>
                                        <p:attrNameLst>
                                          <p:attrName>ppt_x</p:attrName>
                                        </p:attrNameLst>
                                      </p:cBhvr>
                                      <p:tavLst>
                                        <p:tav tm="0">
                                          <p:val>
                                            <p:strVal val="#ppt_x"/>
                                          </p:val>
                                        </p:tav>
                                        <p:tav tm="100000">
                                          <p:val>
                                            <p:strVal val="#ppt_x"/>
                                          </p:val>
                                        </p:tav>
                                      </p:tavLst>
                                    </p:anim>
                                    <p:anim calcmode="lin" valueType="num">
                                      <p:cBhvr additive="base">
                                        <p:cTn id="22"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9816" y="76200"/>
            <a:ext cx="2157984" cy="937201"/>
            <a:chOff x="152400" y="762000"/>
            <a:chExt cx="8839200" cy="3828804"/>
          </a:xfrm>
        </p:grpSpPr>
        <p:grpSp>
          <p:nvGrpSpPr>
            <p:cNvPr id="8" name="Group 1"/>
            <p:cNvGrpSpPr/>
            <p:nvPr/>
          </p:nvGrpSpPr>
          <p:grpSpPr>
            <a:xfrm>
              <a:off x="4060173" y="2032535"/>
              <a:ext cx="4093227" cy="329665"/>
              <a:chOff x="4316993" y="1861331"/>
              <a:chExt cx="4093227" cy="329665"/>
            </a:xfrm>
          </p:grpSpPr>
          <p:pic>
            <p:nvPicPr>
              <p:cNvPr id="28" name="Picture 2"/>
              <p:cNvPicPr>
                <a:picLocks noChangeAspect="1"/>
              </p:cNvPicPr>
              <p:nvPr>
                <p:custDataLst>
                  <p:tags r:id="rId11"/>
                </p:custDataLst>
              </p:nvPr>
            </p:nvPicPr>
            <p:blipFill>
              <a:blip r:embed="rId14" cstate="print"/>
              <a:stretch>
                <a:fillRect/>
              </a:stretch>
            </p:blipFill>
            <p:spPr bwMode="auto">
              <a:xfrm>
                <a:off x="5192772" y="1861331"/>
                <a:ext cx="3217448" cy="329665"/>
              </a:xfrm>
              <a:prstGeom prst="rect">
                <a:avLst/>
              </a:prstGeom>
              <a:gradFill flip="none" rotWithShape="1">
                <a:gsLst>
                  <a:gs pos="0">
                    <a:srgbClr val="0064C8"/>
                  </a:gs>
                  <a:gs pos="100000">
                    <a:srgbClr val="FFFFFF"/>
                  </a:gs>
                </a:gsLst>
                <a:lin ang="5400000" scaled="1"/>
                <a:tileRect/>
              </a:gradFill>
              <a:ln/>
              <a:effectLst/>
            </p:spPr>
          </p:pic>
          <p:cxnSp>
            <p:nvCxnSpPr>
              <p:cNvPr id="30" name="Straight Arrow Connector 3"/>
              <p:cNvCxnSpPr/>
              <p:nvPr/>
            </p:nvCxnSpPr>
            <p:spPr bwMode="auto">
              <a:xfrm rot="10800000">
                <a:off x="4316993" y="2037007"/>
                <a:ext cx="685800" cy="1588"/>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9" name="Group 4"/>
            <p:cNvGrpSpPr/>
            <p:nvPr/>
          </p:nvGrpSpPr>
          <p:grpSpPr>
            <a:xfrm>
              <a:off x="4038600" y="2565906"/>
              <a:ext cx="4522207" cy="329694"/>
              <a:chOff x="4316993" y="2438400"/>
              <a:chExt cx="4522207" cy="329694"/>
            </a:xfrm>
          </p:grpSpPr>
          <p:pic>
            <p:nvPicPr>
              <p:cNvPr id="26" name="Picture 5"/>
              <p:cNvPicPr>
                <a:picLocks noChangeAspect="1"/>
              </p:cNvPicPr>
              <p:nvPr>
                <p:custDataLst>
                  <p:tags r:id="rId10"/>
                </p:custDataLst>
              </p:nvPr>
            </p:nvPicPr>
            <p:blipFill>
              <a:blip r:embed="rId15" cstate="print"/>
              <a:stretch>
                <a:fillRect/>
              </a:stretch>
            </p:blipFill>
            <p:spPr bwMode="auto">
              <a:xfrm>
                <a:off x="5192772" y="2438400"/>
                <a:ext cx="3646428" cy="329694"/>
              </a:xfrm>
              <a:prstGeom prst="rect">
                <a:avLst/>
              </a:prstGeom>
              <a:gradFill flip="none" rotWithShape="1">
                <a:gsLst>
                  <a:gs pos="0">
                    <a:srgbClr val="0064C8"/>
                  </a:gs>
                  <a:gs pos="100000">
                    <a:srgbClr val="FFFFFF"/>
                  </a:gs>
                </a:gsLst>
                <a:lin ang="5400000" scaled="1"/>
                <a:tileRect/>
              </a:gradFill>
              <a:ln w="19050" cap="flat" cmpd="sng" algn="ctr">
                <a:noFill/>
                <a:prstDash val="solid"/>
                <a:round/>
                <a:headEnd type="none" w="med" len="med"/>
                <a:tailEnd type="none" w="med" len="med"/>
              </a:ln>
              <a:effectLst/>
            </p:spPr>
          </p:pic>
          <p:cxnSp>
            <p:nvCxnSpPr>
              <p:cNvPr id="27" name="Straight Arrow Connector 26"/>
              <p:cNvCxnSpPr/>
              <p:nvPr/>
            </p:nvCxnSpPr>
            <p:spPr bwMode="auto">
              <a:xfrm rot="10800000">
                <a:off x="4316993" y="2589211"/>
                <a:ext cx="6858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10" name="Group 7"/>
            <p:cNvGrpSpPr/>
            <p:nvPr/>
          </p:nvGrpSpPr>
          <p:grpSpPr>
            <a:xfrm>
              <a:off x="152400" y="762000"/>
              <a:ext cx="8839200" cy="2743200"/>
              <a:chOff x="152400" y="762000"/>
              <a:chExt cx="8839200" cy="2743200"/>
            </a:xfrm>
          </p:grpSpPr>
          <p:sp>
            <p:nvSpPr>
              <p:cNvPr id="15" name="Rectangle 14"/>
              <p:cNvSpPr/>
              <p:nvPr/>
            </p:nvSpPr>
            <p:spPr bwMode="auto">
              <a:xfrm>
                <a:off x="152400" y="762000"/>
                <a:ext cx="381000" cy="2743200"/>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6" name="Freeform 15"/>
              <p:cNvSpPr/>
              <p:nvPr/>
            </p:nvSpPr>
            <p:spPr bwMode="auto">
              <a:xfrm>
                <a:off x="520454" y="1796142"/>
                <a:ext cx="2032000" cy="638628"/>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7" name="Rectangle 16"/>
              <p:cNvSpPr/>
              <p:nvPr/>
            </p:nvSpPr>
            <p:spPr bwMode="auto">
              <a:xfrm>
                <a:off x="2527054" y="1447799"/>
                <a:ext cx="1371600" cy="129540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18" name="Picture 17"/>
              <p:cNvPicPr>
                <a:picLocks noChangeAspect="1"/>
              </p:cNvPicPr>
              <p:nvPr>
                <p:custDataLst>
                  <p:tags r:id="rId5"/>
                </p:custDataLst>
              </p:nvPr>
            </p:nvPicPr>
            <p:blipFill>
              <a:blip r:embed="rId16" cstate="print"/>
              <a:stretch>
                <a:fillRect/>
              </a:stretch>
            </p:blipFill>
            <p:spPr bwMode="auto">
              <a:xfrm>
                <a:off x="4223675" y="990600"/>
                <a:ext cx="4767925" cy="791849"/>
              </a:xfrm>
              <a:prstGeom prst="rect">
                <a:avLst/>
              </a:prstGeom>
              <a:solidFill>
                <a:srgbClr val="BBE0E3"/>
              </a:solidFill>
              <a:ln/>
              <a:effectLst/>
            </p:spPr>
          </p:pic>
          <p:cxnSp>
            <p:nvCxnSpPr>
              <p:cNvPr id="19" name="Straight Arrow Connector 18"/>
              <p:cNvCxnSpPr/>
              <p:nvPr/>
            </p:nvCxnSpPr>
            <p:spPr bwMode="auto">
              <a:xfrm rot="10800000">
                <a:off x="4038600" y="1542804"/>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20" name="Picture 19"/>
              <p:cNvPicPr>
                <a:picLocks noChangeAspect="1"/>
              </p:cNvPicPr>
              <p:nvPr>
                <p:custDataLst>
                  <p:tags r:id="rId6"/>
                </p:custDataLst>
              </p:nvPr>
            </p:nvPicPr>
            <p:blipFill>
              <a:blip r:embed="rId17" cstate="print"/>
              <a:stretch>
                <a:fillRect/>
              </a:stretch>
            </p:blipFill>
            <p:spPr bwMode="auto">
              <a:xfrm>
                <a:off x="774454" y="1219199"/>
                <a:ext cx="1388572" cy="429466"/>
              </a:xfrm>
              <a:prstGeom prst="rect">
                <a:avLst/>
              </a:prstGeom>
              <a:solidFill>
                <a:srgbClr val="BBE0E3"/>
              </a:solidFill>
              <a:ln w="9525" cap="flat" cmpd="sng" algn="ctr">
                <a:noFill/>
                <a:prstDash val="solid"/>
                <a:round/>
                <a:headEnd type="none" w="med" len="med"/>
                <a:tailEnd w="med" len="med"/>
              </a:ln>
              <a:effectLst/>
            </p:spPr>
          </p:pic>
          <p:pic>
            <p:nvPicPr>
              <p:cNvPr id="21" name="Picture 20"/>
              <p:cNvPicPr>
                <a:picLocks noChangeAspect="1"/>
              </p:cNvPicPr>
              <p:nvPr>
                <p:custDataLst>
                  <p:tags r:id="rId7"/>
                </p:custDataLst>
              </p:nvPr>
            </p:nvPicPr>
            <p:blipFill>
              <a:blip r:embed="rId18" cstate="print"/>
              <a:stretch>
                <a:fillRect/>
              </a:stretch>
            </p:blipFill>
            <p:spPr bwMode="auto">
              <a:xfrm>
                <a:off x="1307854" y="2581188"/>
                <a:ext cx="215228" cy="314411"/>
              </a:xfrm>
              <a:prstGeom prst="rect">
                <a:avLst/>
              </a:prstGeom>
              <a:solidFill>
                <a:srgbClr val="BBE0E3"/>
              </a:solidFill>
              <a:ln w="9525" cap="flat" cmpd="sng" algn="ctr">
                <a:noFill/>
                <a:prstDash val="solid"/>
                <a:round/>
                <a:headEnd type="none" w="med" len="med"/>
                <a:tailEnd w="med" len="med"/>
              </a:ln>
              <a:effectLst/>
            </p:spPr>
          </p:pic>
          <p:pic>
            <p:nvPicPr>
              <p:cNvPr id="22" name="Picture 21"/>
              <p:cNvPicPr>
                <a:picLocks noChangeAspect="1"/>
              </p:cNvPicPr>
              <p:nvPr>
                <p:custDataLst>
                  <p:tags r:id="rId8"/>
                </p:custDataLst>
              </p:nvPr>
            </p:nvPicPr>
            <p:blipFill>
              <a:blip r:embed="rId19" cstate="print"/>
              <a:stretch>
                <a:fillRect/>
              </a:stretch>
            </p:blipFill>
            <p:spPr bwMode="auto">
              <a:xfrm>
                <a:off x="3050359" y="1129508"/>
                <a:ext cx="314895" cy="165891"/>
              </a:xfrm>
              <a:prstGeom prst="rect">
                <a:avLst/>
              </a:prstGeom>
              <a:solidFill>
                <a:srgbClr val="BBE0E3"/>
              </a:solidFill>
              <a:ln w="9525" cap="flat" cmpd="sng" algn="ctr">
                <a:noFill/>
                <a:prstDash val="solid"/>
                <a:round/>
                <a:headEnd type="none" w="med" len="med"/>
                <a:tailEnd w="med" len="med"/>
              </a:ln>
              <a:effectLst/>
            </p:spPr>
          </p:pic>
          <p:cxnSp>
            <p:nvCxnSpPr>
              <p:cNvPr id="24" name="Straight Arrow Connector 23"/>
              <p:cNvCxnSpPr/>
              <p:nvPr/>
            </p:nvCxnSpPr>
            <p:spPr bwMode="auto">
              <a:xfrm>
                <a:off x="3898655" y="3141416"/>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25" name="Picture 24"/>
              <p:cNvPicPr>
                <a:picLocks noChangeAspect="1"/>
              </p:cNvPicPr>
              <p:nvPr>
                <p:custDataLst>
                  <p:tags r:id="rId9"/>
                </p:custDataLst>
              </p:nvPr>
            </p:nvPicPr>
            <p:blipFill>
              <a:blip r:embed="rId20" cstate="print"/>
              <a:stretch>
                <a:fillRect/>
              </a:stretch>
            </p:blipFill>
            <p:spPr bwMode="auto">
              <a:xfrm>
                <a:off x="4691124" y="2964614"/>
                <a:ext cx="579130" cy="330790"/>
              </a:xfrm>
              <a:prstGeom prst="rect">
                <a:avLst/>
              </a:prstGeom>
              <a:solidFill>
                <a:srgbClr val="BBE0E3"/>
              </a:solidFill>
              <a:ln w="9525" cap="flat" cmpd="sng" algn="ctr">
                <a:noFill/>
                <a:prstDash val="solid"/>
                <a:round/>
                <a:headEnd type="none" w="med" len="med"/>
                <a:tailEnd w="med" len="med"/>
              </a:ln>
              <a:effectLst/>
            </p:spPr>
          </p:pic>
        </p:grpSp>
        <p:grpSp>
          <p:nvGrpSpPr>
            <p:cNvPr id="11" name="Group 67"/>
            <p:cNvGrpSpPr/>
            <p:nvPr/>
          </p:nvGrpSpPr>
          <p:grpSpPr bwMode="auto">
            <a:xfrm>
              <a:off x="3200950" y="3385279"/>
              <a:ext cx="5638335" cy="1205525"/>
              <a:chOff x="3353431" y="3181593"/>
              <a:chExt cx="5638335" cy="1205525"/>
            </a:xfrm>
          </p:grpSpPr>
          <p:cxnSp>
            <p:nvCxnSpPr>
              <p:cNvPr id="12" name="Straight Arrow Connector 11"/>
              <p:cNvCxnSpPr/>
              <p:nvPr/>
            </p:nvCxnSpPr>
            <p:spPr bwMode="auto">
              <a:xfrm rot="5400000">
                <a:off x="4921557" y="3363679"/>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13" name="Picture 12"/>
              <p:cNvPicPr>
                <a:picLocks noChangeAspect="1"/>
              </p:cNvPicPr>
              <p:nvPr>
                <p:custDataLst>
                  <p:tags r:id="rId3"/>
                </p:custDataLst>
              </p:nvPr>
            </p:nvPicPr>
            <p:blipFill>
              <a:blip r:embed="rId21" cstate="print"/>
              <a:stretch>
                <a:fillRect/>
              </a:stretch>
            </p:blipFill>
            <p:spPr bwMode="auto">
              <a:xfrm>
                <a:off x="3353431" y="3657596"/>
                <a:ext cx="4337504" cy="329544"/>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pic>
            <p:nvPicPr>
              <p:cNvPr id="14" name="Picture 13"/>
              <p:cNvPicPr>
                <a:picLocks noChangeAspect="1"/>
              </p:cNvPicPr>
              <p:nvPr>
                <p:custDataLst>
                  <p:tags r:id="rId4"/>
                </p:custDataLst>
              </p:nvPr>
            </p:nvPicPr>
            <p:blipFill>
              <a:blip r:embed="rId22" cstate="print"/>
              <a:stretch>
                <a:fillRect/>
              </a:stretch>
            </p:blipFill>
            <p:spPr bwMode="auto">
              <a:xfrm>
                <a:off x="5807487" y="4139661"/>
                <a:ext cx="3184279" cy="247457"/>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grpSp>
      </p:grpSp>
      <p:sp>
        <p:nvSpPr>
          <p:cNvPr id="32" name="TextBox 31"/>
          <p:cNvSpPr txBox="1"/>
          <p:nvPr/>
        </p:nvSpPr>
        <p:spPr>
          <a:xfrm>
            <a:off x="304800" y="1295400"/>
            <a:ext cx="8458200" cy="954107"/>
          </a:xfrm>
          <a:prstGeom prst="rect">
            <a:avLst/>
          </a:prstGeom>
          <a:noFill/>
          <a:ln w="28575">
            <a:solidFill>
              <a:srgbClr val="FF3300"/>
            </a:solidFill>
          </a:ln>
        </p:spPr>
        <p:txBody>
          <a:bodyPr wrap="square" rtlCol="0">
            <a:spAutoFit/>
          </a:bodyPr>
          <a:lstStyle/>
          <a:p>
            <a:r>
              <a:rPr lang="en-US" sz="2800" dirty="0" smtClean="0">
                <a:solidFill>
                  <a:srgbClr val="FF0000"/>
                </a:solidFill>
                <a:cs typeface="Helvetica" pitchFamily="34" charset="0"/>
              </a:rPr>
              <a:t>Strategy 2.  Squeeze the entire output noise by correlating the measurement and back-action noise. </a:t>
            </a:r>
            <a:r>
              <a:rPr lang="en-US" sz="2400" dirty="0" smtClean="0">
                <a:solidFill>
                  <a:srgbClr val="FF0000"/>
                </a:solidFill>
                <a:cs typeface="Helvetica" pitchFamily="34" charset="0"/>
              </a:rPr>
              <a:t>  </a:t>
            </a:r>
            <a:endParaRPr lang="en-US" sz="2400" dirty="0">
              <a:solidFill>
                <a:srgbClr val="FF0000"/>
              </a:solidFill>
              <a:cs typeface="Helvetica" pitchFamily="34" charset="0"/>
            </a:endParaRPr>
          </a:p>
        </p:txBody>
      </p:sp>
      <p:pic>
        <p:nvPicPr>
          <p:cNvPr id="36" name="Picture 35" descr="TP_tmp"/>
          <p:cNvPicPr>
            <a:picLocks noChangeAspect="1"/>
          </p:cNvPicPr>
          <p:nvPr>
            <p:custDataLst>
              <p:tags r:id="rId1"/>
            </p:custDataLst>
          </p:nvPr>
        </p:nvPicPr>
        <p:blipFill>
          <a:blip r:embed="rId23" cstate="print"/>
          <a:stretch>
            <a:fillRect/>
          </a:stretch>
        </p:blipFill>
        <p:spPr bwMode="auto">
          <a:xfrm>
            <a:off x="1878939" y="2772228"/>
            <a:ext cx="5468919" cy="809842"/>
          </a:xfrm>
          <a:prstGeom prst="rect">
            <a:avLst/>
          </a:prstGeom>
          <a:noFill/>
          <a:ln/>
          <a:effectLst/>
        </p:spPr>
      </p:pic>
      <p:grpSp>
        <p:nvGrpSpPr>
          <p:cNvPr id="2" name="Group 1"/>
          <p:cNvGrpSpPr/>
          <p:nvPr/>
        </p:nvGrpSpPr>
        <p:grpSpPr>
          <a:xfrm>
            <a:off x="685800" y="2667000"/>
            <a:ext cx="7848600" cy="2971800"/>
            <a:chOff x="685800" y="2667000"/>
            <a:chExt cx="7848600" cy="2971800"/>
          </a:xfrm>
        </p:grpSpPr>
        <p:pic>
          <p:nvPicPr>
            <p:cNvPr id="33" name="Picture 32" descr="TP_tmp"/>
            <p:cNvPicPr>
              <a:picLocks noChangeAspect="1"/>
            </p:cNvPicPr>
            <p:nvPr>
              <p:custDataLst>
                <p:tags r:id="rId2"/>
              </p:custDataLst>
            </p:nvPr>
          </p:nvPicPr>
          <p:blipFill>
            <a:blip r:embed="rId24" cstate="print"/>
            <a:stretch>
              <a:fillRect/>
            </a:stretch>
          </p:blipFill>
          <p:spPr bwMode="auto">
            <a:xfrm>
              <a:off x="794022" y="4141692"/>
              <a:ext cx="7588361" cy="1344843"/>
            </a:xfrm>
            <a:prstGeom prst="rect">
              <a:avLst/>
            </a:prstGeom>
            <a:noFill/>
            <a:ln/>
            <a:effectLst/>
          </p:spPr>
        </p:pic>
        <p:sp>
          <p:nvSpPr>
            <p:cNvPr id="45" name="Rectangle 44"/>
            <p:cNvSpPr/>
            <p:nvPr/>
          </p:nvSpPr>
          <p:spPr bwMode="auto">
            <a:xfrm>
              <a:off x="685800" y="3962400"/>
              <a:ext cx="7848600" cy="1676400"/>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46" name="Rectangle 45"/>
            <p:cNvSpPr/>
            <p:nvPr/>
          </p:nvSpPr>
          <p:spPr bwMode="auto">
            <a:xfrm>
              <a:off x="4876800" y="2667000"/>
              <a:ext cx="2514600" cy="533400"/>
            </a:xfrm>
            <a:prstGeom prst="rect">
              <a:avLst/>
            </a:prstGeom>
            <a:no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sp>
        <p:nvSpPr>
          <p:cNvPr id="31" name="Text Box 17"/>
          <p:cNvSpPr txBox="1">
            <a:spLocks noChangeArrowheads="1"/>
          </p:cNvSpPr>
          <p:nvPr/>
        </p:nvSpPr>
        <p:spPr bwMode="auto">
          <a:xfrm>
            <a:off x="152400" y="177225"/>
            <a:ext cx="6248400" cy="584775"/>
          </a:xfrm>
          <a:prstGeom prst="rect">
            <a:avLst/>
          </a:prstGeom>
          <a:noFill/>
          <a:ln w="9525">
            <a:noFill/>
            <a:miter lim="800000"/>
            <a:headEnd/>
            <a:tailEnd/>
          </a:ln>
          <a:effectLst/>
        </p:spPr>
        <p:txBody>
          <a:bodyPr wrap="square">
            <a:spAutoFit/>
          </a:bodyPr>
          <a:lstStyle/>
          <a:p>
            <a:pPr algn="l" eaLnBrk="1" hangingPunct="1"/>
            <a:r>
              <a:rPr lang="en-US" sz="3200" b="1" dirty="0" smtClean="0">
                <a:solidFill>
                  <a:srgbClr val="996633"/>
                </a:solidFill>
                <a:latin typeface="Comic Sans MS" pitchFamily="66" charset="0"/>
              </a:rPr>
              <a:t>Beating the SQL. Strategy 2</a:t>
            </a:r>
            <a:r>
              <a:rPr lang="en-US" sz="3200" dirty="0" smtClean="0">
                <a:solidFill>
                  <a:schemeClr val="tx1"/>
                </a:solidFill>
              </a:rPr>
              <a:t> </a:t>
            </a: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33400" y="990600"/>
            <a:ext cx="8077200" cy="1569660"/>
          </a:xfrm>
          <a:prstGeom prst="rect">
            <a:avLst/>
          </a:prstGeom>
          <a:noFill/>
          <a:ln w="28575">
            <a:solidFill>
              <a:schemeClr val="accent6"/>
            </a:solidFill>
          </a:ln>
        </p:spPr>
        <p:txBody>
          <a:bodyPr wrap="square" rtlCol="0">
            <a:spAutoFit/>
          </a:bodyPr>
          <a:lstStyle/>
          <a:p>
            <a:pPr algn="l"/>
            <a:r>
              <a:rPr lang="en-US" sz="2400" dirty="0" smtClean="0">
                <a:solidFill>
                  <a:schemeClr val="accent6"/>
                </a:solidFill>
                <a:cs typeface="Helvetica" pitchFamily="34" charset="0"/>
              </a:rPr>
              <a:t>Single-parameter estimation: Bound on the error in estimating a classical parameter that is coupled to a quantum system in terms of the  inverse of the quantum Fisher information.</a:t>
            </a:r>
            <a:endParaRPr lang="en-US" sz="2400" dirty="0">
              <a:solidFill>
                <a:schemeClr val="accent6"/>
              </a:solidFill>
              <a:cs typeface="Helvetica" pitchFamily="34" charset="0"/>
            </a:endParaRPr>
          </a:p>
        </p:txBody>
      </p:sp>
      <p:sp>
        <p:nvSpPr>
          <p:cNvPr id="23" name="Text Box 17"/>
          <p:cNvSpPr txBox="1">
            <a:spLocks noChangeArrowheads="1"/>
          </p:cNvSpPr>
          <p:nvPr/>
        </p:nvSpPr>
        <p:spPr bwMode="auto">
          <a:xfrm>
            <a:off x="152400" y="115669"/>
            <a:ext cx="88392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Quantum </a:t>
            </a:r>
            <a:r>
              <a:rPr lang="en-US" sz="3600" b="1" dirty="0" err="1" smtClean="0">
                <a:solidFill>
                  <a:srgbClr val="996633"/>
                </a:solidFill>
                <a:latin typeface="Comic Sans MS" pitchFamily="66" charset="0"/>
              </a:rPr>
              <a:t>Cramér-Rao</a:t>
            </a:r>
            <a:r>
              <a:rPr lang="en-US" sz="3600" b="1" dirty="0" smtClean="0">
                <a:solidFill>
                  <a:srgbClr val="996633"/>
                </a:solidFill>
                <a:latin typeface="Comic Sans MS" pitchFamily="66" charset="0"/>
              </a:rPr>
              <a:t> Bound (QCRB)</a:t>
            </a:r>
            <a:r>
              <a:rPr lang="en-US" sz="3600" dirty="0" smtClean="0">
                <a:solidFill>
                  <a:schemeClr val="tx1"/>
                </a:solidFill>
              </a:rPr>
              <a:t> </a:t>
            </a:r>
            <a:endParaRPr lang="en-US" sz="3600" dirty="0">
              <a:solidFill>
                <a:schemeClr val="tx1"/>
              </a:solidFill>
            </a:endParaRPr>
          </a:p>
        </p:txBody>
      </p:sp>
      <p:sp>
        <p:nvSpPr>
          <p:cNvPr id="5" name="TextBox 4"/>
          <p:cNvSpPr txBox="1"/>
          <p:nvPr/>
        </p:nvSpPr>
        <p:spPr>
          <a:xfrm>
            <a:off x="533400" y="2781300"/>
            <a:ext cx="8153400" cy="1569660"/>
          </a:xfrm>
          <a:prstGeom prst="rect">
            <a:avLst/>
          </a:prstGeom>
          <a:noFill/>
          <a:ln w="28575">
            <a:solidFill>
              <a:srgbClr val="008000"/>
            </a:solidFill>
          </a:ln>
        </p:spPr>
        <p:txBody>
          <a:bodyPr wrap="square" rtlCol="0">
            <a:spAutoFit/>
          </a:bodyPr>
          <a:lstStyle/>
          <a:p>
            <a:pPr algn="l"/>
            <a:r>
              <a:rPr lang="en-US" sz="2400" dirty="0" smtClean="0">
                <a:solidFill>
                  <a:srgbClr val="008000"/>
                </a:solidFill>
                <a:cs typeface="Helvetica" pitchFamily="34" charset="0"/>
              </a:rPr>
              <a:t>Multi-parameter estimation: Bound on the covariance matrix in estimating a set of classical parameters that are coupled to a quantum system in terms of the inverse of a quantum Fisher-information matrix.</a:t>
            </a:r>
            <a:endParaRPr lang="en-US" sz="2400" dirty="0">
              <a:solidFill>
                <a:srgbClr val="008000"/>
              </a:solidFill>
              <a:cs typeface="Helvetica" pitchFamily="34" charset="0"/>
            </a:endParaRPr>
          </a:p>
        </p:txBody>
      </p:sp>
      <p:sp>
        <p:nvSpPr>
          <p:cNvPr id="6" name="TextBox 5"/>
          <p:cNvSpPr txBox="1"/>
          <p:nvPr/>
        </p:nvSpPr>
        <p:spPr>
          <a:xfrm>
            <a:off x="533400" y="4572000"/>
            <a:ext cx="8153400" cy="1569660"/>
          </a:xfrm>
          <a:prstGeom prst="rect">
            <a:avLst/>
          </a:prstGeom>
          <a:noFill/>
          <a:ln w="28575">
            <a:solidFill>
              <a:srgbClr val="990099"/>
            </a:solidFill>
          </a:ln>
        </p:spPr>
        <p:txBody>
          <a:bodyPr wrap="square" rtlCol="0">
            <a:spAutoFit/>
          </a:bodyPr>
          <a:lstStyle/>
          <a:p>
            <a:pPr algn="l"/>
            <a:r>
              <a:rPr lang="en-US" sz="2400" dirty="0" smtClean="0">
                <a:solidFill>
                  <a:srgbClr val="990099"/>
                </a:solidFill>
                <a:cs typeface="Helvetica" pitchFamily="34" charset="0"/>
              </a:rPr>
              <a:t>Waveform estimation: Bound on the continuous covariance matrix for estimating a continuous waveform that is coupled to a quantum system in terms of the inverse of a continuous, two-time quantum Fisher-information matrix.</a:t>
            </a:r>
            <a:endParaRPr lang="en-US" sz="2400" dirty="0">
              <a:solidFill>
                <a:srgbClr val="990099"/>
              </a:solidFill>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6200" y="115669"/>
            <a:ext cx="6858000" cy="1200329"/>
          </a:xfrm>
          <a:prstGeom prst="rect">
            <a:avLst/>
          </a:prstGeom>
          <a:noFill/>
          <a:ln w="9525">
            <a:noFill/>
            <a:miter lim="800000"/>
            <a:headEnd/>
            <a:tailEnd/>
          </a:ln>
          <a:effectLst/>
        </p:spPr>
        <p:txBody>
          <a:bodyPr wrap="square">
            <a:spAutoFit/>
          </a:bodyPr>
          <a:lstStyle/>
          <a:p>
            <a:pPr algn="l" eaLnBrk="1" hangingPunct="1"/>
            <a:r>
              <a:rPr lang="en-US" sz="3600" b="1" dirty="0" smtClean="0">
                <a:solidFill>
                  <a:srgbClr val="996633"/>
                </a:solidFill>
                <a:latin typeface="Comic Sans MS" pitchFamily="66" charset="0"/>
              </a:rPr>
              <a:t>Waveform QCRB. </a:t>
            </a:r>
          </a:p>
          <a:p>
            <a:pPr algn="l" eaLnBrk="1" hangingPunct="1"/>
            <a:r>
              <a:rPr lang="en-US" sz="3600" b="1" dirty="0" smtClean="0">
                <a:solidFill>
                  <a:srgbClr val="996633"/>
                </a:solidFill>
                <a:latin typeface="Comic Sans MS" pitchFamily="66" charset="0"/>
              </a:rPr>
              <a:t>Spectral uncertainty principle</a:t>
            </a:r>
            <a:r>
              <a:rPr lang="en-US" sz="3600" dirty="0" smtClean="0">
                <a:solidFill>
                  <a:schemeClr val="tx1"/>
                </a:solidFill>
              </a:rPr>
              <a:t> </a:t>
            </a:r>
            <a:endParaRPr lang="en-US" sz="3600" dirty="0">
              <a:solidFill>
                <a:schemeClr val="tx1"/>
              </a:solidFill>
            </a:endParaRPr>
          </a:p>
        </p:txBody>
      </p:sp>
      <p:grpSp>
        <p:nvGrpSpPr>
          <p:cNvPr id="27" name="Group 26"/>
          <p:cNvGrpSpPr/>
          <p:nvPr/>
        </p:nvGrpSpPr>
        <p:grpSpPr>
          <a:xfrm>
            <a:off x="838200" y="1453837"/>
            <a:ext cx="7391400" cy="1670363"/>
            <a:chOff x="990600" y="762000"/>
            <a:chExt cx="7391400" cy="1670363"/>
          </a:xfrm>
        </p:grpSpPr>
        <p:pic>
          <p:nvPicPr>
            <p:cNvPr id="23" name="Picture 22" descr="TP_tmp"/>
            <p:cNvPicPr>
              <a:picLocks noChangeAspect="1"/>
            </p:cNvPicPr>
            <p:nvPr>
              <p:custDataLst>
                <p:tags r:id="rId2"/>
              </p:custDataLst>
            </p:nvPr>
          </p:nvPicPr>
          <p:blipFill>
            <a:blip r:embed="rId6" cstate="print"/>
            <a:stretch>
              <a:fillRect/>
            </a:stretch>
          </p:blipFill>
          <p:spPr bwMode="auto">
            <a:xfrm>
              <a:off x="1978883" y="762000"/>
              <a:ext cx="5165659" cy="811319"/>
            </a:xfrm>
            <a:prstGeom prst="rect">
              <a:avLst/>
            </a:prstGeom>
            <a:noFill/>
            <a:ln/>
            <a:effectLst/>
          </p:spPr>
        </p:pic>
        <p:grpSp>
          <p:nvGrpSpPr>
            <p:cNvPr id="3" name="Group 58"/>
            <p:cNvGrpSpPr/>
            <p:nvPr/>
          </p:nvGrpSpPr>
          <p:grpSpPr>
            <a:xfrm>
              <a:off x="5181600" y="1670363"/>
              <a:ext cx="3200400" cy="762000"/>
              <a:chOff x="1524000" y="3886995"/>
              <a:chExt cx="3200400" cy="762000"/>
            </a:xfrm>
          </p:grpSpPr>
          <p:sp>
            <p:nvSpPr>
              <p:cNvPr id="35" name="TextBox 34"/>
              <p:cNvSpPr txBox="1"/>
              <p:nvPr/>
            </p:nvSpPr>
            <p:spPr>
              <a:xfrm>
                <a:off x="1524000" y="4187330"/>
                <a:ext cx="3200400" cy="461665"/>
              </a:xfrm>
              <a:prstGeom prst="rect">
                <a:avLst/>
              </a:prstGeom>
              <a:noFill/>
              <a:ln w="28575">
                <a:solidFill>
                  <a:srgbClr val="990099"/>
                </a:solidFill>
              </a:ln>
            </p:spPr>
            <p:txBody>
              <a:bodyPr wrap="square" rtlCol="0">
                <a:spAutoFit/>
              </a:bodyPr>
              <a:lstStyle/>
              <a:p>
                <a:pPr algn="l"/>
                <a:r>
                  <a:rPr lang="en-US" sz="2400" dirty="0" smtClean="0">
                    <a:solidFill>
                      <a:srgbClr val="990099"/>
                    </a:solidFill>
                    <a:cs typeface="Helvetica" pitchFamily="34" charset="0"/>
                  </a:rPr>
                  <a:t>Prior-information term</a:t>
                </a:r>
                <a:endParaRPr lang="en-US" sz="2400" dirty="0">
                  <a:solidFill>
                    <a:srgbClr val="990099"/>
                  </a:solidFill>
                  <a:cs typeface="Helvetica" pitchFamily="34" charset="0"/>
                </a:endParaRPr>
              </a:p>
            </p:txBody>
          </p:sp>
          <p:cxnSp>
            <p:nvCxnSpPr>
              <p:cNvPr id="55" name="Straight Arrow Connector 54"/>
              <p:cNvCxnSpPr/>
              <p:nvPr/>
            </p:nvCxnSpPr>
            <p:spPr bwMode="auto">
              <a:xfrm rot="16200000" flipV="1">
                <a:off x="1638301" y="4001294"/>
                <a:ext cx="304800" cy="76202"/>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pic>
          <p:nvPicPr>
            <p:cNvPr id="22" name="Picture 21" descr="TP_tmp"/>
            <p:cNvPicPr>
              <a:picLocks noChangeAspect="1"/>
            </p:cNvPicPr>
            <p:nvPr>
              <p:custDataLst>
                <p:tags r:id="rId3"/>
              </p:custDataLst>
            </p:nvPr>
          </p:nvPicPr>
          <p:blipFill>
            <a:blip r:embed="rId7" cstate="print"/>
            <a:stretch>
              <a:fillRect/>
            </a:stretch>
          </p:blipFill>
          <p:spPr bwMode="auto">
            <a:xfrm>
              <a:off x="1066980" y="1898169"/>
              <a:ext cx="3412050" cy="387356"/>
            </a:xfrm>
            <a:prstGeom prst="rect">
              <a:avLst/>
            </a:prstGeom>
            <a:noFill/>
            <a:ln/>
            <a:effectLst/>
          </p:spPr>
        </p:pic>
        <p:sp>
          <p:nvSpPr>
            <p:cNvPr id="20" name="Rectangle 19"/>
            <p:cNvSpPr/>
            <p:nvPr/>
          </p:nvSpPr>
          <p:spPr bwMode="auto">
            <a:xfrm>
              <a:off x="990600" y="1821969"/>
              <a:ext cx="3581400" cy="609600"/>
            </a:xfrm>
            <a:prstGeom prst="rect">
              <a:avLst/>
            </a:prstGeom>
            <a:noFill/>
            <a:ln w="28575" cap="flat" cmpd="sng" algn="ctr">
              <a:solidFill>
                <a:srgbClr val="FF33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21" name="Straight Arrow Connector 20"/>
            <p:cNvCxnSpPr/>
            <p:nvPr/>
          </p:nvCxnSpPr>
          <p:spPr bwMode="auto">
            <a:xfrm rot="5400000" flipH="1" flipV="1">
              <a:off x="3467100" y="1631469"/>
              <a:ext cx="381000" cy="1588"/>
            </a:xfrm>
            <a:prstGeom prst="straightConnector1">
              <a:avLst/>
            </a:prstGeom>
            <a:solidFill>
              <a:schemeClr val="accent1"/>
            </a:solidFill>
            <a:ln w="28575" cap="flat" cmpd="sng" algn="ctr">
              <a:solidFill>
                <a:srgbClr val="FF3300"/>
              </a:solidFill>
              <a:prstDash val="solid"/>
              <a:round/>
              <a:headEnd type="none" w="med" len="med"/>
              <a:tailEnd type="arrow"/>
            </a:ln>
            <a:effectLst/>
          </p:spPr>
        </p:cxnSp>
      </p:grpSp>
      <p:grpSp>
        <p:nvGrpSpPr>
          <p:cNvPr id="26" name="Group 25"/>
          <p:cNvGrpSpPr/>
          <p:nvPr/>
        </p:nvGrpSpPr>
        <p:grpSpPr>
          <a:xfrm>
            <a:off x="838200" y="3505200"/>
            <a:ext cx="7162800" cy="1981200"/>
            <a:chOff x="990600" y="2819400"/>
            <a:chExt cx="7162800" cy="1981200"/>
          </a:xfrm>
        </p:grpSpPr>
        <p:sp>
          <p:nvSpPr>
            <p:cNvPr id="28" name="TextBox 27"/>
            <p:cNvSpPr txBox="1"/>
            <p:nvPr/>
          </p:nvSpPr>
          <p:spPr>
            <a:xfrm>
              <a:off x="990600" y="2819400"/>
              <a:ext cx="7162800" cy="461665"/>
            </a:xfrm>
            <a:prstGeom prst="rect">
              <a:avLst/>
            </a:prstGeom>
            <a:noFill/>
            <a:ln w="28575">
              <a:noFill/>
            </a:ln>
          </p:spPr>
          <p:txBody>
            <a:bodyPr wrap="square" rtlCol="0">
              <a:spAutoFit/>
            </a:bodyPr>
            <a:lstStyle/>
            <a:p>
              <a:pPr algn="l"/>
              <a:r>
                <a:rPr lang="en-US" sz="2400" dirty="0" smtClean="0">
                  <a:solidFill>
                    <a:schemeClr val="accent6"/>
                  </a:solidFill>
                  <a:cs typeface="Helvetica" pitchFamily="34" charset="0"/>
                </a:rPr>
                <a:t>At frequencies where there is little prior information, </a:t>
              </a:r>
              <a:endParaRPr lang="en-US" sz="2400" dirty="0">
                <a:solidFill>
                  <a:schemeClr val="accent6"/>
                </a:solidFill>
                <a:cs typeface="Helvetica" pitchFamily="34" charset="0"/>
              </a:endParaRPr>
            </a:p>
          </p:txBody>
        </p:sp>
        <p:pic>
          <p:nvPicPr>
            <p:cNvPr id="24" name="Picture 23" descr="TP_tmp"/>
            <p:cNvPicPr>
              <a:picLocks noChangeAspect="1"/>
            </p:cNvPicPr>
            <p:nvPr>
              <p:custDataLst>
                <p:tags r:id="rId1"/>
              </p:custDataLst>
            </p:nvPr>
          </p:nvPicPr>
          <p:blipFill>
            <a:blip r:embed="rId8" cstate="print"/>
            <a:stretch>
              <a:fillRect/>
            </a:stretch>
          </p:blipFill>
          <p:spPr bwMode="auto">
            <a:xfrm>
              <a:off x="1066800" y="3397391"/>
              <a:ext cx="7028498" cy="811321"/>
            </a:xfrm>
            <a:prstGeom prst="rect">
              <a:avLst/>
            </a:prstGeom>
            <a:noFill/>
            <a:ln/>
            <a:effectLst/>
          </p:spPr>
        </p:pic>
        <p:sp>
          <p:nvSpPr>
            <p:cNvPr id="32" name="TextBox 31"/>
            <p:cNvSpPr txBox="1"/>
            <p:nvPr/>
          </p:nvSpPr>
          <p:spPr>
            <a:xfrm>
              <a:off x="3733800" y="4338935"/>
              <a:ext cx="3962400" cy="461665"/>
            </a:xfrm>
            <a:prstGeom prst="rect">
              <a:avLst/>
            </a:prstGeom>
            <a:noFill/>
            <a:ln w="28575">
              <a:solidFill>
                <a:schemeClr val="accent6"/>
              </a:solidFill>
            </a:ln>
          </p:spPr>
          <p:txBody>
            <a:bodyPr wrap="square" rtlCol="0">
              <a:spAutoFit/>
            </a:bodyPr>
            <a:lstStyle/>
            <a:p>
              <a:pPr algn="l"/>
              <a:r>
                <a:rPr lang="en-US" sz="2400" dirty="0" smtClean="0">
                  <a:solidFill>
                    <a:schemeClr val="accent6"/>
                  </a:solidFill>
                  <a:cs typeface="Helvetica" pitchFamily="34" charset="0"/>
                </a:rPr>
                <a:t>Minimum-uncertainty noise</a:t>
              </a:r>
              <a:endParaRPr lang="en-US" sz="2400" dirty="0">
                <a:solidFill>
                  <a:schemeClr val="accent6"/>
                </a:solidFill>
                <a:cs typeface="Helvetica" pitchFamily="34" charset="0"/>
              </a:endParaRPr>
            </a:p>
          </p:txBody>
        </p:sp>
        <p:cxnSp>
          <p:nvCxnSpPr>
            <p:cNvPr id="34" name="Straight Arrow Connector 33"/>
            <p:cNvCxnSpPr/>
            <p:nvPr/>
          </p:nvCxnSpPr>
          <p:spPr bwMode="auto">
            <a:xfrm rot="5400000" flipH="1" flipV="1">
              <a:off x="6591298" y="4152898"/>
              <a:ext cx="381001" cy="2"/>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grpSp>
      <p:sp>
        <p:nvSpPr>
          <p:cNvPr id="30" name="TextBox 29"/>
          <p:cNvSpPr txBox="1"/>
          <p:nvPr/>
        </p:nvSpPr>
        <p:spPr>
          <a:xfrm>
            <a:off x="5105401" y="76200"/>
            <a:ext cx="3886199" cy="523220"/>
          </a:xfrm>
          <a:prstGeom prst="rect">
            <a:avLst/>
          </a:prstGeom>
          <a:noFill/>
        </p:spPr>
        <p:txBody>
          <a:bodyPr wrap="square" rtlCol="0">
            <a:spAutoFit/>
          </a:bodyPr>
          <a:lstStyle/>
          <a:p>
            <a:pPr algn="l"/>
            <a:r>
              <a:rPr lang="en-US" sz="1400" b="1" dirty="0" smtClean="0">
                <a:solidFill>
                  <a:schemeClr val="tx1"/>
                </a:solidFill>
              </a:rPr>
              <a:t>M. Tsang, H. M. Wiseman, and C. M. Caves, PRL</a:t>
            </a:r>
            <a:r>
              <a:rPr lang="en-US" sz="1400" b="1" dirty="0">
                <a:solidFill>
                  <a:schemeClr val="tx1"/>
                </a:solidFill>
              </a:rPr>
              <a:t> </a:t>
            </a:r>
            <a:r>
              <a:rPr lang="en-US" sz="1400" b="1" dirty="0" smtClean="0">
                <a:solidFill>
                  <a:schemeClr val="tx1"/>
                </a:solidFill>
              </a:rPr>
              <a:t>106, 090401 (2011).</a:t>
            </a:r>
          </a:p>
        </p:txBody>
      </p:sp>
      <p:grpSp>
        <p:nvGrpSpPr>
          <p:cNvPr id="33" name="Group 32"/>
          <p:cNvGrpSpPr/>
          <p:nvPr/>
        </p:nvGrpSpPr>
        <p:grpSpPr>
          <a:xfrm>
            <a:off x="533400" y="4038600"/>
            <a:ext cx="8077200" cy="2655332"/>
            <a:chOff x="533400" y="4038600"/>
            <a:chExt cx="8077200" cy="2655332"/>
          </a:xfrm>
        </p:grpSpPr>
        <p:sp>
          <p:nvSpPr>
            <p:cNvPr id="18" name="TextBox 17"/>
            <p:cNvSpPr txBox="1"/>
            <p:nvPr/>
          </p:nvSpPr>
          <p:spPr>
            <a:xfrm>
              <a:off x="533400" y="5862935"/>
              <a:ext cx="8077200" cy="830997"/>
            </a:xfrm>
            <a:prstGeom prst="rect">
              <a:avLst/>
            </a:prstGeom>
            <a:noFill/>
            <a:ln w="28575">
              <a:solidFill>
                <a:srgbClr val="008000"/>
              </a:solidFill>
            </a:ln>
          </p:spPr>
          <p:txBody>
            <a:bodyPr wrap="square" rtlCol="0">
              <a:spAutoFit/>
            </a:bodyPr>
            <a:lstStyle/>
            <a:p>
              <a:pPr algn="l"/>
              <a:r>
                <a:rPr lang="en-US" sz="2400" b="1" dirty="0" smtClean="0">
                  <a:solidFill>
                    <a:srgbClr val="008000"/>
                  </a:solidFill>
                </a:rPr>
                <a:t>No hint of SQL—no back-action noise, only measurement noise—but can the bound be achieved?</a:t>
              </a:r>
              <a:endParaRPr lang="en-US" sz="2400" b="1" dirty="0">
                <a:solidFill>
                  <a:srgbClr val="008000"/>
                </a:solidFill>
              </a:endParaRPr>
            </a:p>
          </p:txBody>
        </p:sp>
        <p:sp>
          <p:nvSpPr>
            <p:cNvPr id="25" name="Rectangle 24"/>
            <p:cNvSpPr/>
            <p:nvPr/>
          </p:nvSpPr>
          <p:spPr bwMode="auto">
            <a:xfrm>
              <a:off x="6781800" y="4038600"/>
              <a:ext cx="1295400" cy="914400"/>
            </a:xfrm>
            <a:prstGeom prst="rect">
              <a:avLst/>
            </a:prstGeom>
            <a:noFill/>
            <a:ln w="2857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cxnSp>
          <p:nvCxnSpPr>
            <p:cNvPr id="31" name="Straight Connector 30"/>
            <p:cNvCxnSpPr/>
            <p:nvPr/>
          </p:nvCxnSpPr>
          <p:spPr bwMode="auto">
            <a:xfrm rot="5400000">
              <a:off x="7391400" y="5410200"/>
              <a:ext cx="914400" cy="0"/>
            </a:xfrm>
            <a:prstGeom prst="line">
              <a:avLst/>
            </a:prstGeom>
            <a:solidFill>
              <a:schemeClr val="accent1"/>
            </a:solidFill>
            <a:ln w="28575" cap="flat" cmpd="sng" algn="ctr">
              <a:solidFill>
                <a:srgbClr val="00800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685800"/>
            <a:ext cx="9144000" cy="6186309"/>
          </a:xfrm>
          <a:prstGeom prst="rect">
            <a:avLst/>
          </a:prstGeom>
          <a:noFill/>
          <a:ln w="28575">
            <a:noFill/>
            <a:miter lim="800000"/>
            <a:headEnd/>
            <a:tailEnd/>
          </a:ln>
          <a:effectLst/>
        </p:spPr>
        <p:txBody>
          <a:bodyPr wrap="square">
            <a:spAutoFit/>
          </a:bodyPr>
          <a:lstStyle/>
          <a:p>
            <a:pPr marL="609600" indent="-609600" algn="l" eaLnBrk="1" hangingPunct="1"/>
            <a:r>
              <a:rPr lang="en-US" sz="2400" b="1" dirty="0" smtClean="0">
                <a:solidFill>
                  <a:schemeClr val="accent2"/>
                </a:solidFill>
              </a:rPr>
              <a:t>	Phase shift in an (optical) interferometer</a:t>
            </a:r>
          </a:p>
          <a:p>
            <a:pPr marL="609600" indent="-609600" algn="l" eaLnBrk="1" hangingPunct="1"/>
            <a:r>
              <a:rPr lang="en-US" sz="2400" b="1" dirty="0" smtClean="0">
                <a:solidFill>
                  <a:schemeClr val="accent2"/>
                </a:solidFill>
              </a:rPr>
              <a:t>		</a:t>
            </a:r>
            <a:r>
              <a:rPr lang="en-US" sz="2400" b="1" dirty="0" smtClean="0">
                <a:solidFill>
                  <a:srgbClr val="008000"/>
                </a:solidFill>
              </a:rPr>
              <a:t>Readout of anything that changes optical path lengths</a:t>
            </a:r>
          </a:p>
          <a:p>
            <a:pPr marL="609600" indent="-609600" algn="l" eaLnBrk="1" hangingPunct="1"/>
            <a:r>
              <a:rPr lang="en-US" sz="2400" b="1" dirty="0" smtClean="0">
                <a:solidFill>
                  <a:srgbClr val="008000"/>
                </a:solidFill>
              </a:rPr>
              <a:t>		Michelson-Morley experiment</a:t>
            </a:r>
          </a:p>
          <a:p>
            <a:pPr marL="609600" indent="-609600" algn="l" eaLnBrk="1" hangingPunct="1"/>
            <a:r>
              <a:rPr lang="en-US" sz="2400" b="1" dirty="0" smtClean="0">
                <a:solidFill>
                  <a:srgbClr val="008000"/>
                </a:solidFill>
              </a:rPr>
              <a:t>		Gravitational-wave detection</a:t>
            </a:r>
          </a:p>
          <a:p>
            <a:pPr marL="609600" indent="-609600" algn="l" eaLnBrk="1" hangingPunct="1"/>
            <a:r>
              <a:rPr lang="en-US" sz="2400" b="1" dirty="0" smtClean="0">
                <a:solidFill>
                  <a:srgbClr val="008000"/>
                </a:solidFill>
              </a:rPr>
              <a:t>		Planck-scale, holographic uncertainties in positions</a:t>
            </a:r>
            <a:endParaRPr lang="en-US" sz="2400" b="1" dirty="0" smtClean="0">
              <a:solidFill>
                <a:schemeClr val="accent2"/>
              </a:solidFill>
            </a:endParaRPr>
          </a:p>
          <a:p>
            <a:pPr marL="609600" indent="-609600" algn="l" eaLnBrk="1" hangingPunct="1"/>
            <a:endParaRPr lang="en-US" sz="2400" b="1" dirty="0" smtClean="0">
              <a:solidFill>
                <a:schemeClr val="accent2"/>
              </a:solidFill>
            </a:endParaRPr>
          </a:p>
          <a:p>
            <a:pPr marL="609600" indent="-609600" algn="l" eaLnBrk="1" hangingPunct="1"/>
            <a:r>
              <a:rPr lang="en-US" sz="2400" b="1" dirty="0" smtClean="0">
                <a:solidFill>
                  <a:schemeClr val="accent2"/>
                </a:solidFill>
              </a:rPr>
              <a:t>	Torque on or free precession of a collection of spins	</a:t>
            </a:r>
          </a:p>
          <a:p>
            <a:pPr marL="609600" indent="-609600" algn="l" eaLnBrk="1" hangingPunct="1"/>
            <a:r>
              <a:rPr lang="en-US" sz="2400" b="1" dirty="0" smtClean="0">
                <a:solidFill>
                  <a:schemeClr val="accent2"/>
                </a:solidFill>
              </a:rPr>
              <a:t>		</a:t>
            </a:r>
            <a:r>
              <a:rPr lang="en-US" sz="2400" b="1" dirty="0" smtClean="0">
                <a:solidFill>
                  <a:srgbClr val="008000"/>
                </a:solidFill>
              </a:rPr>
              <a:t>Magnetometer</a:t>
            </a:r>
          </a:p>
          <a:p>
            <a:pPr marL="609600" indent="-609600" algn="l" eaLnBrk="1" hangingPunct="1"/>
            <a:r>
              <a:rPr lang="en-US" sz="2400" b="1" dirty="0" smtClean="0">
                <a:solidFill>
                  <a:srgbClr val="008000"/>
                </a:solidFill>
              </a:rPr>
              <a:t>		Atomic clock</a:t>
            </a:r>
          </a:p>
          <a:p>
            <a:pPr marL="609600" indent="-609600" algn="l" eaLnBrk="1" hangingPunct="1"/>
            <a:endParaRPr lang="en-US" sz="2400" b="1" dirty="0">
              <a:solidFill>
                <a:schemeClr val="accent2"/>
              </a:solidFill>
            </a:endParaRPr>
          </a:p>
          <a:p>
            <a:pPr marL="609600" indent="-609600" algn="l" eaLnBrk="1" hangingPunct="1"/>
            <a:r>
              <a:rPr lang="en-US" sz="2400" b="1" dirty="0" smtClean="0">
                <a:solidFill>
                  <a:schemeClr val="accent2"/>
                </a:solidFill>
              </a:rPr>
              <a:t>	Force on a linear system</a:t>
            </a:r>
            <a:r>
              <a:rPr lang="en-US" sz="2800" b="1" dirty="0" smtClean="0">
                <a:solidFill>
                  <a:schemeClr val="accent2"/>
                </a:solidFill>
              </a:rPr>
              <a:t>		</a:t>
            </a:r>
          </a:p>
          <a:p>
            <a:pPr marL="609600" indent="-609600" algn="l" eaLnBrk="1" hangingPunct="1"/>
            <a:r>
              <a:rPr lang="en-US" sz="2800" b="1" dirty="0" smtClean="0">
                <a:solidFill>
                  <a:schemeClr val="accent2"/>
                </a:solidFill>
              </a:rPr>
              <a:t>		</a:t>
            </a:r>
            <a:r>
              <a:rPr lang="en-US" sz="2400" b="1" dirty="0" smtClean="0">
                <a:solidFill>
                  <a:srgbClr val="008000"/>
                </a:solidFill>
              </a:rPr>
              <a:t>Gravitational-wave detection</a:t>
            </a:r>
          </a:p>
          <a:p>
            <a:pPr marL="609600" indent="-609600" algn="l" eaLnBrk="1" hangingPunct="1"/>
            <a:r>
              <a:rPr lang="en-US" sz="2400" b="1" dirty="0" smtClean="0">
                <a:solidFill>
                  <a:srgbClr val="008000"/>
                </a:solidFill>
              </a:rPr>
              <a:t>		Accelerometer</a:t>
            </a:r>
          </a:p>
          <a:p>
            <a:pPr marL="609600" indent="-609600" algn="l" eaLnBrk="1" hangingPunct="1"/>
            <a:r>
              <a:rPr lang="en-US" sz="2400" b="1" dirty="0" smtClean="0">
                <a:solidFill>
                  <a:srgbClr val="008000"/>
                </a:solidFill>
              </a:rPr>
              <a:t>		Gravity gradiometer	</a:t>
            </a:r>
          </a:p>
          <a:p>
            <a:pPr marL="609600" indent="-609600" algn="l" eaLnBrk="1" hangingPunct="1"/>
            <a:r>
              <a:rPr lang="en-US" sz="2400" b="1" dirty="0" smtClean="0">
                <a:solidFill>
                  <a:srgbClr val="008000"/>
                </a:solidFill>
              </a:rPr>
              <a:t>		Electrometer</a:t>
            </a:r>
          </a:p>
          <a:p>
            <a:pPr marL="609600" indent="-609600" algn="l" eaLnBrk="1" hangingPunct="1"/>
            <a:r>
              <a:rPr lang="en-US" sz="2400" b="1" dirty="0" smtClean="0">
                <a:solidFill>
                  <a:srgbClr val="008000"/>
                </a:solidFill>
              </a:rPr>
              <a:t>		Strain meter</a:t>
            </a:r>
            <a:r>
              <a:rPr lang="en-US" sz="2800" b="1" dirty="0" smtClean="0">
                <a:solidFill>
                  <a:schemeClr val="accent2"/>
                </a:solidFill>
              </a:rPr>
              <a:t>	</a:t>
            </a:r>
          </a:p>
        </p:txBody>
      </p:sp>
      <p:sp>
        <p:nvSpPr>
          <p:cNvPr id="4" name="Text Box 17"/>
          <p:cNvSpPr txBox="1">
            <a:spLocks noChangeArrowheads="1"/>
          </p:cNvSpPr>
          <p:nvPr/>
        </p:nvSpPr>
        <p:spPr bwMode="auto">
          <a:xfrm>
            <a:off x="152400" y="76200"/>
            <a:ext cx="88392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Measuring a classical parameter</a:t>
            </a:r>
            <a:r>
              <a:rPr lang="en-US" sz="3200" dirty="0" smtClean="0">
                <a:solidFill>
                  <a:schemeClr val="tx1"/>
                </a:solidFill>
              </a:rPr>
              <a:t> </a:t>
            </a:r>
            <a:endParaRPr lang="en-US" sz="3200" dirty="0">
              <a:solidFill>
                <a:schemeClr val="tx1"/>
              </a:solidFill>
            </a:endParaRPr>
          </a:p>
        </p:txBody>
      </p:sp>
      <p:sp>
        <p:nvSpPr>
          <p:cNvPr id="5" name="Rectangle 4"/>
          <p:cNvSpPr/>
          <p:nvPr/>
        </p:nvSpPr>
        <p:spPr bwMode="auto">
          <a:xfrm>
            <a:off x="533400" y="4419600"/>
            <a:ext cx="4876800" cy="2362200"/>
          </a:xfrm>
          <a:prstGeom prst="rect">
            <a:avLst/>
          </a:prstGeom>
          <a:noFill/>
          <a:ln w="28575" cap="flat" cmpd="sng" algn="ctr">
            <a:solidFill>
              <a:srgbClr val="FF33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52400" y="0"/>
            <a:ext cx="8839200" cy="646331"/>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Beating the SQL.  Strategy 3</a:t>
            </a:r>
            <a:endParaRPr lang="en-US" sz="3600" dirty="0">
              <a:solidFill>
                <a:schemeClr val="tx1"/>
              </a:solidFill>
            </a:endParaRPr>
          </a:p>
        </p:txBody>
      </p:sp>
      <p:sp>
        <p:nvSpPr>
          <p:cNvPr id="20" name="TextBox 19"/>
          <p:cNvSpPr txBox="1"/>
          <p:nvPr/>
        </p:nvSpPr>
        <p:spPr>
          <a:xfrm>
            <a:off x="533400" y="685800"/>
            <a:ext cx="8077200" cy="954107"/>
          </a:xfrm>
          <a:prstGeom prst="rect">
            <a:avLst/>
          </a:prstGeom>
          <a:noFill/>
          <a:ln w="28575">
            <a:solidFill>
              <a:srgbClr val="FF3300"/>
            </a:solidFill>
          </a:ln>
        </p:spPr>
        <p:txBody>
          <a:bodyPr wrap="square" rtlCol="0">
            <a:spAutoFit/>
          </a:bodyPr>
          <a:lstStyle/>
          <a:p>
            <a:r>
              <a:rPr lang="en-US" sz="2800" dirty="0" smtClean="0">
                <a:solidFill>
                  <a:srgbClr val="FF0000"/>
                </a:solidFill>
                <a:cs typeface="Helvetica" pitchFamily="34" charset="0"/>
              </a:rPr>
              <a:t>Strategy 3.  Quantum noise cancellation (QNC) using oscillator and negative-mass oscillator. </a:t>
            </a:r>
            <a:endParaRPr lang="en-US" sz="2400" dirty="0">
              <a:solidFill>
                <a:srgbClr val="FF0000"/>
              </a:solidFill>
              <a:cs typeface="Helvetica" pitchFamily="34" charset="0"/>
            </a:endParaRPr>
          </a:p>
        </p:txBody>
      </p:sp>
      <p:grpSp>
        <p:nvGrpSpPr>
          <p:cNvPr id="82" name="Group 81"/>
          <p:cNvGrpSpPr/>
          <p:nvPr/>
        </p:nvGrpSpPr>
        <p:grpSpPr>
          <a:xfrm>
            <a:off x="304800" y="3657600"/>
            <a:ext cx="8458200" cy="1066800"/>
            <a:chOff x="304800" y="4241496"/>
            <a:chExt cx="8458200" cy="1066800"/>
          </a:xfrm>
        </p:grpSpPr>
        <p:cxnSp>
          <p:nvCxnSpPr>
            <p:cNvPr id="47" name="Straight Arrow Connector 46"/>
            <p:cNvCxnSpPr/>
            <p:nvPr/>
          </p:nvCxnSpPr>
          <p:spPr bwMode="auto">
            <a:xfrm rot="5400000">
              <a:off x="4007325" y="4423582"/>
              <a:ext cx="36576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68" name="Picture 67"/>
            <p:cNvPicPr>
              <a:picLocks noChangeAspect="1"/>
            </p:cNvPicPr>
            <p:nvPr>
              <p:custDataLst>
                <p:tags r:id="rId13"/>
              </p:custDataLst>
            </p:nvPr>
          </p:nvPicPr>
          <p:blipFill>
            <a:blip r:embed="rId17" cstate="print"/>
            <a:stretch>
              <a:fillRect/>
            </a:stretch>
          </p:blipFill>
          <p:spPr bwMode="auto">
            <a:xfrm>
              <a:off x="2870431" y="4717498"/>
              <a:ext cx="5892569" cy="266701"/>
            </a:xfrm>
            <a:prstGeom prst="rect">
              <a:avLst/>
            </a:prstGeom>
            <a:gradFill flip="none" rotWithShape="1">
              <a:gsLst>
                <a:gs pos="0">
                  <a:srgbClr val="0064C8"/>
                </a:gs>
                <a:gs pos="100000">
                  <a:srgbClr val="FFFFFF"/>
                </a:gs>
              </a:gsLst>
              <a:lin ang="5400000" scaled="1"/>
              <a:tileRect/>
            </a:gradFill>
            <a:ln/>
            <a:effectLst/>
          </p:spPr>
        </p:pic>
        <p:pic>
          <p:nvPicPr>
            <p:cNvPr id="49" name="Picture 48"/>
            <p:cNvPicPr>
              <a:picLocks noChangeAspect="1"/>
            </p:cNvPicPr>
            <p:nvPr>
              <p:custDataLst>
                <p:tags r:id="rId14"/>
              </p:custDataLst>
            </p:nvPr>
          </p:nvPicPr>
          <p:blipFill>
            <a:blip r:embed="rId18" cstate="print"/>
            <a:stretch>
              <a:fillRect/>
            </a:stretch>
          </p:blipFill>
          <p:spPr bwMode="auto">
            <a:xfrm>
              <a:off x="4724400" y="5117796"/>
              <a:ext cx="2451359" cy="190500"/>
            </a:xfrm>
            <a:prstGeom prst="rect">
              <a:avLst/>
            </a:prstGeom>
            <a:gradFill flip="none" rotWithShape="1">
              <a:gsLst>
                <a:gs pos="0">
                  <a:srgbClr val="0064C8"/>
                </a:gs>
                <a:gs pos="100000">
                  <a:srgbClr val="FFFFFF"/>
                </a:gs>
              </a:gsLst>
              <a:lin ang="5400000" scaled="1"/>
              <a:tileRect/>
            </a:gradFill>
            <a:ln w="28575" cap="flat" cmpd="sng" algn="ctr">
              <a:noFill/>
              <a:prstDash val="solid"/>
              <a:round/>
              <a:headEnd type="none" w="med" len="med"/>
              <a:tailEnd type="none" w="med" len="med"/>
            </a:ln>
            <a:effectLst/>
          </p:spPr>
        </p:pic>
        <p:sp>
          <p:nvSpPr>
            <p:cNvPr id="46" name="TextBox 45"/>
            <p:cNvSpPr txBox="1"/>
            <p:nvPr/>
          </p:nvSpPr>
          <p:spPr>
            <a:xfrm>
              <a:off x="304800" y="4572090"/>
              <a:ext cx="2286000" cy="646331"/>
            </a:xfrm>
            <a:prstGeom prst="rect">
              <a:avLst/>
            </a:prstGeom>
            <a:noFill/>
            <a:ln w="28575">
              <a:solidFill>
                <a:schemeClr val="accent6"/>
              </a:solidFill>
            </a:ln>
          </p:spPr>
          <p:txBody>
            <a:bodyPr wrap="square" rtlCol="0">
              <a:spAutoFit/>
            </a:bodyPr>
            <a:lstStyle/>
            <a:p>
              <a:r>
                <a:rPr lang="en-US" sz="1800" b="1" dirty="0" smtClean="0"/>
                <a:t>Monitor collective position Q</a:t>
              </a:r>
              <a:endParaRPr lang="en-US" sz="1800" b="1" dirty="0"/>
            </a:p>
          </p:txBody>
        </p:sp>
      </p:grpSp>
      <p:grpSp>
        <p:nvGrpSpPr>
          <p:cNvPr id="69" name="Group 68"/>
          <p:cNvGrpSpPr/>
          <p:nvPr/>
        </p:nvGrpSpPr>
        <p:grpSpPr>
          <a:xfrm>
            <a:off x="457200" y="1828800"/>
            <a:ext cx="3683277" cy="2057400"/>
            <a:chOff x="457200" y="2412696"/>
            <a:chExt cx="3683277" cy="2057400"/>
          </a:xfrm>
        </p:grpSpPr>
        <p:pic>
          <p:nvPicPr>
            <p:cNvPr id="51" name="Picture 50"/>
            <p:cNvPicPr>
              <a:picLocks noChangeAspect="1"/>
            </p:cNvPicPr>
            <p:nvPr>
              <p:custDataLst>
                <p:tags r:id="rId9"/>
              </p:custDataLst>
            </p:nvPr>
          </p:nvPicPr>
          <p:blipFill>
            <a:blip r:embed="rId19" cstate="print"/>
            <a:stretch>
              <a:fillRect/>
            </a:stretch>
          </p:blipFill>
          <p:spPr bwMode="auto">
            <a:xfrm>
              <a:off x="3124200" y="3250896"/>
              <a:ext cx="1016277" cy="203012"/>
            </a:xfrm>
            <a:prstGeom prst="rect">
              <a:avLst/>
            </a:prstGeom>
            <a:solidFill>
              <a:srgbClr val="BBE0E3"/>
            </a:solidFill>
            <a:ln/>
            <a:effectLst/>
          </p:spPr>
        </p:pic>
        <p:cxnSp>
          <p:nvCxnSpPr>
            <p:cNvPr id="34" name="Straight Arrow Connector 33"/>
            <p:cNvCxnSpPr/>
            <p:nvPr/>
          </p:nvCxnSpPr>
          <p:spPr bwMode="auto">
            <a:xfrm rot="10800000">
              <a:off x="2636520" y="3327096"/>
              <a:ext cx="411480" cy="953"/>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35" name="Picture 34"/>
            <p:cNvPicPr>
              <a:picLocks noChangeAspect="1"/>
            </p:cNvPicPr>
            <p:nvPr>
              <p:custDataLst>
                <p:tags r:id="rId10"/>
              </p:custDataLst>
            </p:nvPr>
          </p:nvPicPr>
          <p:blipFill>
            <a:blip r:embed="rId20" cstate="print"/>
            <a:stretch>
              <a:fillRect/>
            </a:stretch>
          </p:blipFill>
          <p:spPr bwMode="auto">
            <a:xfrm>
              <a:off x="838200" y="3098496"/>
              <a:ext cx="853442" cy="263958"/>
            </a:xfrm>
            <a:prstGeom prst="rect">
              <a:avLst/>
            </a:prstGeom>
            <a:solidFill>
              <a:srgbClr val="BBE0E3"/>
            </a:solidFill>
            <a:ln w="9525" cap="flat" cmpd="sng" algn="ctr">
              <a:noFill/>
              <a:prstDash val="solid"/>
              <a:round/>
              <a:headEnd type="none" w="med" len="med"/>
              <a:tailEnd w="med" len="med"/>
            </a:ln>
            <a:effectLst/>
          </p:spPr>
        </p:pic>
        <p:sp>
          <p:nvSpPr>
            <p:cNvPr id="28" name="Rectangle 27"/>
            <p:cNvSpPr/>
            <p:nvPr/>
          </p:nvSpPr>
          <p:spPr bwMode="auto">
            <a:xfrm>
              <a:off x="457200" y="2835458"/>
              <a:ext cx="228600" cy="1634638"/>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30" name="Freeform 29"/>
            <p:cNvSpPr/>
            <p:nvPr/>
          </p:nvSpPr>
          <p:spPr bwMode="auto">
            <a:xfrm>
              <a:off x="660399" y="3403296"/>
              <a:ext cx="1219201" cy="380550"/>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31" name="Rectangle 30"/>
            <p:cNvSpPr/>
            <p:nvPr/>
          </p:nvSpPr>
          <p:spPr bwMode="auto">
            <a:xfrm>
              <a:off x="1904999" y="3250896"/>
              <a:ext cx="685801" cy="64326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38" name="Picture 37"/>
            <p:cNvPicPr>
              <a:picLocks noChangeAspect="1"/>
            </p:cNvPicPr>
            <p:nvPr>
              <p:custDataLst>
                <p:tags r:id="rId11"/>
              </p:custDataLst>
            </p:nvPr>
          </p:nvPicPr>
          <p:blipFill>
            <a:blip r:embed="rId21" cstate="print"/>
            <a:stretch>
              <a:fillRect/>
            </a:stretch>
          </p:blipFill>
          <p:spPr bwMode="auto">
            <a:xfrm>
              <a:off x="2092757" y="2996693"/>
              <a:ext cx="193243" cy="101803"/>
            </a:xfrm>
            <a:prstGeom prst="rect">
              <a:avLst/>
            </a:prstGeom>
            <a:solidFill>
              <a:srgbClr val="BBE0E3"/>
            </a:solidFill>
            <a:ln w="9525" cap="flat" cmpd="sng" algn="ctr">
              <a:noFill/>
              <a:prstDash val="solid"/>
              <a:round/>
              <a:headEnd type="none" w="med" len="med"/>
              <a:tailEnd w="med" len="med"/>
            </a:ln>
            <a:effectLst/>
          </p:spPr>
        </p:pic>
        <p:cxnSp>
          <p:nvCxnSpPr>
            <p:cNvPr id="39" name="Straight Arrow Connector 38"/>
            <p:cNvCxnSpPr/>
            <p:nvPr/>
          </p:nvCxnSpPr>
          <p:spPr bwMode="auto">
            <a:xfrm>
              <a:off x="2560320" y="4266247"/>
              <a:ext cx="411480" cy="953"/>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43" name="Picture 42"/>
            <p:cNvPicPr>
              <a:picLocks noChangeAspect="1"/>
            </p:cNvPicPr>
            <p:nvPr>
              <p:custDataLst>
                <p:tags r:id="rId12"/>
              </p:custDataLst>
            </p:nvPr>
          </p:nvPicPr>
          <p:blipFill>
            <a:blip r:embed="rId22" cstate="print"/>
            <a:stretch>
              <a:fillRect/>
            </a:stretch>
          </p:blipFill>
          <p:spPr bwMode="auto">
            <a:xfrm>
              <a:off x="3048000" y="4140402"/>
              <a:ext cx="355398" cy="202998"/>
            </a:xfrm>
            <a:prstGeom prst="rect">
              <a:avLst/>
            </a:prstGeom>
            <a:solidFill>
              <a:srgbClr val="BBE0E3"/>
            </a:solidFill>
            <a:ln w="9525" cap="flat" cmpd="sng" algn="ctr">
              <a:noFill/>
              <a:prstDash val="solid"/>
              <a:round/>
              <a:headEnd type="none" w="med" len="med"/>
              <a:tailEnd w="med" len="med"/>
            </a:ln>
            <a:effectLst/>
          </p:spPr>
        </p:pic>
        <p:sp>
          <p:nvSpPr>
            <p:cNvPr id="65" name="TextBox 64"/>
            <p:cNvSpPr txBox="1"/>
            <p:nvPr/>
          </p:nvSpPr>
          <p:spPr>
            <a:xfrm>
              <a:off x="1125049" y="2412696"/>
              <a:ext cx="2151551" cy="400110"/>
            </a:xfrm>
            <a:prstGeom prst="rect">
              <a:avLst/>
            </a:prstGeom>
            <a:noFill/>
          </p:spPr>
          <p:txBody>
            <a:bodyPr wrap="none" rtlCol="0">
              <a:spAutoFit/>
            </a:bodyPr>
            <a:lstStyle/>
            <a:p>
              <a:r>
                <a:rPr lang="en-US" dirty="0" smtClean="0"/>
                <a:t>Primary oscillator</a:t>
              </a:r>
              <a:endParaRPr lang="en-US" dirty="0"/>
            </a:p>
          </p:txBody>
        </p:sp>
      </p:grpSp>
      <p:grpSp>
        <p:nvGrpSpPr>
          <p:cNvPr id="70" name="Group 69"/>
          <p:cNvGrpSpPr/>
          <p:nvPr/>
        </p:nvGrpSpPr>
        <p:grpSpPr>
          <a:xfrm>
            <a:off x="4774923" y="1828800"/>
            <a:ext cx="3378477" cy="2057400"/>
            <a:chOff x="4774923" y="2412696"/>
            <a:chExt cx="3378477" cy="2057400"/>
          </a:xfrm>
        </p:grpSpPr>
        <p:pic>
          <p:nvPicPr>
            <p:cNvPr id="62" name="Picture 61"/>
            <p:cNvPicPr>
              <a:picLocks noChangeAspect="1"/>
            </p:cNvPicPr>
            <p:nvPr>
              <p:custDataLst>
                <p:tags r:id="rId6"/>
              </p:custDataLst>
            </p:nvPr>
          </p:nvPicPr>
          <p:blipFill>
            <a:blip r:embed="rId23" cstate="print"/>
            <a:stretch>
              <a:fillRect/>
            </a:stretch>
          </p:blipFill>
          <p:spPr bwMode="auto">
            <a:xfrm>
              <a:off x="5074540" y="3098496"/>
              <a:ext cx="1016207" cy="263958"/>
            </a:xfrm>
            <a:prstGeom prst="rect">
              <a:avLst/>
            </a:prstGeom>
            <a:solidFill>
              <a:srgbClr val="BBE0E3"/>
            </a:solidFill>
            <a:ln/>
            <a:effectLst/>
          </p:spPr>
        </p:pic>
        <p:sp>
          <p:nvSpPr>
            <p:cNvPr id="55" name="Rectangle 54"/>
            <p:cNvSpPr/>
            <p:nvPr/>
          </p:nvSpPr>
          <p:spPr bwMode="auto">
            <a:xfrm>
              <a:off x="4774923" y="2835458"/>
              <a:ext cx="228600" cy="1634638"/>
            </a:xfrm>
            <a:prstGeom prst="rect">
              <a:avLst/>
            </a:prstGeom>
            <a:solidFill>
              <a:schemeClr val="tx1"/>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6" name="Freeform 55"/>
            <p:cNvSpPr/>
            <p:nvPr/>
          </p:nvSpPr>
          <p:spPr bwMode="auto">
            <a:xfrm>
              <a:off x="4978122" y="3403296"/>
              <a:ext cx="1219201" cy="380550"/>
            </a:xfrm>
            <a:custGeom>
              <a:avLst/>
              <a:gdLst>
                <a:gd name="connsiteX0" fmla="*/ 0 w 2032000"/>
                <a:gd name="connsiteY0" fmla="*/ 348343 h 638628"/>
                <a:gd name="connsiteX1" fmla="*/ 188686 w 2032000"/>
                <a:gd name="connsiteY1" fmla="*/ 290286 h 638628"/>
                <a:gd name="connsiteX2" fmla="*/ 159657 w 2032000"/>
                <a:gd name="connsiteY2" fmla="*/ 246743 h 638628"/>
                <a:gd name="connsiteX3" fmla="*/ 188686 w 2032000"/>
                <a:gd name="connsiteY3" fmla="*/ 101600 h 638628"/>
                <a:gd name="connsiteX4" fmla="*/ 203200 w 2032000"/>
                <a:gd name="connsiteY4" fmla="*/ 58057 h 638628"/>
                <a:gd name="connsiteX5" fmla="*/ 261257 w 2032000"/>
                <a:gd name="connsiteY5" fmla="*/ 29028 h 638628"/>
                <a:gd name="connsiteX6" fmla="*/ 304800 w 2032000"/>
                <a:gd name="connsiteY6" fmla="*/ 0 h 638628"/>
                <a:gd name="connsiteX7" fmla="*/ 435429 w 2032000"/>
                <a:gd name="connsiteY7" fmla="*/ 29028 h 638628"/>
                <a:gd name="connsiteX8" fmla="*/ 551543 w 2032000"/>
                <a:gd name="connsiteY8" fmla="*/ 130628 h 638628"/>
                <a:gd name="connsiteX9" fmla="*/ 580571 w 2032000"/>
                <a:gd name="connsiteY9" fmla="*/ 174171 h 638628"/>
                <a:gd name="connsiteX10" fmla="*/ 638629 w 2032000"/>
                <a:gd name="connsiteY10" fmla="*/ 232228 h 638628"/>
                <a:gd name="connsiteX11" fmla="*/ 667657 w 2032000"/>
                <a:gd name="connsiteY11" fmla="*/ 275771 h 638628"/>
                <a:gd name="connsiteX12" fmla="*/ 711200 w 2032000"/>
                <a:gd name="connsiteY12" fmla="*/ 319314 h 638628"/>
                <a:gd name="connsiteX13" fmla="*/ 740229 w 2032000"/>
                <a:gd name="connsiteY13" fmla="*/ 377371 h 638628"/>
                <a:gd name="connsiteX14" fmla="*/ 783771 w 2032000"/>
                <a:gd name="connsiteY14" fmla="*/ 420914 h 638628"/>
                <a:gd name="connsiteX15" fmla="*/ 812800 w 2032000"/>
                <a:gd name="connsiteY15" fmla="*/ 464457 h 638628"/>
                <a:gd name="connsiteX16" fmla="*/ 827314 w 2032000"/>
                <a:gd name="connsiteY16" fmla="*/ 508000 h 638628"/>
                <a:gd name="connsiteX17" fmla="*/ 754743 w 2032000"/>
                <a:gd name="connsiteY17" fmla="*/ 624114 h 638628"/>
                <a:gd name="connsiteX18" fmla="*/ 711200 w 2032000"/>
                <a:gd name="connsiteY18" fmla="*/ 638628 h 638628"/>
                <a:gd name="connsiteX19" fmla="*/ 580571 w 2032000"/>
                <a:gd name="connsiteY19" fmla="*/ 609600 h 638628"/>
                <a:gd name="connsiteX20" fmla="*/ 537029 w 2032000"/>
                <a:gd name="connsiteY20" fmla="*/ 522514 h 638628"/>
                <a:gd name="connsiteX21" fmla="*/ 551543 w 2032000"/>
                <a:gd name="connsiteY21" fmla="*/ 362857 h 638628"/>
                <a:gd name="connsiteX22" fmla="*/ 609600 w 2032000"/>
                <a:gd name="connsiteY22" fmla="*/ 275771 h 638628"/>
                <a:gd name="connsiteX23" fmla="*/ 638629 w 2032000"/>
                <a:gd name="connsiteY23" fmla="*/ 232228 h 638628"/>
                <a:gd name="connsiteX24" fmla="*/ 696686 w 2032000"/>
                <a:gd name="connsiteY24" fmla="*/ 159657 h 638628"/>
                <a:gd name="connsiteX25" fmla="*/ 725714 w 2032000"/>
                <a:gd name="connsiteY25" fmla="*/ 101600 h 638628"/>
                <a:gd name="connsiteX26" fmla="*/ 812800 w 2032000"/>
                <a:gd name="connsiteY26" fmla="*/ 72571 h 638628"/>
                <a:gd name="connsiteX27" fmla="*/ 856343 w 2032000"/>
                <a:gd name="connsiteY27" fmla="*/ 58057 h 638628"/>
                <a:gd name="connsiteX28" fmla="*/ 1001486 w 2032000"/>
                <a:gd name="connsiteY28" fmla="*/ 72571 h 638628"/>
                <a:gd name="connsiteX29" fmla="*/ 1045029 w 2032000"/>
                <a:gd name="connsiteY29" fmla="*/ 87086 h 638628"/>
                <a:gd name="connsiteX30" fmla="*/ 1074057 w 2032000"/>
                <a:gd name="connsiteY30" fmla="*/ 130628 h 638628"/>
                <a:gd name="connsiteX31" fmla="*/ 1117600 w 2032000"/>
                <a:gd name="connsiteY31" fmla="*/ 174171 h 638628"/>
                <a:gd name="connsiteX32" fmla="*/ 1161143 w 2032000"/>
                <a:gd name="connsiteY32" fmla="*/ 232228 h 638628"/>
                <a:gd name="connsiteX33" fmla="*/ 1204686 w 2032000"/>
                <a:gd name="connsiteY33" fmla="*/ 275771 h 638628"/>
                <a:gd name="connsiteX34" fmla="*/ 1233714 w 2032000"/>
                <a:gd name="connsiteY34" fmla="*/ 319314 h 638628"/>
                <a:gd name="connsiteX35" fmla="*/ 1277257 w 2032000"/>
                <a:gd name="connsiteY35" fmla="*/ 377371 h 638628"/>
                <a:gd name="connsiteX36" fmla="*/ 1291771 w 2032000"/>
                <a:gd name="connsiteY36" fmla="*/ 420914 h 638628"/>
                <a:gd name="connsiteX37" fmla="*/ 1349829 w 2032000"/>
                <a:gd name="connsiteY37" fmla="*/ 508000 h 638628"/>
                <a:gd name="connsiteX38" fmla="*/ 1335314 w 2032000"/>
                <a:gd name="connsiteY38" fmla="*/ 551543 h 638628"/>
                <a:gd name="connsiteX39" fmla="*/ 1219200 w 2032000"/>
                <a:gd name="connsiteY39" fmla="*/ 595086 h 638628"/>
                <a:gd name="connsiteX40" fmla="*/ 1117600 w 2032000"/>
                <a:gd name="connsiteY40" fmla="*/ 580571 h 638628"/>
                <a:gd name="connsiteX41" fmla="*/ 1088571 w 2032000"/>
                <a:gd name="connsiteY41" fmla="*/ 493486 h 638628"/>
                <a:gd name="connsiteX42" fmla="*/ 1103086 w 2032000"/>
                <a:gd name="connsiteY42" fmla="*/ 333828 h 638628"/>
                <a:gd name="connsiteX43" fmla="*/ 1132114 w 2032000"/>
                <a:gd name="connsiteY43" fmla="*/ 246743 h 638628"/>
                <a:gd name="connsiteX44" fmla="*/ 1146629 w 2032000"/>
                <a:gd name="connsiteY44" fmla="*/ 203200 h 638628"/>
                <a:gd name="connsiteX45" fmla="*/ 1190171 w 2032000"/>
                <a:gd name="connsiteY45" fmla="*/ 159657 h 638628"/>
                <a:gd name="connsiteX46" fmla="*/ 1219200 w 2032000"/>
                <a:gd name="connsiteY46" fmla="*/ 116114 h 638628"/>
                <a:gd name="connsiteX47" fmla="*/ 1349829 w 2032000"/>
                <a:gd name="connsiteY47" fmla="*/ 43543 h 638628"/>
                <a:gd name="connsiteX48" fmla="*/ 1407886 w 2032000"/>
                <a:gd name="connsiteY48" fmla="*/ 29028 h 638628"/>
                <a:gd name="connsiteX49" fmla="*/ 1451429 w 2032000"/>
                <a:gd name="connsiteY49" fmla="*/ 14514 h 638628"/>
                <a:gd name="connsiteX50" fmla="*/ 1538514 w 2032000"/>
                <a:gd name="connsiteY50" fmla="*/ 29028 h 638628"/>
                <a:gd name="connsiteX51" fmla="*/ 1582057 w 2032000"/>
                <a:gd name="connsiteY51" fmla="*/ 43543 h 638628"/>
                <a:gd name="connsiteX52" fmla="*/ 1611086 w 2032000"/>
                <a:gd name="connsiteY52" fmla="*/ 130628 h 638628"/>
                <a:gd name="connsiteX53" fmla="*/ 1640114 w 2032000"/>
                <a:gd name="connsiteY53" fmla="*/ 174171 h 638628"/>
                <a:gd name="connsiteX54" fmla="*/ 1669143 w 2032000"/>
                <a:gd name="connsiteY54" fmla="*/ 261257 h 638628"/>
                <a:gd name="connsiteX55" fmla="*/ 1698171 w 2032000"/>
                <a:gd name="connsiteY55" fmla="*/ 304800 h 638628"/>
                <a:gd name="connsiteX56" fmla="*/ 2032000 w 2032000"/>
                <a:gd name="connsiteY56" fmla="*/ 30480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32000" h="638628">
                  <a:moveTo>
                    <a:pt x="0" y="348343"/>
                  </a:moveTo>
                  <a:cubicBezTo>
                    <a:pt x="311611" y="328866"/>
                    <a:pt x="271487" y="389645"/>
                    <a:pt x="188686" y="290286"/>
                  </a:cubicBezTo>
                  <a:cubicBezTo>
                    <a:pt x="177518" y="276885"/>
                    <a:pt x="169333" y="261257"/>
                    <a:pt x="159657" y="246743"/>
                  </a:cubicBezTo>
                  <a:cubicBezTo>
                    <a:pt x="171064" y="178300"/>
                    <a:pt x="171362" y="162233"/>
                    <a:pt x="188686" y="101600"/>
                  </a:cubicBezTo>
                  <a:cubicBezTo>
                    <a:pt x="192889" y="86889"/>
                    <a:pt x="192382" y="68875"/>
                    <a:pt x="203200" y="58057"/>
                  </a:cubicBezTo>
                  <a:cubicBezTo>
                    <a:pt x="218499" y="42757"/>
                    <a:pt x="242471" y="39763"/>
                    <a:pt x="261257" y="29028"/>
                  </a:cubicBezTo>
                  <a:cubicBezTo>
                    <a:pt x="276403" y="20373"/>
                    <a:pt x="290286" y="9676"/>
                    <a:pt x="304800" y="0"/>
                  </a:cubicBezTo>
                  <a:cubicBezTo>
                    <a:pt x="338244" y="5574"/>
                    <a:pt x="399700" y="11163"/>
                    <a:pt x="435429" y="29028"/>
                  </a:cubicBezTo>
                  <a:cubicBezTo>
                    <a:pt x="479143" y="50885"/>
                    <a:pt x="522122" y="97005"/>
                    <a:pt x="551543" y="130628"/>
                  </a:cubicBezTo>
                  <a:cubicBezTo>
                    <a:pt x="563030" y="143756"/>
                    <a:pt x="569219" y="160927"/>
                    <a:pt x="580571" y="174171"/>
                  </a:cubicBezTo>
                  <a:cubicBezTo>
                    <a:pt x="598382" y="194951"/>
                    <a:pt x="620818" y="211448"/>
                    <a:pt x="638629" y="232228"/>
                  </a:cubicBezTo>
                  <a:cubicBezTo>
                    <a:pt x="649981" y="245472"/>
                    <a:pt x="656490" y="262370"/>
                    <a:pt x="667657" y="275771"/>
                  </a:cubicBezTo>
                  <a:cubicBezTo>
                    <a:pt x="680798" y="291540"/>
                    <a:pt x="699269" y="302611"/>
                    <a:pt x="711200" y="319314"/>
                  </a:cubicBezTo>
                  <a:cubicBezTo>
                    <a:pt x="723776" y="336920"/>
                    <a:pt x="727653" y="359765"/>
                    <a:pt x="740229" y="377371"/>
                  </a:cubicBezTo>
                  <a:cubicBezTo>
                    <a:pt x="752160" y="394074"/>
                    <a:pt x="770631" y="405145"/>
                    <a:pt x="783771" y="420914"/>
                  </a:cubicBezTo>
                  <a:cubicBezTo>
                    <a:pt x="794938" y="434315"/>
                    <a:pt x="803124" y="449943"/>
                    <a:pt x="812800" y="464457"/>
                  </a:cubicBezTo>
                  <a:cubicBezTo>
                    <a:pt x="817638" y="478971"/>
                    <a:pt x="829003" y="492794"/>
                    <a:pt x="827314" y="508000"/>
                  </a:cubicBezTo>
                  <a:cubicBezTo>
                    <a:pt x="819527" y="578084"/>
                    <a:pt x="808492" y="597240"/>
                    <a:pt x="754743" y="624114"/>
                  </a:cubicBezTo>
                  <a:cubicBezTo>
                    <a:pt x="741059" y="630956"/>
                    <a:pt x="725714" y="633790"/>
                    <a:pt x="711200" y="638628"/>
                  </a:cubicBezTo>
                  <a:cubicBezTo>
                    <a:pt x="710310" y="638480"/>
                    <a:pt x="599376" y="624644"/>
                    <a:pt x="580571" y="609600"/>
                  </a:cubicBezTo>
                  <a:cubicBezTo>
                    <a:pt x="554993" y="589138"/>
                    <a:pt x="546590" y="551198"/>
                    <a:pt x="537029" y="522514"/>
                  </a:cubicBezTo>
                  <a:cubicBezTo>
                    <a:pt x="541867" y="469295"/>
                    <a:pt x="536465" y="414124"/>
                    <a:pt x="551543" y="362857"/>
                  </a:cubicBezTo>
                  <a:cubicBezTo>
                    <a:pt x="561387" y="329387"/>
                    <a:pt x="590248" y="304800"/>
                    <a:pt x="609600" y="275771"/>
                  </a:cubicBezTo>
                  <a:lnTo>
                    <a:pt x="638629" y="232228"/>
                  </a:lnTo>
                  <a:cubicBezTo>
                    <a:pt x="673283" y="128267"/>
                    <a:pt x="623740" y="247193"/>
                    <a:pt x="696686" y="159657"/>
                  </a:cubicBezTo>
                  <a:cubicBezTo>
                    <a:pt x="710537" y="143035"/>
                    <a:pt x="708405" y="114582"/>
                    <a:pt x="725714" y="101600"/>
                  </a:cubicBezTo>
                  <a:cubicBezTo>
                    <a:pt x="750193" y="83241"/>
                    <a:pt x="783771" y="82247"/>
                    <a:pt x="812800" y="72571"/>
                  </a:cubicBezTo>
                  <a:lnTo>
                    <a:pt x="856343" y="58057"/>
                  </a:lnTo>
                  <a:cubicBezTo>
                    <a:pt x="904724" y="62895"/>
                    <a:pt x="953429" y="65178"/>
                    <a:pt x="1001486" y="72571"/>
                  </a:cubicBezTo>
                  <a:cubicBezTo>
                    <a:pt x="1016608" y="74897"/>
                    <a:pt x="1033082" y="77528"/>
                    <a:pt x="1045029" y="87086"/>
                  </a:cubicBezTo>
                  <a:cubicBezTo>
                    <a:pt x="1058650" y="97983"/>
                    <a:pt x="1062890" y="117227"/>
                    <a:pt x="1074057" y="130628"/>
                  </a:cubicBezTo>
                  <a:cubicBezTo>
                    <a:pt x="1087198" y="146397"/>
                    <a:pt x="1104242" y="158586"/>
                    <a:pt x="1117600" y="174171"/>
                  </a:cubicBezTo>
                  <a:cubicBezTo>
                    <a:pt x="1133343" y="192538"/>
                    <a:pt x="1145400" y="213861"/>
                    <a:pt x="1161143" y="232228"/>
                  </a:cubicBezTo>
                  <a:cubicBezTo>
                    <a:pt x="1174501" y="247813"/>
                    <a:pt x="1191545" y="260002"/>
                    <a:pt x="1204686" y="275771"/>
                  </a:cubicBezTo>
                  <a:cubicBezTo>
                    <a:pt x="1215853" y="289172"/>
                    <a:pt x="1223575" y="305119"/>
                    <a:pt x="1233714" y="319314"/>
                  </a:cubicBezTo>
                  <a:cubicBezTo>
                    <a:pt x="1247774" y="338999"/>
                    <a:pt x="1262743" y="358019"/>
                    <a:pt x="1277257" y="377371"/>
                  </a:cubicBezTo>
                  <a:cubicBezTo>
                    <a:pt x="1282095" y="391885"/>
                    <a:pt x="1283284" y="408184"/>
                    <a:pt x="1291771" y="420914"/>
                  </a:cubicBezTo>
                  <a:cubicBezTo>
                    <a:pt x="1364255" y="529641"/>
                    <a:pt x="1315315" y="404462"/>
                    <a:pt x="1349829" y="508000"/>
                  </a:cubicBezTo>
                  <a:cubicBezTo>
                    <a:pt x="1344991" y="522514"/>
                    <a:pt x="1344872" y="539596"/>
                    <a:pt x="1335314" y="551543"/>
                  </a:cubicBezTo>
                  <a:cubicBezTo>
                    <a:pt x="1306839" y="587136"/>
                    <a:pt x="1258538" y="587218"/>
                    <a:pt x="1219200" y="595086"/>
                  </a:cubicBezTo>
                  <a:cubicBezTo>
                    <a:pt x="1185333" y="590248"/>
                    <a:pt x="1144604" y="601574"/>
                    <a:pt x="1117600" y="580571"/>
                  </a:cubicBezTo>
                  <a:cubicBezTo>
                    <a:pt x="1093447" y="561785"/>
                    <a:pt x="1088571" y="493486"/>
                    <a:pt x="1088571" y="493486"/>
                  </a:cubicBezTo>
                  <a:cubicBezTo>
                    <a:pt x="1093409" y="440267"/>
                    <a:pt x="1093799" y="386454"/>
                    <a:pt x="1103086" y="333828"/>
                  </a:cubicBezTo>
                  <a:cubicBezTo>
                    <a:pt x="1108404" y="303695"/>
                    <a:pt x="1122438" y="275771"/>
                    <a:pt x="1132114" y="246743"/>
                  </a:cubicBezTo>
                  <a:cubicBezTo>
                    <a:pt x="1136952" y="232229"/>
                    <a:pt x="1135811" y="214019"/>
                    <a:pt x="1146629" y="203200"/>
                  </a:cubicBezTo>
                  <a:cubicBezTo>
                    <a:pt x="1161143" y="188686"/>
                    <a:pt x="1177031" y="175426"/>
                    <a:pt x="1190171" y="159657"/>
                  </a:cubicBezTo>
                  <a:cubicBezTo>
                    <a:pt x="1201338" y="146256"/>
                    <a:pt x="1206865" y="128449"/>
                    <a:pt x="1219200" y="116114"/>
                  </a:cubicBezTo>
                  <a:cubicBezTo>
                    <a:pt x="1241354" y="93960"/>
                    <a:pt x="1337178" y="48604"/>
                    <a:pt x="1349829" y="43543"/>
                  </a:cubicBezTo>
                  <a:cubicBezTo>
                    <a:pt x="1368350" y="36134"/>
                    <a:pt x="1388706" y="34508"/>
                    <a:pt x="1407886" y="29028"/>
                  </a:cubicBezTo>
                  <a:cubicBezTo>
                    <a:pt x="1422597" y="24825"/>
                    <a:pt x="1436915" y="19352"/>
                    <a:pt x="1451429" y="14514"/>
                  </a:cubicBezTo>
                  <a:cubicBezTo>
                    <a:pt x="1480457" y="19352"/>
                    <a:pt x="1509786" y="22644"/>
                    <a:pt x="1538514" y="29028"/>
                  </a:cubicBezTo>
                  <a:cubicBezTo>
                    <a:pt x="1553449" y="32347"/>
                    <a:pt x="1573164" y="31093"/>
                    <a:pt x="1582057" y="43543"/>
                  </a:cubicBezTo>
                  <a:cubicBezTo>
                    <a:pt x="1599842" y="68442"/>
                    <a:pt x="1594113" y="105168"/>
                    <a:pt x="1611086" y="130628"/>
                  </a:cubicBezTo>
                  <a:cubicBezTo>
                    <a:pt x="1620762" y="145142"/>
                    <a:pt x="1633029" y="158231"/>
                    <a:pt x="1640114" y="174171"/>
                  </a:cubicBezTo>
                  <a:cubicBezTo>
                    <a:pt x="1652541" y="202133"/>
                    <a:pt x="1652170" y="235797"/>
                    <a:pt x="1669143" y="261257"/>
                  </a:cubicBezTo>
                  <a:cubicBezTo>
                    <a:pt x="1678819" y="275771"/>
                    <a:pt x="1680851" y="302722"/>
                    <a:pt x="1698171" y="304800"/>
                  </a:cubicBezTo>
                  <a:cubicBezTo>
                    <a:pt x="1808655" y="318058"/>
                    <a:pt x="1920724" y="304800"/>
                    <a:pt x="2032000"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57" name="Rectangle 56"/>
            <p:cNvSpPr/>
            <p:nvPr/>
          </p:nvSpPr>
          <p:spPr bwMode="auto">
            <a:xfrm>
              <a:off x="6222722" y="3250896"/>
              <a:ext cx="685801" cy="643260"/>
            </a:xfrm>
            <a:prstGeom prst="rect">
              <a:avLst/>
            </a:prstGeom>
            <a:solidFill>
              <a:srgbClr val="008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pic>
          <p:nvPicPr>
            <p:cNvPr id="61" name="Picture 60"/>
            <p:cNvPicPr>
              <a:picLocks noChangeAspect="1"/>
            </p:cNvPicPr>
            <p:nvPr>
              <p:custDataLst>
                <p:tags r:id="rId7"/>
              </p:custDataLst>
            </p:nvPr>
          </p:nvPicPr>
          <p:blipFill>
            <a:blip r:embed="rId24" cstate="print"/>
            <a:stretch>
              <a:fillRect/>
            </a:stretch>
          </p:blipFill>
          <p:spPr bwMode="auto">
            <a:xfrm>
              <a:off x="6339285" y="2996692"/>
              <a:ext cx="335633" cy="101910"/>
            </a:xfrm>
            <a:prstGeom prst="rect">
              <a:avLst/>
            </a:prstGeom>
            <a:solidFill>
              <a:srgbClr val="BBE0E3"/>
            </a:solidFill>
            <a:ln/>
            <a:effectLst/>
          </p:spPr>
        </p:pic>
        <p:cxnSp>
          <p:nvCxnSpPr>
            <p:cNvPr id="59" name="Straight Arrow Connector 58"/>
            <p:cNvCxnSpPr/>
            <p:nvPr/>
          </p:nvCxnSpPr>
          <p:spPr bwMode="auto">
            <a:xfrm>
              <a:off x="6908523" y="4266247"/>
              <a:ext cx="411480" cy="953"/>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pic>
          <p:nvPicPr>
            <p:cNvPr id="63" name="Picture 62"/>
            <p:cNvPicPr>
              <a:picLocks noChangeAspect="1"/>
            </p:cNvPicPr>
            <p:nvPr>
              <p:custDataLst>
                <p:tags r:id="rId8"/>
              </p:custDataLst>
            </p:nvPr>
          </p:nvPicPr>
          <p:blipFill>
            <a:blip r:embed="rId25" cstate="print"/>
            <a:stretch>
              <a:fillRect/>
            </a:stretch>
          </p:blipFill>
          <p:spPr bwMode="auto">
            <a:xfrm>
              <a:off x="7366027" y="4130160"/>
              <a:ext cx="406373" cy="213240"/>
            </a:xfrm>
            <a:prstGeom prst="rect">
              <a:avLst/>
            </a:prstGeom>
            <a:solidFill>
              <a:srgbClr val="BBE0E3"/>
            </a:solidFill>
            <a:ln/>
            <a:effectLst/>
          </p:spPr>
        </p:pic>
        <p:sp>
          <p:nvSpPr>
            <p:cNvPr id="66" name="TextBox 65"/>
            <p:cNvSpPr txBox="1"/>
            <p:nvPr/>
          </p:nvSpPr>
          <p:spPr>
            <a:xfrm>
              <a:off x="5174699" y="2412696"/>
              <a:ext cx="2978701" cy="400110"/>
            </a:xfrm>
            <a:prstGeom prst="rect">
              <a:avLst/>
            </a:prstGeom>
            <a:noFill/>
          </p:spPr>
          <p:txBody>
            <a:bodyPr wrap="none" rtlCol="0">
              <a:spAutoFit/>
            </a:bodyPr>
            <a:lstStyle/>
            <a:p>
              <a:r>
                <a:rPr lang="en-US" dirty="0" smtClean="0"/>
                <a:t>Negative-mass oscillator</a:t>
              </a:r>
              <a:endParaRPr lang="en-US" dirty="0"/>
            </a:p>
          </p:txBody>
        </p:sp>
      </p:grpSp>
      <p:grpSp>
        <p:nvGrpSpPr>
          <p:cNvPr id="80" name="Group 79"/>
          <p:cNvGrpSpPr/>
          <p:nvPr/>
        </p:nvGrpSpPr>
        <p:grpSpPr>
          <a:xfrm>
            <a:off x="2646988" y="2977429"/>
            <a:ext cx="6039812" cy="477275"/>
            <a:chOff x="2646988" y="3561325"/>
            <a:chExt cx="6039812" cy="477275"/>
          </a:xfrm>
        </p:grpSpPr>
        <p:grpSp>
          <p:nvGrpSpPr>
            <p:cNvPr id="76" name="Group 75"/>
            <p:cNvGrpSpPr/>
            <p:nvPr/>
          </p:nvGrpSpPr>
          <p:grpSpPr>
            <a:xfrm>
              <a:off x="2646988" y="3561325"/>
              <a:ext cx="1696412" cy="477275"/>
              <a:chOff x="2723188" y="5847325"/>
              <a:chExt cx="1696412" cy="477275"/>
            </a:xfrm>
          </p:grpSpPr>
          <p:pic>
            <p:nvPicPr>
              <p:cNvPr id="75" name="Picture 74"/>
              <p:cNvPicPr>
                <a:picLocks noChangeAspect="1"/>
              </p:cNvPicPr>
              <p:nvPr>
                <p:custDataLst>
                  <p:tags r:id="rId5"/>
                </p:custDataLst>
              </p:nvPr>
            </p:nvPicPr>
            <p:blipFill>
              <a:blip r:embed="rId26" cstate="print"/>
              <a:stretch>
                <a:fillRect/>
              </a:stretch>
            </p:blipFill>
            <p:spPr bwMode="auto">
              <a:xfrm>
                <a:off x="3210868" y="5847325"/>
                <a:ext cx="1208732" cy="477275"/>
              </a:xfrm>
              <a:prstGeom prst="rect">
                <a:avLst/>
              </a:prstGeom>
              <a:gradFill flip="none" rotWithShape="1">
                <a:gsLst>
                  <a:gs pos="0">
                    <a:srgbClr val="0064C8"/>
                  </a:gs>
                  <a:gs pos="100000">
                    <a:srgbClr val="FFFFFF"/>
                  </a:gs>
                </a:gsLst>
                <a:lin ang="5400000" scaled="1"/>
                <a:tileRect/>
              </a:gradFill>
              <a:ln/>
              <a:effectLst/>
            </p:spPr>
          </p:pic>
          <p:cxnSp>
            <p:nvCxnSpPr>
              <p:cNvPr id="26" name="Straight Arrow Connector 25"/>
              <p:cNvCxnSpPr/>
              <p:nvPr/>
            </p:nvCxnSpPr>
            <p:spPr bwMode="auto">
              <a:xfrm rot="10800000">
                <a:off x="2723188" y="6070296"/>
                <a:ext cx="411480" cy="95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77" name="Group 76"/>
            <p:cNvGrpSpPr/>
            <p:nvPr/>
          </p:nvGrpSpPr>
          <p:grpSpPr>
            <a:xfrm>
              <a:off x="6990388" y="3561325"/>
              <a:ext cx="1696412" cy="477275"/>
              <a:chOff x="2723188" y="5847325"/>
              <a:chExt cx="1696412" cy="477275"/>
            </a:xfrm>
          </p:grpSpPr>
          <p:pic>
            <p:nvPicPr>
              <p:cNvPr id="78" name="Picture 77"/>
              <p:cNvPicPr>
                <a:picLocks noChangeAspect="1"/>
              </p:cNvPicPr>
              <p:nvPr>
                <p:custDataLst>
                  <p:tags r:id="rId4"/>
                </p:custDataLst>
              </p:nvPr>
            </p:nvPicPr>
            <p:blipFill>
              <a:blip r:embed="rId26" cstate="print"/>
              <a:stretch>
                <a:fillRect/>
              </a:stretch>
            </p:blipFill>
            <p:spPr bwMode="auto">
              <a:xfrm>
                <a:off x="3210868" y="5847325"/>
                <a:ext cx="1208732" cy="477275"/>
              </a:xfrm>
              <a:prstGeom prst="rect">
                <a:avLst/>
              </a:prstGeom>
              <a:gradFill flip="none" rotWithShape="1">
                <a:gsLst>
                  <a:gs pos="0">
                    <a:srgbClr val="0064C8"/>
                  </a:gs>
                  <a:gs pos="100000">
                    <a:srgbClr val="FFFFFF"/>
                  </a:gs>
                </a:gsLst>
                <a:lin ang="5400000" scaled="1"/>
                <a:tileRect/>
              </a:gradFill>
              <a:ln/>
              <a:effectLst/>
            </p:spPr>
          </p:pic>
          <p:cxnSp>
            <p:nvCxnSpPr>
              <p:cNvPr id="79" name="Straight Arrow Connector 78"/>
              <p:cNvCxnSpPr/>
              <p:nvPr/>
            </p:nvCxnSpPr>
            <p:spPr bwMode="auto">
              <a:xfrm rot="10800000">
                <a:off x="2723188" y="6070296"/>
                <a:ext cx="411480" cy="95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grpSp>
        <p:nvGrpSpPr>
          <p:cNvPr id="100" name="Group 99"/>
          <p:cNvGrpSpPr/>
          <p:nvPr/>
        </p:nvGrpSpPr>
        <p:grpSpPr>
          <a:xfrm>
            <a:off x="152400" y="5029200"/>
            <a:ext cx="5791200" cy="1524000"/>
            <a:chOff x="1371600" y="5334000"/>
            <a:chExt cx="5791200" cy="1524000"/>
          </a:xfrm>
          <a:noFill/>
        </p:grpSpPr>
        <p:pic>
          <p:nvPicPr>
            <p:cNvPr id="88" name="Picture 87"/>
            <p:cNvPicPr>
              <a:picLocks noChangeAspect="1"/>
            </p:cNvPicPr>
            <p:nvPr>
              <p:custDataLst>
                <p:tags r:id="rId2"/>
              </p:custDataLst>
            </p:nvPr>
          </p:nvPicPr>
          <p:blipFill>
            <a:blip r:embed="rId27" cstate="print"/>
            <a:stretch>
              <a:fillRect/>
            </a:stretch>
          </p:blipFill>
          <p:spPr bwMode="auto">
            <a:xfrm>
              <a:off x="1371600" y="5676898"/>
              <a:ext cx="2194573" cy="822964"/>
            </a:xfrm>
            <a:prstGeom prst="rect">
              <a:avLst/>
            </a:prstGeom>
            <a:grpFill/>
            <a:ln/>
            <a:effectLst/>
          </p:spPr>
        </p:pic>
        <p:pic>
          <p:nvPicPr>
            <p:cNvPr id="87" name="Picture 86"/>
            <p:cNvPicPr>
              <a:picLocks noChangeAspect="1"/>
            </p:cNvPicPr>
            <p:nvPr>
              <p:custDataLst>
                <p:tags r:id="rId3"/>
              </p:custDataLst>
            </p:nvPr>
          </p:nvPicPr>
          <p:blipFill>
            <a:blip r:embed="rId28" cstate="print"/>
            <a:stretch>
              <a:fillRect/>
            </a:stretch>
          </p:blipFill>
          <p:spPr bwMode="auto">
            <a:xfrm>
              <a:off x="4968227" y="5689877"/>
              <a:ext cx="2194573" cy="822964"/>
            </a:xfrm>
            <a:prstGeom prst="rect">
              <a:avLst/>
            </a:prstGeom>
            <a:grpFill/>
            <a:ln/>
            <a:effectLst/>
          </p:spPr>
        </p:pic>
        <p:cxnSp>
          <p:nvCxnSpPr>
            <p:cNvPr id="90" name="Straight Arrow Connector 89"/>
            <p:cNvCxnSpPr/>
            <p:nvPr/>
          </p:nvCxnSpPr>
          <p:spPr bwMode="auto">
            <a:xfrm>
              <a:off x="3733800" y="5865812"/>
              <a:ext cx="1143000" cy="1588"/>
            </a:xfrm>
            <a:prstGeom prst="straightConnector1">
              <a:avLst/>
            </a:prstGeom>
            <a:grpFill/>
            <a:ln w="28575" cap="flat" cmpd="sng" algn="ctr">
              <a:solidFill>
                <a:srgbClr val="990099"/>
              </a:solidFill>
              <a:prstDash val="solid"/>
              <a:round/>
              <a:headEnd type="triangle" w="med" len="med"/>
              <a:tailEnd type="triangle"/>
            </a:ln>
            <a:effectLst/>
          </p:spPr>
        </p:cxnSp>
        <p:cxnSp>
          <p:nvCxnSpPr>
            <p:cNvPr id="91" name="Straight Arrow Connector 90"/>
            <p:cNvCxnSpPr/>
            <p:nvPr/>
          </p:nvCxnSpPr>
          <p:spPr bwMode="auto">
            <a:xfrm>
              <a:off x="3733800" y="6323012"/>
              <a:ext cx="1143000" cy="1588"/>
            </a:xfrm>
            <a:prstGeom prst="straightConnector1">
              <a:avLst/>
            </a:prstGeom>
            <a:grpFill/>
            <a:ln w="28575" cap="flat" cmpd="sng" algn="ctr">
              <a:solidFill>
                <a:srgbClr val="990099"/>
              </a:solidFill>
              <a:prstDash val="solid"/>
              <a:round/>
              <a:headEnd type="triangle" w="med" len="med"/>
              <a:tailEnd type="triangle"/>
            </a:ln>
            <a:effectLst/>
          </p:spPr>
        </p:cxnSp>
        <p:cxnSp>
          <p:nvCxnSpPr>
            <p:cNvPr id="92" name="Straight Arrow Connector 91"/>
            <p:cNvCxnSpPr/>
            <p:nvPr/>
          </p:nvCxnSpPr>
          <p:spPr bwMode="auto">
            <a:xfrm>
              <a:off x="3733800" y="5943600"/>
              <a:ext cx="1143000" cy="304800"/>
            </a:xfrm>
            <a:prstGeom prst="straightConnector1">
              <a:avLst/>
            </a:prstGeom>
            <a:grpFill/>
            <a:ln w="28575" cap="flat" cmpd="sng" algn="ctr">
              <a:solidFill>
                <a:schemeClr val="accent6"/>
              </a:solidFill>
              <a:prstDash val="solid"/>
              <a:round/>
              <a:headEnd type="triangle" w="med" len="med"/>
              <a:tailEnd type="triangle"/>
            </a:ln>
            <a:effectLst/>
          </p:spPr>
        </p:cxnSp>
        <p:cxnSp>
          <p:nvCxnSpPr>
            <p:cNvPr id="95" name="Straight Arrow Connector 94"/>
            <p:cNvCxnSpPr/>
            <p:nvPr/>
          </p:nvCxnSpPr>
          <p:spPr bwMode="auto">
            <a:xfrm flipV="1">
              <a:off x="3733800" y="5943600"/>
              <a:ext cx="1143000" cy="304800"/>
            </a:xfrm>
            <a:prstGeom prst="straightConnector1">
              <a:avLst/>
            </a:prstGeom>
            <a:grpFill/>
            <a:ln w="28575" cap="flat" cmpd="sng" algn="ctr">
              <a:solidFill>
                <a:schemeClr val="accent6"/>
              </a:solidFill>
              <a:prstDash val="solid"/>
              <a:round/>
              <a:headEnd type="triangle" w="med" len="med"/>
              <a:tailEnd type="triangle"/>
            </a:ln>
            <a:effectLst/>
          </p:spPr>
        </p:cxnSp>
        <p:sp>
          <p:nvSpPr>
            <p:cNvPr id="98" name="TextBox 97"/>
            <p:cNvSpPr txBox="1"/>
            <p:nvPr/>
          </p:nvSpPr>
          <p:spPr>
            <a:xfrm>
              <a:off x="3316986" y="5334000"/>
              <a:ext cx="1928734" cy="369332"/>
            </a:xfrm>
            <a:prstGeom prst="rect">
              <a:avLst/>
            </a:prstGeom>
            <a:grpFill/>
          </p:spPr>
          <p:txBody>
            <a:bodyPr wrap="none" rtlCol="0">
              <a:spAutoFit/>
            </a:bodyPr>
            <a:lstStyle/>
            <a:p>
              <a:r>
                <a:rPr lang="en-US" sz="1800" b="1" dirty="0" smtClean="0">
                  <a:solidFill>
                    <a:srgbClr val="990099"/>
                  </a:solidFill>
                </a:rPr>
                <a:t>Conjugate pairs</a:t>
              </a:r>
              <a:endParaRPr lang="en-US" sz="1800" b="1" dirty="0">
                <a:solidFill>
                  <a:srgbClr val="990099"/>
                </a:solidFill>
              </a:endParaRPr>
            </a:p>
          </p:txBody>
        </p:sp>
        <p:sp>
          <p:nvSpPr>
            <p:cNvPr id="99" name="TextBox 98"/>
            <p:cNvSpPr txBox="1"/>
            <p:nvPr/>
          </p:nvSpPr>
          <p:spPr>
            <a:xfrm>
              <a:off x="3361126" y="6488668"/>
              <a:ext cx="1864614" cy="369332"/>
            </a:xfrm>
            <a:prstGeom prst="rect">
              <a:avLst/>
            </a:prstGeom>
            <a:grpFill/>
          </p:spPr>
          <p:txBody>
            <a:bodyPr wrap="none" rtlCol="0">
              <a:spAutoFit/>
            </a:bodyPr>
            <a:lstStyle/>
            <a:p>
              <a:r>
                <a:rPr lang="en-US" sz="1800" b="1" dirty="0" smtClean="0">
                  <a:solidFill>
                    <a:schemeClr val="accent6"/>
                  </a:solidFill>
                </a:rPr>
                <a:t>Oscillator pairs</a:t>
              </a:r>
              <a:endParaRPr lang="en-US" sz="1800" b="1" dirty="0">
                <a:solidFill>
                  <a:schemeClr val="accent6"/>
                </a:solidFill>
              </a:endParaRPr>
            </a:p>
          </p:txBody>
        </p:sp>
      </p:grpSp>
      <p:grpSp>
        <p:nvGrpSpPr>
          <p:cNvPr id="105" name="Group 104"/>
          <p:cNvGrpSpPr/>
          <p:nvPr/>
        </p:nvGrpSpPr>
        <p:grpSpPr>
          <a:xfrm>
            <a:off x="6248400" y="5105400"/>
            <a:ext cx="2743200" cy="1371600"/>
            <a:chOff x="6248400" y="5181600"/>
            <a:chExt cx="2743200" cy="1371600"/>
          </a:xfrm>
        </p:grpSpPr>
        <p:pic>
          <p:nvPicPr>
            <p:cNvPr id="102" name="Picture 101" descr="TP_tmp"/>
            <p:cNvPicPr>
              <a:picLocks noChangeAspect="1"/>
            </p:cNvPicPr>
            <p:nvPr>
              <p:custDataLst>
                <p:tags r:id="rId1"/>
              </p:custDataLst>
            </p:nvPr>
          </p:nvPicPr>
          <p:blipFill>
            <a:blip r:embed="rId29" cstate="print"/>
            <a:stretch>
              <a:fillRect/>
            </a:stretch>
          </p:blipFill>
          <p:spPr bwMode="auto">
            <a:xfrm>
              <a:off x="6339830" y="5715000"/>
              <a:ext cx="2560326" cy="746761"/>
            </a:xfrm>
            <a:prstGeom prst="rect">
              <a:avLst/>
            </a:prstGeom>
            <a:noFill/>
            <a:ln/>
            <a:effectLst/>
          </p:spPr>
        </p:pic>
        <p:sp>
          <p:nvSpPr>
            <p:cNvPr id="103" name="TextBox 102"/>
            <p:cNvSpPr txBox="1"/>
            <p:nvPr/>
          </p:nvSpPr>
          <p:spPr>
            <a:xfrm>
              <a:off x="7049354" y="5181600"/>
              <a:ext cx="1027846" cy="461665"/>
            </a:xfrm>
            <a:prstGeom prst="rect">
              <a:avLst/>
            </a:prstGeom>
            <a:noFill/>
          </p:spPr>
          <p:txBody>
            <a:bodyPr wrap="none" rtlCol="0">
              <a:spAutoFit/>
            </a:bodyPr>
            <a:lstStyle/>
            <a:p>
              <a:r>
                <a:rPr lang="en-US" sz="2400" b="1" dirty="0" smtClean="0">
                  <a:solidFill>
                    <a:srgbClr val="996600"/>
                  </a:solidFill>
                  <a:latin typeface="Comic Sans MS" pitchFamily="66" charset="0"/>
                </a:rPr>
                <a:t>QCRB</a:t>
              </a:r>
              <a:endParaRPr lang="en-US" sz="2400" b="1" dirty="0">
                <a:solidFill>
                  <a:srgbClr val="996600"/>
                </a:solidFill>
                <a:latin typeface="Comic Sans MS" pitchFamily="66" charset="0"/>
              </a:endParaRPr>
            </a:p>
          </p:txBody>
        </p:sp>
        <p:sp>
          <p:nvSpPr>
            <p:cNvPr id="104" name="Rectangle 103"/>
            <p:cNvSpPr/>
            <p:nvPr/>
          </p:nvSpPr>
          <p:spPr bwMode="auto">
            <a:xfrm>
              <a:off x="6248400" y="5181600"/>
              <a:ext cx="2743200" cy="1371600"/>
            </a:xfrm>
            <a:prstGeom prst="rect">
              <a:avLst/>
            </a:prstGeom>
            <a:noFill/>
            <a:ln w="28575" cap="flat" cmpd="sng" algn="ctr">
              <a:solidFill>
                <a:srgbClr val="99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ppt_x"/>
                                          </p:val>
                                        </p:tav>
                                        <p:tav tm="100000">
                                          <p:val>
                                            <p:strVal val="#ppt_x"/>
                                          </p:val>
                                        </p:tav>
                                      </p:tavLst>
                                    </p:anim>
                                    <p:anim calcmode="lin" valueType="num">
                                      <p:cBhvr additive="base">
                                        <p:cTn id="1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1+#ppt_w/2"/>
                                          </p:val>
                                        </p:tav>
                                        <p:tav tm="100000">
                                          <p:val>
                                            <p:strVal val="#ppt_x"/>
                                          </p:val>
                                        </p:tav>
                                      </p:tavLst>
                                    </p:anim>
                                    <p:anim calcmode="lin" valueType="num">
                                      <p:cBhvr additive="base">
                                        <p:cTn id="2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1+#ppt_w/2"/>
                                          </p:val>
                                        </p:tav>
                                        <p:tav tm="100000">
                                          <p:val>
                                            <p:strVal val="#ppt_x"/>
                                          </p:val>
                                        </p:tav>
                                      </p:tavLst>
                                    </p:anim>
                                    <p:anim calcmode="lin" valueType="num">
                                      <p:cBhvr additive="base">
                                        <p:cTn id="34"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52400" y="115669"/>
            <a:ext cx="6248400" cy="646331"/>
          </a:xfrm>
          <a:prstGeom prst="rect">
            <a:avLst/>
          </a:prstGeom>
          <a:noFill/>
          <a:ln w="9525">
            <a:noFill/>
            <a:miter lim="800000"/>
            <a:headEnd/>
            <a:tailEnd/>
          </a:ln>
          <a:effectLst/>
        </p:spPr>
        <p:txBody>
          <a:bodyPr wrap="square">
            <a:spAutoFit/>
          </a:bodyPr>
          <a:lstStyle/>
          <a:p>
            <a:pPr algn="l" eaLnBrk="1" hangingPunct="1"/>
            <a:r>
              <a:rPr lang="en-US" sz="3600" b="1" dirty="0" smtClean="0">
                <a:solidFill>
                  <a:srgbClr val="996633"/>
                </a:solidFill>
                <a:latin typeface="Comic Sans MS" pitchFamily="66" charset="0"/>
              </a:rPr>
              <a:t>Quantum noise cancellation</a:t>
            </a:r>
            <a:r>
              <a:rPr lang="en-US" sz="3600" dirty="0" smtClean="0">
                <a:solidFill>
                  <a:schemeClr val="tx1"/>
                </a:solidFill>
              </a:rPr>
              <a:t> </a:t>
            </a:r>
            <a:endParaRPr lang="en-US" sz="3600" dirty="0">
              <a:solidFill>
                <a:schemeClr val="tx1"/>
              </a:solidFill>
            </a:endParaRPr>
          </a:p>
        </p:txBody>
      </p:sp>
      <p:sp>
        <p:nvSpPr>
          <p:cNvPr id="19" name="TextBox 18"/>
          <p:cNvSpPr txBox="1"/>
          <p:nvPr/>
        </p:nvSpPr>
        <p:spPr>
          <a:xfrm>
            <a:off x="6477000" y="152400"/>
            <a:ext cx="2514600" cy="523220"/>
          </a:xfrm>
          <a:prstGeom prst="rect">
            <a:avLst/>
          </a:prstGeom>
          <a:noFill/>
        </p:spPr>
        <p:txBody>
          <a:bodyPr wrap="square" rtlCol="0">
            <a:spAutoFit/>
          </a:bodyPr>
          <a:lstStyle/>
          <a:p>
            <a:pPr algn="l"/>
            <a:r>
              <a:rPr lang="en-US" sz="1400" b="1" dirty="0" smtClean="0">
                <a:solidFill>
                  <a:schemeClr val="tx1"/>
                </a:solidFill>
              </a:rPr>
              <a:t>M. Tsang and C. M. Caves,  PRL 105,123601 (2010).</a:t>
            </a:r>
          </a:p>
        </p:txBody>
      </p:sp>
      <p:grpSp>
        <p:nvGrpSpPr>
          <p:cNvPr id="20" name="Group 19"/>
          <p:cNvGrpSpPr/>
          <p:nvPr/>
        </p:nvGrpSpPr>
        <p:grpSpPr>
          <a:xfrm>
            <a:off x="1676400" y="1371600"/>
            <a:ext cx="5791200" cy="1524000"/>
            <a:chOff x="1371600" y="5334000"/>
            <a:chExt cx="5791200" cy="1524000"/>
          </a:xfrm>
          <a:noFill/>
        </p:grpSpPr>
        <p:pic>
          <p:nvPicPr>
            <p:cNvPr id="21" name="Picture 20"/>
            <p:cNvPicPr>
              <a:picLocks noChangeAspect="1"/>
            </p:cNvPicPr>
            <p:nvPr>
              <p:custDataLst>
                <p:tags r:id="rId3"/>
              </p:custDataLst>
            </p:nvPr>
          </p:nvPicPr>
          <p:blipFill>
            <a:blip r:embed="rId7" cstate="print"/>
            <a:stretch>
              <a:fillRect/>
            </a:stretch>
          </p:blipFill>
          <p:spPr bwMode="auto">
            <a:xfrm>
              <a:off x="1371600" y="5676898"/>
              <a:ext cx="2194573" cy="822964"/>
            </a:xfrm>
            <a:prstGeom prst="rect">
              <a:avLst/>
            </a:prstGeom>
            <a:grpFill/>
            <a:ln/>
            <a:effectLst/>
          </p:spPr>
        </p:pic>
        <p:pic>
          <p:nvPicPr>
            <p:cNvPr id="22" name="Picture 21"/>
            <p:cNvPicPr>
              <a:picLocks noChangeAspect="1"/>
            </p:cNvPicPr>
            <p:nvPr>
              <p:custDataLst>
                <p:tags r:id="rId4"/>
              </p:custDataLst>
            </p:nvPr>
          </p:nvPicPr>
          <p:blipFill>
            <a:blip r:embed="rId8" cstate="print"/>
            <a:stretch>
              <a:fillRect/>
            </a:stretch>
          </p:blipFill>
          <p:spPr bwMode="auto">
            <a:xfrm>
              <a:off x="4968227" y="5689877"/>
              <a:ext cx="2194573" cy="822964"/>
            </a:xfrm>
            <a:prstGeom prst="rect">
              <a:avLst/>
            </a:prstGeom>
            <a:grpFill/>
            <a:ln/>
            <a:effectLst/>
          </p:spPr>
        </p:pic>
        <p:cxnSp>
          <p:nvCxnSpPr>
            <p:cNvPr id="23" name="Straight Arrow Connector 22"/>
            <p:cNvCxnSpPr/>
            <p:nvPr/>
          </p:nvCxnSpPr>
          <p:spPr bwMode="auto">
            <a:xfrm>
              <a:off x="3733800" y="5865812"/>
              <a:ext cx="1143000" cy="1588"/>
            </a:xfrm>
            <a:prstGeom prst="straightConnector1">
              <a:avLst/>
            </a:prstGeom>
            <a:grpFill/>
            <a:ln w="28575" cap="flat" cmpd="sng" algn="ctr">
              <a:solidFill>
                <a:srgbClr val="990099"/>
              </a:solidFill>
              <a:prstDash val="solid"/>
              <a:round/>
              <a:headEnd type="triangle" w="med" len="med"/>
              <a:tailEnd type="triangle"/>
            </a:ln>
            <a:effectLst/>
          </p:spPr>
        </p:cxnSp>
        <p:cxnSp>
          <p:nvCxnSpPr>
            <p:cNvPr id="24" name="Straight Arrow Connector 23"/>
            <p:cNvCxnSpPr/>
            <p:nvPr/>
          </p:nvCxnSpPr>
          <p:spPr bwMode="auto">
            <a:xfrm>
              <a:off x="3733800" y="6323012"/>
              <a:ext cx="1143000" cy="1588"/>
            </a:xfrm>
            <a:prstGeom prst="straightConnector1">
              <a:avLst/>
            </a:prstGeom>
            <a:grpFill/>
            <a:ln w="28575" cap="flat" cmpd="sng" algn="ctr">
              <a:solidFill>
                <a:srgbClr val="990099"/>
              </a:solidFill>
              <a:prstDash val="solid"/>
              <a:round/>
              <a:headEnd type="triangle" w="med" len="med"/>
              <a:tailEnd type="triangle"/>
            </a:ln>
            <a:effectLst/>
          </p:spPr>
        </p:cxnSp>
        <p:cxnSp>
          <p:nvCxnSpPr>
            <p:cNvPr id="25" name="Straight Arrow Connector 24"/>
            <p:cNvCxnSpPr/>
            <p:nvPr/>
          </p:nvCxnSpPr>
          <p:spPr bwMode="auto">
            <a:xfrm>
              <a:off x="3733800" y="5943600"/>
              <a:ext cx="1143000" cy="304800"/>
            </a:xfrm>
            <a:prstGeom prst="straightConnector1">
              <a:avLst/>
            </a:prstGeom>
            <a:grpFill/>
            <a:ln w="28575" cap="flat" cmpd="sng" algn="ctr">
              <a:solidFill>
                <a:schemeClr val="accent6"/>
              </a:solidFill>
              <a:prstDash val="solid"/>
              <a:round/>
              <a:headEnd type="triangle" w="med" len="med"/>
              <a:tailEnd type="triangle"/>
            </a:ln>
            <a:effectLst/>
          </p:spPr>
        </p:cxnSp>
        <p:cxnSp>
          <p:nvCxnSpPr>
            <p:cNvPr id="26" name="Straight Arrow Connector 25"/>
            <p:cNvCxnSpPr/>
            <p:nvPr/>
          </p:nvCxnSpPr>
          <p:spPr bwMode="auto">
            <a:xfrm flipV="1">
              <a:off x="3733800" y="5943600"/>
              <a:ext cx="1143000" cy="304800"/>
            </a:xfrm>
            <a:prstGeom prst="straightConnector1">
              <a:avLst/>
            </a:prstGeom>
            <a:grpFill/>
            <a:ln w="28575" cap="flat" cmpd="sng" algn="ctr">
              <a:solidFill>
                <a:schemeClr val="accent6"/>
              </a:solidFill>
              <a:prstDash val="solid"/>
              <a:round/>
              <a:headEnd type="triangle" w="med" len="med"/>
              <a:tailEnd type="triangle"/>
            </a:ln>
            <a:effectLst/>
          </p:spPr>
        </p:cxnSp>
        <p:sp>
          <p:nvSpPr>
            <p:cNvPr id="27" name="TextBox 26"/>
            <p:cNvSpPr txBox="1"/>
            <p:nvPr/>
          </p:nvSpPr>
          <p:spPr>
            <a:xfrm>
              <a:off x="3316986" y="5334000"/>
              <a:ext cx="1928734" cy="369332"/>
            </a:xfrm>
            <a:prstGeom prst="rect">
              <a:avLst/>
            </a:prstGeom>
            <a:grpFill/>
          </p:spPr>
          <p:txBody>
            <a:bodyPr wrap="none" rtlCol="0">
              <a:spAutoFit/>
            </a:bodyPr>
            <a:lstStyle/>
            <a:p>
              <a:r>
                <a:rPr lang="en-US" sz="1800" b="1" dirty="0" smtClean="0">
                  <a:solidFill>
                    <a:srgbClr val="990099"/>
                  </a:solidFill>
                </a:rPr>
                <a:t>Conjugate pairs</a:t>
              </a:r>
              <a:endParaRPr lang="en-US" sz="1800" b="1" dirty="0">
                <a:solidFill>
                  <a:srgbClr val="990099"/>
                </a:solidFill>
              </a:endParaRPr>
            </a:p>
          </p:txBody>
        </p:sp>
        <p:sp>
          <p:nvSpPr>
            <p:cNvPr id="28" name="TextBox 27"/>
            <p:cNvSpPr txBox="1"/>
            <p:nvPr/>
          </p:nvSpPr>
          <p:spPr>
            <a:xfrm>
              <a:off x="3361126" y="6488668"/>
              <a:ext cx="1864614" cy="369332"/>
            </a:xfrm>
            <a:prstGeom prst="rect">
              <a:avLst/>
            </a:prstGeom>
            <a:grpFill/>
          </p:spPr>
          <p:txBody>
            <a:bodyPr wrap="none" rtlCol="0">
              <a:spAutoFit/>
            </a:bodyPr>
            <a:lstStyle/>
            <a:p>
              <a:r>
                <a:rPr lang="en-US" sz="1800" b="1" dirty="0" smtClean="0">
                  <a:solidFill>
                    <a:schemeClr val="accent6"/>
                  </a:solidFill>
                </a:rPr>
                <a:t>Oscillator pairs</a:t>
              </a:r>
              <a:endParaRPr lang="en-US" sz="1800" b="1" dirty="0">
                <a:solidFill>
                  <a:schemeClr val="accent6"/>
                </a:solidFill>
              </a:endParaRPr>
            </a:p>
          </p:txBody>
        </p:sp>
      </p:grpSp>
      <p:pic>
        <p:nvPicPr>
          <p:cNvPr id="29" name="Picture 28"/>
          <p:cNvPicPr>
            <a:picLocks noChangeAspect="1"/>
          </p:cNvPicPr>
          <p:nvPr>
            <p:custDataLst>
              <p:tags r:id="rId1"/>
            </p:custDataLst>
          </p:nvPr>
        </p:nvPicPr>
        <p:blipFill>
          <a:blip r:embed="rId9" cstate="print"/>
          <a:stretch>
            <a:fillRect/>
          </a:stretch>
        </p:blipFill>
        <p:spPr bwMode="auto">
          <a:xfrm>
            <a:off x="685800" y="990600"/>
            <a:ext cx="7789561" cy="331470"/>
          </a:xfrm>
          <a:prstGeom prst="rect">
            <a:avLst/>
          </a:prstGeom>
          <a:noFill/>
          <a:ln/>
          <a:effectLst/>
        </p:spPr>
      </p:pic>
      <p:pic>
        <p:nvPicPr>
          <p:cNvPr id="33" name="Picture 32"/>
          <p:cNvPicPr>
            <a:picLocks noChangeAspect="1"/>
          </p:cNvPicPr>
          <p:nvPr>
            <p:custDataLst>
              <p:tags r:id="rId2"/>
            </p:custDataLst>
          </p:nvPr>
        </p:nvPicPr>
        <p:blipFill>
          <a:blip r:embed="rId10" cstate="print"/>
          <a:stretch>
            <a:fillRect/>
          </a:stretch>
        </p:blipFill>
        <p:spPr bwMode="auto">
          <a:xfrm>
            <a:off x="316454" y="3124200"/>
            <a:ext cx="8598418" cy="1693611"/>
          </a:xfrm>
          <a:prstGeom prst="rect">
            <a:avLst/>
          </a:prstGeom>
          <a:noFill/>
          <a:ln/>
          <a:effectLst/>
        </p:spPr>
      </p:pic>
      <p:grpSp>
        <p:nvGrpSpPr>
          <p:cNvPr id="17" name="Group 16"/>
          <p:cNvGrpSpPr/>
          <p:nvPr/>
        </p:nvGrpSpPr>
        <p:grpSpPr>
          <a:xfrm>
            <a:off x="304800" y="5265003"/>
            <a:ext cx="8686800" cy="1445062"/>
            <a:chOff x="304800" y="5265003"/>
            <a:chExt cx="8686800" cy="1445062"/>
          </a:xfrm>
        </p:grpSpPr>
        <p:sp>
          <p:nvSpPr>
            <p:cNvPr id="35" name="TextBox 34"/>
            <p:cNvSpPr txBox="1"/>
            <p:nvPr/>
          </p:nvSpPr>
          <p:spPr>
            <a:xfrm>
              <a:off x="304800" y="5265003"/>
              <a:ext cx="8458200" cy="830997"/>
            </a:xfrm>
            <a:prstGeom prst="rect">
              <a:avLst/>
            </a:prstGeom>
            <a:noFill/>
            <a:ln w="28575">
              <a:solidFill>
                <a:srgbClr val="990099"/>
              </a:solidFill>
            </a:ln>
          </p:spPr>
          <p:txBody>
            <a:bodyPr wrap="square" rtlCol="0">
              <a:spAutoFit/>
            </a:bodyPr>
            <a:lstStyle/>
            <a:p>
              <a:pPr algn="l"/>
              <a:r>
                <a:rPr lang="en-US" sz="2400" dirty="0" smtClean="0">
                  <a:solidFill>
                    <a:srgbClr val="990099"/>
                  </a:solidFill>
                  <a:cs typeface="Helvetica" pitchFamily="34" charset="0"/>
                </a:rPr>
                <a:t>Paired sidebands about a carrier frequency</a:t>
              </a:r>
            </a:p>
            <a:p>
              <a:pPr algn="l"/>
              <a:r>
                <a:rPr lang="en-US" sz="2400" dirty="0" smtClean="0">
                  <a:solidFill>
                    <a:srgbClr val="990099"/>
                  </a:solidFill>
                  <a:cs typeface="Helvetica" pitchFamily="34" charset="0"/>
                </a:rPr>
                <a:t>Paired collective spins, polarized along opposite directions</a:t>
              </a:r>
              <a:r>
                <a:rPr lang="en-US" sz="2400" dirty="0" smtClean="0">
                  <a:solidFill>
                    <a:srgbClr val="008000"/>
                  </a:solidFill>
                  <a:cs typeface="Helvetica" pitchFamily="34" charset="0"/>
                </a:rPr>
                <a:t> </a:t>
              </a:r>
              <a:endParaRPr lang="en-US" sz="2400" dirty="0">
                <a:solidFill>
                  <a:srgbClr val="008000"/>
                </a:solidFill>
                <a:cs typeface="Helvetica" pitchFamily="34" charset="0"/>
              </a:endParaRPr>
            </a:p>
          </p:txBody>
        </p:sp>
        <p:sp>
          <p:nvSpPr>
            <p:cNvPr id="30" name="TextBox 29"/>
            <p:cNvSpPr txBox="1"/>
            <p:nvPr/>
          </p:nvSpPr>
          <p:spPr>
            <a:xfrm>
              <a:off x="4876800" y="6248400"/>
              <a:ext cx="4114800" cy="461665"/>
            </a:xfrm>
            <a:prstGeom prst="rect">
              <a:avLst/>
            </a:prstGeom>
            <a:noFill/>
          </p:spPr>
          <p:txBody>
            <a:bodyPr wrap="square" rtlCol="0">
              <a:spAutoFit/>
            </a:bodyPr>
            <a:lstStyle/>
            <a:p>
              <a:pPr algn="l"/>
              <a:r>
                <a:rPr lang="en-US" sz="1200" b="1" dirty="0" smtClean="0">
                  <a:solidFill>
                    <a:schemeClr val="tx1"/>
                  </a:solidFill>
                </a:rPr>
                <a:t>W. </a:t>
              </a:r>
              <a:r>
                <a:rPr lang="en-US" sz="1200" b="1" dirty="0" err="1" smtClean="0">
                  <a:solidFill>
                    <a:schemeClr val="tx1"/>
                  </a:solidFill>
                </a:rPr>
                <a:t>Wasilewski</a:t>
              </a:r>
              <a:r>
                <a:rPr lang="en-US" sz="1200" b="1" dirty="0" smtClean="0">
                  <a:solidFill>
                    <a:schemeClr val="tx1"/>
                  </a:solidFill>
                </a:rPr>
                <a:t> , K. Jensen, H. </a:t>
              </a:r>
              <a:r>
                <a:rPr lang="en-US" sz="1200" b="1" dirty="0" err="1" smtClean="0">
                  <a:solidFill>
                    <a:schemeClr val="tx1"/>
                  </a:solidFill>
                </a:rPr>
                <a:t>Krauter</a:t>
              </a:r>
              <a:r>
                <a:rPr lang="en-US" sz="1200" b="1" dirty="0" smtClean="0">
                  <a:solidFill>
                    <a:schemeClr val="tx1"/>
                  </a:solidFill>
                </a:rPr>
                <a:t>, J. J. </a:t>
              </a:r>
              <a:r>
                <a:rPr lang="en-US" sz="1200" b="1" dirty="0" err="1" smtClean="0">
                  <a:solidFill>
                    <a:schemeClr val="tx1"/>
                  </a:solidFill>
                </a:rPr>
                <a:t>Renema</a:t>
              </a:r>
              <a:r>
                <a:rPr lang="en-US" sz="1200" b="1" dirty="0" smtClean="0">
                  <a:solidFill>
                    <a:schemeClr val="tx1"/>
                  </a:solidFill>
                </a:rPr>
                <a:t>, M. V. </a:t>
              </a:r>
              <a:r>
                <a:rPr lang="en-US" sz="1200" b="1" dirty="0" err="1" smtClean="0">
                  <a:solidFill>
                    <a:schemeClr val="tx1"/>
                  </a:solidFill>
                </a:rPr>
                <a:t>Balbas</a:t>
              </a:r>
              <a:r>
                <a:rPr lang="en-US" sz="1200" b="1" dirty="0" smtClean="0">
                  <a:solidFill>
                    <a:schemeClr val="tx1"/>
                  </a:solidFill>
                </a:rPr>
                <a:t>, and E. S. Polzik, PRL 104, 133601 (2010).</a:t>
              </a:r>
              <a:endParaRPr lang="en-US" sz="1200" b="1"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322565" name="Picture 5" descr="Oz042000"/>
          <p:cNvPicPr>
            <a:picLocks noChangeAspect="1" noChangeArrowheads="1"/>
          </p:cNvPicPr>
          <p:nvPr/>
        </p:nvPicPr>
        <p:blipFill>
          <a:blip r:embed="rId3" cstate="print"/>
          <a:srcRect/>
          <a:stretch>
            <a:fillRect/>
          </a:stretch>
        </p:blipFill>
        <p:spPr bwMode="auto">
          <a:xfrm>
            <a:off x="3618668" y="152400"/>
            <a:ext cx="5144332" cy="6534359"/>
          </a:xfrm>
          <a:prstGeom prst="rect">
            <a:avLst/>
          </a:prstGeom>
          <a:noFill/>
        </p:spPr>
      </p:pic>
      <p:sp>
        <p:nvSpPr>
          <p:cNvPr id="322564" name="Text Box 4"/>
          <p:cNvSpPr txBox="1">
            <a:spLocks noChangeArrowheads="1"/>
          </p:cNvSpPr>
          <p:nvPr/>
        </p:nvSpPr>
        <p:spPr bwMode="auto">
          <a:xfrm>
            <a:off x="1524000" y="5867400"/>
            <a:ext cx="2024063" cy="730250"/>
          </a:xfrm>
          <a:prstGeom prst="rect">
            <a:avLst/>
          </a:prstGeom>
          <a:noFill/>
          <a:ln w="19050" algn="ctr">
            <a:noFill/>
            <a:miter lim="800000"/>
            <a:headEnd/>
            <a:tailEnd/>
          </a:ln>
          <a:effectLst/>
        </p:spPr>
        <p:txBody>
          <a:bodyPr wrap="none">
            <a:spAutoFit/>
          </a:bodyPr>
          <a:lstStyle/>
          <a:p>
            <a:r>
              <a:rPr lang="en-US" sz="1400" b="1" dirty="0">
                <a:solidFill>
                  <a:schemeClr val="tx1"/>
                </a:solidFill>
              </a:rPr>
              <a:t>Echidna Gorge </a:t>
            </a:r>
          </a:p>
          <a:p>
            <a:r>
              <a:rPr lang="en-US" sz="1400" b="1" dirty="0">
                <a:solidFill>
                  <a:schemeClr val="tx1"/>
                </a:solidFill>
              </a:rPr>
              <a:t>Bungle </a:t>
            </a:r>
            <a:r>
              <a:rPr lang="en-US" sz="1400" b="1" dirty="0" err="1">
                <a:solidFill>
                  <a:schemeClr val="tx1"/>
                </a:solidFill>
              </a:rPr>
              <a:t>Bungle</a:t>
            </a:r>
            <a:r>
              <a:rPr lang="en-US" sz="1400" b="1" dirty="0">
                <a:solidFill>
                  <a:schemeClr val="tx1"/>
                </a:solidFill>
              </a:rPr>
              <a:t> Range</a:t>
            </a:r>
          </a:p>
          <a:p>
            <a:r>
              <a:rPr lang="en-US" sz="1400" b="1" dirty="0">
                <a:solidFill>
                  <a:schemeClr val="tx1"/>
                </a:solidFill>
              </a:rPr>
              <a:t>Western Australia</a:t>
            </a:r>
          </a:p>
        </p:txBody>
      </p:sp>
      <p:sp>
        <p:nvSpPr>
          <p:cNvPr id="4" name="Text Box 4"/>
          <p:cNvSpPr txBox="1">
            <a:spLocks noChangeArrowheads="1"/>
          </p:cNvSpPr>
          <p:nvPr/>
        </p:nvSpPr>
        <p:spPr bwMode="auto">
          <a:xfrm>
            <a:off x="185737" y="457200"/>
            <a:ext cx="3243263" cy="1384995"/>
          </a:xfrm>
          <a:prstGeom prst="rect">
            <a:avLst/>
          </a:prstGeom>
          <a:noFill/>
          <a:ln w="28575" algn="ctr">
            <a:solidFill>
              <a:schemeClr val="tx1"/>
            </a:solidFill>
            <a:miter lim="800000"/>
            <a:headEnd/>
            <a:tailEnd/>
          </a:ln>
          <a:effectLst/>
        </p:spPr>
        <p:txBody>
          <a:bodyPr wrap="square">
            <a:spAutoFit/>
          </a:bodyPr>
          <a:lstStyle/>
          <a:p>
            <a:r>
              <a:rPr lang="en-US" sz="2800" b="1" dirty="0" smtClean="0">
                <a:solidFill>
                  <a:schemeClr val="tx1"/>
                </a:solidFill>
              </a:rPr>
              <a:t>That’s it</a:t>
            </a:r>
            <a:r>
              <a:rPr lang="en-US" sz="2800" b="1" smtClean="0">
                <a:solidFill>
                  <a:schemeClr val="tx1"/>
                </a:solidFill>
              </a:rPr>
              <a:t>, folks!  </a:t>
            </a:r>
            <a:r>
              <a:rPr lang="en-US" sz="2800" b="1" dirty="0" smtClean="0">
                <a:solidFill>
                  <a:schemeClr val="tx1"/>
                </a:solidFill>
              </a:rPr>
              <a:t>Thanks for your attention.</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9" name="Text Box 17"/>
          <p:cNvSpPr txBox="1">
            <a:spLocks noChangeArrowheads="1"/>
          </p:cNvSpPr>
          <p:nvPr/>
        </p:nvSpPr>
        <p:spPr bwMode="auto">
          <a:xfrm>
            <a:off x="152400" y="36493"/>
            <a:ext cx="7315200" cy="954107"/>
          </a:xfrm>
          <a:prstGeom prst="rect">
            <a:avLst/>
          </a:prstGeom>
          <a:noFill/>
          <a:ln w="9525">
            <a:noFill/>
            <a:miter lim="800000"/>
            <a:headEnd/>
            <a:tailEnd/>
          </a:ln>
          <a:effectLst/>
        </p:spPr>
        <p:txBody>
          <a:bodyPr wrap="square">
            <a:spAutoFit/>
          </a:bodyPr>
          <a:lstStyle/>
          <a:p>
            <a:pPr algn="l" eaLnBrk="1" hangingPunct="1"/>
            <a:r>
              <a:rPr lang="en-US" sz="2800" b="1" dirty="0" smtClean="0">
                <a:solidFill>
                  <a:srgbClr val="996633"/>
                </a:solidFill>
                <a:latin typeface="Comic Sans MS" pitchFamily="66" charset="0"/>
              </a:rPr>
              <a:t>(Absurdly) high-precision </a:t>
            </a:r>
            <a:r>
              <a:rPr lang="en-US" sz="2800" b="1" dirty="0" err="1" smtClean="0">
                <a:solidFill>
                  <a:srgbClr val="996633"/>
                </a:solidFill>
                <a:latin typeface="Comic Sans MS" pitchFamily="66" charset="0"/>
              </a:rPr>
              <a:t>interferometry</a:t>
            </a:r>
            <a:r>
              <a:rPr lang="en-US" sz="2800" b="1" dirty="0" smtClean="0">
                <a:solidFill>
                  <a:srgbClr val="996633"/>
                </a:solidFill>
                <a:latin typeface="Comic Sans MS" pitchFamily="66" charset="0"/>
              </a:rPr>
              <a:t> for force sensing</a:t>
            </a:r>
            <a:r>
              <a:rPr lang="en-US" sz="2800" dirty="0" smtClean="0">
                <a:solidFill>
                  <a:schemeClr val="tx1"/>
                </a:solidFill>
              </a:rPr>
              <a:t> </a:t>
            </a:r>
            <a:endParaRPr lang="en-US" sz="2800" dirty="0">
              <a:solidFill>
                <a:schemeClr val="tx1"/>
              </a:solidFill>
            </a:endParaRPr>
          </a:p>
        </p:txBody>
      </p:sp>
      <p:grpSp>
        <p:nvGrpSpPr>
          <p:cNvPr id="20" name="Group 19"/>
          <p:cNvGrpSpPr/>
          <p:nvPr/>
        </p:nvGrpSpPr>
        <p:grpSpPr>
          <a:xfrm>
            <a:off x="152400" y="990600"/>
            <a:ext cx="8153400" cy="5867400"/>
            <a:chOff x="152400" y="762000"/>
            <a:chExt cx="8153400" cy="5867400"/>
          </a:xfrm>
        </p:grpSpPr>
        <p:sp>
          <p:nvSpPr>
            <p:cNvPr id="397315" name="Text Box 3"/>
            <p:cNvSpPr txBox="1">
              <a:spLocks noChangeArrowheads="1"/>
            </p:cNvSpPr>
            <p:nvPr/>
          </p:nvSpPr>
          <p:spPr bwMode="auto">
            <a:xfrm>
              <a:off x="228600" y="3957935"/>
              <a:ext cx="8077200" cy="461665"/>
            </a:xfrm>
            <a:prstGeom prst="rect">
              <a:avLst/>
            </a:prstGeom>
            <a:noFill/>
            <a:ln w="19050" algn="ctr">
              <a:noFill/>
              <a:miter lim="800000"/>
              <a:headEnd/>
              <a:tailEnd/>
            </a:ln>
            <a:effectLst/>
          </p:spPr>
          <p:txBody>
            <a:bodyPr wrap="square">
              <a:spAutoFit/>
            </a:bodyPr>
            <a:lstStyle/>
            <a:p>
              <a:r>
                <a:rPr lang="en-US" sz="2400" b="1" dirty="0">
                  <a:solidFill>
                    <a:schemeClr val="accent2"/>
                  </a:solidFill>
                </a:rPr>
                <a:t>Laser Interferometer Gravitational Observatory (LIGO)</a:t>
              </a:r>
            </a:p>
          </p:txBody>
        </p:sp>
        <p:pic>
          <p:nvPicPr>
            <p:cNvPr id="397317" name="Picture 5" descr="hanfordligo"/>
            <p:cNvPicPr>
              <a:picLocks noChangeAspect="1" noChangeArrowheads="1"/>
            </p:cNvPicPr>
            <p:nvPr/>
          </p:nvPicPr>
          <p:blipFill>
            <a:blip r:embed="rId7" cstate="print"/>
            <a:srcRect/>
            <a:stretch>
              <a:fillRect/>
            </a:stretch>
          </p:blipFill>
          <p:spPr bwMode="auto">
            <a:xfrm>
              <a:off x="228600" y="1155700"/>
              <a:ext cx="3881438" cy="2730500"/>
            </a:xfrm>
            <a:prstGeom prst="rect">
              <a:avLst/>
            </a:prstGeom>
            <a:noFill/>
          </p:spPr>
        </p:pic>
        <p:sp>
          <p:nvSpPr>
            <p:cNvPr id="397318" name="Text Box 6"/>
            <p:cNvSpPr txBox="1">
              <a:spLocks noChangeArrowheads="1"/>
            </p:cNvSpPr>
            <p:nvPr/>
          </p:nvSpPr>
          <p:spPr bwMode="auto">
            <a:xfrm>
              <a:off x="152400" y="762000"/>
              <a:ext cx="2752725" cy="396875"/>
            </a:xfrm>
            <a:prstGeom prst="rect">
              <a:avLst/>
            </a:prstGeom>
            <a:noFill/>
            <a:ln w="19050" algn="ctr">
              <a:noFill/>
              <a:miter lim="800000"/>
              <a:headEnd/>
              <a:tailEnd/>
            </a:ln>
            <a:effectLst/>
          </p:spPr>
          <p:txBody>
            <a:bodyPr wrap="none">
              <a:spAutoFit/>
            </a:bodyPr>
            <a:lstStyle/>
            <a:p>
              <a:pPr algn="l"/>
              <a:r>
                <a:rPr lang="en-US" b="1" dirty="0">
                  <a:solidFill>
                    <a:srgbClr val="006600"/>
                  </a:solidFill>
                </a:rPr>
                <a:t>Hanford, Washington</a:t>
              </a:r>
            </a:p>
          </p:txBody>
        </p:sp>
        <p:grpSp>
          <p:nvGrpSpPr>
            <p:cNvPr id="397319" name="Group 7"/>
            <p:cNvGrpSpPr>
              <a:grpSpLocks/>
            </p:cNvGrpSpPr>
            <p:nvPr/>
          </p:nvGrpSpPr>
          <p:grpSpPr bwMode="auto">
            <a:xfrm>
              <a:off x="152400" y="4470400"/>
              <a:ext cx="5791200" cy="2159000"/>
              <a:chOff x="288" y="2874"/>
              <a:chExt cx="3648" cy="1360"/>
            </a:xfrm>
          </p:grpSpPr>
          <p:pic>
            <p:nvPicPr>
              <p:cNvPr id="397320" name="Picture 8" descr="livingstonligo"/>
              <p:cNvPicPr>
                <a:picLocks noChangeAspect="1" noChangeArrowheads="1"/>
              </p:cNvPicPr>
              <p:nvPr/>
            </p:nvPicPr>
            <p:blipFill>
              <a:blip r:embed="rId8" cstate="print"/>
              <a:srcRect/>
              <a:stretch>
                <a:fillRect/>
              </a:stretch>
            </p:blipFill>
            <p:spPr bwMode="auto">
              <a:xfrm>
                <a:off x="336" y="2874"/>
                <a:ext cx="3600" cy="1110"/>
              </a:xfrm>
              <a:prstGeom prst="rect">
                <a:avLst/>
              </a:prstGeom>
              <a:noFill/>
            </p:spPr>
          </p:pic>
          <p:sp>
            <p:nvSpPr>
              <p:cNvPr id="397321" name="Text Box 9"/>
              <p:cNvSpPr txBox="1">
                <a:spLocks noChangeArrowheads="1"/>
              </p:cNvSpPr>
              <p:nvPr/>
            </p:nvSpPr>
            <p:spPr bwMode="auto">
              <a:xfrm>
                <a:off x="288" y="3984"/>
                <a:ext cx="1757" cy="250"/>
              </a:xfrm>
              <a:prstGeom prst="rect">
                <a:avLst/>
              </a:prstGeom>
              <a:noFill/>
              <a:ln w="19050" algn="ctr">
                <a:noFill/>
                <a:miter lim="800000"/>
                <a:headEnd/>
                <a:tailEnd/>
              </a:ln>
              <a:effectLst/>
            </p:spPr>
            <p:txBody>
              <a:bodyPr wrap="none">
                <a:spAutoFit/>
              </a:bodyPr>
              <a:lstStyle/>
              <a:p>
                <a:pPr algn="l"/>
                <a:r>
                  <a:rPr lang="en-US" b="1">
                    <a:solidFill>
                      <a:srgbClr val="006600"/>
                    </a:solidFill>
                  </a:rPr>
                  <a:t>Livingston, Louisiana</a:t>
                </a:r>
              </a:p>
            </p:txBody>
          </p:sp>
        </p:grpSp>
        <p:sp>
          <p:nvSpPr>
            <p:cNvPr id="397322" name="Text Box 10"/>
            <p:cNvSpPr txBox="1">
              <a:spLocks noChangeArrowheads="1"/>
            </p:cNvSpPr>
            <p:nvPr/>
          </p:nvSpPr>
          <p:spPr bwMode="auto">
            <a:xfrm>
              <a:off x="4724400" y="5257800"/>
              <a:ext cx="762000" cy="396875"/>
            </a:xfrm>
            <a:prstGeom prst="rect">
              <a:avLst/>
            </a:prstGeom>
            <a:solidFill>
              <a:schemeClr val="bg1"/>
            </a:solidFill>
            <a:ln w="19050" algn="ctr">
              <a:noFill/>
              <a:miter lim="800000"/>
              <a:headEnd/>
              <a:tailEnd/>
            </a:ln>
            <a:effectLst/>
          </p:spPr>
          <p:txBody>
            <a:bodyPr wrap="none">
              <a:spAutoFit/>
            </a:bodyPr>
            <a:lstStyle/>
            <a:p>
              <a:r>
                <a:rPr lang="en-US" b="1">
                  <a:solidFill>
                    <a:schemeClr val="tx1"/>
                  </a:solidFill>
                </a:rPr>
                <a:t>4 km</a:t>
              </a:r>
            </a:p>
          </p:txBody>
        </p:sp>
        <p:pic>
          <p:nvPicPr>
            <p:cNvPr id="397324" name="Picture 12" descr="TP_tmp"/>
            <p:cNvPicPr>
              <a:picLocks noChangeAspect="1" noChangeArrowheads="1"/>
            </p:cNvPicPr>
            <p:nvPr>
              <p:custDataLst>
                <p:tags r:id="rId1"/>
              </p:custDataLst>
            </p:nvPr>
          </p:nvPicPr>
          <p:blipFill>
            <a:blip r:embed="rId9" cstate="print"/>
            <a:srcRect/>
            <a:stretch>
              <a:fillRect/>
            </a:stretch>
          </p:blipFill>
          <p:spPr bwMode="auto">
            <a:xfrm>
              <a:off x="4775200" y="3022600"/>
              <a:ext cx="25400" cy="25400"/>
            </a:xfrm>
            <a:prstGeom prst="rect">
              <a:avLst/>
            </a:prstGeom>
            <a:noFill/>
            <a:ln w="19050" algn="ctr">
              <a:noFill/>
              <a:miter lim="800000"/>
              <a:headEnd/>
              <a:tailEnd/>
            </a:ln>
            <a:effectLst/>
          </p:spPr>
        </p:pic>
        <p:pic>
          <p:nvPicPr>
            <p:cNvPr id="397325" name="Picture 13" descr="TP_tmp"/>
            <p:cNvPicPr>
              <a:picLocks noChangeAspect="1" noChangeArrowheads="1"/>
            </p:cNvPicPr>
            <p:nvPr>
              <p:custDataLst>
                <p:tags r:id="rId2"/>
              </p:custDataLst>
            </p:nvPr>
          </p:nvPicPr>
          <p:blipFill>
            <a:blip r:embed="rId10" cstate="print"/>
            <a:srcRect/>
            <a:stretch>
              <a:fillRect/>
            </a:stretch>
          </p:blipFill>
          <p:spPr bwMode="auto">
            <a:xfrm>
              <a:off x="4775200" y="3022600"/>
              <a:ext cx="25400" cy="25400"/>
            </a:xfrm>
            <a:prstGeom prst="rect">
              <a:avLst/>
            </a:prstGeom>
            <a:noFill/>
            <a:ln w="19050" algn="ctr">
              <a:noFill/>
              <a:miter lim="800000"/>
              <a:headEnd/>
              <a:tailEnd/>
            </a:ln>
            <a:effectLst/>
          </p:spPr>
        </p:pic>
        <p:pic>
          <p:nvPicPr>
            <p:cNvPr id="397331" name="Picture 19" descr="TP_tmp"/>
            <p:cNvPicPr>
              <a:picLocks noChangeAspect="1" noChangeArrowheads="1"/>
            </p:cNvPicPr>
            <p:nvPr>
              <p:custDataLst>
                <p:tags r:id="rId3"/>
              </p:custDataLst>
            </p:nvPr>
          </p:nvPicPr>
          <p:blipFill>
            <a:blip r:embed="rId9" cstate="print"/>
            <a:srcRect/>
            <a:stretch>
              <a:fillRect/>
            </a:stretch>
          </p:blipFill>
          <p:spPr bwMode="auto">
            <a:xfrm>
              <a:off x="4857750" y="2657475"/>
              <a:ext cx="23813" cy="20638"/>
            </a:xfrm>
            <a:prstGeom prst="rect">
              <a:avLst/>
            </a:prstGeom>
            <a:noFill/>
            <a:ln w="19050" algn="ctr">
              <a:noFill/>
              <a:miter lim="800000"/>
              <a:headEnd/>
              <a:tailEnd/>
            </a:ln>
            <a:effectLst/>
          </p:spPr>
        </p:pic>
        <p:pic>
          <p:nvPicPr>
            <p:cNvPr id="397332" name="Picture 20" descr="TP_tmp"/>
            <p:cNvPicPr>
              <a:picLocks noChangeAspect="1" noChangeArrowheads="1"/>
            </p:cNvPicPr>
            <p:nvPr>
              <p:custDataLst>
                <p:tags r:id="rId4"/>
              </p:custDataLst>
            </p:nvPr>
          </p:nvPicPr>
          <p:blipFill>
            <a:blip r:embed="rId10" cstate="print"/>
            <a:srcRect/>
            <a:stretch>
              <a:fillRect/>
            </a:stretch>
          </p:blipFill>
          <p:spPr bwMode="auto">
            <a:xfrm>
              <a:off x="4857750" y="2657475"/>
              <a:ext cx="23813" cy="20638"/>
            </a:xfrm>
            <a:prstGeom prst="rect">
              <a:avLst/>
            </a:prstGeom>
            <a:noFill/>
            <a:ln w="19050" algn="ctr">
              <a:noFill/>
              <a:miter lim="800000"/>
              <a:headEnd/>
              <a:tailEnd/>
            </a:ln>
            <a:effectLst/>
          </p:spPr>
        </p:pic>
      </p:grpSp>
      <p:grpSp>
        <p:nvGrpSpPr>
          <p:cNvPr id="24" name="Group 23"/>
          <p:cNvGrpSpPr/>
          <p:nvPr/>
        </p:nvGrpSpPr>
        <p:grpSpPr>
          <a:xfrm>
            <a:off x="4302802" y="838200"/>
            <a:ext cx="4612598" cy="3079152"/>
            <a:chOff x="4343400" y="959448"/>
            <a:chExt cx="4612598" cy="3079152"/>
          </a:xfrm>
        </p:grpSpPr>
        <p:pic>
          <p:nvPicPr>
            <p:cNvPr id="2051" name="Picture 3" descr="C:\Documents and Settings\Carlton Caves\My Documents\My Stuff 2\talks\waveformestimation\gwinterferometer.jpg"/>
            <p:cNvPicPr>
              <a:picLocks noChangeAspect="1" noChangeArrowheads="1"/>
            </p:cNvPicPr>
            <p:nvPr/>
          </p:nvPicPr>
          <p:blipFill>
            <a:blip r:embed="rId11" cstate="print"/>
            <a:srcRect/>
            <a:stretch>
              <a:fillRect/>
            </a:stretch>
          </p:blipFill>
          <p:spPr bwMode="auto">
            <a:xfrm>
              <a:off x="4343400" y="959448"/>
              <a:ext cx="4612598" cy="2393352"/>
            </a:xfrm>
            <a:prstGeom prst="rect">
              <a:avLst/>
            </a:prstGeom>
            <a:noFill/>
          </p:spPr>
        </p:pic>
        <p:sp>
          <p:nvSpPr>
            <p:cNvPr id="23" name="TextBox 22"/>
            <p:cNvSpPr txBox="1"/>
            <p:nvPr/>
          </p:nvSpPr>
          <p:spPr>
            <a:xfrm>
              <a:off x="5222198" y="3515380"/>
              <a:ext cx="2801599" cy="523220"/>
            </a:xfrm>
            <a:prstGeom prst="rect">
              <a:avLst/>
            </a:prstGeom>
            <a:noFill/>
          </p:spPr>
          <p:txBody>
            <a:bodyPr wrap="square" rtlCol="0">
              <a:spAutoFit/>
            </a:bodyPr>
            <a:lstStyle/>
            <a:p>
              <a:pPr algn="l"/>
              <a:r>
                <a:rPr lang="en-US" sz="1400" b="1" dirty="0" smtClean="0">
                  <a:solidFill>
                    <a:schemeClr val="tx1"/>
                  </a:solidFill>
                </a:rPr>
                <a:t>The LIGO Collaboration, Rep. </a:t>
              </a:r>
              <a:r>
                <a:rPr lang="en-US" sz="1400" b="1" dirty="0" err="1" smtClean="0">
                  <a:solidFill>
                    <a:schemeClr val="tx1"/>
                  </a:solidFill>
                </a:rPr>
                <a:t>Prog</a:t>
              </a:r>
              <a:r>
                <a:rPr lang="en-US" sz="1400" b="1" dirty="0" smtClean="0">
                  <a:solidFill>
                    <a:schemeClr val="tx1"/>
                  </a:solidFill>
                </a:rPr>
                <a:t>. Phys. 72, 076901 (2009).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52400" y="990600"/>
            <a:ext cx="8153400" cy="5867400"/>
            <a:chOff x="152400" y="762000"/>
            <a:chExt cx="8153400" cy="5867400"/>
          </a:xfrm>
        </p:grpSpPr>
        <p:sp>
          <p:nvSpPr>
            <p:cNvPr id="397315" name="Text Box 3"/>
            <p:cNvSpPr txBox="1">
              <a:spLocks noChangeArrowheads="1"/>
            </p:cNvSpPr>
            <p:nvPr/>
          </p:nvSpPr>
          <p:spPr bwMode="auto">
            <a:xfrm>
              <a:off x="228600" y="3957935"/>
              <a:ext cx="8077200" cy="461665"/>
            </a:xfrm>
            <a:prstGeom prst="rect">
              <a:avLst/>
            </a:prstGeom>
            <a:noFill/>
            <a:ln w="19050" algn="ctr">
              <a:noFill/>
              <a:miter lim="800000"/>
              <a:headEnd/>
              <a:tailEnd/>
            </a:ln>
            <a:effectLst/>
          </p:spPr>
          <p:txBody>
            <a:bodyPr wrap="square">
              <a:spAutoFit/>
            </a:bodyPr>
            <a:lstStyle/>
            <a:p>
              <a:r>
                <a:rPr lang="en-US" sz="2400" b="1" dirty="0">
                  <a:solidFill>
                    <a:schemeClr val="accent2"/>
                  </a:solidFill>
                </a:rPr>
                <a:t>Laser Interferometer Gravitational Observatory (LIGO)</a:t>
              </a:r>
            </a:p>
          </p:txBody>
        </p:sp>
        <p:pic>
          <p:nvPicPr>
            <p:cNvPr id="397317" name="Picture 5" descr="hanfordligo"/>
            <p:cNvPicPr>
              <a:picLocks noChangeAspect="1" noChangeArrowheads="1"/>
            </p:cNvPicPr>
            <p:nvPr/>
          </p:nvPicPr>
          <p:blipFill>
            <a:blip r:embed="rId10" cstate="print"/>
            <a:srcRect/>
            <a:stretch>
              <a:fillRect/>
            </a:stretch>
          </p:blipFill>
          <p:spPr bwMode="auto">
            <a:xfrm>
              <a:off x="228600" y="1155700"/>
              <a:ext cx="3881438" cy="2730500"/>
            </a:xfrm>
            <a:prstGeom prst="rect">
              <a:avLst/>
            </a:prstGeom>
            <a:noFill/>
          </p:spPr>
        </p:pic>
        <p:sp>
          <p:nvSpPr>
            <p:cNvPr id="397318" name="Text Box 6"/>
            <p:cNvSpPr txBox="1">
              <a:spLocks noChangeArrowheads="1"/>
            </p:cNvSpPr>
            <p:nvPr/>
          </p:nvSpPr>
          <p:spPr bwMode="auto">
            <a:xfrm>
              <a:off x="152400" y="762000"/>
              <a:ext cx="2752725" cy="396875"/>
            </a:xfrm>
            <a:prstGeom prst="rect">
              <a:avLst/>
            </a:prstGeom>
            <a:noFill/>
            <a:ln w="19050" algn="ctr">
              <a:noFill/>
              <a:miter lim="800000"/>
              <a:headEnd/>
              <a:tailEnd/>
            </a:ln>
            <a:effectLst/>
          </p:spPr>
          <p:txBody>
            <a:bodyPr wrap="none">
              <a:spAutoFit/>
            </a:bodyPr>
            <a:lstStyle/>
            <a:p>
              <a:pPr algn="l"/>
              <a:r>
                <a:rPr lang="en-US" b="1" dirty="0">
                  <a:solidFill>
                    <a:srgbClr val="006600"/>
                  </a:solidFill>
                </a:rPr>
                <a:t>Hanford, Washington</a:t>
              </a:r>
            </a:p>
          </p:txBody>
        </p:sp>
        <p:grpSp>
          <p:nvGrpSpPr>
            <p:cNvPr id="3" name="Group 7"/>
            <p:cNvGrpSpPr>
              <a:grpSpLocks/>
            </p:cNvGrpSpPr>
            <p:nvPr/>
          </p:nvGrpSpPr>
          <p:grpSpPr bwMode="auto">
            <a:xfrm>
              <a:off x="152400" y="4470400"/>
              <a:ext cx="5791200" cy="2159000"/>
              <a:chOff x="288" y="2874"/>
              <a:chExt cx="3648" cy="1360"/>
            </a:xfrm>
          </p:grpSpPr>
          <p:pic>
            <p:nvPicPr>
              <p:cNvPr id="397320" name="Picture 8" descr="livingstonligo"/>
              <p:cNvPicPr>
                <a:picLocks noChangeAspect="1" noChangeArrowheads="1"/>
              </p:cNvPicPr>
              <p:nvPr/>
            </p:nvPicPr>
            <p:blipFill>
              <a:blip r:embed="rId11" cstate="print"/>
              <a:srcRect/>
              <a:stretch>
                <a:fillRect/>
              </a:stretch>
            </p:blipFill>
            <p:spPr bwMode="auto">
              <a:xfrm>
                <a:off x="336" y="2874"/>
                <a:ext cx="3600" cy="1110"/>
              </a:xfrm>
              <a:prstGeom prst="rect">
                <a:avLst/>
              </a:prstGeom>
              <a:noFill/>
            </p:spPr>
          </p:pic>
          <p:sp>
            <p:nvSpPr>
              <p:cNvPr id="397321" name="Text Box 9"/>
              <p:cNvSpPr txBox="1">
                <a:spLocks noChangeArrowheads="1"/>
              </p:cNvSpPr>
              <p:nvPr/>
            </p:nvSpPr>
            <p:spPr bwMode="auto">
              <a:xfrm>
                <a:off x="288" y="3984"/>
                <a:ext cx="1757" cy="250"/>
              </a:xfrm>
              <a:prstGeom prst="rect">
                <a:avLst/>
              </a:prstGeom>
              <a:noFill/>
              <a:ln w="19050" algn="ctr">
                <a:noFill/>
                <a:miter lim="800000"/>
                <a:headEnd/>
                <a:tailEnd/>
              </a:ln>
              <a:effectLst/>
            </p:spPr>
            <p:txBody>
              <a:bodyPr wrap="none">
                <a:spAutoFit/>
              </a:bodyPr>
              <a:lstStyle/>
              <a:p>
                <a:pPr algn="l"/>
                <a:r>
                  <a:rPr lang="en-US" b="1">
                    <a:solidFill>
                      <a:srgbClr val="006600"/>
                    </a:solidFill>
                  </a:rPr>
                  <a:t>Livingston, Louisiana</a:t>
                </a:r>
              </a:p>
            </p:txBody>
          </p:sp>
        </p:grpSp>
        <p:sp>
          <p:nvSpPr>
            <p:cNvPr id="397322" name="Text Box 10"/>
            <p:cNvSpPr txBox="1">
              <a:spLocks noChangeArrowheads="1"/>
            </p:cNvSpPr>
            <p:nvPr/>
          </p:nvSpPr>
          <p:spPr bwMode="auto">
            <a:xfrm>
              <a:off x="4724400" y="5257800"/>
              <a:ext cx="762000" cy="396875"/>
            </a:xfrm>
            <a:prstGeom prst="rect">
              <a:avLst/>
            </a:prstGeom>
            <a:solidFill>
              <a:schemeClr val="bg1"/>
            </a:solidFill>
            <a:ln w="19050" algn="ctr">
              <a:noFill/>
              <a:miter lim="800000"/>
              <a:headEnd/>
              <a:tailEnd/>
            </a:ln>
            <a:effectLst/>
          </p:spPr>
          <p:txBody>
            <a:bodyPr wrap="none">
              <a:spAutoFit/>
            </a:bodyPr>
            <a:lstStyle/>
            <a:p>
              <a:r>
                <a:rPr lang="en-US" b="1">
                  <a:solidFill>
                    <a:schemeClr val="tx1"/>
                  </a:solidFill>
                </a:rPr>
                <a:t>4 km</a:t>
              </a:r>
            </a:p>
          </p:txBody>
        </p:sp>
        <p:pic>
          <p:nvPicPr>
            <p:cNvPr id="397324" name="Picture 12" descr="TP_tmp"/>
            <p:cNvPicPr>
              <a:picLocks noChangeAspect="1" noChangeArrowheads="1"/>
            </p:cNvPicPr>
            <p:nvPr>
              <p:custDataLst>
                <p:tags r:id="rId4"/>
              </p:custDataLst>
            </p:nvPr>
          </p:nvPicPr>
          <p:blipFill>
            <a:blip r:embed="rId12" cstate="print"/>
            <a:srcRect/>
            <a:stretch>
              <a:fillRect/>
            </a:stretch>
          </p:blipFill>
          <p:spPr bwMode="auto">
            <a:xfrm>
              <a:off x="4775200" y="3022600"/>
              <a:ext cx="25400" cy="25400"/>
            </a:xfrm>
            <a:prstGeom prst="rect">
              <a:avLst/>
            </a:prstGeom>
            <a:noFill/>
            <a:ln w="19050" algn="ctr">
              <a:noFill/>
              <a:miter lim="800000"/>
              <a:headEnd/>
              <a:tailEnd/>
            </a:ln>
            <a:effectLst/>
          </p:spPr>
        </p:pic>
        <p:pic>
          <p:nvPicPr>
            <p:cNvPr id="397325" name="Picture 13" descr="TP_tmp"/>
            <p:cNvPicPr>
              <a:picLocks noChangeAspect="1" noChangeArrowheads="1"/>
            </p:cNvPicPr>
            <p:nvPr>
              <p:custDataLst>
                <p:tags r:id="rId5"/>
              </p:custDataLst>
            </p:nvPr>
          </p:nvPicPr>
          <p:blipFill>
            <a:blip r:embed="rId13" cstate="print"/>
            <a:srcRect/>
            <a:stretch>
              <a:fillRect/>
            </a:stretch>
          </p:blipFill>
          <p:spPr bwMode="auto">
            <a:xfrm>
              <a:off x="4775200" y="3022600"/>
              <a:ext cx="25400" cy="25400"/>
            </a:xfrm>
            <a:prstGeom prst="rect">
              <a:avLst/>
            </a:prstGeom>
            <a:noFill/>
            <a:ln w="19050" algn="ctr">
              <a:noFill/>
              <a:miter lim="800000"/>
              <a:headEnd/>
              <a:tailEnd/>
            </a:ln>
            <a:effectLst/>
          </p:spPr>
        </p:pic>
        <p:pic>
          <p:nvPicPr>
            <p:cNvPr id="397331" name="Picture 19" descr="TP_tmp"/>
            <p:cNvPicPr>
              <a:picLocks noChangeAspect="1" noChangeArrowheads="1"/>
            </p:cNvPicPr>
            <p:nvPr>
              <p:custDataLst>
                <p:tags r:id="rId6"/>
              </p:custDataLst>
            </p:nvPr>
          </p:nvPicPr>
          <p:blipFill>
            <a:blip r:embed="rId12" cstate="print"/>
            <a:srcRect/>
            <a:stretch>
              <a:fillRect/>
            </a:stretch>
          </p:blipFill>
          <p:spPr bwMode="auto">
            <a:xfrm>
              <a:off x="4857750" y="2657475"/>
              <a:ext cx="23813" cy="20638"/>
            </a:xfrm>
            <a:prstGeom prst="rect">
              <a:avLst/>
            </a:prstGeom>
            <a:noFill/>
            <a:ln w="19050" algn="ctr">
              <a:noFill/>
              <a:miter lim="800000"/>
              <a:headEnd/>
              <a:tailEnd/>
            </a:ln>
            <a:effectLst/>
          </p:spPr>
        </p:pic>
        <p:pic>
          <p:nvPicPr>
            <p:cNvPr id="397332" name="Picture 20" descr="TP_tmp"/>
            <p:cNvPicPr>
              <a:picLocks noChangeAspect="1" noChangeArrowheads="1"/>
            </p:cNvPicPr>
            <p:nvPr>
              <p:custDataLst>
                <p:tags r:id="rId7"/>
              </p:custDataLst>
            </p:nvPr>
          </p:nvPicPr>
          <p:blipFill>
            <a:blip r:embed="rId13" cstate="print"/>
            <a:srcRect/>
            <a:stretch>
              <a:fillRect/>
            </a:stretch>
          </p:blipFill>
          <p:spPr bwMode="auto">
            <a:xfrm>
              <a:off x="4857750" y="2657475"/>
              <a:ext cx="23813" cy="20638"/>
            </a:xfrm>
            <a:prstGeom prst="rect">
              <a:avLst/>
            </a:prstGeom>
            <a:noFill/>
            <a:ln w="19050" algn="ctr">
              <a:noFill/>
              <a:miter lim="800000"/>
              <a:headEnd/>
              <a:tailEnd/>
            </a:ln>
            <a:effectLst/>
          </p:spPr>
        </p:pic>
      </p:grpSp>
      <p:grpSp>
        <p:nvGrpSpPr>
          <p:cNvPr id="27" name="Group 26"/>
          <p:cNvGrpSpPr/>
          <p:nvPr/>
        </p:nvGrpSpPr>
        <p:grpSpPr bwMode="auto">
          <a:xfrm>
            <a:off x="4267195" y="609600"/>
            <a:ext cx="4706957" cy="3306126"/>
            <a:chOff x="4267195" y="609600"/>
            <a:chExt cx="4706957" cy="3306126"/>
          </a:xfrm>
        </p:grpSpPr>
        <p:pic>
          <p:nvPicPr>
            <p:cNvPr id="397338" name="Picture 26" descr="TP_tmp"/>
            <p:cNvPicPr>
              <a:picLocks noChangeAspect="1" noChangeArrowheads="1"/>
            </p:cNvPicPr>
            <p:nvPr>
              <p:custDataLst>
                <p:tags r:id="rId1"/>
              </p:custDataLst>
            </p:nvPr>
          </p:nvPicPr>
          <p:blipFill>
            <a:blip r:embed="rId12" cstate="print"/>
            <a:srcRect/>
            <a:stretch>
              <a:fillRect/>
            </a:stretch>
          </p:blipFill>
          <p:spPr bwMode="auto">
            <a:xfrm>
              <a:off x="4700593" y="2505075"/>
              <a:ext cx="23812" cy="20638"/>
            </a:xfrm>
            <a:prstGeom prst="rect">
              <a:avLst/>
            </a:prstGeom>
            <a:noFill/>
            <a:ln w="19050" algn="ctr">
              <a:noFill/>
              <a:miter lim="800000"/>
              <a:headEnd/>
              <a:tailEnd/>
            </a:ln>
            <a:effectLst/>
          </p:spPr>
        </p:pic>
        <p:pic>
          <p:nvPicPr>
            <p:cNvPr id="397339" name="Picture 27" descr="TP_tmp"/>
            <p:cNvPicPr>
              <a:picLocks noChangeAspect="1" noChangeArrowheads="1"/>
            </p:cNvPicPr>
            <p:nvPr>
              <p:custDataLst>
                <p:tags r:id="rId2"/>
              </p:custDataLst>
            </p:nvPr>
          </p:nvPicPr>
          <p:blipFill>
            <a:blip r:embed="rId13" cstate="print"/>
            <a:srcRect/>
            <a:stretch>
              <a:fillRect/>
            </a:stretch>
          </p:blipFill>
          <p:spPr bwMode="auto">
            <a:xfrm>
              <a:off x="4700593" y="2505075"/>
              <a:ext cx="23812" cy="20638"/>
            </a:xfrm>
            <a:prstGeom prst="rect">
              <a:avLst/>
            </a:prstGeom>
            <a:noFill/>
            <a:ln w="19050" algn="ctr">
              <a:noFill/>
              <a:miter lim="800000"/>
              <a:headEnd/>
              <a:tailEnd/>
            </a:ln>
            <a:effectLst/>
          </p:spPr>
        </p:pic>
        <p:pic>
          <p:nvPicPr>
            <p:cNvPr id="25" name="Picture 24" descr="TP_tmp"/>
            <p:cNvPicPr>
              <a:picLocks noChangeAspect="1"/>
            </p:cNvPicPr>
            <p:nvPr>
              <p:custDataLst>
                <p:tags r:id="rId3"/>
              </p:custDataLst>
            </p:nvPr>
          </p:nvPicPr>
          <p:blipFill>
            <a:blip r:embed="rId14" cstate="print"/>
            <a:stretch>
              <a:fillRect/>
            </a:stretch>
          </p:blipFill>
          <p:spPr bwMode="auto">
            <a:xfrm>
              <a:off x="4267195" y="1143000"/>
              <a:ext cx="4706957" cy="2772726"/>
            </a:xfrm>
            <a:prstGeom prst="rect">
              <a:avLst/>
            </a:prstGeom>
            <a:noFill/>
            <a:ln/>
            <a:effectLst/>
          </p:spPr>
        </p:pic>
        <p:sp>
          <p:nvSpPr>
            <p:cNvPr id="397341" name="Text Box 29"/>
            <p:cNvSpPr txBox="1">
              <a:spLocks noChangeArrowheads="1"/>
            </p:cNvSpPr>
            <p:nvPr/>
          </p:nvSpPr>
          <p:spPr bwMode="auto">
            <a:xfrm>
              <a:off x="5326068" y="609600"/>
              <a:ext cx="2520950" cy="457200"/>
            </a:xfrm>
            <a:prstGeom prst="rect">
              <a:avLst/>
            </a:prstGeom>
            <a:noFill/>
            <a:ln w="19050" algn="ctr">
              <a:noFill/>
              <a:miter lim="800000"/>
              <a:headEnd/>
              <a:tailEnd/>
            </a:ln>
            <a:effectLst/>
          </p:spPr>
          <p:txBody>
            <a:bodyPr>
              <a:spAutoFit/>
            </a:bodyPr>
            <a:lstStyle/>
            <a:p>
              <a:r>
                <a:rPr lang="en-US" sz="2400" b="1" dirty="0" smtClean="0">
                  <a:solidFill>
                    <a:schemeClr val="accent2"/>
                  </a:solidFill>
                </a:rPr>
                <a:t>Initial LIGO</a:t>
              </a:r>
              <a:endParaRPr lang="en-US" sz="2400" b="1" dirty="0">
                <a:solidFill>
                  <a:schemeClr val="accent2"/>
                </a:solidFill>
              </a:endParaRPr>
            </a:p>
          </p:txBody>
        </p:sp>
      </p:grpSp>
      <p:sp>
        <p:nvSpPr>
          <p:cNvPr id="397343" name="Text Box 31"/>
          <p:cNvSpPr txBox="1">
            <a:spLocks noChangeArrowheads="1"/>
          </p:cNvSpPr>
          <p:nvPr/>
        </p:nvSpPr>
        <p:spPr bwMode="auto">
          <a:xfrm>
            <a:off x="6248400" y="4845784"/>
            <a:ext cx="2514600" cy="1631216"/>
          </a:xfrm>
          <a:prstGeom prst="rect">
            <a:avLst/>
          </a:prstGeom>
          <a:noFill/>
          <a:ln w="28575" algn="ctr">
            <a:solidFill>
              <a:schemeClr val="accent2"/>
            </a:solidFill>
            <a:miter lim="800000"/>
            <a:headEnd/>
            <a:tailEnd/>
          </a:ln>
          <a:effectLst/>
        </p:spPr>
        <p:txBody>
          <a:bodyPr>
            <a:spAutoFit/>
          </a:bodyPr>
          <a:lstStyle/>
          <a:p>
            <a:r>
              <a:rPr lang="en-US" b="1" dirty="0"/>
              <a:t>High-power, </a:t>
            </a:r>
            <a:r>
              <a:rPr lang="en-US" b="1" dirty="0" err="1" smtClean="0"/>
              <a:t>Fabry</a:t>
            </a:r>
            <a:r>
              <a:rPr lang="en-US" b="1" dirty="0" smtClean="0"/>
              <a:t>-Perot-cavity </a:t>
            </a:r>
            <a:r>
              <a:rPr lang="en-US" b="1" dirty="0"/>
              <a:t>(</a:t>
            </a:r>
            <a:r>
              <a:rPr lang="en-US" b="1" dirty="0" err="1"/>
              <a:t>multipass</a:t>
            </a:r>
            <a:r>
              <a:rPr lang="en-US" b="1" dirty="0" smtClean="0"/>
              <a:t>), power-recycled  </a:t>
            </a:r>
            <a:r>
              <a:rPr lang="en-US" b="1" dirty="0"/>
              <a:t>interferometers</a:t>
            </a:r>
          </a:p>
        </p:txBody>
      </p:sp>
      <p:sp>
        <p:nvSpPr>
          <p:cNvPr id="21" name="Text Box 17"/>
          <p:cNvSpPr txBox="1">
            <a:spLocks noChangeArrowheads="1"/>
          </p:cNvSpPr>
          <p:nvPr/>
        </p:nvSpPr>
        <p:spPr bwMode="auto">
          <a:xfrm>
            <a:off x="152400" y="36493"/>
            <a:ext cx="7315200" cy="954107"/>
          </a:xfrm>
          <a:prstGeom prst="rect">
            <a:avLst/>
          </a:prstGeom>
          <a:noFill/>
          <a:ln w="9525">
            <a:noFill/>
            <a:miter lim="800000"/>
            <a:headEnd/>
            <a:tailEnd/>
          </a:ln>
          <a:effectLst/>
        </p:spPr>
        <p:txBody>
          <a:bodyPr wrap="square">
            <a:spAutoFit/>
          </a:bodyPr>
          <a:lstStyle/>
          <a:p>
            <a:pPr algn="l" eaLnBrk="1" hangingPunct="1"/>
            <a:r>
              <a:rPr lang="en-US" sz="2800" b="1" dirty="0" smtClean="0">
                <a:solidFill>
                  <a:srgbClr val="996633"/>
                </a:solidFill>
                <a:latin typeface="Comic Sans MS" pitchFamily="66" charset="0"/>
              </a:rPr>
              <a:t>(Absurdly) high-precision </a:t>
            </a:r>
            <a:r>
              <a:rPr lang="en-US" sz="2800" b="1" dirty="0" err="1" smtClean="0">
                <a:solidFill>
                  <a:srgbClr val="996633"/>
                </a:solidFill>
                <a:latin typeface="Comic Sans MS" pitchFamily="66" charset="0"/>
              </a:rPr>
              <a:t>interferometry</a:t>
            </a:r>
            <a:r>
              <a:rPr lang="en-US" sz="2800" b="1" dirty="0" smtClean="0">
                <a:solidFill>
                  <a:srgbClr val="996633"/>
                </a:solidFill>
                <a:latin typeface="Comic Sans MS" pitchFamily="66" charset="0"/>
              </a:rPr>
              <a:t> for force sensing</a:t>
            </a:r>
            <a:r>
              <a:rPr lang="en-US" sz="2800" dirty="0" smtClean="0">
                <a:solidFill>
                  <a:schemeClr val="tx1"/>
                </a:solidFill>
              </a:rPr>
              <a:t> </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43"/>
                                        </p:tgtEl>
                                        <p:attrNameLst>
                                          <p:attrName>style.visibility</p:attrName>
                                        </p:attrNameLst>
                                      </p:cBhvr>
                                      <p:to>
                                        <p:strVal val="visible"/>
                                      </p:to>
                                    </p:set>
                                    <p:anim calcmode="lin" valueType="num">
                                      <p:cBhvr additive="base">
                                        <p:cTn id="7" dur="500" fill="hold"/>
                                        <p:tgtEl>
                                          <p:spTgt spid="397343"/>
                                        </p:tgtEl>
                                        <p:attrNameLst>
                                          <p:attrName>ppt_x</p:attrName>
                                        </p:attrNameLst>
                                      </p:cBhvr>
                                      <p:tavLst>
                                        <p:tav tm="0">
                                          <p:val>
                                            <p:strVal val="#ppt_x"/>
                                          </p:val>
                                        </p:tav>
                                        <p:tav tm="100000">
                                          <p:val>
                                            <p:strVal val="#ppt_x"/>
                                          </p:val>
                                        </p:tav>
                                      </p:tavLst>
                                    </p:anim>
                                    <p:anim calcmode="lin" valueType="num">
                                      <p:cBhvr additive="base">
                                        <p:cTn id="8" dur="500" fill="hold"/>
                                        <p:tgtEl>
                                          <p:spTgt spid="397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52400" y="990600"/>
            <a:ext cx="8153400" cy="5867400"/>
            <a:chOff x="152400" y="762000"/>
            <a:chExt cx="8153400" cy="5867400"/>
          </a:xfrm>
        </p:grpSpPr>
        <p:sp>
          <p:nvSpPr>
            <p:cNvPr id="397315" name="Text Box 3"/>
            <p:cNvSpPr txBox="1">
              <a:spLocks noChangeArrowheads="1"/>
            </p:cNvSpPr>
            <p:nvPr/>
          </p:nvSpPr>
          <p:spPr bwMode="auto">
            <a:xfrm>
              <a:off x="228600" y="3957935"/>
              <a:ext cx="8077200" cy="461665"/>
            </a:xfrm>
            <a:prstGeom prst="rect">
              <a:avLst/>
            </a:prstGeom>
            <a:noFill/>
            <a:ln w="19050" algn="ctr">
              <a:noFill/>
              <a:miter lim="800000"/>
              <a:headEnd/>
              <a:tailEnd/>
            </a:ln>
            <a:effectLst/>
          </p:spPr>
          <p:txBody>
            <a:bodyPr wrap="square">
              <a:spAutoFit/>
            </a:bodyPr>
            <a:lstStyle/>
            <a:p>
              <a:r>
                <a:rPr lang="en-US" sz="2400" b="1" dirty="0">
                  <a:solidFill>
                    <a:schemeClr val="accent2"/>
                  </a:solidFill>
                </a:rPr>
                <a:t>Laser Interferometer Gravitational Observatory (LIGO)</a:t>
              </a:r>
            </a:p>
          </p:txBody>
        </p:sp>
        <p:pic>
          <p:nvPicPr>
            <p:cNvPr id="397317" name="Picture 5" descr="hanfordligo"/>
            <p:cNvPicPr>
              <a:picLocks noChangeAspect="1" noChangeArrowheads="1"/>
            </p:cNvPicPr>
            <p:nvPr/>
          </p:nvPicPr>
          <p:blipFill>
            <a:blip r:embed="rId10" cstate="print"/>
            <a:srcRect/>
            <a:stretch>
              <a:fillRect/>
            </a:stretch>
          </p:blipFill>
          <p:spPr bwMode="auto">
            <a:xfrm>
              <a:off x="228600" y="1155700"/>
              <a:ext cx="3881438" cy="2730500"/>
            </a:xfrm>
            <a:prstGeom prst="rect">
              <a:avLst/>
            </a:prstGeom>
            <a:noFill/>
          </p:spPr>
        </p:pic>
        <p:sp>
          <p:nvSpPr>
            <p:cNvPr id="397318" name="Text Box 6"/>
            <p:cNvSpPr txBox="1">
              <a:spLocks noChangeArrowheads="1"/>
            </p:cNvSpPr>
            <p:nvPr/>
          </p:nvSpPr>
          <p:spPr bwMode="auto">
            <a:xfrm>
              <a:off x="152400" y="762000"/>
              <a:ext cx="2752725" cy="396875"/>
            </a:xfrm>
            <a:prstGeom prst="rect">
              <a:avLst/>
            </a:prstGeom>
            <a:noFill/>
            <a:ln w="19050" algn="ctr">
              <a:noFill/>
              <a:miter lim="800000"/>
              <a:headEnd/>
              <a:tailEnd/>
            </a:ln>
            <a:effectLst/>
          </p:spPr>
          <p:txBody>
            <a:bodyPr wrap="none">
              <a:spAutoFit/>
            </a:bodyPr>
            <a:lstStyle/>
            <a:p>
              <a:pPr algn="l"/>
              <a:r>
                <a:rPr lang="en-US" b="1" dirty="0">
                  <a:solidFill>
                    <a:srgbClr val="006600"/>
                  </a:solidFill>
                </a:rPr>
                <a:t>Hanford, Washington</a:t>
              </a:r>
            </a:p>
          </p:txBody>
        </p:sp>
        <p:grpSp>
          <p:nvGrpSpPr>
            <p:cNvPr id="3" name="Group 7"/>
            <p:cNvGrpSpPr>
              <a:grpSpLocks/>
            </p:cNvGrpSpPr>
            <p:nvPr/>
          </p:nvGrpSpPr>
          <p:grpSpPr bwMode="auto">
            <a:xfrm>
              <a:off x="152400" y="4470400"/>
              <a:ext cx="5791200" cy="2159000"/>
              <a:chOff x="288" y="2874"/>
              <a:chExt cx="3648" cy="1360"/>
            </a:xfrm>
          </p:grpSpPr>
          <p:pic>
            <p:nvPicPr>
              <p:cNvPr id="397320" name="Picture 8" descr="livingstonligo"/>
              <p:cNvPicPr>
                <a:picLocks noChangeAspect="1" noChangeArrowheads="1"/>
              </p:cNvPicPr>
              <p:nvPr/>
            </p:nvPicPr>
            <p:blipFill>
              <a:blip r:embed="rId11" cstate="print"/>
              <a:srcRect/>
              <a:stretch>
                <a:fillRect/>
              </a:stretch>
            </p:blipFill>
            <p:spPr bwMode="auto">
              <a:xfrm>
                <a:off x="336" y="2874"/>
                <a:ext cx="3600" cy="1110"/>
              </a:xfrm>
              <a:prstGeom prst="rect">
                <a:avLst/>
              </a:prstGeom>
              <a:noFill/>
            </p:spPr>
          </p:pic>
          <p:sp>
            <p:nvSpPr>
              <p:cNvPr id="397321" name="Text Box 9"/>
              <p:cNvSpPr txBox="1">
                <a:spLocks noChangeArrowheads="1"/>
              </p:cNvSpPr>
              <p:nvPr/>
            </p:nvSpPr>
            <p:spPr bwMode="auto">
              <a:xfrm>
                <a:off x="288" y="3984"/>
                <a:ext cx="1757" cy="250"/>
              </a:xfrm>
              <a:prstGeom prst="rect">
                <a:avLst/>
              </a:prstGeom>
              <a:noFill/>
              <a:ln w="19050" algn="ctr">
                <a:noFill/>
                <a:miter lim="800000"/>
                <a:headEnd/>
                <a:tailEnd/>
              </a:ln>
              <a:effectLst/>
            </p:spPr>
            <p:txBody>
              <a:bodyPr wrap="none">
                <a:spAutoFit/>
              </a:bodyPr>
              <a:lstStyle/>
              <a:p>
                <a:pPr algn="l"/>
                <a:r>
                  <a:rPr lang="en-US" b="1">
                    <a:solidFill>
                      <a:srgbClr val="006600"/>
                    </a:solidFill>
                  </a:rPr>
                  <a:t>Livingston, Louisiana</a:t>
                </a:r>
              </a:p>
            </p:txBody>
          </p:sp>
        </p:grpSp>
        <p:sp>
          <p:nvSpPr>
            <p:cNvPr id="397322" name="Text Box 10"/>
            <p:cNvSpPr txBox="1">
              <a:spLocks noChangeArrowheads="1"/>
            </p:cNvSpPr>
            <p:nvPr/>
          </p:nvSpPr>
          <p:spPr bwMode="auto">
            <a:xfrm>
              <a:off x="4724400" y="5257800"/>
              <a:ext cx="762000" cy="396875"/>
            </a:xfrm>
            <a:prstGeom prst="rect">
              <a:avLst/>
            </a:prstGeom>
            <a:solidFill>
              <a:schemeClr val="bg1"/>
            </a:solidFill>
            <a:ln w="19050" algn="ctr">
              <a:noFill/>
              <a:miter lim="800000"/>
              <a:headEnd/>
              <a:tailEnd/>
            </a:ln>
            <a:effectLst/>
          </p:spPr>
          <p:txBody>
            <a:bodyPr wrap="none">
              <a:spAutoFit/>
            </a:bodyPr>
            <a:lstStyle/>
            <a:p>
              <a:r>
                <a:rPr lang="en-US" b="1">
                  <a:solidFill>
                    <a:schemeClr val="tx1"/>
                  </a:solidFill>
                </a:rPr>
                <a:t>4 km</a:t>
              </a:r>
            </a:p>
          </p:txBody>
        </p:sp>
        <p:pic>
          <p:nvPicPr>
            <p:cNvPr id="397324" name="Picture 12" descr="TP_tmp"/>
            <p:cNvPicPr>
              <a:picLocks noChangeAspect="1" noChangeArrowheads="1"/>
            </p:cNvPicPr>
            <p:nvPr>
              <p:custDataLst>
                <p:tags r:id="rId4"/>
              </p:custDataLst>
            </p:nvPr>
          </p:nvPicPr>
          <p:blipFill>
            <a:blip r:embed="rId12" cstate="print"/>
            <a:srcRect/>
            <a:stretch>
              <a:fillRect/>
            </a:stretch>
          </p:blipFill>
          <p:spPr bwMode="auto">
            <a:xfrm>
              <a:off x="4775200" y="3022600"/>
              <a:ext cx="25400" cy="25400"/>
            </a:xfrm>
            <a:prstGeom prst="rect">
              <a:avLst/>
            </a:prstGeom>
            <a:noFill/>
            <a:ln w="19050" algn="ctr">
              <a:noFill/>
              <a:miter lim="800000"/>
              <a:headEnd/>
              <a:tailEnd/>
            </a:ln>
            <a:effectLst/>
          </p:spPr>
        </p:pic>
        <p:pic>
          <p:nvPicPr>
            <p:cNvPr id="397325" name="Picture 13" descr="TP_tmp"/>
            <p:cNvPicPr>
              <a:picLocks noChangeAspect="1" noChangeArrowheads="1"/>
            </p:cNvPicPr>
            <p:nvPr>
              <p:custDataLst>
                <p:tags r:id="rId5"/>
              </p:custDataLst>
            </p:nvPr>
          </p:nvPicPr>
          <p:blipFill>
            <a:blip r:embed="rId13" cstate="print"/>
            <a:srcRect/>
            <a:stretch>
              <a:fillRect/>
            </a:stretch>
          </p:blipFill>
          <p:spPr bwMode="auto">
            <a:xfrm>
              <a:off x="4775200" y="3022600"/>
              <a:ext cx="25400" cy="25400"/>
            </a:xfrm>
            <a:prstGeom prst="rect">
              <a:avLst/>
            </a:prstGeom>
            <a:noFill/>
            <a:ln w="19050" algn="ctr">
              <a:noFill/>
              <a:miter lim="800000"/>
              <a:headEnd/>
              <a:tailEnd/>
            </a:ln>
            <a:effectLst/>
          </p:spPr>
        </p:pic>
        <p:pic>
          <p:nvPicPr>
            <p:cNvPr id="397331" name="Picture 19" descr="TP_tmp"/>
            <p:cNvPicPr>
              <a:picLocks noChangeAspect="1" noChangeArrowheads="1"/>
            </p:cNvPicPr>
            <p:nvPr>
              <p:custDataLst>
                <p:tags r:id="rId6"/>
              </p:custDataLst>
            </p:nvPr>
          </p:nvPicPr>
          <p:blipFill>
            <a:blip r:embed="rId12" cstate="print"/>
            <a:srcRect/>
            <a:stretch>
              <a:fillRect/>
            </a:stretch>
          </p:blipFill>
          <p:spPr bwMode="auto">
            <a:xfrm>
              <a:off x="4857750" y="2657475"/>
              <a:ext cx="23813" cy="20638"/>
            </a:xfrm>
            <a:prstGeom prst="rect">
              <a:avLst/>
            </a:prstGeom>
            <a:noFill/>
            <a:ln w="19050" algn="ctr">
              <a:noFill/>
              <a:miter lim="800000"/>
              <a:headEnd/>
              <a:tailEnd/>
            </a:ln>
            <a:effectLst/>
          </p:spPr>
        </p:pic>
        <p:pic>
          <p:nvPicPr>
            <p:cNvPr id="397332" name="Picture 20" descr="TP_tmp"/>
            <p:cNvPicPr>
              <a:picLocks noChangeAspect="1" noChangeArrowheads="1"/>
            </p:cNvPicPr>
            <p:nvPr>
              <p:custDataLst>
                <p:tags r:id="rId7"/>
              </p:custDataLst>
            </p:nvPr>
          </p:nvPicPr>
          <p:blipFill>
            <a:blip r:embed="rId13" cstate="print"/>
            <a:srcRect/>
            <a:stretch>
              <a:fillRect/>
            </a:stretch>
          </p:blipFill>
          <p:spPr bwMode="auto">
            <a:xfrm>
              <a:off x="4857750" y="2657475"/>
              <a:ext cx="23813" cy="20638"/>
            </a:xfrm>
            <a:prstGeom prst="rect">
              <a:avLst/>
            </a:prstGeom>
            <a:noFill/>
            <a:ln w="19050" algn="ctr">
              <a:noFill/>
              <a:miter lim="800000"/>
              <a:headEnd/>
              <a:tailEnd/>
            </a:ln>
            <a:effectLst/>
          </p:spPr>
        </p:pic>
      </p:grpSp>
      <p:grpSp>
        <p:nvGrpSpPr>
          <p:cNvPr id="28" name="Group 27"/>
          <p:cNvGrpSpPr/>
          <p:nvPr/>
        </p:nvGrpSpPr>
        <p:grpSpPr bwMode="auto">
          <a:xfrm>
            <a:off x="4558725" y="609600"/>
            <a:ext cx="4123894" cy="3306382"/>
            <a:chOff x="4558725" y="609600"/>
            <a:chExt cx="4123894" cy="3306382"/>
          </a:xfrm>
        </p:grpSpPr>
        <p:pic>
          <p:nvPicPr>
            <p:cNvPr id="397338" name="Picture 26" descr="TP_tmp"/>
            <p:cNvPicPr>
              <a:picLocks noChangeAspect="1" noChangeArrowheads="1"/>
            </p:cNvPicPr>
            <p:nvPr>
              <p:custDataLst>
                <p:tags r:id="rId1"/>
              </p:custDataLst>
            </p:nvPr>
          </p:nvPicPr>
          <p:blipFill>
            <a:blip r:embed="rId12" cstate="print"/>
            <a:srcRect/>
            <a:stretch>
              <a:fillRect/>
            </a:stretch>
          </p:blipFill>
          <p:spPr bwMode="auto">
            <a:xfrm>
              <a:off x="4700593" y="2505075"/>
              <a:ext cx="23812" cy="20638"/>
            </a:xfrm>
            <a:prstGeom prst="rect">
              <a:avLst/>
            </a:prstGeom>
            <a:noFill/>
            <a:ln w="19050" algn="ctr">
              <a:noFill/>
              <a:miter lim="800000"/>
              <a:headEnd/>
              <a:tailEnd/>
            </a:ln>
            <a:effectLst/>
          </p:spPr>
        </p:pic>
        <p:pic>
          <p:nvPicPr>
            <p:cNvPr id="397339" name="Picture 27" descr="TP_tmp"/>
            <p:cNvPicPr>
              <a:picLocks noChangeAspect="1" noChangeArrowheads="1"/>
            </p:cNvPicPr>
            <p:nvPr>
              <p:custDataLst>
                <p:tags r:id="rId2"/>
              </p:custDataLst>
            </p:nvPr>
          </p:nvPicPr>
          <p:blipFill>
            <a:blip r:embed="rId13" cstate="print"/>
            <a:srcRect/>
            <a:stretch>
              <a:fillRect/>
            </a:stretch>
          </p:blipFill>
          <p:spPr bwMode="auto">
            <a:xfrm>
              <a:off x="4700593" y="2505075"/>
              <a:ext cx="23812" cy="20638"/>
            </a:xfrm>
            <a:prstGeom prst="rect">
              <a:avLst/>
            </a:prstGeom>
            <a:noFill/>
            <a:ln w="19050" algn="ctr">
              <a:noFill/>
              <a:miter lim="800000"/>
              <a:headEnd/>
              <a:tailEnd/>
            </a:ln>
            <a:effectLst/>
          </p:spPr>
        </p:pic>
        <p:pic>
          <p:nvPicPr>
            <p:cNvPr id="26" name="Picture 25" descr="TP_tmp"/>
            <p:cNvPicPr>
              <a:picLocks noChangeAspect="1"/>
            </p:cNvPicPr>
            <p:nvPr>
              <p:custDataLst>
                <p:tags r:id="rId3"/>
              </p:custDataLst>
            </p:nvPr>
          </p:nvPicPr>
          <p:blipFill>
            <a:blip r:embed="rId14" cstate="print"/>
            <a:stretch>
              <a:fillRect/>
            </a:stretch>
          </p:blipFill>
          <p:spPr bwMode="auto">
            <a:xfrm>
              <a:off x="4558725" y="1143000"/>
              <a:ext cx="4123894" cy="2772982"/>
            </a:xfrm>
            <a:prstGeom prst="rect">
              <a:avLst/>
            </a:prstGeom>
            <a:noFill/>
            <a:ln/>
            <a:effectLst/>
          </p:spPr>
        </p:pic>
        <p:sp>
          <p:nvSpPr>
            <p:cNvPr id="397341" name="Text Box 29"/>
            <p:cNvSpPr txBox="1">
              <a:spLocks noChangeArrowheads="1"/>
            </p:cNvSpPr>
            <p:nvPr/>
          </p:nvSpPr>
          <p:spPr bwMode="auto">
            <a:xfrm>
              <a:off x="5326068" y="609600"/>
              <a:ext cx="2520950" cy="457200"/>
            </a:xfrm>
            <a:prstGeom prst="rect">
              <a:avLst/>
            </a:prstGeom>
            <a:noFill/>
            <a:ln w="19050" algn="ctr">
              <a:noFill/>
              <a:miter lim="800000"/>
              <a:headEnd/>
              <a:tailEnd/>
            </a:ln>
            <a:effectLst/>
          </p:spPr>
          <p:txBody>
            <a:bodyPr>
              <a:spAutoFit/>
            </a:bodyPr>
            <a:lstStyle/>
            <a:p>
              <a:r>
                <a:rPr lang="en-US" sz="2400" b="1" dirty="0" smtClean="0">
                  <a:solidFill>
                    <a:schemeClr val="accent2"/>
                  </a:solidFill>
                </a:rPr>
                <a:t>Advanced LIGO</a:t>
              </a:r>
              <a:endParaRPr lang="en-US" sz="2400" b="1" dirty="0">
                <a:solidFill>
                  <a:schemeClr val="accent2"/>
                </a:solidFill>
              </a:endParaRPr>
            </a:p>
          </p:txBody>
        </p:sp>
      </p:grpSp>
      <p:sp>
        <p:nvSpPr>
          <p:cNvPr id="397343" name="Text Box 31"/>
          <p:cNvSpPr txBox="1">
            <a:spLocks noChangeArrowheads="1"/>
          </p:cNvSpPr>
          <p:nvPr/>
        </p:nvSpPr>
        <p:spPr bwMode="auto">
          <a:xfrm>
            <a:off x="6172200" y="4766608"/>
            <a:ext cx="2667000" cy="1938992"/>
          </a:xfrm>
          <a:prstGeom prst="rect">
            <a:avLst/>
          </a:prstGeom>
          <a:noFill/>
          <a:ln w="28575" algn="ctr">
            <a:solidFill>
              <a:schemeClr val="accent2"/>
            </a:solidFill>
            <a:miter lim="800000"/>
            <a:headEnd/>
            <a:tailEnd/>
          </a:ln>
          <a:effectLst/>
        </p:spPr>
        <p:txBody>
          <a:bodyPr wrap="square">
            <a:spAutoFit/>
          </a:bodyPr>
          <a:lstStyle/>
          <a:p>
            <a:r>
              <a:rPr lang="en-US" b="1" dirty="0"/>
              <a:t>High-power, </a:t>
            </a:r>
            <a:r>
              <a:rPr lang="en-US" b="1" dirty="0" err="1" smtClean="0"/>
              <a:t>Fabry</a:t>
            </a:r>
            <a:r>
              <a:rPr lang="en-US" b="1" dirty="0" smtClean="0"/>
              <a:t>-Perot-cavity </a:t>
            </a:r>
            <a:r>
              <a:rPr lang="en-US" b="1" dirty="0"/>
              <a:t>(</a:t>
            </a:r>
            <a:r>
              <a:rPr lang="en-US" b="1" dirty="0" err="1" smtClean="0"/>
              <a:t>multipass</a:t>
            </a:r>
            <a:r>
              <a:rPr lang="en-US" b="1" dirty="0" smtClean="0"/>
              <a:t>), power-and signal-recycled, squeezed-light interferometers</a:t>
            </a:r>
            <a:endParaRPr lang="en-US" b="1" dirty="0"/>
          </a:p>
        </p:txBody>
      </p:sp>
      <p:sp>
        <p:nvSpPr>
          <p:cNvPr id="21" name="Text Box 17"/>
          <p:cNvSpPr txBox="1">
            <a:spLocks noChangeArrowheads="1"/>
          </p:cNvSpPr>
          <p:nvPr/>
        </p:nvSpPr>
        <p:spPr bwMode="auto">
          <a:xfrm>
            <a:off x="152400" y="36493"/>
            <a:ext cx="7315200" cy="954107"/>
          </a:xfrm>
          <a:prstGeom prst="rect">
            <a:avLst/>
          </a:prstGeom>
          <a:noFill/>
          <a:ln w="9525">
            <a:noFill/>
            <a:miter lim="800000"/>
            <a:headEnd/>
            <a:tailEnd/>
          </a:ln>
          <a:effectLst/>
        </p:spPr>
        <p:txBody>
          <a:bodyPr wrap="square">
            <a:spAutoFit/>
          </a:bodyPr>
          <a:lstStyle/>
          <a:p>
            <a:pPr algn="l" eaLnBrk="1" hangingPunct="1"/>
            <a:r>
              <a:rPr lang="en-US" sz="2800" b="1" dirty="0" smtClean="0">
                <a:solidFill>
                  <a:srgbClr val="996633"/>
                </a:solidFill>
                <a:latin typeface="Comic Sans MS" pitchFamily="66" charset="0"/>
              </a:rPr>
              <a:t>(Absurdly) high-precision </a:t>
            </a:r>
            <a:r>
              <a:rPr lang="en-US" sz="2800" b="1" dirty="0" err="1" smtClean="0">
                <a:solidFill>
                  <a:srgbClr val="996633"/>
                </a:solidFill>
                <a:latin typeface="Comic Sans MS" pitchFamily="66" charset="0"/>
              </a:rPr>
              <a:t>interferometry</a:t>
            </a:r>
            <a:r>
              <a:rPr lang="en-US" sz="2800" b="1" dirty="0" smtClean="0">
                <a:solidFill>
                  <a:srgbClr val="996633"/>
                </a:solidFill>
                <a:latin typeface="Comic Sans MS" pitchFamily="66" charset="0"/>
              </a:rPr>
              <a:t> for force sensing</a:t>
            </a:r>
            <a:r>
              <a:rPr lang="en-US" sz="2800" dirty="0" smtClean="0">
                <a:solidFill>
                  <a:schemeClr val="tx1"/>
                </a:solidFill>
              </a:rPr>
              <a:t> </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43"/>
                                        </p:tgtEl>
                                        <p:attrNameLst>
                                          <p:attrName>style.visibility</p:attrName>
                                        </p:attrNameLst>
                                      </p:cBhvr>
                                      <p:to>
                                        <p:strVal val="visible"/>
                                      </p:to>
                                    </p:set>
                                    <p:anim calcmode="lin" valueType="num">
                                      <p:cBhvr additive="base">
                                        <p:cTn id="7" dur="500" fill="hold"/>
                                        <p:tgtEl>
                                          <p:spTgt spid="397343"/>
                                        </p:tgtEl>
                                        <p:attrNameLst>
                                          <p:attrName>ppt_x</p:attrName>
                                        </p:attrNameLst>
                                      </p:cBhvr>
                                      <p:tavLst>
                                        <p:tav tm="0">
                                          <p:val>
                                            <p:strVal val="#ppt_x"/>
                                          </p:val>
                                        </p:tav>
                                        <p:tav tm="100000">
                                          <p:val>
                                            <p:strVal val="#ppt_x"/>
                                          </p:val>
                                        </p:tav>
                                      </p:tavLst>
                                    </p:anim>
                                    <p:anim calcmode="lin" valueType="num">
                                      <p:cBhvr additive="base">
                                        <p:cTn id="8" dur="500" fill="hold"/>
                                        <p:tgtEl>
                                          <p:spTgt spid="397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52400" y="76200"/>
            <a:ext cx="8839200" cy="646331"/>
          </a:xfrm>
          <a:prstGeom prst="rect">
            <a:avLst/>
          </a:prstGeom>
          <a:noFill/>
          <a:ln w="9525">
            <a:noFill/>
            <a:miter lim="800000"/>
            <a:headEnd/>
            <a:tailEnd/>
          </a:ln>
          <a:effectLst/>
        </p:spPr>
        <p:txBody>
          <a:bodyPr wrap="square">
            <a:spAutoFit/>
          </a:bodyPr>
          <a:lstStyle/>
          <a:p>
            <a:pPr eaLnBrk="1" hangingPunct="1"/>
            <a:r>
              <a:rPr lang="en-US" sz="3600" b="1" dirty="0" err="1" smtClean="0">
                <a:solidFill>
                  <a:srgbClr val="996633"/>
                </a:solidFill>
                <a:latin typeface="Comic Sans MS" pitchFamily="66" charset="0"/>
              </a:rPr>
              <a:t>Opto,atomic,electro</a:t>
            </a:r>
            <a:r>
              <a:rPr lang="en-US" sz="3600" b="1" dirty="0" smtClean="0">
                <a:solidFill>
                  <a:srgbClr val="996633"/>
                </a:solidFill>
                <a:latin typeface="Comic Sans MS" pitchFamily="66" charset="0"/>
              </a:rPr>
              <a:t> </a:t>
            </a:r>
            <a:r>
              <a:rPr lang="en-US" sz="3600" b="1" u="sng" dirty="0" smtClean="0">
                <a:solidFill>
                  <a:srgbClr val="996633"/>
                </a:solidFill>
                <a:latin typeface="Comic Sans MS" pitchFamily="66" charset="0"/>
              </a:rPr>
              <a:t>micro</a:t>
            </a:r>
            <a:r>
              <a:rPr lang="en-US" sz="3600" b="1" dirty="0" smtClean="0">
                <a:solidFill>
                  <a:srgbClr val="996633"/>
                </a:solidFill>
                <a:latin typeface="Comic Sans MS" pitchFamily="66" charset="0"/>
              </a:rPr>
              <a:t>mechanics</a:t>
            </a:r>
            <a:endParaRPr lang="en-US" sz="3600" dirty="0">
              <a:solidFill>
                <a:schemeClr val="tx1"/>
              </a:solidFill>
            </a:endParaRPr>
          </a:p>
        </p:txBody>
      </p:sp>
      <p:grpSp>
        <p:nvGrpSpPr>
          <p:cNvPr id="2" name="Group 15"/>
          <p:cNvGrpSpPr/>
          <p:nvPr/>
        </p:nvGrpSpPr>
        <p:grpSpPr>
          <a:xfrm>
            <a:off x="4724400" y="762000"/>
            <a:ext cx="3886200" cy="2872264"/>
            <a:chOff x="304800" y="914400"/>
            <a:chExt cx="3886200" cy="2872264"/>
          </a:xfrm>
        </p:grpSpPr>
        <p:pic>
          <p:nvPicPr>
            <p:cNvPr id="2050" name="Picture 2"/>
            <p:cNvPicPr>
              <a:picLocks noChangeAspect="1" noChangeArrowheads="1"/>
            </p:cNvPicPr>
            <p:nvPr/>
          </p:nvPicPr>
          <p:blipFill>
            <a:blip r:embed="rId3" cstate="print"/>
            <a:srcRect/>
            <a:stretch>
              <a:fillRect/>
            </a:stretch>
          </p:blipFill>
          <p:spPr bwMode="auto">
            <a:xfrm>
              <a:off x="380999" y="914400"/>
              <a:ext cx="3338423" cy="2057400"/>
            </a:xfrm>
            <a:prstGeom prst="rect">
              <a:avLst/>
            </a:prstGeom>
            <a:noFill/>
            <a:ln w="9525">
              <a:noFill/>
              <a:miter lim="800000"/>
              <a:headEnd/>
              <a:tailEnd/>
            </a:ln>
          </p:spPr>
        </p:pic>
        <p:sp>
          <p:nvSpPr>
            <p:cNvPr id="6" name="TextBox 5"/>
            <p:cNvSpPr txBox="1"/>
            <p:nvPr/>
          </p:nvSpPr>
          <p:spPr>
            <a:xfrm>
              <a:off x="304800" y="3048000"/>
              <a:ext cx="3428999" cy="738664"/>
            </a:xfrm>
            <a:prstGeom prst="rect">
              <a:avLst/>
            </a:prstGeom>
            <a:noFill/>
          </p:spPr>
          <p:txBody>
            <a:bodyPr wrap="square" rtlCol="0">
              <a:spAutoFit/>
            </a:bodyPr>
            <a:lstStyle/>
            <a:p>
              <a:pPr algn="l"/>
              <a:r>
                <a:rPr lang="en-US" sz="1400" b="1" dirty="0" smtClean="0">
                  <a:solidFill>
                    <a:schemeClr val="tx1"/>
                  </a:solidFill>
                </a:rPr>
                <a:t>T. </a:t>
              </a:r>
              <a:r>
                <a:rPr lang="en-US" sz="1400" b="1" dirty="0" err="1" smtClean="0">
                  <a:solidFill>
                    <a:schemeClr val="tx1"/>
                  </a:solidFill>
                </a:rPr>
                <a:t>Rocheleau</a:t>
              </a:r>
              <a:r>
                <a:rPr lang="en-US" sz="1400" b="1" dirty="0" smtClean="0">
                  <a:solidFill>
                    <a:schemeClr val="tx1"/>
                  </a:solidFill>
                </a:rPr>
                <a:t>, T. </a:t>
              </a:r>
              <a:r>
                <a:rPr lang="en-US" sz="1400" b="1" dirty="0" err="1" smtClean="0">
                  <a:solidFill>
                    <a:schemeClr val="tx1"/>
                  </a:solidFill>
                </a:rPr>
                <a:t>Ndukum</a:t>
              </a:r>
              <a:r>
                <a:rPr lang="en-US" sz="1400" b="1" dirty="0" smtClean="0">
                  <a:solidFill>
                    <a:schemeClr val="tx1"/>
                  </a:solidFill>
                </a:rPr>
                <a:t>,  C. Macklin , J. B. Hertzberg, A. A. Clerk, and K. C. Schwab, Nature 463, 72 (2010).</a:t>
              </a:r>
            </a:p>
          </p:txBody>
        </p:sp>
        <p:sp>
          <p:nvSpPr>
            <p:cNvPr id="7" name="TextBox 6"/>
            <p:cNvSpPr txBox="1"/>
            <p:nvPr/>
          </p:nvSpPr>
          <p:spPr>
            <a:xfrm>
              <a:off x="2667000" y="2743200"/>
              <a:ext cx="686405" cy="307777"/>
            </a:xfrm>
            <a:prstGeom prst="rect">
              <a:avLst/>
            </a:prstGeom>
            <a:noFill/>
          </p:spPr>
          <p:txBody>
            <a:bodyPr wrap="none" rtlCol="0">
              <a:spAutoFit/>
            </a:bodyPr>
            <a:lstStyle/>
            <a:p>
              <a:r>
                <a:rPr lang="en-US" sz="1400" dirty="0" smtClean="0"/>
                <a:t>10 </a:t>
              </a:r>
              <a:r>
                <a:rPr lang="el-GR" sz="1400" dirty="0" smtClean="0"/>
                <a:t>μ</a:t>
              </a:r>
              <a:r>
                <a:rPr lang="en-US" sz="1400" dirty="0" smtClean="0"/>
                <a:t>m</a:t>
              </a:r>
              <a:endParaRPr lang="en-US" sz="1400" dirty="0"/>
            </a:p>
          </p:txBody>
        </p:sp>
        <p:sp>
          <p:nvSpPr>
            <p:cNvPr id="8" name="TextBox 7"/>
            <p:cNvSpPr txBox="1"/>
            <p:nvPr/>
          </p:nvSpPr>
          <p:spPr>
            <a:xfrm>
              <a:off x="1301379" y="2283023"/>
              <a:ext cx="2037737" cy="307777"/>
            </a:xfrm>
            <a:prstGeom prst="rect">
              <a:avLst/>
            </a:prstGeom>
            <a:noFill/>
          </p:spPr>
          <p:txBody>
            <a:bodyPr wrap="none" rtlCol="0">
              <a:spAutoFit/>
            </a:bodyPr>
            <a:lstStyle/>
            <a:p>
              <a:pPr algn="l"/>
              <a:r>
                <a:rPr lang="en-US" sz="1400" b="1" dirty="0" smtClean="0">
                  <a:solidFill>
                    <a:schemeClr val="tx1"/>
                  </a:solidFill>
                </a:rPr>
                <a:t>Beam </a:t>
              </a:r>
              <a:r>
                <a:rPr lang="en-US" sz="1400" b="1" dirty="0" err="1" smtClean="0">
                  <a:solidFill>
                    <a:schemeClr val="tx1"/>
                  </a:solidFill>
                </a:rPr>
                <a:t>microresonator</a:t>
              </a:r>
              <a:endParaRPr lang="en-US" sz="1400" b="1" dirty="0">
                <a:solidFill>
                  <a:schemeClr val="tx1"/>
                </a:solidFill>
              </a:endParaRPr>
            </a:p>
          </p:txBody>
        </p:sp>
        <p:sp>
          <p:nvSpPr>
            <p:cNvPr id="9" name="TextBox 8"/>
            <p:cNvSpPr txBox="1"/>
            <p:nvPr/>
          </p:nvSpPr>
          <p:spPr>
            <a:xfrm>
              <a:off x="2743200" y="1471136"/>
              <a:ext cx="1447800" cy="738664"/>
            </a:xfrm>
            <a:prstGeom prst="rect">
              <a:avLst/>
            </a:prstGeom>
            <a:noFill/>
          </p:spPr>
          <p:txBody>
            <a:bodyPr wrap="square" rtlCol="0">
              <a:spAutoFit/>
            </a:bodyPr>
            <a:lstStyle/>
            <a:p>
              <a:pPr algn="l"/>
              <a:r>
                <a:rPr lang="en-US" sz="1400" b="1" dirty="0" smtClean="0">
                  <a:solidFill>
                    <a:schemeClr val="accent6"/>
                  </a:solidFill>
                </a:rPr>
                <a:t>30 </a:t>
              </a:r>
              <a:r>
                <a:rPr lang="el-GR" sz="1400" b="1" dirty="0" smtClean="0">
                  <a:solidFill>
                    <a:schemeClr val="accent6"/>
                  </a:solidFill>
                </a:rPr>
                <a:t>μ</a:t>
              </a:r>
              <a:r>
                <a:rPr lang="en-US" sz="1400" b="1" dirty="0" smtClean="0">
                  <a:solidFill>
                    <a:schemeClr val="accent6"/>
                  </a:solidFill>
                </a:rPr>
                <a:t>m long </a:t>
              </a:r>
            </a:p>
            <a:p>
              <a:pPr algn="l"/>
              <a:r>
                <a:rPr lang="en-US" sz="1400" b="1" dirty="0" smtClean="0">
                  <a:solidFill>
                    <a:schemeClr val="accent6"/>
                  </a:solidFill>
                </a:rPr>
                <a:t>170 nm wide </a:t>
              </a:r>
            </a:p>
            <a:p>
              <a:pPr algn="l"/>
              <a:r>
                <a:rPr lang="en-US" sz="1400" b="1" dirty="0" smtClean="0">
                  <a:solidFill>
                    <a:schemeClr val="accent6"/>
                  </a:solidFill>
                </a:rPr>
                <a:t>140 nm thic</a:t>
              </a:r>
              <a:r>
                <a:rPr lang="en-US" sz="1400" b="1" dirty="0" smtClean="0"/>
                <a:t>k</a:t>
              </a:r>
              <a:endParaRPr lang="en-US" sz="1400" b="1" dirty="0">
                <a:solidFill>
                  <a:srgbClr val="CCCC00"/>
                </a:solidFill>
              </a:endParaRPr>
            </a:p>
          </p:txBody>
        </p:sp>
      </p:grpSp>
      <p:grpSp>
        <p:nvGrpSpPr>
          <p:cNvPr id="10" name="Group 19"/>
          <p:cNvGrpSpPr/>
          <p:nvPr/>
        </p:nvGrpSpPr>
        <p:grpSpPr>
          <a:xfrm>
            <a:off x="533400" y="1198443"/>
            <a:ext cx="2819400" cy="3221157"/>
            <a:chOff x="533400" y="896620"/>
            <a:chExt cx="2819400" cy="3221157"/>
          </a:xfrm>
        </p:grpSpPr>
        <p:pic>
          <p:nvPicPr>
            <p:cNvPr id="1027" name="Picture 3" descr="C:\Documents and Settings\Carlton Caves\My Documents\My Stuff 2\talks\waveformestimation\afm.png"/>
            <p:cNvPicPr>
              <a:picLocks noChangeAspect="1" noChangeArrowheads="1"/>
            </p:cNvPicPr>
            <p:nvPr/>
          </p:nvPicPr>
          <p:blipFill>
            <a:blip r:embed="rId4" cstate="print"/>
            <a:srcRect/>
            <a:stretch>
              <a:fillRect/>
            </a:stretch>
          </p:blipFill>
          <p:spPr bwMode="auto">
            <a:xfrm>
              <a:off x="533400" y="896620"/>
              <a:ext cx="2819400" cy="2913380"/>
            </a:xfrm>
            <a:prstGeom prst="rect">
              <a:avLst/>
            </a:prstGeom>
            <a:noFill/>
          </p:spPr>
        </p:pic>
        <p:sp>
          <p:nvSpPr>
            <p:cNvPr id="19" name="TextBox 18"/>
            <p:cNvSpPr txBox="1"/>
            <p:nvPr/>
          </p:nvSpPr>
          <p:spPr>
            <a:xfrm>
              <a:off x="685800" y="3810000"/>
              <a:ext cx="2514600" cy="307777"/>
            </a:xfrm>
            <a:prstGeom prst="rect">
              <a:avLst/>
            </a:prstGeom>
            <a:noFill/>
          </p:spPr>
          <p:txBody>
            <a:bodyPr wrap="square" rtlCol="0">
              <a:spAutoFit/>
            </a:bodyPr>
            <a:lstStyle/>
            <a:p>
              <a:pPr algn="l"/>
              <a:r>
                <a:rPr lang="en-US" sz="1400" b="1" dirty="0" smtClean="0">
                  <a:solidFill>
                    <a:schemeClr val="tx1"/>
                  </a:solidFill>
                </a:rPr>
                <a:t>Atomic force microscope</a:t>
              </a:r>
            </a:p>
          </p:txBody>
        </p:sp>
      </p:grpSp>
      <p:grpSp>
        <p:nvGrpSpPr>
          <p:cNvPr id="21" name="Group 20"/>
          <p:cNvGrpSpPr/>
          <p:nvPr/>
        </p:nvGrpSpPr>
        <p:grpSpPr>
          <a:xfrm>
            <a:off x="3352800" y="4038600"/>
            <a:ext cx="5334000" cy="2667000"/>
            <a:chOff x="3352800" y="4038600"/>
            <a:chExt cx="5334000" cy="2667000"/>
          </a:xfrm>
        </p:grpSpPr>
        <p:grpSp>
          <p:nvGrpSpPr>
            <p:cNvPr id="3" name="Group 17"/>
            <p:cNvGrpSpPr/>
            <p:nvPr/>
          </p:nvGrpSpPr>
          <p:grpSpPr>
            <a:xfrm>
              <a:off x="3352800" y="4038600"/>
              <a:ext cx="5334000" cy="2667000"/>
              <a:chOff x="4273826" y="990177"/>
              <a:chExt cx="5334000" cy="2667000"/>
            </a:xfrm>
          </p:grpSpPr>
          <p:grpSp>
            <p:nvGrpSpPr>
              <p:cNvPr id="5" name="Group 16"/>
              <p:cNvGrpSpPr/>
              <p:nvPr/>
            </p:nvGrpSpPr>
            <p:grpSpPr>
              <a:xfrm>
                <a:off x="4273826" y="990177"/>
                <a:ext cx="4622524" cy="2591223"/>
                <a:chOff x="4273826" y="913977"/>
                <a:chExt cx="4622524" cy="2591223"/>
              </a:xfrm>
            </p:grpSpPr>
            <p:pic>
              <p:nvPicPr>
                <p:cNvPr id="1026" name="Picture 2" descr="C:\Documents and Settings\Carlton Caves\My Documents\My Stuff 2\talks\waveformestimation\HarrisMembrane.jpg"/>
                <p:cNvPicPr>
                  <a:picLocks noChangeAspect="1" noChangeArrowheads="1"/>
                </p:cNvPicPr>
                <p:nvPr/>
              </p:nvPicPr>
              <p:blipFill>
                <a:blip r:embed="rId5" cstate="print"/>
                <a:srcRect/>
                <a:stretch>
                  <a:fillRect/>
                </a:stretch>
              </p:blipFill>
              <p:spPr bwMode="auto">
                <a:xfrm>
                  <a:off x="4273826" y="913977"/>
                  <a:ext cx="4622524" cy="2362623"/>
                </a:xfrm>
                <a:prstGeom prst="rect">
                  <a:avLst/>
                </a:prstGeom>
                <a:noFill/>
              </p:spPr>
            </p:pic>
            <p:sp>
              <p:nvSpPr>
                <p:cNvPr id="11" name="Rectangle 10"/>
                <p:cNvSpPr/>
                <p:nvPr/>
              </p:nvSpPr>
              <p:spPr bwMode="auto">
                <a:xfrm>
                  <a:off x="6477000" y="2209800"/>
                  <a:ext cx="2362200" cy="1143000"/>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2" name="Rectangle 11"/>
                <p:cNvSpPr/>
                <p:nvPr/>
              </p:nvSpPr>
              <p:spPr bwMode="auto">
                <a:xfrm>
                  <a:off x="6096000" y="3124200"/>
                  <a:ext cx="457200" cy="381000"/>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3" name="Rectangle 12"/>
                <p:cNvSpPr/>
                <p:nvPr/>
              </p:nvSpPr>
              <p:spPr bwMode="auto">
                <a:xfrm>
                  <a:off x="4419600" y="990600"/>
                  <a:ext cx="457200" cy="381000"/>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grpSp>
          <p:sp>
            <p:nvSpPr>
              <p:cNvPr id="15" name="TextBox 14"/>
              <p:cNvSpPr txBox="1"/>
              <p:nvPr/>
            </p:nvSpPr>
            <p:spPr>
              <a:xfrm>
                <a:off x="6477000" y="2918513"/>
                <a:ext cx="3130826" cy="738664"/>
              </a:xfrm>
              <a:prstGeom prst="rect">
                <a:avLst/>
              </a:prstGeom>
              <a:noFill/>
            </p:spPr>
            <p:txBody>
              <a:bodyPr wrap="square" rtlCol="0">
                <a:spAutoFit/>
              </a:bodyPr>
              <a:lstStyle/>
              <a:p>
                <a:pPr algn="l"/>
                <a:r>
                  <a:rPr lang="en-US" sz="1400" b="1" dirty="0" smtClean="0">
                    <a:solidFill>
                      <a:schemeClr val="tx1"/>
                    </a:solidFill>
                  </a:rPr>
                  <a:t>J. C. </a:t>
                </a:r>
                <a:r>
                  <a:rPr lang="en-US" sz="1400" b="1" dirty="0" err="1" smtClean="0">
                    <a:solidFill>
                      <a:schemeClr val="tx1"/>
                    </a:solidFill>
                  </a:rPr>
                  <a:t>Sankey</a:t>
                </a:r>
                <a:r>
                  <a:rPr lang="en-US" sz="1400" b="1" dirty="0" smtClean="0">
                    <a:solidFill>
                      <a:schemeClr val="tx1"/>
                    </a:solidFill>
                  </a:rPr>
                  <a:t>, C. Yang, B. M. </a:t>
                </a:r>
                <a:r>
                  <a:rPr lang="en-US" sz="1400" b="1" dirty="0" err="1" smtClean="0">
                    <a:solidFill>
                      <a:schemeClr val="tx1"/>
                    </a:solidFill>
                  </a:rPr>
                  <a:t>Zwickl</a:t>
                </a:r>
                <a:r>
                  <a:rPr lang="en-US" sz="1400" b="1" dirty="0" smtClean="0">
                    <a:solidFill>
                      <a:schemeClr val="tx1"/>
                    </a:solidFill>
                  </a:rPr>
                  <a:t>, A. M. </a:t>
                </a:r>
                <a:r>
                  <a:rPr lang="en-US" sz="1400" b="1" dirty="0" err="1" smtClean="0">
                    <a:solidFill>
                      <a:schemeClr val="tx1"/>
                    </a:solidFill>
                  </a:rPr>
                  <a:t>Jayich</a:t>
                </a:r>
                <a:r>
                  <a:rPr lang="en-US" sz="1400" b="1" dirty="0" smtClean="0">
                    <a:solidFill>
                      <a:schemeClr val="tx1"/>
                    </a:solidFill>
                  </a:rPr>
                  <a:t>, and J. G. E. Harris, Nature Physics 6, 707 (2010).</a:t>
                </a:r>
              </a:p>
            </p:txBody>
          </p:sp>
        </p:grpSp>
        <p:sp>
          <p:nvSpPr>
            <p:cNvPr id="20" name="TextBox 19"/>
            <p:cNvSpPr txBox="1"/>
            <p:nvPr/>
          </p:nvSpPr>
          <p:spPr>
            <a:xfrm>
              <a:off x="5943600" y="5334000"/>
              <a:ext cx="2514600" cy="307777"/>
            </a:xfrm>
            <a:prstGeom prst="rect">
              <a:avLst/>
            </a:prstGeom>
            <a:noFill/>
          </p:spPr>
          <p:txBody>
            <a:bodyPr wrap="square" rtlCol="0">
              <a:spAutoFit/>
            </a:bodyPr>
            <a:lstStyle/>
            <a:p>
              <a:pPr algn="l"/>
              <a:r>
                <a:rPr lang="en-US" sz="1400" b="1" dirty="0" smtClean="0">
                  <a:solidFill>
                    <a:schemeClr val="tx1"/>
                  </a:solidFill>
                </a:rPr>
                <a:t>Dielectric </a:t>
              </a:r>
              <a:r>
                <a:rPr lang="en-US" sz="1400" b="1" dirty="0" err="1" smtClean="0">
                  <a:solidFill>
                    <a:schemeClr val="tx1"/>
                  </a:solidFill>
                </a:rPr>
                <a:t>micromembrane</a:t>
              </a:r>
              <a:endParaRPr lang="en-US" sz="1400" b="1"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52400" y="76200"/>
            <a:ext cx="8839200" cy="646331"/>
          </a:xfrm>
          <a:prstGeom prst="rect">
            <a:avLst/>
          </a:prstGeom>
          <a:noFill/>
          <a:ln w="9525">
            <a:noFill/>
            <a:miter lim="800000"/>
            <a:headEnd/>
            <a:tailEnd/>
          </a:ln>
          <a:effectLst/>
        </p:spPr>
        <p:txBody>
          <a:bodyPr wrap="square">
            <a:spAutoFit/>
          </a:bodyPr>
          <a:lstStyle/>
          <a:p>
            <a:pPr eaLnBrk="1" hangingPunct="1"/>
            <a:r>
              <a:rPr lang="en-US" sz="3600" b="1" dirty="0" err="1" smtClean="0">
                <a:solidFill>
                  <a:srgbClr val="996633"/>
                </a:solidFill>
                <a:latin typeface="Comic Sans MS" pitchFamily="66" charset="0"/>
              </a:rPr>
              <a:t>Opto,atomic</a:t>
            </a:r>
            <a:r>
              <a:rPr lang="en-US" sz="3600" b="1" dirty="0" smtClean="0">
                <a:solidFill>
                  <a:srgbClr val="996633"/>
                </a:solidFill>
                <a:latin typeface="Comic Sans MS" pitchFamily="66" charset="0"/>
              </a:rPr>
              <a:t>, electro </a:t>
            </a:r>
            <a:r>
              <a:rPr lang="en-US" sz="3600" b="1" u="sng" dirty="0" smtClean="0">
                <a:solidFill>
                  <a:srgbClr val="996633"/>
                </a:solidFill>
                <a:latin typeface="Comic Sans MS" pitchFamily="66" charset="0"/>
              </a:rPr>
              <a:t>micro</a:t>
            </a:r>
            <a:r>
              <a:rPr lang="en-US" sz="3600" b="1" dirty="0" smtClean="0">
                <a:solidFill>
                  <a:srgbClr val="996633"/>
                </a:solidFill>
                <a:latin typeface="Comic Sans MS" pitchFamily="66" charset="0"/>
              </a:rPr>
              <a:t>mechanics</a:t>
            </a:r>
            <a:endParaRPr lang="en-US" sz="3600" dirty="0">
              <a:solidFill>
                <a:schemeClr val="tx1"/>
              </a:solidFill>
            </a:endParaRPr>
          </a:p>
        </p:txBody>
      </p:sp>
      <p:grpSp>
        <p:nvGrpSpPr>
          <p:cNvPr id="2" name="Group 29"/>
          <p:cNvGrpSpPr/>
          <p:nvPr/>
        </p:nvGrpSpPr>
        <p:grpSpPr>
          <a:xfrm>
            <a:off x="566058" y="805542"/>
            <a:ext cx="4539342" cy="2827582"/>
            <a:chOff x="152400" y="805542"/>
            <a:chExt cx="4539342" cy="2827582"/>
          </a:xfrm>
        </p:grpSpPr>
        <p:pic>
          <p:nvPicPr>
            <p:cNvPr id="1028" name="Picture 4" descr="C:\Documents and Settings\Carlton Caves\My Documents\My Stuff 2\talks\waveformestimation\ClelandResonator.jpg"/>
            <p:cNvPicPr>
              <a:picLocks noChangeAspect="1" noChangeArrowheads="1"/>
            </p:cNvPicPr>
            <p:nvPr/>
          </p:nvPicPr>
          <p:blipFill>
            <a:blip r:embed="rId3" cstate="print"/>
            <a:srcRect/>
            <a:stretch>
              <a:fillRect/>
            </a:stretch>
          </p:blipFill>
          <p:spPr bwMode="auto">
            <a:xfrm>
              <a:off x="152400" y="914400"/>
              <a:ext cx="3810000" cy="2718724"/>
            </a:xfrm>
            <a:prstGeom prst="rect">
              <a:avLst/>
            </a:prstGeom>
            <a:noFill/>
          </p:spPr>
        </p:pic>
        <p:sp>
          <p:nvSpPr>
            <p:cNvPr id="20" name="Rectangle 19"/>
            <p:cNvSpPr/>
            <p:nvPr/>
          </p:nvSpPr>
          <p:spPr bwMode="auto">
            <a:xfrm>
              <a:off x="381000" y="805542"/>
              <a:ext cx="457200" cy="305223"/>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21" name="Rectangle 20"/>
            <p:cNvSpPr/>
            <p:nvPr/>
          </p:nvSpPr>
          <p:spPr bwMode="auto">
            <a:xfrm>
              <a:off x="2572656" y="957488"/>
              <a:ext cx="457200" cy="305223"/>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22" name="Rectangle 21"/>
            <p:cNvSpPr/>
            <p:nvPr/>
          </p:nvSpPr>
          <p:spPr bwMode="auto">
            <a:xfrm>
              <a:off x="2514600" y="2391197"/>
              <a:ext cx="1905000" cy="1066799"/>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23" name="Rectangle 22"/>
            <p:cNvSpPr/>
            <p:nvPr/>
          </p:nvSpPr>
          <p:spPr bwMode="auto">
            <a:xfrm>
              <a:off x="3657600" y="2010197"/>
              <a:ext cx="457200" cy="305223"/>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6" name="TextBox 5"/>
            <p:cNvSpPr txBox="1"/>
            <p:nvPr/>
          </p:nvSpPr>
          <p:spPr>
            <a:xfrm>
              <a:off x="2558142" y="3058180"/>
              <a:ext cx="2133600" cy="523220"/>
            </a:xfrm>
            <a:prstGeom prst="rect">
              <a:avLst/>
            </a:prstGeom>
            <a:noFill/>
          </p:spPr>
          <p:txBody>
            <a:bodyPr wrap="square" rtlCol="0">
              <a:spAutoFit/>
            </a:bodyPr>
            <a:lstStyle/>
            <a:p>
              <a:pPr algn="l"/>
              <a:r>
                <a:rPr lang="en-US" sz="1400" b="1" dirty="0" smtClean="0">
                  <a:solidFill>
                    <a:schemeClr val="tx1"/>
                  </a:solidFill>
                </a:rPr>
                <a:t>A. D. O’Connell </a:t>
              </a:r>
              <a:r>
                <a:rPr lang="en-US" sz="1400" b="1" i="1" dirty="0" smtClean="0">
                  <a:solidFill>
                    <a:schemeClr val="tx1"/>
                  </a:solidFill>
                </a:rPr>
                <a:t>et al., </a:t>
              </a:r>
              <a:r>
                <a:rPr lang="en-US" sz="1400" b="1" dirty="0" smtClean="0">
                  <a:solidFill>
                    <a:schemeClr val="tx1"/>
                  </a:solidFill>
                </a:rPr>
                <a:t>Nature 464, 697 (2010).</a:t>
              </a:r>
            </a:p>
          </p:txBody>
        </p:sp>
      </p:grpSp>
      <p:sp>
        <p:nvSpPr>
          <p:cNvPr id="19" name="TextBox 18"/>
          <p:cNvSpPr txBox="1"/>
          <p:nvPr/>
        </p:nvSpPr>
        <p:spPr>
          <a:xfrm>
            <a:off x="2971800" y="2511623"/>
            <a:ext cx="2209800" cy="307777"/>
          </a:xfrm>
          <a:prstGeom prst="rect">
            <a:avLst/>
          </a:prstGeom>
          <a:noFill/>
        </p:spPr>
        <p:txBody>
          <a:bodyPr wrap="square" rtlCol="0">
            <a:spAutoFit/>
          </a:bodyPr>
          <a:lstStyle/>
          <a:p>
            <a:pPr algn="l"/>
            <a:r>
              <a:rPr lang="en-US" sz="1400" b="1" dirty="0" smtClean="0">
                <a:solidFill>
                  <a:schemeClr val="tx1"/>
                </a:solidFill>
              </a:rPr>
              <a:t>Drum </a:t>
            </a:r>
            <a:r>
              <a:rPr lang="en-US" sz="1400" b="1" dirty="0" err="1" smtClean="0">
                <a:solidFill>
                  <a:schemeClr val="tx1"/>
                </a:solidFill>
              </a:rPr>
              <a:t>microresonator</a:t>
            </a:r>
            <a:endParaRPr lang="en-US" sz="1400" b="1" dirty="0" smtClean="0">
              <a:solidFill>
                <a:schemeClr val="tx1"/>
              </a:solidFill>
            </a:endParaRPr>
          </a:p>
        </p:txBody>
      </p:sp>
      <p:grpSp>
        <p:nvGrpSpPr>
          <p:cNvPr id="25" name="Group 24"/>
          <p:cNvGrpSpPr/>
          <p:nvPr/>
        </p:nvGrpSpPr>
        <p:grpSpPr>
          <a:xfrm>
            <a:off x="5105400" y="762000"/>
            <a:ext cx="3886200" cy="3873044"/>
            <a:chOff x="5105400" y="762000"/>
            <a:chExt cx="3886200" cy="3873044"/>
          </a:xfrm>
        </p:grpSpPr>
        <p:grpSp>
          <p:nvGrpSpPr>
            <p:cNvPr id="5" name="Group 35"/>
            <p:cNvGrpSpPr/>
            <p:nvPr/>
          </p:nvGrpSpPr>
          <p:grpSpPr>
            <a:xfrm>
              <a:off x="5486400" y="762000"/>
              <a:ext cx="3505200" cy="3873044"/>
              <a:chOff x="5486400" y="762000"/>
              <a:chExt cx="3505200" cy="3873044"/>
            </a:xfrm>
          </p:grpSpPr>
          <p:pic>
            <p:nvPicPr>
              <p:cNvPr id="1030" name="Picture 6" descr="C:\Documents and Settings\Carlton Caves\My Documents\My Stuff 2\talks\waveformestimation\PainterCavities.jpg"/>
              <p:cNvPicPr>
                <a:picLocks noChangeAspect="1" noChangeArrowheads="1"/>
              </p:cNvPicPr>
              <p:nvPr/>
            </p:nvPicPr>
            <p:blipFill>
              <a:blip r:embed="rId4" cstate="print"/>
              <a:srcRect/>
              <a:stretch>
                <a:fillRect/>
              </a:stretch>
            </p:blipFill>
            <p:spPr bwMode="auto">
              <a:xfrm>
                <a:off x="5619750" y="762000"/>
                <a:ext cx="3219450" cy="2967037"/>
              </a:xfrm>
              <a:prstGeom prst="rect">
                <a:avLst/>
              </a:prstGeom>
              <a:noFill/>
            </p:spPr>
          </p:pic>
          <p:sp>
            <p:nvSpPr>
              <p:cNvPr id="34" name="Rectangle 33"/>
              <p:cNvSpPr/>
              <p:nvPr/>
            </p:nvSpPr>
            <p:spPr bwMode="auto">
              <a:xfrm>
                <a:off x="5486400" y="762000"/>
                <a:ext cx="1066800" cy="990600"/>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35" name="TextBox 34"/>
              <p:cNvSpPr txBox="1"/>
              <p:nvPr/>
            </p:nvSpPr>
            <p:spPr>
              <a:xfrm>
                <a:off x="6019800" y="3896380"/>
                <a:ext cx="2971800" cy="738664"/>
              </a:xfrm>
              <a:prstGeom prst="rect">
                <a:avLst/>
              </a:prstGeom>
              <a:noFill/>
            </p:spPr>
            <p:txBody>
              <a:bodyPr wrap="square" rtlCol="0">
                <a:spAutoFit/>
              </a:bodyPr>
              <a:lstStyle/>
              <a:p>
                <a:pPr algn="l"/>
                <a:r>
                  <a:rPr lang="en-US" sz="1400" b="1" dirty="0" smtClean="0">
                    <a:solidFill>
                      <a:schemeClr val="tx1"/>
                    </a:solidFill>
                  </a:rPr>
                  <a:t>M. </a:t>
                </a:r>
                <a:r>
                  <a:rPr lang="en-US" sz="1400" b="1" dirty="0" err="1" smtClean="0">
                    <a:solidFill>
                      <a:schemeClr val="tx1"/>
                    </a:solidFill>
                  </a:rPr>
                  <a:t>Eichenfield</a:t>
                </a:r>
                <a:r>
                  <a:rPr lang="en-US" sz="1400" b="1" dirty="0" smtClean="0">
                    <a:solidFill>
                      <a:schemeClr val="tx1"/>
                    </a:solidFill>
                  </a:rPr>
                  <a:t>, R. Camacho, J. Chan,  K. J. </a:t>
                </a:r>
                <a:r>
                  <a:rPr lang="en-US" sz="1400" b="1" dirty="0" err="1" smtClean="0">
                    <a:solidFill>
                      <a:schemeClr val="tx1"/>
                    </a:solidFill>
                  </a:rPr>
                  <a:t>Vahala</a:t>
                </a:r>
                <a:r>
                  <a:rPr lang="en-US" sz="1400" b="1" dirty="0" smtClean="0">
                    <a:solidFill>
                      <a:schemeClr val="tx1"/>
                    </a:solidFill>
                  </a:rPr>
                  <a:t>, and O. Painter, Nature 459, 550 (2009).</a:t>
                </a:r>
              </a:p>
            </p:txBody>
          </p:sp>
        </p:grpSp>
        <p:sp>
          <p:nvSpPr>
            <p:cNvPr id="24" name="TextBox 23"/>
            <p:cNvSpPr txBox="1"/>
            <p:nvPr/>
          </p:nvSpPr>
          <p:spPr>
            <a:xfrm>
              <a:off x="5105400" y="911423"/>
              <a:ext cx="2667000" cy="307777"/>
            </a:xfrm>
            <a:prstGeom prst="rect">
              <a:avLst/>
            </a:prstGeom>
            <a:noFill/>
          </p:spPr>
          <p:txBody>
            <a:bodyPr wrap="square" rtlCol="0">
              <a:spAutoFit/>
            </a:bodyPr>
            <a:lstStyle/>
            <a:p>
              <a:pPr algn="l"/>
              <a:r>
                <a:rPr lang="en-US" sz="1400" b="1" dirty="0" smtClean="0">
                  <a:solidFill>
                    <a:schemeClr val="tx1"/>
                  </a:solidFill>
                </a:rPr>
                <a:t>Zipper-cavity </a:t>
              </a:r>
              <a:r>
                <a:rPr lang="en-US" sz="1400" b="1" dirty="0" err="1" smtClean="0">
                  <a:solidFill>
                    <a:schemeClr val="tx1"/>
                  </a:solidFill>
                </a:rPr>
                <a:t>microresonator</a:t>
              </a:r>
              <a:endParaRPr lang="en-US" sz="1400" b="1" dirty="0" smtClean="0">
                <a:solidFill>
                  <a:schemeClr val="tx1"/>
                </a:solidFill>
              </a:endParaRPr>
            </a:p>
          </p:txBody>
        </p:sp>
      </p:grpSp>
      <p:grpSp>
        <p:nvGrpSpPr>
          <p:cNvPr id="28" name="Group 27"/>
          <p:cNvGrpSpPr/>
          <p:nvPr/>
        </p:nvGrpSpPr>
        <p:grpSpPr>
          <a:xfrm>
            <a:off x="304800" y="4191000"/>
            <a:ext cx="8610600" cy="2405062"/>
            <a:chOff x="304800" y="4191000"/>
            <a:chExt cx="8610600" cy="2405062"/>
          </a:xfrm>
        </p:grpSpPr>
        <p:grpSp>
          <p:nvGrpSpPr>
            <p:cNvPr id="18" name="Group 17"/>
            <p:cNvGrpSpPr/>
            <p:nvPr/>
          </p:nvGrpSpPr>
          <p:grpSpPr>
            <a:xfrm>
              <a:off x="566737" y="4191000"/>
              <a:ext cx="8348663" cy="2405062"/>
              <a:chOff x="566737" y="4300538"/>
              <a:chExt cx="8348663" cy="2405062"/>
            </a:xfrm>
          </p:grpSpPr>
          <p:sp>
            <p:nvSpPr>
              <p:cNvPr id="27" name="TextBox 26"/>
              <p:cNvSpPr txBox="1"/>
              <p:nvPr/>
            </p:nvSpPr>
            <p:spPr>
              <a:xfrm>
                <a:off x="5715000" y="5562600"/>
                <a:ext cx="3200400" cy="954107"/>
              </a:xfrm>
              <a:prstGeom prst="rect">
                <a:avLst/>
              </a:prstGeom>
              <a:noFill/>
            </p:spPr>
            <p:txBody>
              <a:bodyPr wrap="square" rtlCol="0">
                <a:spAutoFit/>
              </a:bodyPr>
              <a:lstStyle/>
              <a:p>
                <a:pPr algn="l"/>
                <a:r>
                  <a:rPr lang="en-US" sz="1400" b="1" dirty="0" smtClean="0">
                    <a:solidFill>
                      <a:schemeClr val="tx1"/>
                    </a:solidFill>
                  </a:rPr>
                  <a:t>A. </a:t>
                </a:r>
                <a:r>
                  <a:rPr lang="en-US" sz="1400" b="1" dirty="0" err="1" smtClean="0">
                    <a:solidFill>
                      <a:schemeClr val="tx1"/>
                    </a:solidFill>
                  </a:rPr>
                  <a:t>Schliesser</a:t>
                </a:r>
                <a:r>
                  <a:rPr lang="en-US" sz="1400" b="1" dirty="0" smtClean="0">
                    <a:solidFill>
                      <a:schemeClr val="tx1"/>
                    </a:solidFill>
                  </a:rPr>
                  <a:t> and T.  J. </a:t>
                </a:r>
                <a:r>
                  <a:rPr lang="en-US" sz="1400" b="1" dirty="0" err="1" smtClean="0">
                    <a:solidFill>
                      <a:schemeClr val="tx1"/>
                    </a:solidFill>
                  </a:rPr>
                  <a:t>Kippenberg</a:t>
                </a:r>
                <a:r>
                  <a:rPr lang="en-US" sz="1400" b="1" dirty="0" smtClean="0">
                    <a:solidFill>
                      <a:schemeClr val="tx1"/>
                    </a:solidFill>
                  </a:rPr>
                  <a:t>, Advances in Atomic, Molecular, and Optical Physics, Vol. 58, (Academic Press, San Diego, 2010), p. 207.</a:t>
                </a:r>
              </a:p>
            </p:txBody>
          </p:sp>
          <p:pic>
            <p:nvPicPr>
              <p:cNvPr id="1026" name="Picture 2" descr="C:\Documents and Settings\Carlton Caves\My Documents\My Stuff 2\talks\waveformestimation\KippenbergResonators.jpg"/>
              <p:cNvPicPr>
                <a:picLocks noChangeAspect="1" noChangeArrowheads="1"/>
              </p:cNvPicPr>
              <p:nvPr/>
            </p:nvPicPr>
            <p:blipFill>
              <a:blip r:embed="rId5" cstate="print"/>
              <a:srcRect/>
              <a:stretch>
                <a:fillRect/>
              </a:stretch>
            </p:blipFill>
            <p:spPr bwMode="auto">
              <a:xfrm>
                <a:off x="566737" y="4300538"/>
                <a:ext cx="5148263" cy="2405062"/>
              </a:xfrm>
              <a:prstGeom prst="rect">
                <a:avLst/>
              </a:prstGeom>
              <a:noFill/>
            </p:spPr>
          </p:pic>
        </p:grpSp>
        <p:sp>
          <p:nvSpPr>
            <p:cNvPr id="26" name="TextBox 25"/>
            <p:cNvSpPr txBox="1"/>
            <p:nvPr/>
          </p:nvSpPr>
          <p:spPr>
            <a:xfrm>
              <a:off x="304800" y="6248400"/>
              <a:ext cx="2590800" cy="307777"/>
            </a:xfrm>
            <a:prstGeom prst="rect">
              <a:avLst/>
            </a:prstGeom>
            <a:noFill/>
          </p:spPr>
          <p:txBody>
            <a:bodyPr wrap="square" rtlCol="0">
              <a:spAutoFit/>
            </a:bodyPr>
            <a:lstStyle/>
            <a:p>
              <a:pPr algn="l"/>
              <a:r>
                <a:rPr lang="en-US" sz="1400" b="1" dirty="0" err="1" smtClean="0">
                  <a:solidFill>
                    <a:schemeClr val="tx1"/>
                  </a:solidFill>
                </a:rPr>
                <a:t>Toroidal</a:t>
              </a:r>
              <a:r>
                <a:rPr lang="en-US" sz="1400" b="1" dirty="0" smtClean="0">
                  <a:solidFill>
                    <a:schemeClr val="tx1"/>
                  </a:solidFill>
                </a:rPr>
                <a:t> </a:t>
              </a:r>
              <a:r>
                <a:rPr lang="en-US" sz="1400" b="1" dirty="0" err="1" smtClean="0">
                  <a:solidFill>
                    <a:schemeClr val="tx1"/>
                  </a:solidFill>
                </a:rPr>
                <a:t>microresonator</a:t>
              </a:r>
              <a:endParaRPr lang="en-US" sz="1400" b="1"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5943505"/>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4797"/>
            <a:ext cx="4419600" cy="68332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4876800" y="5181600"/>
            <a:ext cx="3962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algn="l" eaLnBrk="1"/>
            <a:r>
              <a:rPr lang="en-GB" sz="1400" b="1" dirty="0" smtClean="0">
                <a:solidFill>
                  <a:srgbClr val="000000"/>
                </a:solidFill>
                <a:latin typeface="Helvetica" pitchFamily="34" charset="0"/>
                <a:cs typeface="Helvetica" pitchFamily="34" charset="0"/>
              </a:rPr>
              <a:t>T. J. </a:t>
            </a:r>
            <a:r>
              <a:rPr lang="en-GB" sz="1400" b="1" dirty="0" err="1" smtClean="0">
                <a:solidFill>
                  <a:srgbClr val="000000"/>
                </a:solidFill>
                <a:latin typeface="Helvetica" pitchFamily="34" charset="0"/>
                <a:cs typeface="Helvetica" pitchFamily="34" charset="0"/>
              </a:rPr>
              <a:t>Kippenberg</a:t>
            </a:r>
            <a:r>
              <a:rPr lang="en-GB" sz="1400" b="1" dirty="0" smtClean="0">
                <a:solidFill>
                  <a:srgbClr val="000000"/>
                </a:solidFill>
                <a:latin typeface="Helvetica" pitchFamily="34" charset="0"/>
                <a:cs typeface="Helvetica" pitchFamily="34" charset="0"/>
              </a:rPr>
              <a:t> and K. J. </a:t>
            </a:r>
            <a:r>
              <a:rPr lang="en-GB" sz="1400" b="1" dirty="0" err="1" smtClean="0">
                <a:solidFill>
                  <a:srgbClr val="000000"/>
                </a:solidFill>
                <a:latin typeface="Helvetica" pitchFamily="34" charset="0"/>
                <a:cs typeface="Helvetica" pitchFamily="34" charset="0"/>
              </a:rPr>
              <a:t>Vahala</a:t>
            </a:r>
            <a:r>
              <a:rPr lang="en-GB" sz="1400" b="1" dirty="0" smtClean="0">
                <a:solidFill>
                  <a:srgbClr val="000000"/>
                </a:solidFill>
                <a:latin typeface="Helvetica" pitchFamily="34" charset="0"/>
                <a:cs typeface="Helvetica" pitchFamily="34" charset="0"/>
              </a:rPr>
              <a:t>, Science 321, 172 (2008).</a:t>
            </a:r>
            <a:endParaRPr lang="en-GB" sz="1400" b="1" dirty="0">
              <a:solidFill>
                <a:srgbClr val="000000"/>
              </a:solidFill>
              <a:latin typeface="Helvetica" pitchFamily="34" charset="0"/>
              <a:cs typeface="Helvetica" pitchFamily="34" charset="0"/>
            </a:endParaRPr>
          </a:p>
        </p:txBody>
      </p:sp>
      <p:sp>
        <p:nvSpPr>
          <p:cNvPr id="7" name="Text Box 17"/>
          <p:cNvSpPr txBox="1">
            <a:spLocks noChangeArrowheads="1"/>
          </p:cNvSpPr>
          <p:nvPr/>
        </p:nvSpPr>
        <p:spPr bwMode="auto">
          <a:xfrm>
            <a:off x="4953000" y="323671"/>
            <a:ext cx="3352800" cy="1200329"/>
          </a:xfrm>
          <a:prstGeom prst="rect">
            <a:avLst/>
          </a:prstGeom>
          <a:noFill/>
          <a:ln w="9525">
            <a:noFill/>
            <a:miter lim="800000"/>
            <a:headEnd/>
            <a:tailEnd/>
          </a:ln>
          <a:effectLst/>
        </p:spPr>
        <p:txBody>
          <a:bodyPr wrap="square">
            <a:spAutoFit/>
          </a:bodyPr>
          <a:lstStyle/>
          <a:p>
            <a:pPr eaLnBrk="1" hangingPunct="1"/>
            <a:r>
              <a:rPr lang="en-US" sz="3600" b="1" dirty="0" smtClean="0">
                <a:solidFill>
                  <a:srgbClr val="996633"/>
                </a:solidFill>
                <a:latin typeface="Comic Sans MS" pitchFamily="66" charset="0"/>
              </a:rPr>
              <a:t>Mechanics for force sensing</a:t>
            </a:r>
            <a:endParaRPr lang="en-US" sz="3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USEAMSFONTS" val="True"/>
  <p:tag name="USEBOLDAMS" val="True"/>
  <p:tag name="TEX2PS" val="latex $(base).tex; dvips -D $(res) -E -o $(base).ps $(base).dvi"/>
  <p:tag name="TEX2PSBATCH" val="latex --interaction=nonstopmode $(base).tex; dvips -D $(res) -E -o $(base).ps $(base).dvi"/>
  <p:tag name="DEFAULTMAGNIFICATION" val="2"/>
  <p:tag name="DEFAULTFONTSIZE" val="10"/>
  <p:tag name="DEFAULTWIDTH" val="348"/>
  <p:tag name="DEFAULTHEIGHT" val="476"/>
  <p:tag name="FIRSTCARLTON20CAVES@YOU7QNNFUVWXY5LK" val="2672"/>
  <p:tag name="DEFAULTDISPLAYSOURCE" val="\documentclass{slides}\pagestyle{empty}&#10;\begin{document}&#10;\scriptsize&#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5,0,0.5}&#10;\begin{document}&#10;Langevin force $L(t)$&#10;\end{document}"/>
  <p:tag name="FILENAME" val="TP_tmp"/>
  <p:tag name="FORMAT" val="png256"/>
  <p:tag name="RES" val="1200"/>
  <p:tag name="BLEND" val="0"/>
  <p:tag name="TRANSPARENT" val="0"/>
  <p:tag name="TBUG" val="0"/>
  <p:tag name="ALLOWFS" val="0"/>
  <p:tag name="ORIGWIDTH" val="195"/>
  <p:tag name="PICTUREFILESIZE" val="23712"/>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rm SQL}(\omega)={\TPhbar\over|G(\omega)|}=&#10;\TPhbar m\sqrt{(\omega^2-\omega_0^2)^2+4\beta^2\omega^2}&#10;$$&#10;\end{document}&#10;"/>
  <p:tag name="FILENAME" val="TP_tmp"/>
  <p:tag name="FORMAT" val="pngmono"/>
  <p:tag name="RES" val="1200"/>
  <p:tag name="BLEND" val="0"/>
  <p:tag name="TRANSPARENT" val="0"/>
  <p:tag name="TBUG" val="0"/>
  <p:tag name="ALLOWFS" val="0"/>
  <p:tag name="ORIGWIDTH" val="371"/>
  <p:tag name="PICTUREFILESIZE" val="21804"/>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color[rgb]{0.25,0.5,0.25}S_\eta(\omega)\over&#10;\color[rgb]{1,0,0}S_\xi(\omega)}=|G(\omega)|^2&#10;\nonumber&#10;$$&#10;&#10;\end{document}"/>
  <p:tag name="FILENAME" val="TP_tmp"/>
  <p:tag name="FORMAT" val="png256"/>
  <p:tag name="RES" val="1200"/>
  <p:tag name="BLEND" val="0"/>
  <p:tag name="TRANSPARENT" val="0"/>
  <p:tag name="TBUG" val="0"/>
  <p:tag name="ALLOWFS" val="0"/>
  <p:tag name="ORIGWIDTH" val="132"/>
  <p:tag name="PICTUREFILESIZE" val="21491"/>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color[rgb]{0.25,0.5,0.25}S_\eta(\omega)}&#10;{\color[rgb]{1,0,0}S_\xi(\omega)}=\TPhbar^2/4&#10;\nonumber&#10;$$&#10;\end{document}&#10;"/>
  <p:tag name="FILENAME" val="TP_tmp"/>
  <p:tag name="FORMAT" val="png256"/>
  <p:tag name="RES" val="1200"/>
  <p:tag name="BLEND" val="0"/>
  <p:tag name="TRANSPARENT" val="0"/>
  <p:tag name="TBUG" val="0"/>
  <p:tag name="ALLOWFS" val="0"/>
  <p:tag name="ORIGWIDTH" val="153"/>
  <p:tag name="PICTUREFILESIZE" val="16603"/>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end{document}"/>
  <p:tag name="FILENAME" val="TP_tmp"/>
  <p:tag name="FORMAT" val="png256"/>
  <p:tag name="RES" val="1200"/>
  <p:tag name="BLEND" val="0"/>
  <p:tag name="TRANSPARENT" val="0"/>
  <p:tag name="TBUG" val="0"/>
  <p:tag name="ALLOWFS" val="0"/>
  <p:tag name="ORIGWIDTH" val="263"/>
  <p:tag name="PICTUREFILESIZE" val="24796"/>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atrix{\mbox{Signal force $f(t)$ (waveform)}\cr\mbox{coupling $-qf(t)$\qquad}}&#10;$$&#10;\end{document}"/>
  <p:tag name="FILENAME" val="TP_tmp"/>
  <p:tag name="FORMAT" val="png256"/>
  <p:tag name="RES" val="1200"/>
  <p:tag name="BLEND" val="0"/>
  <p:tag name="TRANSPARENT" val="0"/>
  <p:tag name="TBUG" val="0"/>
  <p:tag name="ALLOWFS" val="0"/>
  <p:tag name="ORIGWIDTH" val="289"/>
  <p:tag name="PICTUREFILESIZE" val="41425"/>
</p:tagLst>
</file>

<file path=ppt/tags/tag10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ta$&#10;\end{document}"/>
  <p:tag name="FILENAME" val="TP_tmp"/>
  <p:tag name="FORMAT" val="png256"/>
  <p:tag name="RES" val="1200"/>
  <p:tag name="BLEND" val="0"/>
  <p:tag name="TRANSPARENT" val="0"/>
  <p:tag name="TBUG" val="0"/>
  <p:tag name="ALLOWFS" val="0"/>
  <p:tag name="ORIGWIDTH" val="13"/>
  <p:tag name="PICTUREFILESIZE" val="2466"/>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 force $\xi(t)$&#10;\end{document}"/>
  <p:tag name="FILENAME" val="TP_tmp"/>
  <p:tag name="FORMAT" val="png256"/>
  <p:tag name="RES" val="1200"/>
  <p:tag name="BLEND" val="0"/>
  <p:tag name="TRANSPARENT" val="0"/>
  <p:tag name="TBUG" val="0"/>
  <p:tag name="ALLOWFS" val="0"/>
  <p:tag name="ORIGWIDTH" val="221"/>
  <p:tag name="PICTUREFILESIZE" val="17703"/>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5,0,0.5}&#10;\begin{document}&#10;Langevin force $L(t)$&#10;\end{document}"/>
  <p:tag name="FILENAME" val="TP_tmp"/>
  <p:tag name="FORMAT" val="png256"/>
  <p:tag name="RES" val="1200"/>
  <p:tag name="BLEND" val="0"/>
  <p:tag name="TRANSPARENT" val="0"/>
  <p:tag name="TBUG" val="0"/>
  <p:tag name="ALLOWFS" val="0"/>
  <p:tag name="ORIGWIDTH" val="195"/>
  <p:tag name="PICTUREFILESIZE" val="23712"/>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begin{eqnarray}&#10;q&amp;=&amp;\mbox{Re}[(X_1+iX_2)e^{-i\omega_0t}]&#10;=X_1\cos\omega_0t+X_2\sin\omega_0t\nonumber\\&#10;p/m\omega_0&amp;=&amp;\mbox{Im}[(X_1+iX_2)e^{-i\omega_0t}]&#10;=-X_1\sin\omega_0t+X_2\cos\omega_0t\nonumber\&#10;\end{eqnarray}&#10;\end{document}&#10;"/>
  <p:tag name="FILENAME" val="TP_tmp"/>
  <p:tag name="FORMAT" val="pngmono"/>
  <p:tag name="RES" val="1200"/>
  <p:tag name="BLEND" val="0"/>
  <p:tag name="TRANSPARENT" val="0"/>
  <p:tag name="TBUG" val="0"/>
  <p:tag name="ALLOWFS" val="0"/>
  <p:tag name="ORIGWIDTH" val="486"/>
  <p:tag name="PICTUREFILESIZE" val="39501"/>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y(\omega)=\myunderbrace{G(\omega)f(\omega)+G(\omega)\xi(\omega)}{q(\omega)}&#10;+\eta(\omega)&#10;$$&#10;\end{document}&#10;"/>
  <p:tag name="FILENAME" val="TP_tmp"/>
  <p:tag name="FORMAT" val="pngmono"/>
  <p:tag name="RES" val="1200"/>
  <p:tag name="BLEND" val="0"/>
  <p:tag name="TRANSPARENT" val="0"/>
  <p:tag name="TBUG" val="0"/>
  <p:tag name="ALLOWFS" val="0"/>
  <p:tag name="ORIGWIDTH" val="297"/>
  <p:tag name="PICTUREFILESIZE" val="20870"/>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5,0,0.5}&#10;\scriptsize&#10;Squeeze this output noise by correlating $\eta$ and $\xi$.\\  &#10;Quantum mechanics requires that an orthogonal\\ &#10;linear combination of $\eta$ and $G\xi$ become very\\&#10;noisy, thus making $\eta$, $\xi$, {\it and\/} $q$ very noisy.&#10;\end{document}&#10;"/>
  <p:tag name="FILENAME" val="TP_tmp"/>
  <p:tag name="FORMAT" val="png256"/>
  <p:tag name="RES" val="1200"/>
  <p:tag name="BLEND" val="0"/>
  <p:tag name="TRANSPARENT" val="0"/>
  <p:tag name="TBUG" val="0"/>
  <p:tag name="ALLOWFS" val="0"/>
  <p:tag name="ORIGWIDTH" val="412"/>
  <p:tag name="PICTUREFILESIZE" val="155625"/>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end{document}"/>
  <p:tag name="FILENAME" val="TP_tmp"/>
  <p:tag name="FORMAT" val="png256"/>
  <p:tag name="RES" val="1200"/>
  <p:tag name="BLEND" val="0"/>
  <p:tag name="TRANSPARENT" val="0"/>
  <p:tag name="TBUG" val="0"/>
  <p:tag name="ALLOWFS" val="0"/>
  <p:tag name="ORIGWIDTH" val="263"/>
  <p:tag name="PICTUREFILESIZE" val="24796"/>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atrix{\mbox{Signal force $f(t)$ (waveform)}\cr\mbox{coupling $-qf(t)$\qquad}}&#10;$$&#10;\end{document}"/>
  <p:tag name="FILENAME" val="TP_tmp"/>
  <p:tag name="FORMAT" val="png256"/>
  <p:tag name="RES" val="1200"/>
  <p:tag name="BLEND" val="0"/>
  <p:tag name="TRANSPARENT" val="0"/>
  <p:tag name="TBUG" val="0"/>
  <p:tag name="ALLOWFS" val="0"/>
  <p:tag name="ORIGWIDTH" val="289"/>
  <p:tag name="PICTUREFILESIZE" val="41425"/>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ta$&#10;\end{document}"/>
  <p:tag name="FILENAME" val="TP_tmp"/>
  <p:tag name="FORMAT" val="png256"/>
  <p:tag name="RES" val="1200"/>
  <p:tag name="BLEND" val="0"/>
  <p:tag name="TRANSPARENT" val="0"/>
  <p:tag name="TBUG" val="0"/>
  <p:tag name="ALLOWFS" val="0"/>
  <p:tag name="ORIGWIDTH" val="13"/>
  <p:tag name="PICTUREFILESIZE" val="2466"/>
</p:tagLst>
</file>

<file path=ppt/tags/tag1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1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 force $\xi(t)$&#10;\end{document}"/>
  <p:tag name="FILENAME" val="TP_tmp"/>
  <p:tag name="FORMAT" val="png256"/>
  <p:tag name="RES" val="1200"/>
  <p:tag name="BLEND" val="0"/>
  <p:tag name="TRANSPARENT" val="0"/>
  <p:tag name="TBUG" val="0"/>
  <p:tag name="ALLOWFS" val="0"/>
  <p:tag name="ORIGWIDTH" val="221"/>
  <p:tag name="PICTUREFILESIZE" val="17703"/>
</p:tagLst>
</file>

<file path=ppt/tags/tag1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5,0,0.5}&#10;\begin{document}&#10;Langevin force $L(t)$&#10;\end{document}"/>
  <p:tag name="FILENAME" val="TP_tmp"/>
  <p:tag name="FORMAT" val="png256"/>
  <p:tag name="RES" val="1200"/>
  <p:tag name="BLEND" val="0"/>
  <p:tag name="TRANSPARENT" val="0"/>
  <p:tag name="TBUG" val="0"/>
  <p:tag name="ALLOWFS" val="0"/>
  <p:tag name="ORIGWIDTH" val="195"/>
  <p:tag name="PICTUREFILESIZE" val="23712"/>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rm est}(\omega)\ge&#10;{\TPhbar^2\over4S_{\Delta q}(\omega)}=&#10;{1\over|G(\omega)|^2}{\TPhbar^2\over4S_\xi(\omega)}=&#10;{S_\eta(\omega)\over|G(\omega)|^2}&#10;$$&#10;\end{document}&#10;"/>
  <p:tag name="FILENAME" val="TP_tmp"/>
  <p:tag name="FORMAT" val="pngmono"/>
  <p:tag name="RES" val="1200"/>
  <p:tag name="BLEND" val="0"/>
  <p:tag name="TRANSPARENT" val="0"/>
  <p:tag name="TBUG" val="0"/>
  <p:tag name="ALLOWFS" val="0"/>
  <p:tag name="ORIGWIDTH" val="381"/>
  <p:tag name="PICTUREFILESIZE" val="28671"/>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rm est}(\omega)\left(&#10;S_{\Delta q}(\omega)+{\TPhbar^2\over4S_{\Delta f}(\omega)}\right)\ge&#10;{\TPhbar^2\over4}&#10;$$&#10;\end{document}&#10;"/>
  <p:tag name="FILENAME" val="TP_tmp"/>
  <p:tag name="FORMAT" val="pngmono"/>
  <p:tag name="RES" val="1200"/>
  <p:tag name="BLEND" val="0"/>
  <p:tag name="TRANSPARENT" val="0"/>
  <p:tag name="TBUG" val="0"/>
  <p:tag name="ALLOWFS" val="0"/>
  <p:tag name="ORIGWIDTH" val="280"/>
  <p:tag name="PICTUREFILESIZE" val="19752"/>
</p:tagLst>
</file>

<file path=ppt/tags/tag127.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S_{\Delta q}(\omega)=|G(\omega)|^2&#10;{\color[rgb]{1,0,0}S_\xi(\omega)}&#10;$$&#10;\end{document}&#10;"/>
  <p:tag name="FILENAME" val="TP_tmp"/>
  <p:tag name="FORMAT" val="png256"/>
  <p:tag name="RES" val="1200"/>
  <p:tag name="BLEND" val="0"/>
  <p:tag name="TRANSPARENT" val="0"/>
  <p:tag name="TBUG" val="0"/>
  <p:tag name="ALLOWFS" val="0"/>
  <p:tag name="ORIGWIDTH" val="185"/>
  <p:tag name="PICTUREFILESIZE" val="16922"/>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Delta z}(\omega)={S_\eta(\omega)\over|G(\omega)|^2}&#10;$$&#10;\end{document}&#10;"/>
  <p:tag name="FILENAME" val="TP_tmp"/>
  <p:tag name="FORMAT" val="pngmono"/>
  <p:tag name="RES" val="1200"/>
  <p:tag name="BLEND" val="0"/>
  <p:tag name="TRANSPARENT" val="0"/>
  <p:tag name="TBUG" val="0"/>
  <p:tag name="ALLOWFS" val="0"/>
  <p:tag name="ORIGWIDTH" val="144"/>
  <p:tag name="PICTUREFILESIZE" val="11564"/>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Q=q+q'&amp;&amp;\nonumber\\&#10;\delta q=(q-q')/2&amp;&amp;\nonumber&#10;\end{eqnarray}&#10;\end{document}"/>
  <p:tag name="FILENAME" val="TP_tmp"/>
  <p:tag name="FORMAT" val="pngmono"/>
  <p:tag name="RES" val="1200"/>
  <p:tag name="BLEND" val="0"/>
  <p:tag name="TRANSPARENT" val="0"/>
  <p:tag name="TBUG" val="0"/>
  <p:tag name="ALLOWFS" val="0"/>
  <p:tag name="ORIGWIDTH" val="144"/>
  <p:tag name="PICTUREFILESIZE" val="12065"/>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amp;&amp;P=(p+p')/2\nonumber\\&#10;&amp;&amp;\delta p=p-p'\nonumber&#10;\end{eqnarray}&#10;\end{document}"/>
  <p:tag name="FILENAME" val="TP_tmp"/>
  <p:tag name="FORMAT" val="pngmono"/>
  <p:tag name="RES" val="1200"/>
  <p:tag name="BLEND" val="0"/>
  <p:tag name="TRANSPARENT" val="0"/>
  <p:tag name="TBUG" val="0"/>
  <p:tag name="ALLOWFS" val="0"/>
  <p:tag name="ORIGWIDTH" val="144"/>
  <p:tag name="PICTUREFILESIZE" val="12250"/>
</p:tagLst>
</file>

<file path=ppt/tags/tag1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force $\xi(t)$&#10;\end{document}"/>
  <p:tag name="FILENAME" val="TP_tmp"/>
  <p:tag name="FORMAT" val="png256"/>
  <p:tag name="RES" val="1200"/>
  <p:tag name="BLEND" val="0"/>
  <p:tag name="TRANSPARENT" val="0"/>
  <p:tag name="TBUG" val="0"/>
  <p:tag name="ALLOWFS" val="0"/>
  <p:tag name="ORIGWIDTH" val="119"/>
  <p:tag name="PICTUREFILESIZE" val="18892"/>
</p:tagLst>
</file>

<file path=ppt/tags/tag13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force $\xi(t)$&#10;\end{document}"/>
  <p:tag name="FILENAME" val="TP_tmp"/>
  <p:tag name="FORMAT" val="png256"/>
  <p:tag name="RES" val="1200"/>
  <p:tag name="BLEND" val="0"/>
  <p:tag name="TRANSPARENT" val="0"/>
  <p:tag name="TBUG" val="0"/>
  <p:tag name="ALLOWFS" val="0"/>
  <p:tag name="ORIGWIDTH" val="119"/>
  <p:tag name="PICTUREFILESIZE" val="18892"/>
</p:tagLst>
</file>

<file path=ppt/tags/tag1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100"/>
  <p:tag name="PICTUREFILESIZE" val="7882"/>
</p:tagLst>
</file>

<file path=ppt/tags/tag1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33"/>
  <p:tag name="PICTUREFILESIZE" val="2605"/>
</p:tagLst>
</file>

<file path=ppt/tags/tag1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40"/>
  <p:tag name="PICTUREFILESIZE" val="4928"/>
</p:tagLst>
</file>

<file path=ppt/tags/tag13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Force $f(t)$&#10;\end{document}"/>
  <p:tag name="FILENAME" val="TP_tmp"/>
  <p:tag name="FORMAT" val="png256"/>
  <p:tag name="RES" val="1200"/>
  <p:tag name="BLEND" val="0"/>
  <p:tag name="TRANSPARENT" val="0"/>
  <p:tag name="TBUG" val="0"/>
  <p:tag name="ALLOWFS" val="0"/>
  <p:tag name="ORIGWIDTH" val="100"/>
  <p:tag name="PICTUREFILESIZE" val="8718"/>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1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1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1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q(t)+q'(t)+{\color[rgb]{0.25,0.5,0.25}\eta(t)}$&#10;\end{document}"/>
  <p:tag name="FILENAME" val="TP_tmp"/>
  <p:tag name="FORMAT" val="png256"/>
  <p:tag name="RES" val="1200"/>
  <p:tag name="BLEND" val="0"/>
  <p:tag name="TRANSPARENT" val="0"/>
  <p:tag name="TBUG" val="0"/>
  <p:tag name="ALLOWFS" val="0"/>
  <p:tag name="ORIGWIDTH" val="464"/>
  <p:tag name="PICTUREFILESIZE" val="45396"/>
</p:tagLst>
</file>

<file path=ppt/tags/tag1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1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scriptsize&#10;\color[rgb]{0,0,1}&#10;Oscillator ($q$,$p$) and negative-mass oscillator ($q'$,$p'$)&#10;\end{document}"/>
  <p:tag name="FILENAME" val="TP_tmp"/>
  <p:tag name="FORMAT" val="png256"/>
  <p:tag name="RES" val="1200"/>
  <p:tag name="BLEND" val="0"/>
  <p:tag name="TRANSPARENT" val="0"/>
  <p:tag name="TBUG" val="0"/>
  <p:tag name="ALLOWFS" val="0"/>
  <p:tag name="ORIGWIDTH" val="423"/>
  <p:tag name="PICTUREFILESIZE" val="31999"/>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scriptsize&#10;\color[rgb]{0.25,0.5,0.25}&#10;Back-action noise in $q$ and $q'$ cancels in $Q=q+q'$&#10;\centerline{OR}&#10;$Q=q+q'$ is a new BAE observable, which, rather than being conserved, &#10;acts just like oscillator position, responding to a force in the same way.&#10;\end{document}"/>
  <p:tag name="FILENAME" val="TP_tmp"/>
  <p:tag name="FORMAT" val="png256"/>
  <p:tag name="RES" val="1200"/>
  <p:tag name="BLEND" val="0"/>
  <p:tag name="TRANSPARENT" val="0"/>
  <p:tag name="TBUG" val="0"/>
  <p:tag name="ALLOWFS" val="0"/>
  <p:tag name="ORIGWIDTH" val="467"/>
  <p:tag name="PICTUREFILESIZE" val="176295"/>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Q=q+q'&amp;&amp;\nonumber\\&#10;\delta q=(q-q')/2&amp;&amp;\nonumber&#10;\end{eqnarray}&#10;\end{document}"/>
  <p:tag name="FILENAME" val="TP_tmp"/>
  <p:tag name="FORMAT" val="pngmono"/>
  <p:tag name="RES" val="1200"/>
  <p:tag name="BLEND" val="0"/>
  <p:tag name="TRANSPARENT" val="0"/>
  <p:tag name="TBUG" val="0"/>
  <p:tag name="ALLOWFS" val="0"/>
  <p:tag name="ORIGWIDTH" val="144"/>
  <p:tag name="PICTUREFILESIZE" val="12065"/>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amp;&amp;P=(p+p')/2\nonumber\\&#10;&amp;&amp;\delta p=p-p'\nonumber&#10;\end{eqnarray}&#10;\end{document}"/>
  <p:tag name="FILENAME" val="TP_tmp"/>
  <p:tag name="FORMAT" val="pngmono"/>
  <p:tag name="RES" val="1200"/>
  <p:tag name="BLEND" val="0"/>
  <p:tag name="TRANSPARENT" val="0"/>
  <p:tag name="TBUG" val="0"/>
  <p:tag name="ALLOWFS" val="0"/>
  <p:tag name="ORIGWIDTH" val="144"/>
  <p:tag name="PICTUREFILESIZE" val="12250"/>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scriptsize&#10;$$&#10;\left(\matrix{\mbox{differential}\cr\mbox{strain}\cr\mbox{sensitivity}}\right)&#10;\simeq3\times10^{-23}&#10;$$&#10;$$&#10;\left(\matrix{\mbox{differential}\cr\mbox{displacement}\cr\mbox{sensitivity}}\right)&#10;\simeq10^{-19}\,\mbox{m}&#10;$$&#10;\begin{center}&#10;from 10$\,$Hz to 7,000$\,$Hz.&#10;\end{center}&#10;\end{document}&#10;"/>
  <p:tag name="FILENAME" val="TP_tmp"/>
  <p:tag name="FORMAT" val="pngmono"/>
  <p:tag name="RES" val="1200"/>
  <p:tag name="BLEND" val="0"/>
  <p:tag name="TRANSPARENT" val="0"/>
  <p:tag name="TBUG" val="0"/>
  <p:tag name="ALLOWFS" val="0"/>
  <p:tag name="ORIGWIDTH" val="226"/>
  <p:tag name="PICTUREFILESIZE" val="4757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begin{eqnarray}&#10;&amp;&amp;\Delta q\simeq\sqrt{\Delta q_0^2+{\Delta p_0^2\tau^2\over m^2}}\ge&#10;\sqrt{2\tau\Delta q_0\Delta p_0\over m}\ge\sqrt{\TPhbar\tau\over m}\equiv&#10;\Delta q_{\rm SQL}\nonumber\\&#10;&amp;&amp;\vphantom{\bigg(}\nonumber\\&#10;&amp;&amp;\delta q\simeq{f\tau^2\over2m}\quad\Longrightarrow\quad&#10;f_{\rm SQL}\equiv{2m\over\tau^2}\Delta q_{\rm SQL}&#10;=\sqrt{4\TPhbar m\over\tau^3}\nonumber&#10;\end{eqnarray}&#10;\vphantom{X}&#10;\begin{eqnarray}&#10;m\simeq 50\,\mbox{kg},&amp;&amp;\Delta\nu=1/\tau\simeq100\,\mbox{Hz}\nonumber\\&#10;&amp;&amp;\nonumber\\&#10;&amp;&amp;\Longrightarrow\quad&#10;\Delta q_{\rm SQL}\simeq 10^{-19}\,\mbox{m},\quad&#10;f_{\rm SQL}\simeq 100\,\mbox{fN}\nonumber&#10;\end{eqnarray}&#10;\end{document}&#10;"/>
  <p:tag name="FILENAME" val="TP_tmp"/>
  <p:tag name="FORMAT" val="pngmono"/>
  <p:tag name="RES" val="1200"/>
  <p:tag name="BLEND" val="0"/>
  <p:tag name="TRANSPARENT" val="0"/>
  <p:tag name="TBUG" val="0"/>
  <p:tag name="ALLOWFS" val="0"/>
  <p:tag name="ORIGWIDTH" val="476"/>
  <p:tag name="PICTUREFILESIZE" val="82647"/>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begin{eqnarray}&#10;&amp;&amp;\Delta q_{\rm SQL}\equiv\sqrt{\TPhbar\over2m\omega_0}\nonumber\\&#10;&amp;&amp;\delta q\simeq{f\tau\over2m\omega_0}\quad\Longrightarrow\quad&#10;f_{\rm SQL}\equiv{2m\omega_0\over\tau}\Delta q_{\rm SQL}&#10;=\sqrt{2\TPhbar m\omega_0\over\tau^2}\nonumber&#10;\end{eqnarray}&#10;\vphantom{X}&#10;\begin{eqnarray}&#10;&amp;&amp;m\simeq 10\,\mbox{pg},\quad1/\tau_0=\omega_0/2\pi\simeq10\,\mbox{MHz},&#10;\quad Q\simeq 10^4\mbox{--}10^6\nonumber\\&#10;&amp;&amp;\nonumber\\&#10;&amp;&amp;\phantom{m\simeq 10}\Longrightarrow\quad&#10;\Delta q_{\rm SQL}\simeq 10\,\mbox{fm},\quad&#10;f_{\rm SQL}\simeq 100\,\mbox{fN}\times{\tau_0\over\tau}\nonumber&#10;\end{eqnarray}&#10;\end{document}&#10;"/>
  <p:tag name="FILENAME" val="TP_tmp"/>
  <p:tag name="FORMAT" val="pngmono"/>
  <p:tag name="RES" val="1200"/>
  <p:tag name="BLEND" val="0"/>
  <p:tag name="TRANSPARENT" val="0"/>
  <p:tag name="TBUG" val="0"/>
  <p:tag name="ALLOWFS" val="0"/>
  <p:tag name="ORIGWIDTH" val="440"/>
  <p:tag name="PICTUREFILESIZE" val="73362"/>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pmatrix{\mbox{force between two}\cr&#10;     \mbox{Bohr magnetons}\cr&#10;     \mbox{separated by $r=1\,$nm}&#10;        }&#10;={\mu_0\over4\pi}\times{\mu_B^2\over r^4}\simeq&#10;10\,\mbox{aN}&#10;$$&#10;\end{document}"/>
  <p:tag name="FILENAME" val="TP_tmp"/>
  <p:tag name="FORMAT" val="pngmono"/>
  <p:tag name="RES" val="1200"/>
  <p:tag name="BLEND" val="0"/>
  <p:tag name="TRANSPARENT" val="0"/>
  <p:tag name="TBUG" val="0"/>
  <p:tag name="ALLOWFS" val="0"/>
  <p:tag name="ORIGWIDTH" val="380"/>
  <p:tag name="PICTUREFILESIZE" val="34065"/>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mu_B=e\TPhbar/2m_ec=e\lambda_c/4\pi\simeq&#10;e\times 0.2\,\mbox{pm}&#10;$$&#10;\end{document}"/>
  <p:tag name="FILENAME" val="TP_tmp"/>
  <p:tag name="FORMAT" val="pngmono"/>
  <p:tag name="RES" val="1200"/>
  <p:tag name="BLEND" val="0"/>
  <p:tag name="TRANSPARENT" val="0"/>
  <p:tag name="TBUG" val="0"/>
  <p:tag name="ALLOWFS" val="0"/>
  <p:tag name="ORIGWIDTH" val="301"/>
  <p:tag name="PICTUREFILESIZE" val="13773"/>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Delta q_{\rm SQL}=\sqrt{\TPhbar\over2m\omega_0}\qquad&#10;f_{\rm SQL}=\sqrt{2\TPhbar m\omega_0\over\tau^2}=&#10;\Delta\nu\sqrt{2\TPhbar m\omega_0}&#10;$$&#10;\end{document}&#10;"/>
  <p:tag name="FILENAME" val="TP_tmp"/>
  <p:tag name="FORMAT" val="pngmono"/>
  <p:tag name="RES" val="1200"/>
  <p:tag name="BLEND" val="0"/>
  <p:tag name="TRANSPARENT" val="0"/>
  <p:tag name="TBUG" val="0"/>
  <p:tag name="ALLOWFS" val="0"/>
  <p:tag name="ORIGWIDTH" val="447"/>
  <p:tag name="PICTUREFILESIZE" val="27133"/>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Delta q_{\rm SQL}=\sqrt{\TPhbar\tau\over m}\qquad&#10;f_{\rm SQL}=\sqrt{4\TPhbar m\over\tau^3}=&#10;\Delta\nu\sqrt{4\TPhbar m(\Delta\nu)}&#10;$$&#10;\end{document}&#10;"/>
  <p:tag name="FILENAME" val="TP_tmp"/>
  <p:tag name="FORMAT" val="pngmono"/>
  <p:tag name="RES" val="1200"/>
  <p:tag name="BLEND" val="0"/>
  <p:tag name="TRANSPARENT" val="0"/>
  <p:tag name="TBUG" val="0"/>
  <p:tag name="ALLOWFS" val="0"/>
  <p:tag name="ORIGWIDTH" val="429"/>
  <p:tag name="PICTUREFILESIZE" val="24670"/>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rm SQL}(\omega)={\TPhbar\over|G(\omega)|}=&#10;\TPhbar m\sqrt{(\omega^2-\omega_0^2)^2+4\beta^2\omega^2}&#10;$$&#10;\end{document}&#10;"/>
  <p:tag name="FILENAME" val="TP_tmp"/>
  <p:tag name="FORMAT" val="pngmono"/>
  <p:tag name="RES" val="1200"/>
  <p:tag name="BLEND" val="0"/>
  <p:tag name="TRANSPARENT" val="1"/>
  <p:tag name="TBUG" val="0"/>
  <p:tag name="ALLOWFS" val="0"/>
  <p:tag name="ORIGWIDTH" val="371"/>
  <p:tag name="PICTUREFILESIZE" val="21804"/>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end{document}"/>
  <p:tag name="FILENAME" val="TP_tmp"/>
  <p:tag name="FORMAT" val="png256"/>
  <p:tag name="RES" val="1200"/>
  <p:tag name="BLEND" val="0"/>
  <p:tag name="TRANSPARENT" val="0"/>
  <p:tag name="TBUG" val="0"/>
  <p:tag name="ALLOWFS" val="0"/>
  <p:tag name="ORIGWIDTH" val="263"/>
  <p:tag name="PICTUREFILESIZE" val="24796"/>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begin{eqnarray}&#10;&amp;&amp;\ddot q+2\beta\dot q+\omega_0^2q={f(t)\over m}+{\xi(t)\over m}+{L(t)\over m}\nonumber\\&#10;&amp;&amp;y(t)=q(t)+\eta(t)\nonumber&#10;\end{eqnarray}&#10;\end{document}&#10;"/>
  <p:tag name="FILENAME" val="TP_tmp"/>
  <p:tag name="FORMAT" val="pngmono"/>
  <p:tag name="RES" val="1200"/>
  <p:tag name="BLEND" val="0"/>
  <p:tag name="TRANSPARENT" val="0"/>
  <p:tag name="TBUG" val="0"/>
  <p:tag name="ALLOWFS" val="0"/>
  <p:tag name="ORIGWIDTH" val="291"/>
  <p:tag name="PICTUREFILESIZE" val="2423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atrix{\mbox{Signal force $f(t)$ (waveform)}\cr\mbox{coupling $-qf(t)$\qquad}}&#10;$$&#10;\end{document}"/>
  <p:tag name="FILENAME" val="TP_tmp"/>
  <p:tag name="FORMAT" val="png256"/>
  <p:tag name="RES" val="1200"/>
  <p:tag name="BLEND" val="0"/>
  <p:tag name="TRANSPARENT" val="0"/>
  <p:tag name="TBUG" val="0"/>
  <p:tag name="ALLOWFS" val="0"/>
  <p:tag name="ORIGWIDTH" val="289"/>
  <p:tag name="PICTUREFILESIZE" val="41425"/>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ta$&#10;\end{document}"/>
  <p:tag name="FILENAME" val="TP_tmp"/>
  <p:tag name="FORMAT" val="png256"/>
  <p:tag name="RES" val="1200"/>
  <p:tag name="BLEND" val="0"/>
  <p:tag name="TRANSPARENT" val="0"/>
  <p:tag name="TBUG" val="0"/>
  <p:tag name="ALLOWFS" val="0"/>
  <p:tag name="ORIGWIDTH" val="13"/>
  <p:tag name="PICTUREFILESIZE" val="2466"/>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 force $\xi(t)$&#10;\end{document}"/>
  <p:tag name="FILENAME" val="TP_tmp"/>
  <p:tag name="FORMAT" val="png256"/>
  <p:tag name="RES" val="1200"/>
  <p:tag name="BLEND" val="0"/>
  <p:tag name="TRANSPARENT" val="0"/>
  <p:tag name="TBUG" val="0"/>
  <p:tag name="ALLOWFS" val="0"/>
  <p:tag name="ORIGWIDTH" val="221"/>
  <p:tag name="PICTUREFILESIZE" val="17703"/>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5,0,0.5}&#10;\begin{document}&#10;Langevin force $L(t)$&#10;\end{document}"/>
  <p:tag name="FILENAME" val="TP_tmp"/>
  <p:tag name="FORMAT" val="png256"/>
  <p:tag name="RES" val="1200"/>
  <p:tag name="BLEND" val="0"/>
  <p:tag name="TRANSPARENT" val="0"/>
  <p:tag name="TBUG" val="0"/>
  <p:tag name="ALLOWFS" val="0"/>
  <p:tag name="ORIGWIDTH" val="195"/>
  <p:tag name="PICTUREFILESIZE" val="23712"/>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end{document}"/>
  <p:tag name="FILENAME" val="TP_tmp"/>
  <p:tag name="FORMAT" val="png256"/>
  <p:tag name="RES" val="1200"/>
  <p:tag name="BLEND" val="0"/>
  <p:tag name="TRANSPARENT" val="0"/>
  <p:tag name="TBUG" val="0"/>
  <p:tag name="ALLOWFS" val="0"/>
  <p:tag name="ORIGWIDTH" val="263"/>
  <p:tag name="PICTUREFILESIZE" val="24796"/>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atrix{\mbox{Signal force $f(t)$ (waveform)}\cr\mbox{coupling $-qf(t)$\qquad}}&#10;$$&#10;\end{document}"/>
  <p:tag name="FILENAME" val="TP_tmp"/>
  <p:tag name="FORMAT" val="png256"/>
  <p:tag name="RES" val="1200"/>
  <p:tag name="BLEND" val="0"/>
  <p:tag name="TRANSPARENT" val="0"/>
  <p:tag name="TBUG" val="0"/>
  <p:tag name="ALLOWFS" val="0"/>
  <p:tag name="ORIGWIDTH" val="289"/>
  <p:tag name="PICTUREFILESIZE" val="4142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ta$&#10;\end{document}"/>
  <p:tag name="FILENAME" val="TP_tmp"/>
  <p:tag name="FORMAT" val="png256"/>
  <p:tag name="RES" val="1200"/>
  <p:tag name="BLEND" val="0"/>
  <p:tag name="TRANSPARENT" val="0"/>
  <p:tag name="TBUG" val="0"/>
  <p:tag name="ALLOWFS" val="0"/>
  <p:tag name="ORIGWIDTH" val="13"/>
  <p:tag name="PICTUREFILESIZE" val="2466"/>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 force $\xi(t)$&#10;\end{document}"/>
  <p:tag name="FILENAME" val="TP_tmp"/>
  <p:tag name="FORMAT" val="png256"/>
  <p:tag name="RES" val="1200"/>
  <p:tag name="BLEND" val="0"/>
  <p:tag name="TRANSPARENT" val="0"/>
  <p:tag name="TBUG" val="0"/>
  <p:tag name="ALLOWFS" val="0"/>
  <p:tag name="ORIGWIDTH" val="221"/>
  <p:tag name="PICTUREFILESIZE" val="17703"/>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5,0,0.5}&#10;\begin{document}&#10;Langevin force $L(t)$&#10;\end{document}"/>
  <p:tag name="FILENAME" val="TP_tmp"/>
  <p:tag name="FORMAT" val="png256"/>
  <p:tag name="RES" val="1200"/>
  <p:tag name="BLEND" val="0"/>
  <p:tag name="TRANSPARENT" val="0"/>
  <p:tag name="TBUG" val="0"/>
  <p:tag name="ALLOWFS" val="0"/>
  <p:tag name="ORIGWIDTH" val="195"/>
  <p:tag name="PICTUREFILESIZE" val="23712"/>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begin{eqnarray}&#10;&amp;&amp;q(\omega)=G(\omega)[f(\omega)+\xi(\omega)+L(\omega)]\nonumber\\&#10;&amp;&amp;\vphantom{q}\nonumber\\&#10;&amp;&amp;\phantom{q}&#10;\pmatrix{\mbox{response or}\cr\mbox{transfer function}}=&#10;G(\omega)\equiv{1\over m(\omega_0^2-\omega^2-2i\beta\omega)}\nonumber\\&#10;&amp;&amp;\vphantom{\Bigg(}\nonumber\\&#10;&amp;&amp;z(\omega)={1\over G(\omega)}y(\omega)=&#10;f(\omega)+{\eta(\omega)\over G(\omega)}+\xi(\omega)+L(\omega)\nonumber&#10;\end{eqnarray}&#10;\end{document}&#10;"/>
  <p:tag name="FILENAME" val="TP_tmp"/>
  <p:tag name="FORMAT" val="pngmono"/>
  <p:tag name="RES" val="1200"/>
  <p:tag name="BLEND" val="0"/>
  <p:tag name="TRANSPARENT" val="0"/>
  <p:tag name="TBUG" val="0"/>
  <p:tag name="ALLOWFS" val="0"/>
  <p:tag name="ORIGWIDTH" val="427"/>
  <p:tag name="PICTUREFILESIZE" val="67906"/>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begin{eqnarray}&#10;&amp;&amp;\ddot q+2\beta\dot q+\omega_0^2q={f(t)\over m}+{\xi(t)\over m}+{L(t)\over m}\nonumber\\&#10;&amp;&amp;y(t)=q(t)+\eta(t)\nonumber&#10;\end{eqnarray}&#10;\end{document}&#10;"/>
  <p:tag name="FILENAME" val="TP_tmp"/>
  <p:tag name="FORMAT" val="pngmono"/>
  <p:tag name="RES" val="1200"/>
  <p:tag name="BLEND" val="0"/>
  <p:tag name="TRANSPARENT" val="0"/>
  <p:tag name="TBUG" val="0"/>
  <p:tag name="ALLOWFS" val="0"/>
  <p:tag name="ORIGWIDTH" val="291"/>
  <p:tag name="PICTUREFILESIZE" val="24234"/>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u(t)=\int_{-\infty}^\infty{d\omega\over2\pi}\,u(\omega)e^{-i\omega t}&#10;\qquad&#10;u(\omega)=\int_{-\infty}^\infty dt\,u(t) e^{i\omega t}&#10;$$&#10;\end{document}&#10;"/>
  <p:tag name="FILENAME" val="TP_tmp"/>
  <p:tag name="FORMAT" val="pngmono"/>
  <p:tag name="RES" val="1200"/>
  <p:tag name="BLEND" val="0"/>
  <p:tag name="TRANSPARENT" val="0"/>
  <p:tag name="TBUG" val="0"/>
  <p:tag name="ALLOWFS" val="0"/>
  <p:tag name="ORIGWIDTH" val="411"/>
  <p:tag name="PICTUREFILESIZE" val="25262"/>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langle u^2\rangle=\int_{-\infty}^\infty{d\omega\over2\pi}\,S_u(\omega)&#10;$$&#10;\end{document}&#10;"/>
  <p:tag name="FILENAME" val="TP_tmp"/>
  <p:tag name="FORMAT" val="pngmono"/>
  <p:tag name="RES" val="1200"/>
  <p:tag name="BLEND" val="0"/>
  <p:tag name="TRANSPARENT" val="0"/>
  <p:tag name="TBUG" val="0"/>
  <p:tag name="ALLOWFS" val="0"/>
  <p:tag name="ORIGWIDTH" val="163"/>
  <p:tag name="PICTUREFILESIZE" val="1248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end{document}"/>
  <p:tag name="FILENAME" val="TP_tmp"/>
  <p:tag name="FORMAT" val="png256"/>
  <p:tag name="RES" val="1200"/>
  <p:tag name="BLEND" val="0"/>
  <p:tag name="TRANSPARENT" val="0"/>
  <p:tag name="TBUG" val="0"/>
  <p:tag name="ALLOWFS" val="0"/>
  <p:tag name="ORIGWIDTH" val="263"/>
  <p:tag name="PICTUREFILESIZE" val="24796"/>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atrix{\mbox{Signal force $f(t)$ (waveform)}\cr\mbox{coupling $-qf(t)$\qquad}}&#10;$$&#10;\end{document}"/>
  <p:tag name="FILENAME" val="TP_tmp"/>
  <p:tag name="FORMAT" val="png256"/>
  <p:tag name="RES" val="1200"/>
  <p:tag name="BLEND" val="0"/>
  <p:tag name="TRANSPARENT" val="0"/>
  <p:tag name="TBUG" val="0"/>
  <p:tag name="ALLOWFS" val="0"/>
  <p:tag name="ORIGWIDTH" val="289"/>
  <p:tag name="PICTUREFILESIZE" val="41425"/>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ta$&#10;\end{document}"/>
  <p:tag name="FILENAME" val="TP_tmp"/>
  <p:tag name="FORMAT" val="png256"/>
  <p:tag name="RES" val="1200"/>
  <p:tag name="BLEND" val="0"/>
  <p:tag name="TRANSPARENT" val="0"/>
  <p:tag name="TBUG" val="0"/>
  <p:tag name="ALLOWFS" val="0"/>
  <p:tag name="ORIGWIDTH" val="13"/>
  <p:tag name="PICTUREFILESIZE" val="2466"/>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 force $\xi(t)$&#10;\end{document}"/>
  <p:tag name="FILENAME" val="TP_tmp"/>
  <p:tag name="FORMAT" val="png256"/>
  <p:tag name="RES" val="1200"/>
  <p:tag name="BLEND" val="0"/>
  <p:tag name="TRANSPARENT" val="0"/>
  <p:tag name="TBUG" val="0"/>
  <p:tag name="ALLOWFS" val="0"/>
  <p:tag name="ORIGWIDTH" val="221"/>
  <p:tag name="PICTUREFILESIZE" val="17703"/>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5,0,0.5}&#10;\begin{document}&#10;Langevin force $L(t)$&#10;\end{document}"/>
  <p:tag name="FILENAME" val="TP_tmp"/>
  <p:tag name="FORMAT" val="png256"/>
  <p:tag name="RES" val="1200"/>
  <p:tag name="BLEND" val="0"/>
  <p:tag name="TRANSPARENT" val="0"/>
  <p:tag name="TBUG" val="0"/>
  <p:tag name="ALLOWFS" val="0"/>
  <p:tag name="ORIGWIDTH" val="195"/>
  <p:tag name="PICTUREFILESIZE" val="23712"/>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matrix{\mbox{Quantum mechanics}\cr\mbox{of continuous}\cr\mbox{measurement}}\quad&#10;{\color[rgb]{0.25,0.5,0.25}S_\eta(\omega)}&#10;{\color[rgb]{1,0,0}S_\xi(\omega)}&#10;\ge\TPhbar^2/4&#10;$$&#10;\end{document}&#10;"/>
  <p:tag name="FILENAME" val="TP_tmp"/>
  <p:tag name="FORMAT" val="png256"/>
  <p:tag name="RES" val="1200"/>
  <p:tag name="BLEND" val="0"/>
  <p:tag name="TRANSPARENT" val="0"/>
  <p:tag name="TBUG" val="0"/>
  <p:tag name="ALLOWFS" val="0"/>
  <p:tag name="ORIGWIDTH" val="347"/>
  <p:tag name="PICTUREFILESIZE" val="50789"/>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z(\omega)={1\over G(\omega)}y(\omega)=&#10;f(\omega)+{\eta(\omega)\over G(\omega)}+\xi(\omega)+L(\omega)&#10;$$&#10;\end{document}&#10;"/>
  <p:tag name="FILENAME" val="TP_tmp"/>
  <p:tag name="FORMAT" val="pngmono"/>
  <p:tag name="RES" val="1200"/>
  <p:tag name="BLEND" val="0"/>
  <p:tag name="TRANSPARENT" val="0"/>
  <p:tag name="TBUG" val="0"/>
  <p:tag name="ALLOWFS" val="0"/>
  <p:tag name="ORIGWIDTH" val="395"/>
  <p:tag name="PICTUREFILESIZE" val="23064"/>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matrix{\mbox{Fluctuation-}\cr\mbox{dissipation}\cr\mbox{theorem}}\quad&#10;{\color[rgb]{0.5,0,0.5}S_L(\omega)}=&#10;4m\beta\TPhbar\omega\left({1\over2}+{1\over e^{\TPhbarsuper\omega/kT}-1}\right)&#10;$$&#10;\end{document}"/>
  <p:tag name="FILENAME" val="TP_tmp"/>
  <p:tag name="FORMAT" val="png256"/>
  <p:tag name="RES" val="1200"/>
  <p:tag name="BLEND" val="0"/>
  <p:tag name="TRANSPARENT" val="0"/>
  <p:tag name="TBUG" val="0"/>
  <p:tag name="ALLOWFS" val="0"/>
  <p:tag name="ORIGWIDTH" val="401"/>
  <p:tag name="PICTUREFILESIZE" val="51464"/>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Delta z}(\omega)=&#10;{S_\eta(\omega)\over|G(\omega)|^2}+S_\xi(\omega)+S_L(\omega)&#10;$$&#10;\end{document}&#10;"/>
  <p:tag name="FILENAME" val="TP_tmp"/>
  <p:tag name="FORMAT" val="pngmono"/>
  <p:tag name="RES" val="1200"/>
  <p:tag name="BLEND" val="0"/>
  <p:tag name="TRANSPARENT" val="0"/>
  <p:tag name="TBUG" val="0"/>
  <p:tag name="ALLOWFS" val="0"/>
  <p:tag name="ORIGWIDTH" val="283"/>
  <p:tag name="PICTUREFILESIZE" val="19243"/>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mbox{}&#10;\,\ge\,{2\sqrt{S_\eta(\omega)S_\xi(\omega)}\over|G(\omega)|}&#10;\,\ge\,{\TPhbar\over|G(\omega)|}\equiv S_{\rm SQL}(\omega)\nonumber&#10;$$&#10;\end{document}&#10;"/>
  <p:tag name="FILENAME" val="TP_tmp"/>
  <p:tag name="FORMAT" val="pngmono"/>
  <p:tag name="RES" val="1200"/>
  <p:tag name="BLEND" val="0"/>
  <p:tag name="TRANSPARENT" val="0"/>
  <p:tag name="TBUG" val="0"/>
  <p:tag name="ALLOWFS" val="0"/>
  <p:tag name="ORIGWIDTH" val="313"/>
  <p:tag name="PICTUREFILESIZE" val="22910"/>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eta S_\xi=\TPhbar^2/4\qquad&#10;{m^2\omega_0^4S_\eta\over S_\xi}\equiv\chi\qquad&#10;Q={\omega_0\over2\beta}=10^3\nonumber&#10;$$&#10;\end{document}&#10;"/>
  <p:tag name="FILENAME" val="TP_tmp"/>
  <p:tag name="FORMAT" val="pngmono"/>
  <p:tag name="RES" val="1200"/>
  <p:tag name="BLEND" val="0"/>
  <p:tag name="TRANSPARENT" val="0"/>
  <p:tag name="TBUG" val="0"/>
  <p:tag name="ALLOWFS" val="0"/>
  <p:tag name="ORIGWIDTH" val="395"/>
  <p:tag name="PICTUREFILESIZE" val="21586"/>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rm SQL}&#10;$&#10;\end{document}&#10;"/>
  <p:tag name="FILENAME" val="TP_tmp"/>
  <p:tag name="FORMAT" val="pngmono"/>
  <p:tag name="RES" val="1200"/>
  <p:tag name="BLEND" val="0"/>
  <p:tag name="TRANSPARENT" val="0"/>
  <p:tag name="TBUG" val="0"/>
  <p:tag name="ALLOWFS" val="0"/>
  <p:tag name="ORIGWIDTH" val="38"/>
  <p:tag name="PICTUREFILESIZE" val="2287"/>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0,1}&#10;\scriptsize&#10;$$&#10;S_\xi+{S_\eta\over|G|^2}&#10;$$&#10;\end{document}&#10;"/>
  <p:tag name="FILENAME" val="TP_tmp"/>
  <p:tag name="FORMAT" val="png256"/>
  <p:tag name="RES" val="1200"/>
  <p:tag name="BLEND" val="0"/>
  <p:tag name="TRANSPARENT" val="0"/>
  <p:tag name="TBUG" val="0"/>
  <p:tag name="ALLOWFS" val="0"/>
  <p:tag name="ORIGWIDTH" val="74"/>
  <p:tag name="PICTUREFILESIZE" val="9987"/>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0,1}&#10;\scriptsize&#10;$\chi=10$&#10;\end{document}&#10;"/>
  <p:tag name="FILENAME" val="TP_tmp"/>
  <p:tag name="FORMAT" val="png256"/>
  <p:tag name="RES" val="1200"/>
  <p:tag name="BLEND" val="0"/>
  <p:tag name="TRANSPARENT" val="0"/>
  <p:tag name="TBUG" val="0"/>
  <p:tag name="ALLOWFS" val="0"/>
  <p:tag name="ORIGWIDTH" val="57"/>
  <p:tag name="PICTUREFILESIZE" val="3935"/>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0,1}&#10;\scriptsize&#10;$\chi=1$&#10;\end{document}&#10;"/>
  <p:tag name="FILENAME" val="TP_tmp"/>
  <p:tag name="FORMAT" val="png256"/>
  <p:tag name="RES" val="1200"/>
  <p:tag name="BLEND" val="0"/>
  <p:tag name="TRANSPARENT" val="0"/>
  <p:tag name="TBUG" val="0"/>
  <p:tag name="ALLOWFS" val="0"/>
  <p:tag name="ORIGWIDTH" val="46"/>
  <p:tag name="PICTUREFILESIZE" val="3133"/>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0,1}&#10;\scriptsize&#10;$\chi=0.1$&#10;\end{document}&#10;"/>
  <p:tag name="FILENAME" val="TP_tmp"/>
  <p:tag name="FORMAT" val="png256"/>
  <p:tag name="RES" val="1200"/>
  <p:tag name="BLEND" val="0"/>
  <p:tag name="TRANSPARENT" val="0"/>
  <p:tag name="TBUG" val="0"/>
  <p:tag name="ALLOWFS" val="0"/>
  <p:tag name="ORIGWIDTH" val="61"/>
  <p:tag name="PICTUREFILESIZE" val="402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ere is something.&#10;\end{document}&#10;"/>
  <p:tag name="FILENAME" val="TP_tmp"/>
  <p:tag name="FORMAT" val="emf"/>
  <p:tag name="RES" val="1200"/>
  <p:tag name="BLEND" val="0"/>
  <p:tag name="TRANSPARENT" val="0"/>
  <p:tag name="TBUG" val="0"/>
  <p:tag name="ALLOWFS" val="1"/>
  <p:tag name="MAGNIFICATION" val="2000"/>
  <p:tag name="ORIGWIDTH" val="1"/>
  <p:tag name="PICTUREFILESIZE" val="2216"/>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omega/\omega_0$&#10;\end{document}&#10;"/>
  <p:tag name="FILENAME" val="TP_tmp"/>
  <p:tag name="FORMAT" val="pngmono"/>
  <p:tag name="RES" val="1200"/>
  <p:tag name="BLEND" val="0"/>
  <p:tag name="TRANSPARENT" val="0"/>
  <p:tag name="TBUG" val="0"/>
  <p:tag name="ALLOWFS" val="0"/>
  <p:tag name="ORIGWIDTH" val="39"/>
  <p:tag name="PICTUREFILESIZE" val="2409"/>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end{document}"/>
  <p:tag name="FILENAME" val="TP_tmp"/>
  <p:tag name="FORMAT" val="png256"/>
  <p:tag name="RES" val="1200"/>
  <p:tag name="BLEND" val="0"/>
  <p:tag name="TRANSPARENT" val="0"/>
  <p:tag name="TBUG" val="0"/>
  <p:tag name="ALLOWFS" val="0"/>
  <p:tag name="ORIGWIDTH" val="263"/>
  <p:tag name="PICTUREFILESIZE" val="24796"/>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atrix{\mbox{Signal force $f(t)$ (waveform)}\cr\mbox{coupling $-qf(t)$\qquad}}&#10;$$&#10;\end{document}"/>
  <p:tag name="FILENAME" val="TP_tmp"/>
  <p:tag name="FORMAT" val="png256"/>
  <p:tag name="RES" val="1200"/>
  <p:tag name="BLEND" val="0"/>
  <p:tag name="TRANSPARENT" val="0"/>
  <p:tag name="TBUG" val="0"/>
  <p:tag name="ALLOWFS" val="0"/>
  <p:tag name="ORIGWIDTH" val="289"/>
  <p:tag name="PICTUREFILESIZE" val="41425"/>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ta$&#10;\end{document}"/>
  <p:tag name="FILENAME" val="TP_tmp"/>
  <p:tag name="FORMAT" val="png256"/>
  <p:tag name="RES" val="1200"/>
  <p:tag name="BLEND" val="0"/>
  <p:tag name="TRANSPARENT" val="0"/>
  <p:tag name="TBUG" val="0"/>
  <p:tag name="ALLOWFS" val="0"/>
  <p:tag name="ORIGWIDTH" val="13"/>
  <p:tag name="PICTUREFILESIZE" val="2466"/>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 force $\xi(t)$&#10;\end{document}"/>
  <p:tag name="FILENAME" val="TP_tmp"/>
  <p:tag name="FORMAT" val="png256"/>
  <p:tag name="RES" val="1200"/>
  <p:tag name="BLEND" val="0"/>
  <p:tag name="TRANSPARENT" val="0"/>
  <p:tag name="TBUG" val="0"/>
  <p:tag name="ALLOWFS" val="0"/>
  <p:tag name="ORIGWIDTH" val="221"/>
  <p:tag name="PICTUREFILESIZE" val="17703"/>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5,0,0.5}&#10;\begin{document}&#10;Langevin force $L(t)$&#10;\end{document}"/>
  <p:tag name="FILENAME" val="TP_tmp"/>
  <p:tag name="FORMAT" val="png256"/>
  <p:tag name="RES" val="1200"/>
  <p:tag name="BLEND" val="0"/>
  <p:tag name="TRANSPARENT" val="0"/>
  <p:tag name="TBUG" val="0"/>
  <p:tag name="ALLOWFS" val="0"/>
  <p:tag name="ORIGWIDTH" val="195"/>
  <p:tag name="PICTUREFILESIZE" val="2371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scriptsize&#10;$$&#10;\left(\matrix{\mbox{differential}\cr\mbox{strain}\cr\mbox{sensitivity}}\right)&#10;\simeq10^{-21}&#10;$$&#10;$$&#10;\left(\matrix{\mbox{differential}\cr\mbox{displacement}\cr\mbox{sensitivity}}\right)&#10;\simeq4\times10^{-18}\,\mbox{m}&#10;$$&#10;\begin{center}&#10;from 40$\,$Hz to 7,000$\,$Hz.&#10;\end{center}&#10;\end{document}&#10;"/>
  <p:tag name="FILENAME" val="TP_tmp"/>
  <p:tag name="FORMAT" val="pngmono"/>
  <p:tag name="RES" val="1200"/>
  <p:tag name="BLEND" val="0"/>
  <p:tag name="TRANSPARENT" val="0"/>
  <p:tag name="TBUG" val="0"/>
  <p:tag name="ALLOWFS" val="0"/>
  <p:tag name="ORIGWIDTH" val="258"/>
  <p:tag name="PICTUREFILESIZE" val="49598"/>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Longleftrightarrow\;&#10;{\color[rgb]{0.25,0.5,0.25}S_\eta(\omega)}&#10;{\color[rgb]{1,0,0}S_\xi(\omega)}=\TPhbar^2/4&#10;\nonumber&#10;$$&#10;\end{document}&#10;"/>
  <p:tag name="FILENAME" val="TP_tmp"/>
  <p:tag name="FORMAT" val="png256"/>
  <p:tag name="RES" val="1200"/>
  <p:tag name="BLEND" val="0"/>
  <p:tag name="TRANSPARENT" val="0"/>
  <p:tag name="TBUG" val="0"/>
  <p:tag name="ALLOWFS" val="0"/>
  <p:tag name="ORIGWIDTH" val="219"/>
  <p:tag name="PICTUREFILESIZE" val="18926"/>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Longleftrightarrow\;&#10;{\color[rgb]{0.25,0.5,0.25}S_\eta(\omega)}=&#10;{\color[rgb]{1,0,0}S_\xi(\omega)}|G(\omega)|^2&#10;\nonumber&#10;$$&#10;\end{document}&#10;"/>
  <p:tag name="FILENAME" val="TP_tmp"/>
  <p:tag name="FORMAT" val="png256"/>
  <p:tag name="RES" val="1200"/>
  <p:tag name="BLEND" val="0"/>
  <p:tag name="TRANSPARENT" val="0"/>
  <p:tag name="TBUG" val="0"/>
  <p:tag name="ALLOWFS" val="0"/>
  <p:tag name="ORIGWIDTH" val="240"/>
  <p:tag name="PICTUREFILESIZE" val="21598"/>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Delta z}(\omega)=&#10;{S_\eta(\omega)\over|G(\omega)|^2}+S_\xi(\omega)&#10;$$&#10;\end{document}&#10;"/>
  <p:tag name="FILENAME" val="TP_tmp"/>
  <p:tag name="FORMAT" val="pngmono"/>
  <p:tag name="RES" val="1200"/>
  <p:tag name="BLEND" val="0"/>
  <p:tag name="TRANSPARENT" val="0"/>
  <p:tag name="TBUG" val="0"/>
  <p:tag name="ALLOWFS" val="0"/>
  <p:tag name="ORIGWIDTH" val="212"/>
  <p:tag name="PICTUREFILESIZE" val="15606"/>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scriptsize&#10;$$&#10;{\color[rgb]{0.5,0,0.5}S_L(\omega)}=&#10;4m\beta\TPhbarsuper\omega\left({1\over2}+{1\over e^{\hbar\omega/kT}-1}\right)&#10;$$&#10;\end{document}&#10;"/>
  <p:tag name="FILENAME" val="TP_tmp"/>
  <p:tag name="FORMAT" val="png256"/>
  <p:tag name="RES" val="1200"/>
  <p:tag name="BLEND" val="0"/>
  <p:tag name="TRANSPARENT" val="0"/>
  <p:tag name="TBUG" val="0"/>
  <p:tag name="ALLOWFS" val="0"/>
  <p:tag name="ORIGWIDTH" val="274"/>
  <p:tag name="PICTUREFILESIZE" val="29903"/>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rm SQL}(\omega)={\TPhbar\over|G(\omega)|}=&#10;\TPhbar m\sqrt{(\omega^2-\omega_0^2)^2+4\beta^2\omega^2}&#10;$$&#10;\end{document}&#10;"/>
  <p:tag name="FILENAME" val="TP_tmp"/>
  <p:tag name="FORMAT" val="pngmono"/>
  <p:tag name="RES" val="1200"/>
  <p:tag name="BLEND" val="0"/>
  <p:tag name="TRANSPARENT" val="0"/>
  <p:tag name="TBUG" val="0"/>
  <p:tag name="ALLOWFS" val="0"/>
  <p:tag name="ORIGWIDTH" val="371"/>
  <p:tag name="PICTUREFILESIZE" val="21804"/>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Q={\omega_0\over2\beta}=10^3\nonumber&#10;$$&#10;\end{document}&#10;"/>
  <p:tag name="FILENAME" val="TP_tmp"/>
  <p:tag name="FORMAT" val="pngmono"/>
  <p:tag name="RES" val="1200"/>
  <p:tag name="BLEND" val="0"/>
  <p:tag name="TRANSPARENT" val="0"/>
  <p:tag name="TBUG" val="0"/>
  <p:tag name="ALLOWFS" val="0"/>
  <p:tag name="ORIGWIDTH" val="116"/>
  <p:tag name="PICTUREFILESIZE" val="6552"/>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omega/\omega_0$&#10;\end{document}&#10;"/>
  <p:tag name="FILENAME" val="TP_tmp"/>
  <p:tag name="FORMAT" val="pngmono"/>
  <p:tag name="RES" val="1200"/>
  <p:tag name="BLEND" val="0"/>
  <p:tag name="TRANSPARENT" val="0"/>
  <p:tag name="TBUG" val="0"/>
  <p:tag name="ALLOWFS" val="0"/>
  <p:tag name="ORIGWIDTH" val="39"/>
  <p:tag name="PICTUREFILESIZE" val="2409"/>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begin{document}&#10;\scriptsize&#10;$&#10;S_{\rm SQL}&#10;$&#10;\end{document}&#10;"/>
  <p:tag name="FILENAME" val="TP_tmp"/>
  <p:tag name="FORMAT" val="pngmono"/>
  <p:tag name="RES" val="1200"/>
  <p:tag name="BLEND" val="0"/>
  <p:tag name="TRANSPARENT" val="0"/>
  <p:tag name="TBUG" val="0"/>
  <p:tag name="ALLOWFS" val="0"/>
  <p:tag name="ORIGWIDTH" val="38"/>
  <p:tag name="PICTUREFILESIZE" val="2287"/>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5,0,0.5}&#10;\scriptsize&#10;$S_L$&#10;\end{document}&#10;"/>
  <p:tag name="FILENAME" val="TP_tmp"/>
  <p:tag name="FORMAT" val="png256"/>
  <p:tag name="RES" val="1200"/>
  <p:tag name="BLEND" val="0"/>
  <p:tag name="TRANSPARENT" val="0"/>
  <p:tag name="TBUG" val="0"/>
  <p:tag name="ALLOWFS" val="0"/>
  <p:tag name="ORIGWIDTH" val="19"/>
  <p:tag name="PICTUREFILESIZE" val="3580"/>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5,0,0.5}&#10;\scriptsize&#10;$kT/\TPhbar\omega_0=50$&#10;\end{document}&#10;"/>
  <p:tag name="FILENAME" val="TP_tmp"/>
  <p:tag name="FORMAT" val="png256"/>
  <p:tag name="RES" val="1200"/>
  <p:tag name="BLEND" val="0"/>
  <p:tag name="TRANSPARENT" val="0"/>
  <p:tag name="TBUG" val="0"/>
  <p:tag name="ALLOWFS" val="0"/>
  <p:tag name="ORIGWIDTH" val="105"/>
  <p:tag name="PICTUREFILESIZE" val="12643"/>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left(\matrix{\mbox{strain}\cr\mbox{sensitivity}}\right)&#10;$$&#10;\end{document}&#10;"/>
  <p:tag name="FILENAME" val="TP_tmp"/>
  <p:tag name="FORMAT" val="emf"/>
  <p:tag name="RES" val="1200"/>
  <p:tag name="BLEND" val="0"/>
  <p:tag name="TRANSPARENT" val="0"/>
  <p:tag name="TBUG" val="0"/>
  <p:tag name="ALLOWFS" val="0"/>
  <p:tag name="MAGNIFICATION" val="2000"/>
  <p:tag name="ORIGWIDTH" val="1"/>
  <p:tag name="PICTUREFILESIZE" val="3312"/>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5,0,0.5}&#10;\scriptsize&#10;$kT/\TPhbar\omega_0=5$&#10;\end{document}&#10;"/>
  <p:tag name="FILENAME" val="TP_tmp"/>
  <p:tag name="FORMAT" val="png256"/>
  <p:tag name="RES" val="1200"/>
  <p:tag name="BLEND" val="0"/>
  <p:tag name="TRANSPARENT" val="0"/>
  <p:tag name="TBUG" val="0"/>
  <p:tag name="ALLOWFS" val="0"/>
  <p:tag name="ORIGWIDTH" val="95"/>
  <p:tag name="PICTUREFILESIZE" val="11264"/>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input mathsymbols.tex&#10;&#10;\documentclass{slides}\pagestyle{empty}&#10;\usepackage{color}&#10;\begin{document}&#10;\color[rgb]{0.5,0,0.5}&#10;\scriptsize&#10;$kT/\TPhbar\omega_0=0.5$&#10;\end{document}&#10;"/>
  <p:tag name="FILENAME" val="TP_tmp"/>
  <p:tag name="FORMAT" val="png256"/>
  <p:tag name="RES" val="1200"/>
  <p:tag name="BLEND" val="0"/>
  <p:tag name="TRANSPARENT" val="0"/>
  <p:tag name="TBUG" val="0"/>
  <p:tag name="ALLOWFS" val="0"/>
  <p:tag name="ORIGWIDTH" val="110"/>
  <p:tag name="PICTUREFILESIZE" val="12916"/>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Readout $y(t)=q(t)+{\color[rgb]{0.25,0.5,0.25}\eta(t)}$&#10;\end{document}"/>
  <p:tag name="FILENAME" val="TP_tmp"/>
  <p:tag name="FORMAT" val="png256"/>
  <p:tag name="RES" val="1200"/>
  <p:tag name="BLEND" val="0"/>
  <p:tag name="TRANSPARENT" val="0"/>
  <p:tag name="TBUG" val="0"/>
  <p:tag name="ALLOWFS" val="0"/>
  <p:tag name="ORIGWIDTH" val="263"/>
  <p:tag name="PICTUREFILESIZE" val="24796"/>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0.25,0.5,0.25}&#10;\begin{document}&#10;Measurement noise&#10;\end{document}"/>
  <p:tag name="FILENAME" val="TP_tmp"/>
  <p:tag name="FORMAT" val="png256"/>
  <p:tag name="RES" val="1200"/>
  <p:tag name="BLEND" val="0"/>
  <p:tag name="TRANSPARENT" val="0"/>
  <p:tag name="TBUG" val="0"/>
  <p:tag name="ALLOWFS" val="0"/>
  <p:tag name="ORIGWIDTH" val="193"/>
  <p:tag name="PICTUREFILESIZE" val="24242"/>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atrix{\mbox{Signal force $f(t)$ (waveform)}\cr\mbox{coupling $-qf(t)$\qquad}}&#10;$$&#10;\end{document}"/>
  <p:tag name="FILENAME" val="TP_tmp"/>
  <p:tag name="FORMAT" val="png256"/>
  <p:tag name="RES" val="1200"/>
  <p:tag name="BLEND" val="0"/>
  <p:tag name="TRANSPARENT" val="0"/>
  <p:tag name="TBUG" val="0"/>
  <p:tag name="ALLOWFS" val="0"/>
  <p:tag name="ORIGWIDTH" val="289"/>
  <p:tag name="PICTUREFILESIZE" val="41425"/>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k=m\omega_0^2$&#10;\end{document}"/>
  <p:tag name="FILENAME" val="TP_tmp"/>
  <p:tag name="FORMAT" val="png256"/>
  <p:tag name="RES" val="1200"/>
  <p:tag name="BLEND" val="0"/>
  <p:tag name="TRANSPARENT" val="0"/>
  <p:tag name="TBUG" val="0"/>
  <p:tag name="ALLOWFS" val="0"/>
  <p:tag name="ORIGWIDTH" val="84"/>
  <p:tag name="PICTUREFILESIZE" val="7646"/>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ta$&#10;\end{document}"/>
  <p:tag name="FILENAME" val="TP_tmp"/>
  <p:tag name="FORMAT" val="png256"/>
  <p:tag name="RES" val="1200"/>
  <p:tag name="BLEND" val="0"/>
  <p:tag name="TRANSPARENT" val="0"/>
  <p:tag name="TBUG" val="0"/>
  <p:tag name="ALLOWFS" val="0"/>
  <p:tag name="ORIGWIDTH" val="13"/>
  <p:tag name="PICTUREFILESIZE" val="2466"/>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10;\end{document}"/>
  <p:tag name="FILENAME" val="TP_tmp"/>
  <p:tag name="FORMAT" val="png256"/>
  <p:tag name="RES" val="1200"/>
  <p:tag name="BLEND" val="0"/>
  <p:tag name="TRANSPARENT" val="0"/>
  <p:tag name="TBUG" val="0"/>
  <p:tag name="ALLOWFS" val="0"/>
  <p:tag name="ORIGWIDTH" val="19"/>
  <p:tag name="PICTUREFILESIZE" val="2236"/>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t)$&#10;\end{document}"/>
  <p:tag name="FILENAME" val="TP_tmp"/>
  <p:tag name="FORMAT" val="png256"/>
  <p:tag name="RES" val="1200"/>
  <p:tag name="BLEND" val="0"/>
  <p:tag name="TRANSPARENT" val="0"/>
  <p:tag name="TBUG" val="0"/>
  <p:tag name="ALLOWFS" val="0"/>
  <p:tag name="ORIGWIDTH" val="35"/>
  <p:tag name="PICTUREFILESIZE" val="4549"/>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color[rgb]{1.0,0,0}&#10;\begin{document}&#10;Back-action force $\xi(t)$&#10;\end{document}"/>
  <p:tag name="FILENAME" val="TP_tmp"/>
  <p:tag name="FORMAT" val="png256"/>
  <p:tag name="RES" val="1200"/>
  <p:tag name="BLEND" val="0"/>
  <p:tag name="TRANSPARENT" val="0"/>
  <p:tag name="TBUG" val="0"/>
  <p:tag name="ALLOWFS" val="0"/>
  <p:tag name="ORIGWIDTH" val="221"/>
  <p:tag name="PICTUREFILESIZE" val="17703"/>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33CC"/>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33CC"/>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37878</TotalTime>
  <Words>1797</Words>
  <Application>Microsoft Office PowerPoint</Application>
  <PresentationFormat>On-screen Show (4:3)</PresentationFormat>
  <Paragraphs>224</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Comic Sans MS</vt:lpstr>
      <vt:lpstr>Times New Roman</vt:lpstr>
      <vt:lpstr>Calibri</vt:lpstr>
      <vt:lpstr>msgothic</vt:lpstr>
      <vt:lpstr>Wingdings</vt:lpstr>
      <vt:lpstr>Helvetica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UNM Information Physics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Carlton M. Caves</dc:creator>
  <cp:lastModifiedBy>caves</cp:lastModifiedBy>
  <cp:revision>796</cp:revision>
  <cp:lastPrinted>2002-04-29T01:11:07Z</cp:lastPrinted>
  <dcterms:created xsi:type="dcterms:W3CDTF">2002-04-29T01:11:07Z</dcterms:created>
  <dcterms:modified xsi:type="dcterms:W3CDTF">2011-09-19T20:10:17Z</dcterms:modified>
</cp:coreProperties>
</file>