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49" r:id="rId2"/>
    <p:sldId id="454" r:id="rId3"/>
    <p:sldId id="428" r:id="rId4"/>
    <p:sldId id="441" r:id="rId5"/>
    <p:sldId id="450" r:id="rId6"/>
    <p:sldId id="455" r:id="rId7"/>
    <p:sldId id="439" r:id="rId8"/>
    <p:sldId id="430" r:id="rId9"/>
    <p:sldId id="453" r:id="rId10"/>
  </p:sldIdLst>
  <p:sldSz cx="9144000" cy="6858000" type="screen4x3"/>
  <p:notesSz cx="7315200" cy="9601200"/>
  <p:embeddedFontLst>
    <p:embeddedFont>
      <p:font typeface="Comic Sans MS" panose="030F0702030302020204" pitchFamily="66" charset="0"/>
      <p:regular r:id="rId13"/>
      <p:bold r:id="rId14"/>
    </p:embeddedFont>
    <p:embeddedFont>
      <p:font typeface="Helvetica" panose="020B0604020202020204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CC33"/>
    <a:srgbClr val="996600"/>
    <a:srgbClr val="990099"/>
    <a:srgbClr val="006600"/>
    <a:srgbClr val="008000"/>
    <a:srgbClr val="66FF6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9811" autoAdjust="0"/>
  </p:normalViewPr>
  <p:slideViewPr>
    <p:cSldViewPr>
      <p:cViewPr>
        <p:scale>
          <a:sx n="66" d="100"/>
          <a:sy n="66" d="100"/>
        </p:scale>
        <p:origin x="-1356" y="-270"/>
      </p:cViewPr>
      <p:guideLst>
        <p:guide orient="horz" pos="2176"/>
        <p:guide pos="2832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6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solidFill>
                  <a:schemeClr val="tx1"/>
                </a:solidFill>
              </a:defRPr>
            </a:lvl1pPr>
          </a:lstStyle>
          <a:p>
            <a:fld id="{A0056FBC-A479-49BF-827E-3859A7D3B4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93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solidFill>
                  <a:schemeClr val="tx1"/>
                </a:solidFill>
              </a:defRPr>
            </a:lvl1pPr>
          </a:lstStyle>
          <a:p>
            <a:fld id="{F951492E-6876-4627-9715-A883ABC7C5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94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88B2D-96F7-480C-9AEB-EF1A23FE82B6}" type="slidenum">
              <a:rPr lang="en-US"/>
              <a:pPr/>
              <a:t>1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3EB8AB-12B2-431B-9C87-A068D451897D}" type="slidenum">
              <a:rPr lang="en-US"/>
              <a:pPr/>
              <a:t>2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7EB6F-9C0C-4C74-830A-3169655E8B23}" type="slidenum">
              <a:rPr lang="en-US"/>
              <a:pPr/>
              <a:t>3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7697D-3FCD-4487-AAF2-FD7758F9AAC8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88B2D-96F7-480C-9AEB-EF1A23FE82B6}" type="slidenum">
              <a:rPr lang="en-US"/>
              <a:pPr/>
              <a:t>6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F69EB-5AE2-46C2-B5AF-F92492039793}" type="slidenum">
              <a:rPr lang="en-US"/>
              <a:pPr/>
              <a:t>7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4BFCE-A90A-4DB3-9221-A2A83AC7853E}" type="slidenum">
              <a:rPr lang="en-US"/>
              <a:pPr/>
              <a:t>8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C3B67-E708-4B1A-A8A5-7C470E612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18345-D756-419F-8BFC-F0F47AE1AF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92462-1C40-4DD7-B4D2-40D50A149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AD39D-88ED-4480-BF6A-5D74FCCDCA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2FEB4-FC42-4F11-8CA0-4DC014369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C9518-2BF6-4AEB-8F36-5EFD286A5B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E27E3-C050-47BF-A4C1-21F1FE4B4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9BAB4-D353-402A-92F4-A9208CDBFB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BCB77-2A50-4CCD-A22D-0CE3749AE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176A9-8183-4384-9D71-590B45CA2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D4882-2354-490F-9BB0-465DC9893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310746E3-9C59-443F-8F84-23BB9601D0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aves\Documents\My Pictures\12\Europe\Shetland\DSC02137ed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481"/>
            <a:ext cx="9144000" cy="677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0" y="76200"/>
            <a:ext cx="7830458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 algn="l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How I became a quantum optician</a:t>
            </a:r>
            <a:endParaRPr lang="en-US" sz="3600" b="1" dirty="0" smtClean="0">
              <a:solidFill>
                <a:schemeClr val="accent2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4267200"/>
            <a:ext cx="3004284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Moo Stack and the </a:t>
            </a:r>
            <a:r>
              <a:rPr lang="en-US" sz="1400" b="1" dirty="0" err="1">
                <a:solidFill>
                  <a:schemeClr val="tx1"/>
                </a:solidFill>
              </a:rPr>
              <a:t>Villians</a:t>
            </a:r>
            <a:r>
              <a:rPr lang="en-US" sz="1400" b="1" dirty="0">
                <a:solidFill>
                  <a:schemeClr val="tx1"/>
                </a:solidFill>
              </a:rPr>
              <a:t> of </a:t>
            </a:r>
            <a:r>
              <a:rPr lang="en-US" sz="1400" b="1" dirty="0" err="1" smtClean="0">
                <a:solidFill>
                  <a:schemeClr val="tx1"/>
                </a:solidFill>
              </a:rPr>
              <a:t>Ure</a:t>
            </a:r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 err="1" smtClean="0">
                <a:solidFill>
                  <a:schemeClr val="tx1"/>
                </a:solidFill>
              </a:rPr>
              <a:t>Eshaness</a:t>
            </a:r>
            <a:r>
              <a:rPr lang="en-US" sz="1400" b="1" dirty="0" smtClean="0">
                <a:solidFill>
                  <a:schemeClr val="tx1"/>
                </a:solidFill>
              </a:rPr>
              <a:t>, Shetland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7" name="Picture 3" descr="C:\Users\caves\Documents\My Pictures\12\Europe\Shetland\DSC02138ed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81600"/>
            <a:ext cx="2209800" cy="152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406914"/>
            <a:ext cx="5131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Carlton M. Caves</a:t>
            </a:r>
          </a:p>
          <a:p>
            <a:r>
              <a:rPr lang="en-US" dirty="0" smtClean="0"/>
              <a:t>IYL Celebration, UNM, September 25, 2015</a:t>
            </a:r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76200" y="2228671"/>
            <a:ext cx="3505200" cy="120032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And the lessons for you</a:t>
            </a:r>
            <a:endParaRPr lang="en-US" sz="36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5" name="Text Box 7"/>
          <p:cNvSpPr txBox="1">
            <a:spLocks noChangeArrowheads="1"/>
          </p:cNvSpPr>
          <p:nvPr/>
        </p:nvSpPr>
        <p:spPr bwMode="auto">
          <a:xfrm>
            <a:off x="76200" y="115669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3600" dirty="0" smtClean="0">
                <a:solidFill>
                  <a:srgbClr val="996633"/>
                </a:solidFill>
                <a:latin typeface="Comic Sans MS" panose="030F0702030302020204" pitchFamily="66" charset="0"/>
              </a:rPr>
              <a:t>How I became a quantum optician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1675" name="Picture 27" descr="squeezedstat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4693132" y="794160"/>
            <a:ext cx="3730625" cy="51816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99" y="826320"/>
            <a:ext cx="2510536" cy="165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21720"/>
            <a:ext cx="458243" cy="140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810000"/>
            <a:ext cx="23812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523" y="6324600"/>
            <a:ext cx="8624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All quantum opticians are now quantum information scientists.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112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8" name="Picture 6" descr="DSC0100ed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5014" y="43542"/>
            <a:ext cx="5086350" cy="6781800"/>
          </a:xfrm>
          <a:prstGeom prst="rect">
            <a:avLst/>
          </a:prstGeom>
          <a:noFill/>
        </p:spPr>
      </p:pic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2514600" y="6188075"/>
            <a:ext cx="1404937" cy="517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tx1"/>
                </a:solidFill>
              </a:rPr>
              <a:t>Oljeto</a:t>
            </a:r>
            <a:r>
              <a:rPr lang="en-US" sz="1400" b="1" dirty="0">
                <a:solidFill>
                  <a:schemeClr val="tx1"/>
                </a:solidFill>
              </a:rPr>
              <a:t> Wash 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Southern Utah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6200" y="191869"/>
            <a:ext cx="3788218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Lessons for you?</a:t>
            </a:r>
            <a:endParaRPr lang="en-US" sz="3600" dirty="0">
              <a:solidFill>
                <a:srgbClr val="9966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041400"/>
            <a:ext cx="3576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When an old fart starts handing out advice, take cover.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0629" y="2549436"/>
            <a:ext cx="3576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Those who fail to learn from the past are condemned to repeat it.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2734" y="4057471"/>
            <a:ext cx="3576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Those who learn from the mistakes of the past are condemned to make different mistakes.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caves\Documents\My Pictures\13\Northern California Jan\CPinnaclesed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6" y="87601"/>
            <a:ext cx="8382000" cy="623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429053" y="6353628"/>
            <a:ext cx="2285947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Pinnacles National Park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Central California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74474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Join the international scientific community.  </a:t>
            </a:r>
          </a:p>
          <a:p>
            <a:r>
              <a:rPr lang="en-US" dirty="0" smtClean="0"/>
              <a:t>Let science and its quest for truth provide your identity and sense of purpose.  Sublimate your national, religious, racial, ethnic, and gender identities within the universal scientific enterprise.  </a:t>
            </a:r>
          </a:p>
          <a:p>
            <a:r>
              <a:rPr lang="en-US" b="1" dirty="0" smtClean="0"/>
              <a:t>BE A SCIENTIST.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3791" y="1752600"/>
            <a:ext cx="5279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The truth shall make you free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1" name="Picture 3" descr="DSCF0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336" y="124582"/>
            <a:ext cx="4821463" cy="642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2133600" y="6188075"/>
            <a:ext cx="2038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dirty="0">
                <a:solidFill>
                  <a:schemeClr val="tx1"/>
                </a:solidFill>
              </a:rPr>
              <a:t>In the </a:t>
            </a:r>
            <a:r>
              <a:rPr lang="en-US" altLang="en-US" sz="1400" b="1" dirty="0" err="1">
                <a:solidFill>
                  <a:schemeClr val="tx1"/>
                </a:solidFill>
              </a:rPr>
              <a:t>Sawtooth</a:t>
            </a:r>
            <a:r>
              <a:rPr lang="en-US" altLang="en-US" sz="1400" b="1" dirty="0">
                <a:solidFill>
                  <a:schemeClr val="tx1"/>
                </a:solidFill>
              </a:rPr>
              <a:t> range</a:t>
            </a:r>
          </a:p>
          <a:p>
            <a:r>
              <a:rPr lang="en-US" altLang="en-US" sz="1400" b="1" dirty="0">
                <a:solidFill>
                  <a:schemeClr val="tx1"/>
                </a:solidFill>
              </a:rPr>
              <a:t>Central New Mexico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80999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Have a passion, and work on it.  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-114645" y="1676400"/>
            <a:ext cx="4534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I am not for myself, who is for me? But if I am only for myself, what am I? And if not </a:t>
            </a:r>
            <a:r>
              <a:rPr lang="en-US" dirty="0" smtClean="0"/>
              <a:t>now, </a:t>
            </a:r>
            <a:r>
              <a:rPr lang="en-US" dirty="0"/>
              <a:t>when</a:t>
            </a:r>
            <a:r>
              <a:rPr lang="en-US" dirty="0" smtClean="0"/>
              <a:t>?</a:t>
            </a:r>
          </a:p>
          <a:p>
            <a:pPr algn="l"/>
            <a:r>
              <a:rPr lang="en-US" dirty="0" smtClean="0"/>
              <a:t>                                                    Hillel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2363887" y="6277428"/>
            <a:ext cx="4379724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chemeClr val="tx1"/>
                </a:solidFill>
              </a:rPr>
              <a:t>Holstrandir</a:t>
            </a:r>
            <a:r>
              <a:rPr lang="en-US" sz="1400" b="1" dirty="0" smtClean="0">
                <a:solidFill>
                  <a:schemeClr val="tx1"/>
                </a:solidFill>
              </a:rPr>
              <a:t> Peninsula </a:t>
            </a:r>
            <a:r>
              <a:rPr lang="en-US" sz="1400" b="1" dirty="0">
                <a:solidFill>
                  <a:schemeClr val="tx1"/>
                </a:solidFill>
              </a:rPr>
              <a:t>overlooking </a:t>
            </a:r>
            <a:r>
              <a:rPr lang="en-US" sz="1400" b="1" dirty="0" err="1">
                <a:solidFill>
                  <a:schemeClr val="tx1"/>
                </a:solidFill>
              </a:rPr>
              <a:t>Ísafjarðardjúp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endParaRPr lang="en-US" sz="1400" b="1" dirty="0">
              <a:solidFill>
                <a:schemeClr val="tx1"/>
              </a:solidFill>
            </a:endParaRPr>
          </a:p>
          <a:p>
            <a:r>
              <a:rPr lang="en-US" sz="1400" b="1" dirty="0" err="1" smtClean="0">
                <a:solidFill>
                  <a:schemeClr val="tx1"/>
                </a:solidFill>
              </a:rPr>
              <a:t>Westfjords</a:t>
            </a:r>
            <a:r>
              <a:rPr lang="en-US" sz="1400" b="1" dirty="0" smtClean="0">
                <a:solidFill>
                  <a:schemeClr val="tx1"/>
                </a:solidFill>
              </a:rPr>
              <a:t>, Iceland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caves\Documents\My Stuff\My Stuff 1\pers\diaries\1213\JeremyEleanorHolstrandi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1" y="228600"/>
            <a:ext cx="8992539" cy="601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1" y="381000"/>
            <a:ext cx="6476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Have some heroes, and emulate them. 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73144" y="1071265"/>
            <a:ext cx="6751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Kip S. Thorne, Roy J. </a:t>
            </a:r>
            <a:r>
              <a:rPr lang="en-US" dirty="0" err="1" smtClean="0"/>
              <a:t>Glauber</a:t>
            </a:r>
            <a:r>
              <a:rPr lang="en-US" dirty="0" smtClean="0"/>
              <a:t>, and E. T. Jaynes are mine.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88" y="104385"/>
            <a:ext cx="8224012" cy="601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88924" y="6119336"/>
            <a:ext cx="3126177" cy="7386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cs typeface="Helvetica" pitchFamily="34" charset="0"/>
              </a:rPr>
              <a:t>Tent Rocks</a:t>
            </a:r>
          </a:p>
          <a:p>
            <a:r>
              <a:rPr lang="en-US" sz="1400" b="1" dirty="0" smtClean="0">
                <a:solidFill>
                  <a:schemeClr val="tx1"/>
                </a:solidFill>
                <a:cs typeface="Helvetica" pitchFamily="34" charset="0"/>
              </a:rPr>
              <a:t>Kasha-</a:t>
            </a:r>
            <a:r>
              <a:rPr lang="en-US" sz="1400" b="1" dirty="0" err="1" smtClean="0">
                <a:solidFill>
                  <a:schemeClr val="tx1"/>
                </a:solidFill>
                <a:cs typeface="Helvetica" pitchFamily="34" charset="0"/>
              </a:rPr>
              <a:t>Katuwe</a:t>
            </a:r>
            <a:r>
              <a:rPr lang="en-US" sz="1400" b="1" dirty="0" smtClean="0">
                <a:solidFill>
                  <a:schemeClr val="tx1"/>
                </a:solidFill>
                <a:cs typeface="Helvetica" pitchFamily="34" charset="0"/>
              </a:rPr>
              <a:t> National Monument</a:t>
            </a:r>
          </a:p>
          <a:p>
            <a:r>
              <a:rPr lang="en-US" sz="1400" b="1" dirty="0" smtClean="0">
                <a:solidFill>
                  <a:schemeClr val="tx1"/>
                </a:solidFill>
                <a:cs typeface="Helvetica" pitchFamily="34" charset="0"/>
              </a:rPr>
              <a:t>Northern New Mexico</a:t>
            </a:r>
            <a:endParaRPr lang="en-US" sz="1400" b="1" dirty="0">
              <a:solidFill>
                <a:schemeClr val="tx1"/>
              </a:solidFill>
              <a:cs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524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Change your name to something that is close to unique in a Web of Science search.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38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5" name="Picture 5" descr="Oz04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3431" y="278715"/>
            <a:ext cx="4939740" cy="6274485"/>
          </a:xfrm>
          <a:prstGeom prst="rect">
            <a:avLst/>
          </a:prstGeom>
          <a:noFill/>
        </p:spPr>
      </p:pic>
      <p:sp>
        <p:nvSpPr>
          <p:cNvPr id="322563" name="Text Box 3"/>
          <p:cNvSpPr txBox="1">
            <a:spLocks noChangeArrowheads="1"/>
          </p:cNvSpPr>
          <p:nvPr/>
        </p:nvSpPr>
        <p:spPr bwMode="auto">
          <a:xfrm>
            <a:off x="810517" y="39469"/>
            <a:ext cx="2008883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Famous?</a:t>
            </a:r>
            <a:endParaRPr lang="en-US" sz="3600" dirty="0">
              <a:solidFill>
                <a:srgbClr val="996600"/>
              </a:solidFill>
              <a:latin typeface="Comic Sans MS" pitchFamily="66" charset="0"/>
            </a:endParaRPr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2057400" y="6019800"/>
            <a:ext cx="2024063" cy="7302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Echidna Gorge 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Bungle </a:t>
            </a:r>
            <a:r>
              <a:rPr lang="en-US" sz="1400" b="1" dirty="0" err="1">
                <a:solidFill>
                  <a:schemeClr val="tx1"/>
                </a:solidFill>
              </a:rPr>
              <a:t>Bungle</a:t>
            </a:r>
            <a:r>
              <a:rPr lang="en-US" sz="1400" b="1" dirty="0">
                <a:solidFill>
                  <a:schemeClr val="tx1"/>
                </a:solidFill>
              </a:rPr>
              <a:t> Range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Western Australia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28008"/>
            <a:ext cx="4038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Be at the right place at the right time to work on a problem that is just about to become important.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83239"/>
            <a:ext cx="3975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Know enough, but not too much.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699808"/>
            <a:ext cx="3975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accent6"/>
                </a:solidFill>
              </a:rPr>
              <a:t>Talent? Luck?  There is always some of  both.</a:t>
            </a:r>
          </a:p>
          <a:p>
            <a:pPr algn="l"/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</a:p>
          <a:p>
            <a:pPr algn="l"/>
            <a:r>
              <a:rPr lang="en-US" sz="2400" b="1" dirty="0" smtClean="0">
                <a:solidFill>
                  <a:schemeClr val="accent6"/>
                </a:solidFill>
              </a:rPr>
              <a:t>There are no guarantees.  So keep at it. 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2746115" y="-22086"/>
            <a:ext cx="36022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dirty="0" smtClean="0">
                <a:solidFill>
                  <a:srgbClr val="996600"/>
                </a:solidFill>
                <a:latin typeface="Comic Sans MS" pitchFamily="66" charset="0"/>
              </a:rPr>
              <a:t>See the beauty.</a:t>
            </a:r>
            <a:endParaRPr lang="en-US" altLang="en-US" sz="3600" dirty="0">
              <a:solidFill>
                <a:srgbClr val="996600"/>
              </a:solidFill>
              <a:latin typeface="Comic Sans MS" pitchFamily="66" charset="0"/>
            </a:endParaRPr>
          </a:p>
        </p:txBody>
      </p:sp>
      <p:sp>
        <p:nvSpPr>
          <p:cNvPr id="319492" name="Text Box 4"/>
          <p:cNvSpPr txBox="1">
            <a:spLocks noChangeArrowheads="1"/>
          </p:cNvSpPr>
          <p:nvPr/>
        </p:nvSpPr>
        <p:spPr bwMode="auto">
          <a:xfrm>
            <a:off x="2710551" y="6334780"/>
            <a:ext cx="3627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dirty="0" smtClean="0">
                <a:solidFill>
                  <a:schemeClr val="tx1"/>
                </a:solidFill>
              </a:rPr>
              <a:t>Snow geese in a storm</a:t>
            </a:r>
          </a:p>
          <a:p>
            <a:r>
              <a:rPr lang="en-US" altLang="en-US" sz="1400" b="1" dirty="0" smtClean="0">
                <a:solidFill>
                  <a:schemeClr val="tx1"/>
                </a:solidFill>
              </a:rPr>
              <a:t>Bosque del Apache, Central New Mexico</a:t>
            </a:r>
            <a:endParaRPr lang="en-US" altLang="en-US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caves\Pictures\14\BosqueDecember\WP_20141217_001_edi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6" y="1371600"/>
            <a:ext cx="898509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87514"/>
            <a:ext cx="822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beauty and complexity of the world around us is all part of the greatest story ever told, the scientific story.  Sign up to write your part.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True"/>
  <p:tag name="USEBOLDAMS" val="True"/>
  <p:tag name="TEX2PS" val="latex $(base).tex; dvips -D $(res) -E -o $(base).ps $(base).dvi"/>
  <p:tag name="TEX2PSBATCH" val="latex --interaction=nonstopmode $(base).tex; dvips -D $(res) -E -o $(base).ps $(base).dvi"/>
  <p:tag name="DEFAULTMAGNIFICATION" val="2"/>
  <p:tag name="DEFAULTFONTSIZE" val="10"/>
  <p:tag name="DEFAULTWIDTH" val="348"/>
  <p:tag name="DEFAULTHEIGHT" val="476"/>
  <p:tag name="FIRSTCARLTON20CAVES@YOU7QNNFUVWXY5LK" val="2672"/>
  <p:tag name="DEFAULTDISPLAYSOURCE" val="\documentclass{slides}\pagestyle{empty}&#10;\begin{document}&#10;\scriptsize&#10;\end{document}&#10;"/>
  <p:tag name="EMBEDFONTS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28738</TotalTime>
  <Words>377</Words>
  <Application>Microsoft Office PowerPoint</Application>
  <PresentationFormat>On-screen Show (4:3)</PresentationFormat>
  <Paragraphs>53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Comic Sans MS</vt:lpstr>
      <vt:lpstr>Helvetica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UNM Information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Carlton M. Caves</dc:creator>
  <cp:lastModifiedBy>caves</cp:lastModifiedBy>
  <cp:revision>653</cp:revision>
  <cp:lastPrinted>2002-04-29T01:11:07Z</cp:lastPrinted>
  <dcterms:created xsi:type="dcterms:W3CDTF">2002-04-29T01:11:07Z</dcterms:created>
  <dcterms:modified xsi:type="dcterms:W3CDTF">2015-09-27T02:10:16Z</dcterms:modified>
</cp:coreProperties>
</file>